
<file path=[Content_Types].xml><?xml version="1.0" encoding="utf-8"?>
<Types xmlns="http://schemas.openxmlformats.org/package/2006/content-types">
  <Default Extension="bin"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9"/>
  </p:notesMasterIdLst>
  <p:handoutMasterIdLst>
    <p:handoutMasterId r:id="rId70"/>
  </p:handoutMasterIdLst>
  <p:sldIdLst>
    <p:sldId id="376" r:id="rId2"/>
    <p:sldId id="403" r:id="rId3"/>
    <p:sldId id="377" r:id="rId4"/>
    <p:sldId id="378" r:id="rId5"/>
    <p:sldId id="395" r:id="rId6"/>
    <p:sldId id="406" r:id="rId7"/>
    <p:sldId id="397" r:id="rId8"/>
    <p:sldId id="379" r:id="rId9"/>
    <p:sldId id="380" r:id="rId10"/>
    <p:sldId id="381" r:id="rId11"/>
    <p:sldId id="382" r:id="rId12"/>
    <p:sldId id="399" r:id="rId13"/>
    <p:sldId id="385" r:id="rId14"/>
    <p:sldId id="386" r:id="rId15"/>
    <p:sldId id="387" r:id="rId16"/>
    <p:sldId id="427" r:id="rId17"/>
    <p:sldId id="423" r:id="rId18"/>
    <p:sldId id="424" r:id="rId19"/>
    <p:sldId id="428" r:id="rId20"/>
    <p:sldId id="391" r:id="rId21"/>
    <p:sldId id="429" r:id="rId22"/>
    <p:sldId id="392" r:id="rId23"/>
    <p:sldId id="426" r:id="rId24"/>
    <p:sldId id="393" r:id="rId25"/>
    <p:sldId id="416" r:id="rId26"/>
    <p:sldId id="417" r:id="rId27"/>
    <p:sldId id="430" r:id="rId28"/>
    <p:sldId id="366" r:id="rId29"/>
    <p:sldId id="367" r:id="rId30"/>
    <p:sldId id="368" r:id="rId31"/>
    <p:sldId id="431" r:id="rId32"/>
    <p:sldId id="390" r:id="rId33"/>
    <p:sldId id="372" r:id="rId34"/>
    <p:sldId id="373" r:id="rId35"/>
    <p:sldId id="374" r:id="rId36"/>
    <p:sldId id="375" r:id="rId37"/>
    <p:sldId id="384" r:id="rId38"/>
    <p:sldId id="432" r:id="rId39"/>
    <p:sldId id="433" r:id="rId40"/>
    <p:sldId id="434" r:id="rId41"/>
    <p:sldId id="435" r:id="rId42"/>
    <p:sldId id="438" r:id="rId43"/>
    <p:sldId id="371" r:id="rId44"/>
    <p:sldId id="440" r:id="rId45"/>
    <p:sldId id="441" r:id="rId46"/>
    <p:sldId id="442" r:id="rId47"/>
    <p:sldId id="443" r:id="rId48"/>
    <p:sldId id="444" r:id="rId49"/>
    <p:sldId id="445" r:id="rId50"/>
    <p:sldId id="446" r:id="rId51"/>
    <p:sldId id="447" r:id="rId52"/>
    <p:sldId id="448" r:id="rId53"/>
    <p:sldId id="388" r:id="rId54"/>
    <p:sldId id="449" r:id="rId55"/>
    <p:sldId id="450" r:id="rId56"/>
    <p:sldId id="451" r:id="rId57"/>
    <p:sldId id="452" r:id="rId58"/>
    <p:sldId id="453" r:id="rId59"/>
    <p:sldId id="454" r:id="rId60"/>
    <p:sldId id="369" r:id="rId61"/>
    <p:sldId id="455" r:id="rId62"/>
    <p:sldId id="456" r:id="rId63"/>
    <p:sldId id="457" r:id="rId64"/>
    <p:sldId id="458" r:id="rId65"/>
    <p:sldId id="459" r:id="rId66"/>
    <p:sldId id="467" r:id="rId67"/>
    <p:sldId id="468" r:id="rId68"/>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7"/>
    <p:restoredTop sz="94674"/>
  </p:normalViewPr>
  <p:slideViewPr>
    <p:cSldViewPr snapToGrid="0">
      <p:cViewPr varScale="1">
        <p:scale>
          <a:sx n="124" d="100"/>
          <a:sy n="124" d="100"/>
        </p:scale>
        <p:origin x="5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20" d="100"/>
          <a:sy n="120"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20D1BF25-AD3D-844B-B2BF-18380CDC4786}"/>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fld id="{AE5D74C4-D3F0-8E40-8385-870493535778}" type="slidenum">
              <a:rPr lang="en-US" altLang="en-US"/>
              <a:pPr/>
              <a:t>‹#›</a:t>
            </a:fld>
            <a:endParaRPr lang="en-US" altLang="en-US" sz="1200"/>
          </a:p>
        </p:txBody>
      </p:sp>
      <p:sp>
        <p:nvSpPr>
          <p:cNvPr id="58375" name="Text Box 7">
            <a:extLst>
              <a:ext uri="{FF2B5EF4-FFF2-40B4-BE49-F238E27FC236}">
                <a16:creationId xmlns:a16="http://schemas.microsoft.com/office/drawing/2014/main" id="{8DC038E3-F55F-044C-9361-5E7C7B515CA8}"/>
              </a:ext>
            </a:extLst>
          </p:cNvPr>
          <p:cNvSpPr txBox="1">
            <a:spLocks noChangeArrowheads="1"/>
          </p:cNvSpPr>
          <p:nvPr/>
        </p:nvSpPr>
        <p:spPr bwMode="auto">
          <a:xfrm>
            <a:off x="228600" y="141288"/>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b="1">
                <a:latin typeface="Arial" charset="0"/>
                <a:ea typeface="+mn-ea"/>
              </a:rPr>
              <a:t>Division Ave. High School	Ms. Foglia</a:t>
            </a:r>
            <a:endParaRPr lang="en-US" sz="1800" b="1">
              <a:latin typeface="Arial" charset="0"/>
              <a:ea typeface="+mn-ea"/>
            </a:endParaRPr>
          </a:p>
          <a:p>
            <a:pPr>
              <a:tabLst>
                <a:tab pos="6170613" algn="r"/>
              </a:tabLst>
              <a:defRPr/>
            </a:pPr>
            <a:r>
              <a:rPr lang="en-US" sz="1400" b="1">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18969D31-D1A8-FF4C-A3BA-4AA87A07D0E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D04E0E55-4B65-2F40-82E6-EFD5AA3F05E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7" name="Rectangle 7">
            <a:extLst>
              <a:ext uri="{FF2B5EF4-FFF2-40B4-BE49-F238E27FC236}">
                <a16:creationId xmlns:a16="http://schemas.microsoft.com/office/drawing/2014/main" id="{F0D9D9A0-6BC2-644C-B084-133138C5B04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pitchFamily="2" charset="0"/>
              </a:defRPr>
            </a:lvl1pPr>
          </a:lstStyle>
          <a:p>
            <a:fld id="{C2F78E1C-CBFC-DB40-9DC0-FC164751CEB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9A7DB356-4A35-8D4F-A7FF-913A5AC6D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30B0F74-D464-564B-8A5F-98A75413A3E7}" type="slidenum">
              <a:rPr lang="en-US" altLang="en-US" sz="1200">
                <a:latin typeface="Times" pitchFamily="2" charset="0"/>
              </a:rPr>
              <a:pPr/>
              <a:t>1</a:t>
            </a:fld>
            <a:endParaRPr lang="en-US" altLang="en-US" sz="1200">
              <a:latin typeface="Times" pitchFamily="2" charset="0"/>
            </a:endParaRPr>
          </a:p>
        </p:txBody>
      </p:sp>
      <p:sp>
        <p:nvSpPr>
          <p:cNvPr id="16387" name="Rectangle 2">
            <a:extLst>
              <a:ext uri="{FF2B5EF4-FFF2-40B4-BE49-F238E27FC236}">
                <a16:creationId xmlns:a16="http://schemas.microsoft.com/office/drawing/2014/main" id="{B4A25162-1618-604A-B8ED-7AC7E8E10C35}"/>
              </a:ext>
            </a:extLst>
          </p:cNvPr>
          <p:cNvSpPr>
            <a:spLocks noGrp="1" noRot="1" noChangeAspect="1" noChangeArrowheads="1"/>
          </p:cNvSpPr>
          <p:nvPr>
            <p:ph type="sldImg"/>
          </p:nvPr>
        </p:nvSpPr>
        <p:spPr>
          <a:solidFill>
            <a:srgbClr val="FFFFFF"/>
          </a:solidFill>
          <a:ln/>
        </p:spPr>
      </p:sp>
      <p:sp>
        <p:nvSpPr>
          <p:cNvPr id="16388" name="Rectangle 3">
            <a:extLst>
              <a:ext uri="{FF2B5EF4-FFF2-40B4-BE49-F238E27FC236}">
                <a16:creationId xmlns:a16="http://schemas.microsoft.com/office/drawing/2014/main" id="{518513FD-4B62-3C4F-B32B-434D84AB89D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0436840-EEF7-E94E-B8DD-7D4ED63D76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15A06B-3CDB-5A40-8FA8-78A56116C6CC}" type="slidenum">
              <a:rPr lang="en-US" altLang="en-US" sz="1200">
                <a:latin typeface="Times" pitchFamily="2" charset="0"/>
              </a:rPr>
              <a:pPr/>
              <a:t>11</a:t>
            </a:fld>
            <a:endParaRPr lang="en-US" altLang="en-US" sz="1200">
              <a:latin typeface="Times" pitchFamily="2" charset="0"/>
            </a:endParaRPr>
          </a:p>
        </p:txBody>
      </p:sp>
      <p:sp>
        <p:nvSpPr>
          <p:cNvPr id="34819" name="Rectangle 2">
            <a:extLst>
              <a:ext uri="{FF2B5EF4-FFF2-40B4-BE49-F238E27FC236}">
                <a16:creationId xmlns:a16="http://schemas.microsoft.com/office/drawing/2014/main" id="{4BB324FD-5EE7-CF4E-89F9-D4BBAF34CD7D}"/>
              </a:ext>
            </a:extLst>
          </p:cNvPr>
          <p:cNvSpPr>
            <a:spLocks noGrp="1" noRot="1" noChangeAspect="1" noChangeArrowheads="1"/>
          </p:cNvSpPr>
          <p:nvPr>
            <p:ph type="sldImg"/>
          </p:nvPr>
        </p:nvSpPr>
        <p:spPr>
          <a:solidFill>
            <a:srgbClr val="FFFFFF"/>
          </a:solidFill>
          <a:ln/>
        </p:spPr>
      </p:sp>
      <p:sp>
        <p:nvSpPr>
          <p:cNvPr id="34820" name="Rectangle 3">
            <a:extLst>
              <a:ext uri="{FF2B5EF4-FFF2-40B4-BE49-F238E27FC236}">
                <a16:creationId xmlns:a16="http://schemas.microsoft.com/office/drawing/2014/main" id="{B3C04E05-721F-5043-A6E2-438AFD918D9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32ABCFC-22E1-784F-B072-85B34328CF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C936606-EED6-EA45-AB8F-850EC7303AA4}" type="slidenum">
              <a:rPr lang="en-US" altLang="en-US" sz="1200">
                <a:latin typeface="Times" pitchFamily="2" charset="0"/>
              </a:rPr>
              <a:pPr/>
              <a:t>12</a:t>
            </a:fld>
            <a:endParaRPr lang="en-US" altLang="en-US" sz="1200">
              <a:latin typeface="Times" pitchFamily="2" charset="0"/>
            </a:endParaRPr>
          </a:p>
        </p:txBody>
      </p:sp>
      <p:sp>
        <p:nvSpPr>
          <p:cNvPr id="16387" name="Rectangle 2">
            <a:extLst>
              <a:ext uri="{FF2B5EF4-FFF2-40B4-BE49-F238E27FC236}">
                <a16:creationId xmlns:a16="http://schemas.microsoft.com/office/drawing/2014/main" id="{052AC387-9465-C84C-A126-F58FCF1293A6}"/>
              </a:ext>
            </a:extLst>
          </p:cNvPr>
          <p:cNvSpPr>
            <a:spLocks noGrp="1" noRot="1" noChangeAspect="1" noChangeArrowheads="1"/>
          </p:cNvSpPr>
          <p:nvPr>
            <p:ph type="sldImg"/>
          </p:nvPr>
        </p:nvSpPr>
        <p:spPr>
          <a:solidFill>
            <a:srgbClr val="FFFFFF"/>
          </a:solidFill>
          <a:ln/>
        </p:spPr>
      </p:sp>
      <p:sp>
        <p:nvSpPr>
          <p:cNvPr id="16388" name="Rectangle 3">
            <a:extLst>
              <a:ext uri="{FF2B5EF4-FFF2-40B4-BE49-F238E27FC236}">
                <a16:creationId xmlns:a16="http://schemas.microsoft.com/office/drawing/2014/main" id="{6D4DCE4A-1B91-214C-A4BE-2CC40A29D68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3799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AFB96008-67DE-664F-A1F1-8CA63BA181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D7A444-4DF3-FB43-B386-6630AFB92727}" type="slidenum">
              <a:rPr lang="en-US" altLang="en-US" sz="1200">
                <a:latin typeface="Times" pitchFamily="2" charset="0"/>
              </a:rPr>
              <a:pPr/>
              <a:t>13</a:t>
            </a:fld>
            <a:endParaRPr lang="en-US" altLang="en-US" sz="1200">
              <a:latin typeface="Times" pitchFamily="2" charset="0"/>
            </a:endParaRPr>
          </a:p>
        </p:txBody>
      </p:sp>
      <p:sp>
        <p:nvSpPr>
          <p:cNvPr id="20483" name="Rectangle 2">
            <a:extLst>
              <a:ext uri="{FF2B5EF4-FFF2-40B4-BE49-F238E27FC236}">
                <a16:creationId xmlns:a16="http://schemas.microsoft.com/office/drawing/2014/main" id="{85CAB8C1-F8A7-D047-92BB-C56F46439EE6}"/>
              </a:ext>
            </a:extLst>
          </p:cNvPr>
          <p:cNvSpPr>
            <a:spLocks noGrp="1" noRot="1" noChangeAspect="1" noChangeArrowheads="1"/>
          </p:cNvSpPr>
          <p:nvPr>
            <p:ph type="sldImg"/>
          </p:nvPr>
        </p:nvSpPr>
        <p:spPr>
          <a:solidFill>
            <a:srgbClr val="FFFFFF"/>
          </a:solidFill>
          <a:ln/>
        </p:spPr>
      </p:sp>
      <p:sp>
        <p:nvSpPr>
          <p:cNvPr id="20484" name="Rectangle 3">
            <a:extLst>
              <a:ext uri="{FF2B5EF4-FFF2-40B4-BE49-F238E27FC236}">
                <a16:creationId xmlns:a16="http://schemas.microsoft.com/office/drawing/2014/main" id="{F5B0AFA3-7304-CF49-8B85-E77709680B0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Why does it make sense that this happens in the cytosol?</a:t>
            </a:r>
          </a:p>
          <a:p>
            <a:pPr eaLnBrk="1" hangingPunct="1"/>
            <a:r>
              <a:rPr lang="en-US" altLang="en-US">
                <a:latin typeface="Arial" panose="020B0604020202020204" pitchFamily="34" charset="0"/>
                <a:ea typeface="ＭＳ Ｐゴシック" panose="020B0600070205080204" pitchFamily="34" charset="-128"/>
              </a:rPr>
              <a:t>Who evolved first?</a:t>
            </a:r>
          </a:p>
        </p:txBody>
      </p:sp>
    </p:spTree>
    <p:extLst>
      <p:ext uri="{BB962C8B-B14F-4D97-AF65-F5344CB8AC3E}">
        <p14:creationId xmlns:p14="http://schemas.microsoft.com/office/powerpoint/2010/main" val="350726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A2BDA17-D3DB-4D4D-93F4-D4E076DDDE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7BB664C-569A-464C-90D4-E5485400D009}" type="slidenum">
              <a:rPr lang="en-US" altLang="en-US" sz="1200">
                <a:latin typeface="Times" pitchFamily="2" charset="0"/>
              </a:rPr>
              <a:pPr/>
              <a:t>14</a:t>
            </a:fld>
            <a:endParaRPr lang="en-US" altLang="en-US" sz="1200">
              <a:latin typeface="Times" pitchFamily="2" charset="0"/>
            </a:endParaRPr>
          </a:p>
        </p:txBody>
      </p:sp>
      <p:sp>
        <p:nvSpPr>
          <p:cNvPr id="22531" name="Rectangle 2">
            <a:extLst>
              <a:ext uri="{FF2B5EF4-FFF2-40B4-BE49-F238E27FC236}">
                <a16:creationId xmlns:a16="http://schemas.microsoft.com/office/drawing/2014/main" id="{D81554E5-A10D-4348-B49C-351E03DF9815}"/>
              </a:ext>
            </a:extLst>
          </p:cNvPr>
          <p:cNvSpPr>
            <a:spLocks noGrp="1" noRot="1" noChangeAspect="1" noChangeArrowheads="1"/>
          </p:cNvSpPr>
          <p:nvPr>
            <p:ph type="sldImg"/>
          </p:nvPr>
        </p:nvSpPr>
        <p:spPr>
          <a:solidFill>
            <a:srgbClr val="FFFFFF"/>
          </a:solidFill>
          <a:ln/>
        </p:spPr>
      </p:sp>
      <p:sp>
        <p:nvSpPr>
          <p:cNvPr id="22532" name="Rectangle 3">
            <a:extLst>
              <a:ext uri="{FF2B5EF4-FFF2-40B4-BE49-F238E27FC236}">
                <a16:creationId xmlns:a16="http://schemas.microsoft.com/office/drawing/2014/main" id="{9C2A309A-5D5C-4945-9F22-540F68EB1118}"/>
              </a:ext>
            </a:extLst>
          </p:cNvPr>
          <p:cNvSpPr>
            <a:spLocks noGrp="1"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tLang="en-US">
                <a:latin typeface="Arial" panose="020B0604020202020204" pitchFamily="34" charset="0"/>
                <a:ea typeface="ＭＳ Ｐゴシック" panose="020B0600070205080204" pitchFamily="34" charset="-128"/>
              </a:rPr>
              <a:t>The enzymes of glycolysis are very similar among all organisms. The genes that code for them are highly conserved.</a:t>
            </a:r>
          </a:p>
          <a:p>
            <a:pPr eaLnBrk="1" hangingPunct="1">
              <a:tabLst>
                <a:tab pos="234950" algn="l"/>
              </a:tabLst>
            </a:pPr>
            <a:r>
              <a:rPr lang="en-US" altLang="en-US">
                <a:latin typeface="Arial" panose="020B0604020202020204" pitchFamily="34" charset="0"/>
                <a:ea typeface="ＭＳ Ｐゴシック" panose="020B0600070205080204" pitchFamily="34" charset="-128"/>
              </a:rPr>
              <a:t>They are a good measure for evolutionary studies. Compare eukaryotes, bacteria &amp; archaea using glycolysis enzymes.</a:t>
            </a:r>
          </a:p>
          <a:p>
            <a:pPr eaLnBrk="1" hangingPunct="1">
              <a:tabLst>
                <a:tab pos="234950" algn="l"/>
              </a:tabLst>
            </a:pPr>
            <a:r>
              <a:rPr lang="en-US" altLang="en-US">
                <a:latin typeface="Arial" panose="020B0604020202020204" pitchFamily="34" charset="0"/>
                <a:ea typeface="ＭＳ Ｐゴシック" panose="020B0600070205080204" pitchFamily="34" charset="-128"/>
              </a:rPr>
              <a:t>Bacteria = 3.5 billion years ago </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glycolysis in cytosol = doesn’t require a membrane-bound organelle </a:t>
            </a:r>
          </a:p>
          <a:p>
            <a:pPr eaLnBrk="1" hangingPunct="1">
              <a:tabLst>
                <a:tab pos="234950" algn="l"/>
              </a:tabLst>
            </a:pPr>
            <a:r>
              <a:rPr lang="en-US" altLang="en-US">
                <a:latin typeface="Arial" panose="020B0604020202020204" pitchFamily="34" charset="0"/>
                <a:ea typeface="ＭＳ Ｐゴシック" panose="020B0600070205080204" pitchFamily="34" charset="-128"/>
              </a:rPr>
              <a:t>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 2.7 billion years ago </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photosynthetic bacteria / proto-blue-green algae</a:t>
            </a:r>
          </a:p>
          <a:p>
            <a:pPr eaLnBrk="1" hangingPunct="1">
              <a:tabLst>
                <a:tab pos="234950" algn="l"/>
              </a:tabLst>
            </a:pPr>
            <a:r>
              <a:rPr lang="en-US" altLang="en-US">
                <a:latin typeface="Arial" panose="020B0604020202020204" pitchFamily="34" charset="0"/>
                <a:ea typeface="ＭＳ Ｐゴシック" panose="020B0600070205080204" pitchFamily="34" charset="-128"/>
              </a:rPr>
              <a:t>Eukaryotes = 1.5 billion years ago</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membrane-bound organelles!</a:t>
            </a:r>
          </a:p>
          <a:p>
            <a:pPr eaLnBrk="1" hangingPunct="1">
              <a:tabLst>
                <a:tab pos="234950" algn="l"/>
              </a:tabLst>
            </a:pPr>
            <a:r>
              <a:rPr lang="en-US" altLang="en-US">
                <a:latin typeface="Arial" panose="020B0604020202020204" pitchFamily="34" charset="0"/>
                <a:ea typeface="ＭＳ Ｐゴシック" panose="020B0600070205080204" pitchFamily="34" charset="-128"/>
              </a:rPr>
              <a:t>Processes that all life/organisms share:</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Protein synthesis</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Glycolysis</a:t>
            </a:r>
          </a:p>
          <a:p>
            <a:pPr marL="568325" lvl="1" indent="-111125" eaLnBrk="1" hangingPunct="1">
              <a:tabLst>
                <a:tab pos="234950" algn="l"/>
              </a:tabLst>
            </a:pPr>
            <a:r>
              <a:rPr lang="en-US" altLang="en-US">
                <a:latin typeface="Arial" panose="020B0604020202020204" pitchFamily="34" charset="0"/>
                <a:ea typeface="ＭＳ Ｐゴシック" panose="020B0600070205080204" pitchFamily="34" charset="-128"/>
              </a:rPr>
              <a:t>DNA replication</a:t>
            </a:r>
          </a:p>
        </p:txBody>
      </p:sp>
    </p:spTree>
    <p:extLst>
      <p:ext uri="{BB962C8B-B14F-4D97-AF65-F5344CB8AC3E}">
        <p14:creationId xmlns:p14="http://schemas.microsoft.com/office/powerpoint/2010/main" val="100704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4A40C1D-FA27-7D43-987C-A40EA7C77D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3DEF623-0B43-724A-A99D-E3E9440558C0}" type="slidenum">
              <a:rPr lang="en-US" altLang="en-US" sz="1200">
                <a:latin typeface="Times" pitchFamily="2" charset="0"/>
              </a:rPr>
              <a:pPr/>
              <a:t>15</a:t>
            </a:fld>
            <a:endParaRPr lang="en-US" altLang="en-US" sz="1200">
              <a:latin typeface="Times" pitchFamily="2" charset="0"/>
            </a:endParaRPr>
          </a:p>
        </p:txBody>
      </p:sp>
      <p:sp>
        <p:nvSpPr>
          <p:cNvPr id="24579" name="Rectangle 2">
            <a:extLst>
              <a:ext uri="{FF2B5EF4-FFF2-40B4-BE49-F238E27FC236}">
                <a16:creationId xmlns:a16="http://schemas.microsoft.com/office/drawing/2014/main" id="{B98DA28B-D984-9B48-BD29-86FAD29F7038}"/>
              </a:ext>
            </a:extLst>
          </p:cNvPr>
          <p:cNvSpPr>
            <a:spLocks noGrp="1" noRot="1" noChangeAspect="1" noChangeArrowheads="1"/>
          </p:cNvSpPr>
          <p:nvPr>
            <p:ph type="sldImg"/>
          </p:nvPr>
        </p:nvSpPr>
        <p:spPr>
          <a:solidFill>
            <a:srgbClr val="FFFFFF"/>
          </a:solidFill>
          <a:ln/>
        </p:spPr>
      </p:sp>
      <p:sp>
        <p:nvSpPr>
          <p:cNvPr id="24580" name="Rectangle 3">
            <a:extLst>
              <a:ext uri="{FF2B5EF4-FFF2-40B4-BE49-F238E27FC236}">
                <a16:creationId xmlns:a16="http://schemas.microsoft.com/office/drawing/2014/main" id="{7CD6147C-547C-B848-A590-3E93832EF590}"/>
              </a:ext>
            </a:extLst>
          </p:cNvPr>
          <p:cNvSpPr>
            <a:spLocks noGrp="1"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tLang="en-US">
                <a:latin typeface="Arial" panose="020B0604020202020204" pitchFamily="34" charset="0"/>
                <a:ea typeface="ＭＳ Ｐゴシック" panose="020B0600070205080204" pitchFamily="34" charset="-128"/>
              </a:rPr>
              <a:t>1st ATP used is like a match to light a fire… </a:t>
            </a:r>
          </a:p>
          <a:p>
            <a:pPr eaLnBrk="1" hangingPunct="1">
              <a:tabLst>
                <a:tab pos="234950" algn="l"/>
              </a:tabLst>
            </a:pPr>
            <a:r>
              <a:rPr lang="en-US" altLang="en-US">
                <a:latin typeface="Arial" panose="020B0604020202020204" pitchFamily="34" charset="0"/>
                <a:ea typeface="ＭＳ Ｐゴシック" panose="020B0600070205080204" pitchFamily="34" charset="-128"/>
              </a:rPr>
              <a:t>	initiation energy / activation energy.</a:t>
            </a:r>
          </a:p>
          <a:p>
            <a:pPr eaLnBrk="1" hangingPunct="1">
              <a:tabLst>
                <a:tab pos="234950" algn="l"/>
              </a:tabLst>
            </a:pPr>
            <a:endParaRPr lang="en-US" altLang="en-US">
              <a:latin typeface="Arial" panose="020B0604020202020204" pitchFamily="34" charset="0"/>
              <a:ea typeface="ＭＳ Ｐゴシック" panose="020B0600070205080204" pitchFamily="34" charset="-128"/>
            </a:endParaRPr>
          </a:p>
          <a:p>
            <a:pPr eaLnBrk="1" hangingPunct="1">
              <a:tabLst>
                <a:tab pos="234950" algn="l"/>
              </a:tabLst>
            </a:pPr>
            <a:r>
              <a:rPr lang="en-US" altLang="en-US">
                <a:latin typeface="Arial" panose="020B0604020202020204" pitchFamily="34" charset="0"/>
                <a:ea typeface="ＭＳ Ｐゴシック" panose="020B0600070205080204" pitchFamily="34" charset="-128"/>
              </a:rPr>
              <a:t>Destabilizes glucose enough to split it in two</a:t>
            </a:r>
          </a:p>
        </p:txBody>
      </p:sp>
    </p:spTree>
    <p:extLst>
      <p:ext uri="{BB962C8B-B14F-4D97-AF65-F5344CB8AC3E}">
        <p14:creationId xmlns:p14="http://schemas.microsoft.com/office/powerpoint/2010/main" val="67473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AC70EA38-CFC3-444C-96D7-2C912C075E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9BA284-C51D-F642-A936-E2D41ADC6922}" type="slidenum">
              <a:rPr lang="en-US" altLang="en-US" sz="1200">
                <a:latin typeface="Times" pitchFamily="2" charset="0"/>
              </a:rPr>
              <a:pPr/>
              <a:t>16</a:t>
            </a:fld>
            <a:endParaRPr lang="en-US" altLang="en-US" sz="1200">
              <a:latin typeface="Times" pitchFamily="2" charset="0"/>
            </a:endParaRPr>
          </a:p>
        </p:txBody>
      </p:sp>
      <p:sp>
        <p:nvSpPr>
          <p:cNvPr id="26627" name="Rectangle 2">
            <a:extLst>
              <a:ext uri="{FF2B5EF4-FFF2-40B4-BE49-F238E27FC236}">
                <a16:creationId xmlns:a16="http://schemas.microsoft.com/office/drawing/2014/main" id="{3F63DC0C-7F4A-F54E-92BD-4A80FC42A227}"/>
              </a:ext>
            </a:extLst>
          </p:cNvPr>
          <p:cNvSpPr>
            <a:spLocks noGrp="1" noRot="1" noChangeAspect="1" noChangeArrowheads="1"/>
          </p:cNvSpPr>
          <p:nvPr>
            <p:ph type="sldImg"/>
          </p:nvPr>
        </p:nvSpPr>
        <p:spPr>
          <a:solidFill>
            <a:srgbClr val="FFFFFF"/>
          </a:solidFill>
          <a:ln/>
        </p:spPr>
      </p:sp>
      <p:sp>
        <p:nvSpPr>
          <p:cNvPr id="26628" name="Rectangle 3">
            <a:extLst>
              <a:ext uri="{FF2B5EF4-FFF2-40B4-BE49-F238E27FC236}">
                <a16:creationId xmlns:a16="http://schemas.microsoft.com/office/drawing/2014/main" id="{71A6254F-CAC3-F847-9AD6-8B0809C803A7}"/>
              </a:ext>
            </a:extLst>
          </p:cNvPr>
          <p:cNvSpPr>
            <a:spLocks noGrp="1" noChangeArrowheads="1"/>
          </p:cNvSpPr>
          <p:nvPr>
            <p:ph type="body" idx="1"/>
          </p:nvPr>
        </p:nvSpPr>
        <p:spPr>
          <a:solidFill>
            <a:srgbClr val="FFFFFF"/>
          </a:solidFill>
          <a:ln>
            <a:solidFill>
              <a:srgbClr val="000000"/>
            </a:solidFill>
          </a:ln>
        </p:spPr>
        <p:txBody>
          <a:bodyPr/>
          <a:lstStyle/>
          <a:p>
            <a:pPr eaLnBrk="1" hangingPunct="1">
              <a:tabLst>
                <a:tab pos="234950" algn="l"/>
              </a:tabLst>
            </a:pPr>
            <a:r>
              <a:rPr lang="en-US" altLang="en-US">
                <a:latin typeface="Arial" panose="020B0604020202020204" pitchFamily="34" charset="0"/>
                <a:ea typeface="ＭＳ Ｐゴシック" panose="020B0600070205080204" pitchFamily="34" charset="-128"/>
              </a:rPr>
              <a:t>Glucose is a stable molecule it needs an activation energy </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to break it apart.</a:t>
            </a:r>
          </a:p>
          <a:p>
            <a:pPr eaLnBrk="1" hangingPunct="1">
              <a:tabLst>
                <a:tab pos="234950" algn="l"/>
              </a:tabLst>
            </a:pPr>
            <a:r>
              <a:rPr lang="en-US" altLang="en-US">
                <a:latin typeface="Arial" panose="020B0604020202020204" pitchFamily="34" charset="0"/>
                <a:ea typeface="ＭＳ Ｐゴシック" panose="020B0600070205080204" pitchFamily="34" charset="-128"/>
              </a:rPr>
              <a:t>	phosphorylate it = Pi comes from ATP.</a:t>
            </a:r>
          </a:p>
          <a:p>
            <a:pPr eaLnBrk="1" hangingPunct="1">
              <a:tabLst>
                <a:tab pos="234950" algn="l"/>
              </a:tabLst>
            </a:pPr>
            <a:r>
              <a:rPr lang="en-US" altLang="en-US">
                <a:latin typeface="Arial" panose="020B0604020202020204" pitchFamily="34" charset="0"/>
                <a:ea typeface="ＭＳ Ｐゴシック" panose="020B0600070205080204" pitchFamily="34" charset="-128"/>
              </a:rPr>
              <a:t>	make NADH &amp; put it in the bank for later.</a:t>
            </a:r>
          </a:p>
        </p:txBody>
      </p:sp>
    </p:spTree>
    <p:extLst>
      <p:ext uri="{BB962C8B-B14F-4D97-AF65-F5344CB8AC3E}">
        <p14:creationId xmlns:p14="http://schemas.microsoft.com/office/powerpoint/2010/main" val="79462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70390542-F76A-644B-BB1D-57A32978D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8907AB-E2B3-F245-B864-D8D790C1B784}" type="slidenum">
              <a:rPr lang="en-US" altLang="en-US" sz="1200">
                <a:latin typeface="Times" pitchFamily="2" charset="0"/>
              </a:rPr>
              <a:pPr/>
              <a:t>17</a:t>
            </a:fld>
            <a:endParaRPr lang="en-US" altLang="en-US" sz="1200">
              <a:latin typeface="Times" pitchFamily="2" charset="0"/>
            </a:endParaRPr>
          </a:p>
        </p:txBody>
      </p:sp>
      <p:sp>
        <p:nvSpPr>
          <p:cNvPr id="28675" name="Rectangle 2">
            <a:extLst>
              <a:ext uri="{FF2B5EF4-FFF2-40B4-BE49-F238E27FC236}">
                <a16:creationId xmlns:a16="http://schemas.microsoft.com/office/drawing/2014/main" id="{0053A8B5-6314-9941-9A69-1ED2C445E3F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CC0062E0-FD44-1E40-AB7C-76FDFB95B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3246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8E83C60-7E40-624F-BAC3-E2B30ACFD0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7D5044-7157-D34F-8B18-A4325B70A438}" type="slidenum">
              <a:rPr lang="en-US" altLang="en-US" sz="1200">
                <a:latin typeface="Times" pitchFamily="2" charset="0"/>
              </a:rPr>
              <a:pPr/>
              <a:t>18</a:t>
            </a:fld>
            <a:endParaRPr lang="en-US" altLang="en-US" sz="1200">
              <a:latin typeface="Times" pitchFamily="2" charset="0"/>
            </a:endParaRPr>
          </a:p>
        </p:txBody>
      </p:sp>
      <p:sp>
        <p:nvSpPr>
          <p:cNvPr id="30723" name="Rectangle 2">
            <a:extLst>
              <a:ext uri="{FF2B5EF4-FFF2-40B4-BE49-F238E27FC236}">
                <a16:creationId xmlns:a16="http://schemas.microsoft.com/office/drawing/2014/main" id="{9E7D170B-7B51-C54F-B5D6-7F5C1181463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E1E38E88-A69A-0A4E-A211-3A95FB598F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42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8E783EB-52B7-9249-8AC7-38ADC9B5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C682F8-C83F-4949-849D-A9888741259C}" type="slidenum">
              <a:rPr lang="en-US" altLang="en-US" sz="1200">
                <a:latin typeface="Times" pitchFamily="2" charset="0"/>
              </a:rPr>
              <a:pPr/>
              <a:t>20</a:t>
            </a:fld>
            <a:endParaRPr lang="en-US" altLang="en-US" sz="1200">
              <a:latin typeface="Times" pitchFamily="2" charset="0"/>
            </a:endParaRPr>
          </a:p>
        </p:txBody>
      </p:sp>
      <p:sp>
        <p:nvSpPr>
          <p:cNvPr id="33795" name="Rectangle 2">
            <a:extLst>
              <a:ext uri="{FF2B5EF4-FFF2-40B4-BE49-F238E27FC236}">
                <a16:creationId xmlns:a16="http://schemas.microsoft.com/office/drawing/2014/main" id="{38393FB4-B266-8140-877A-1CC07CB59D72}"/>
              </a:ext>
            </a:extLst>
          </p:cNvPr>
          <p:cNvSpPr>
            <a:spLocks noGrp="1" noRot="1" noChangeAspect="1" noChangeArrowheads="1"/>
          </p:cNvSpPr>
          <p:nvPr>
            <p:ph type="sldImg"/>
          </p:nvPr>
        </p:nvSpPr>
        <p:spPr>
          <a:solidFill>
            <a:srgbClr val="FFFFFF"/>
          </a:solidFill>
          <a:ln/>
        </p:spPr>
      </p:sp>
      <p:sp>
        <p:nvSpPr>
          <p:cNvPr id="33796" name="Rectangle 3">
            <a:extLst>
              <a:ext uri="{FF2B5EF4-FFF2-40B4-BE49-F238E27FC236}">
                <a16:creationId xmlns:a16="http://schemas.microsoft.com/office/drawing/2014/main" id="{BD4865F6-2628-9E48-8ECE-AD102EEAE7B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325" indent="-1588" eaLnBrk="1" hangingPunct="1"/>
            <a:r>
              <a:rPr lang="en-US" altLang="en-US">
                <a:latin typeface="Arial" panose="020B0604020202020204" pitchFamily="34" charset="0"/>
                <a:ea typeface="ＭＳ Ｐゴシック" panose="020B0600070205080204" pitchFamily="34" charset="-128"/>
              </a:rPr>
              <a:t>And that’s how life subsisted for a billion years.</a:t>
            </a:r>
          </a:p>
          <a:p>
            <a:pPr marL="60325" indent="-1588" eaLnBrk="1" hangingPunct="1"/>
            <a:r>
              <a:rPr lang="en-US" altLang="en-US">
                <a:latin typeface="Arial" panose="020B0604020202020204" pitchFamily="34" charset="0"/>
                <a:ea typeface="ＭＳ Ｐゴシック" panose="020B0600070205080204" pitchFamily="34" charset="-128"/>
              </a:rPr>
              <a:t>Until a certain bacteria ”learned” how to metabolize 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which was previously a poison.</a:t>
            </a:r>
          </a:p>
          <a:p>
            <a:pPr marL="60325" indent="-1588" eaLnBrk="1" hangingPunct="1"/>
            <a:r>
              <a:rPr lang="en-US" altLang="en-US">
                <a:latin typeface="Arial" panose="020B0604020202020204" pitchFamily="34" charset="0"/>
                <a:ea typeface="ＭＳ Ｐゴシック" panose="020B0600070205080204" pitchFamily="34" charset="-128"/>
              </a:rPr>
              <a:t>But now pyruvate is not the end of the process</a:t>
            </a:r>
          </a:p>
          <a:p>
            <a:pPr marL="517525" lvl="1" indent="-125413" eaLnBrk="1" hangingPunct="1"/>
            <a:r>
              <a:rPr lang="en-US" altLang="en-US">
                <a:latin typeface="Arial" panose="020B0604020202020204" pitchFamily="34" charset="0"/>
                <a:ea typeface="ＭＳ Ｐゴシック" panose="020B0600070205080204" pitchFamily="34" charset="-128"/>
              </a:rPr>
              <a:t>Pyruvate still has a lot of energy in it that has not been captured.</a:t>
            </a:r>
          </a:p>
          <a:p>
            <a:pPr marL="517525" lvl="1" indent="-125413" eaLnBrk="1" hangingPunct="1"/>
            <a:r>
              <a:rPr lang="en-US" altLang="en-US">
                <a:latin typeface="Arial" panose="020B0604020202020204" pitchFamily="34" charset="0"/>
                <a:ea typeface="ＭＳ Ｐゴシック" panose="020B0600070205080204" pitchFamily="34" charset="-128"/>
              </a:rPr>
              <a:t>It still has 3 carbons bonded together! </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There is still energy stored in those bonds. </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It can still be oxidized further. </a:t>
            </a:r>
          </a:p>
        </p:txBody>
      </p:sp>
    </p:spTree>
    <p:extLst>
      <p:ext uri="{BB962C8B-B14F-4D97-AF65-F5344CB8AC3E}">
        <p14:creationId xmlns:p14="http://schemas.microsoft.com/office/powerpoint/2010/main" val="2883438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0A0BA7D-F31D-3142-8107-58E7E1B81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FA9190-0808-3E4F-B5BF-51EA9E9A0AA0}" type="slidenum">
              <a:rPr lang="en-US" altLang="en-US" sz="1200">
                <a:latin typeface="Times" pitchFamily="2" charset="0"/>
              </a:rPr>
              <a:pPr/>
              <a:t>21</a:t>
            </a:fld>
            <a:endParaRPr lang="en-US" altLang="en-US" sz="1200">
              <a:latin typeface="Times" pitchFamily="2" charset="0"/>
            </a:endParaRPr>
          </a:p>
        </p:txBody>
      </p:sp>
      <p:sp>
        <p:nvSpPr>
          <p:cNvPr id="35843" name="Rectangle 2">
            <a:extLst>
              <a:ext uri="{FF2B5EF4-FFF2-40B4-BE49-F238E27FC236}">
                <a16:creationId xmlns:a16="http://schemas.microsoft.com/office/drawing/2014/main" id="{F3CF824B-5ECC-F947-ABD0-DCFD9455802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3F44448-1309-E945-8E33-DDFEE7952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So why does glycolysis still take place?</a:t>
            </a:r>
          </a:p>
        </p:txBody>
      </p:sp>
    </p:spTree>
    <p:extLst>
      <p:ext uri="{BB962C8B-B14F-4D97-AF65-F5344CB8AC3E}">
        <p14:creationId xmlns:p14="http://schemas.microsoft.com/office/powerpoint/2010/main" val="955848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A35EA8F-B286-2147-907E-06E0BCDC8E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45FDBA-E506-B44A-96BE-3C8B7357DC6B}" type="slidenum">
              <a:rPr lang="en-US" altLang="en-US" sz="1200">
                <a:latin typeface="Times" pitchFamily="2" charset="0"/>
              </a:rPr>
              <a:pPr/>
              <a:t>2</a:t>
            </a:fld>
            <a:endParaRPr lang="en-US" altLang="en-US" sz="1200">
              <a:latin typeface="Times" pitchFamily="2" charset="0"/>
            </a:endParaRPr>
          </a:p>
        </p:txBody>
      </p:sp>
      <p:sp>
        <p:nvSpPr>
          <p:cNvPr id="18435" name="Rectangle 2">
            <a:extLst>
              <a:ext uri="{FF2B5EF4-FFF2-40B4-BE49-F238E27FC236}">
                <a16:creationId xmlns:a16="http://schemas.microsoft.com/office/drawing/2014/main" id="{DEE15874-C100-4342-923C-42627705B791}"/>
              </a:ext>
            </a:extLst>
          </p:cNvPr>
          <p:cNvSpPr>
            <a:spLocks noGrp="1" noRot="1" noChangeAspect="1" noChangeArrowheads="1"/>
          </p:cNvSpPr>
          <p:nvPr>
            <p:ph type="sldImg"/>
          </p:nvPr>
        </p:nvSpPr>
        <p:spPr>
          <a:solidFill>
            <a:srgbClr val="FFFFFF"/>
          </a:solidFill>
          <a:ln/>
        </p:spPr>
      </p:sp>
      <p:sp>
        <p:nvSpPr>
          <p:cNvPr id="18436" name="Rectangle 3">
            <a:extLst>
              <a:ext uri="{FF2B5EF4-FFF2-40B4-BE49-F238E27FC236}">
                <a16:creationId xmlns:a16="http://schemas.microsoft.com/office/drawing/2014/main" id="{F62DD882-3E14-7F4C-AAB4-1D66982DAE2F}"/>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35DB98F-AA32-2E4A-B5DC-2C20B6038D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CDC5A3-6C45-484D-9810-DB82AD4B2B18}" type="slidenum">
              <a:rPr lang="en-US" altLang="en-US" sz="1200">
                <a:latin typeface="Times" pitchFamily="2" charset="0"/>
              </a:rPr>
              <a:pPr/>
              <a:t>22</a:t>
            </a:fld>
            <a:endParaRPr lang="en-US" altLang="en-US" sz="1200">
              <a:latin typeface="Times" pitchFamily="2" charset="0"/>
            </a:endParaRPr>
          </a:p>
        </p:txBody>
      </p:sp>
      <p:sp>
        <p:nvSpPr>
          <p:cNvPr id="37891" name="Rectangle 2">
            <a:extLst>
              <a:ext uri="{FF2B5EF4-FFF2-40B4-BE49-F238E27FC236}">
                <a16:creationId xmlns:a16="http://schemas.microsoft.com/office/drawing/2014/main" id="{BC1BC348-995E-964A-9849-17FB28CEBBB7}"/>
              </a:ext>
            </a:extLst>
          </p:cNvPr>
          <p:cNvSpPr>
            <a:spLocks noGrp="1" noRot="1" noChangeAspect="1" noChangeArrowheads="1"/>
          </p:cNvSpPr>
          <p:nvPr>
            <p:ph type="sldImg"/>
          </p:nvPr>
        </p:nvSpPr>
        <p:spPr>
          <a:solidFill>
            <a:srgbClr val="FFFFFF"/>
          </a:solidFill>
          <a:ln/>
        </p:spPr>
      </p:sp>
      <p:sp>
        <p:nvSpPr>
          <p:cNvPr id="37892" name="Rectangle 3">
            <a:extLst>
              <a:ext uri="{FF2B5EF4-FFF2-40B4-BE49-F238E27FC236}">
                <a16:creationId xmlns:a16="http://schemas.microsoft.com/office/drawing/2014/main" id="{D4D234F2-99AE-E045-B2A1-32E9BC19B6A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62815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48CE283-0121-934D-85F8-F6AFC916C4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C3EAC2-3176-ED46-A66D-87F74BA4B6CC}" type="slidenum">
              <a:rPr lang="en-US" altLang="en-US" sz="1200">
                <a:latin typeface="Times" pitchFamily="2" charset="0"/>
              </a:rPr>
              <a:pPr/>
              <a:t>24</a:t>
            </a:fld>
            <a:endParaRPr lang="en-US" altLang="en-US" sz="1200">
              <a:latin typeface="Times" pitchFamily="2" charset="0"/>
            </a:endParaRPr>
          </a:p>
        </p:txBody>
      </p:sp>
      <p:sp>
        <p:nvSpPr>
          <p:cNvPr id="40963" name="Rectangle 2">
            <a:extLst>
              <a:ext uri="{FF2B5EF4-FFF2-40B4-BE49-F238E27FC236}">
                <a16:creationId xmlns:a16="http://schemas.microsoft.com/office/drawing/2014/main" id="{D46863AF-5AAF-5C45-AC57-859B7BAE5D26}"/>
              </a:ext>
            </a:extLst>
          </p:cNvPr>
          <p:cNvSpPr>
            <a:spLocks noGrp="1" noRot="1" noChangeAspect="1" noChangeArrowheads="1"/>
          </p:cNvSpPr>
          <p:nvPr>
            <p:ph type="sldImg"/>
          </p:nvPr>
        </p:nvSpPr>
        <p:spPr>
          <a:solidFill>
            <a:srgbClr val="FFFFFF"/>
          </a:solidFill>
          <a:ln/>
        </p:spPr>
      </p:sp>
      <p:sp>
        <p:nvSpPr>
          <p:cNvPr id="40964" name="Rectangle 3">
            <a:extLst>
              <a:ext uri="{FF2B5EF4-FFF2-40B4-BE49-F238E27FC236}">
                <a16:creationId xmlns:a16="http://schemas.microsoft.com/office/drawing/2014/main" id="{A5AE0912-F597-EA44-8D2F-FE09303DAC0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Count the carbons!!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Lactic acid is not a dead end like ethanol. Once you have 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again, lactate is converted back to pyruvate by the liver and fed to the Kreb’s cycle.</a:t>
            </a:r>
          </a:p>
        </p:txBody>
      </p:sp>
    </p:spTree>
    <p:extLst>
      <p:ext uri="{BB962C8B-B14F-4D97-AF65-F5344CB8AC3E}">
        <p14:creationId xmlns:p14="http://schemas.microsoft.com/office/powerpoint/2010/main" val="4037825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DF74C94-DFCA-3448-B991-90E7C16D5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FCF5BAA-ACEF-C849-94E9-01CFB85F7A04}" type="slidenum">
              <a:rPr lang="en-US" altLang="en-US" sz="1200">
                <a:latin typeface="Times" pitchFamily="2" charset="0"/>
              </a:rPr>
              <a:pPr/>
              <a:t>25</a:t>
            </a:fld>
            <a:endParaRPr lang="en-US" altLang="en-US" sz="1200">
              <a:latin typeface="Times" pitchFamily="2" charset="0"/>
            </a:endParaRPr>
          </a:p>
        </p:txBody>
      </p:sp>
      <p:sp>
        <p:nvSpPr>
          <p:cNvPr id="43011" name="Rectangle 2">
            <a:extLst>
              <a:ext uri="{FF2B5EF4-FFF2-40B4-BE49-F238E27FC236}">
                <a16:creationId xmlns:a16="http://schemas.microsoft.com/office/drawing/2014/main" id="{99EE26EB-C1D9-F74B-A4C6-C5F1CA0A3D47}"/>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131CD4A-A04C-AF44-9FCC-7DFC69CC8E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1880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BA1DAD6-B947-9A4C-9C6D-4C7FBBA61D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02BEA31-5463-7042-8F10-183E60F3DC49}" type="slidenum">
              <a:rPr lang="en-US" altLang="en-US" sz="1200">
                <a:latin typeface="Times" pitchFamily="2" charset="0"/>
              </a:rPr>
              <a:pPr/>
              <a:t>26</a:t>
            </a:fld>
            <a:endParaRPr lang="en-US" altLang="en-US" sz="1200">
              <a:latin typeface="Times" pitchFamily="2" charset="0"/>
            </a:endParaRPr>
          </a:p>
        </p:txBody>
      </p:sp>
      <p:sp>
        <p:nvSpPr>
          <p:cNvPr id="45059" name="Rectangle 2">
            <a:extLst>
              <a:ext uri="{FF2B5EF4-FFF2-40B4-BE49-F238E27FC236}">
                <a16:creationId xmlns:a16="http://schemas.microsoft.com/office/drawing/2014/main" id="{39B60BF3-7ACE-3044-A351-74EE34AC1F9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4A680435-CE0C-8E4D-AA10-6E015B968F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2862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8AE19D8-9A34-8448-8248-7D8537D297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62952E-7415-3E4D-8AC0-1402E2B0ABAB}" type="slidenum">
              <a:rPr lang="en-US" altLang="en-US" sz="1200">
                <a:latin typeface="Times" pitchFamily="2" charset="0"/>
              </a:rPr>
              <a:pPr/>
              <a:t>27</a:t>
            </a:fld>
            <a:endParaRPr lang="en-US" altLang="en-US" sz="1200">
              <a:latin typeface="Times" pitchFamily="2" charset="0"/>
            </a:endParaRPr>
          </a:p>
        </p:txBody>
      </p:sp>
      <p:sp>
        <p:nvSpPr>
          <p:cNvPr id="47107" name="Rectangle 2">
            <a:extLst>
              <a:ext uri="{FF2B5EF4-FFF2-40B4-BE49-F238E27FC236}">
                <a16:creationId xmlns:a16="http://schemas.microsoft.com/office/drawing/2014/main" id="{22E4C08F-36F0-204D-9012-556CE95F5691}"/>
              </a:ext>
            </a:extLst>
          </p:cNvPr>
          <p:cNvSpPr>
            <a:spLocks noGrp="1" noRot="1" noChangeAspect="1" noChangeArrowheads="1"/>
          </p:cNvSpPr>
          <p:nvPr>
            <p:ph type="sldImg"/>
          </p:nvPr>
        </p:nvSpPr>
        <p:spPr>
          <a:solidFill>
            <a:srgbClr val="FFFFFF"/>
          </a:solidFill>
          <a:ln/>
        </p:spPr>
      </p:sp>
      <p:sp>
        <p:nvSpPr>
          <p:cNvPr id="47108" name="Rectangle 3">
            <a:extLst>
              <a:ext uri="{FF2B5EF4-FFF2-40B4-BE49-F238E27FC236}">
                <a16:creationId xmlns:a16="http://schemas.microsoft.com/office/drawing/2014/main" id="{36E9667A-8FFA-C446-B228-567B6A9ADD2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20191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B15A9FA1-BEB7-CF43-8C03-9B86C5C0FC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3361AF7-5B54-2947-AABA-54C75D983370}" type="slidenum">
              <a:rPr lang="en-US" altLang="en-US" sz="1200">
                <a:latin typeface="Times" pitchFamily="2" charset="0"/>
              </a:rPr>
              <a:pPr/>
              <a:t>28</a:t>
            </a:fld>
            <a:endParaRPr lang="en-US" altLang="en-US" sz="1200">
              <a:latin typeface="Times" pitchFamily="2" charset="0"/>
            </a:endParaRPr>
          </a:p>
        </p:txBody>
      </p:sp>
      <p:sp>
        <p:nvSpPr>
          <p:cNvPr id="6146" name="Rectangle 2">
            <a:extLst>
              <a:ext uri="{FF2B5EF4-FFF2-40B4-BE49-F238E27FC236}">
                <a16:creationId xmlns:a16="http://schemas.microsoft.com/office/drawing/2014/main" id="{F8DE9321-0403-674C-AF1A-4334D85BB835}"/>
              </a:ext>
            </a:extLst>
          </p:cNvPr>
          <p:cNvSpPr>
            <a:spLocks noGrp="1" noRot="1" noChangeAspect="1" noChangeArrowheads="1"/>
          </p:cNvSpPr>
          <p:nvPr>
            <p:ph type="sldImg"/>
          </p:nvPr>
        </p:nvSpPr>
        <p:spPr>
          <a:solidFill>
            <a:srgbClr val="FFFFFF"/>
          </a:solidFill>
          <a:ln/>
        </p:spPr>
      </p:sp>
      <p:sp>
        <p:nvSpPr>
          <p:cNvPr id="6147" name="Rectangle 3">
            <a:extLst>
              <a:ext uri="{FF2B5EF4-FFF2-40B4-BE49-F238E27FC236}">
                <a16:creationId xmlns:a16="http://schemas.microsoft.com/office/drawing/2014/main" id="{EAD229C4-F397-9C46-A110-BE1501D0888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79850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A10DB8C4-F30D-FF4A-AD80-EB5B5F4B29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40FB8A81-B769-5A4B-9757-263FBB713B91}" type="slidenum">
              <a:rPr lang="en-US" altLang="en-US" sz="1200">
                <a:latin typeface="Times" pitchFamily="2" charset="0"/>
              </a:rPr>
              <a:pPr/>
              <a:t>29</a:t>
            </a:fld>
            <a:endParaRPr lang="en-US" altLang="en-US" sz="1200">
              <a:latin typeface="Times" pitchFamily="2" charset="0"/>
            </a:endParaRPr>
          </a:p>
        </p:txBody>
      </p:sp>
      <p:sp>
        <p:nvSpPr>
          <p:cNvPr id="8194" name="Rectangle 2">
            <a:extLst>
              <a:ext uri="{FF2B5EF4-FFF2-40B4-BE49-F238E27FC236}">
                <a16:creationId xmlns:a16="http://schemas.microsoft.com/office/drawing/2014/main" id="{172D48C0-0C49-C24A-B8E9-2AB163EADBD2}"/>
              </a:ext>
            </a:extLst>
          </p:cNvPr>
          <p:cNvSpPr>
            <a:spLocks noGrp="1" noRot="1" noChangeAspect="1" noChangeArrowheads="1"/>
          </p:cNvSpPr>
          <p:nvPr>
            <p:ph type="sldImg"/>
          </p:nvPr>
        </p:nvSpPr>
        <p:spPr>
          <a:solidFill>
            <a:srgbClr val="FFFFFF"/>
          </a:solidFill>
          <a:ln/>
        </p:spPr>
      </p:sp>
      <p:sp>
        <p:nvSpPr>
          <p:cNvPr id="8195" name="Rectangle 3">
            <a:extLst>
              <a:ext uri="{FF2B5EF4-FFF2-40B4-BE49-F238E27FC236}">
                <a16:creationId xmlns:a16="http://schemas.microsoft.com/office/drawing/2014/main" id="{5EE9A0B3-BBEC-9C4F-829C-E76550BBD76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stop at pyruvate == not enough energy produced</a:t>
            </a:r>
          </a:p>
          <a:p>
            <a:pPr eaLnBrk="1" hangingPunct="1"/>
            <a:r>
              <a:rPr lang="en-US" altLang="en-US">
                <a:latin typeface="Arial" panose="020B0604020202020204" pitchFamily="34" charset="0"/>
                <a:ea typeface="ＭＳ Ｐゴシック" panose="020B0600070205080204" pitchFamily="34" charset="-128"/>
              </a:rPr>
              <a:t>Pyruvate still has a lot of energy in it that has not been captured.</a:t>
            </a:r>
          </a:p>
          <a:p>
            <a:pPr eaLnBrk="1" hangingPunct="1"/>
            <a:r>
              <a:rPr lang="en-US" altLang="en-US">
                <a:latin typeface="Arial" panose="020B0604020202020204" pitchFamily="34" charset="0"/>
                <a:ea typeface="ＭＳ Ｐゴシック" panose="020B0600070205080204" pitchFamily="34" charset="-128"/>
              </a:rPr>
              <a:t>It still has 3 carbons! There is still energy stored in those bonds.</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473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a:extLst>
              <a:ext uri="{FF2B5EF4-FFF2-40B4-BE49-F238E27FC236}">
                <a16:creationId xmlns:a16="http://schemas.microsoft.com/office/drawing/2014/main" id="{8CAD15D3-5DF7-DD4F-A3ED-B49AC9835B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4F917CC-B25A-CF41-988C-CACBE9DD1233}" type="slidenum">
              <a:rPr lang="en-US" altLang="en-US" sz="1200">
                <a:latin typeface="Times" pitchFamily="2" charset="0"/>
              </a:rPr>
              <a:pPr/>
              <a:t>30</a:t>
            </a:fld>
            <a:endParaRPr lang="en-US" altLang="en-US" sz="1200">
              <a:latin typeface="Times" pitchFamily="2" charset="0"/>
            </a:endParaRPr>
          </a:p>
        </p:txBody>
      </p:sp>
      <p:sp>
        <p:nvSpPr>
          <p:cNvPr id="10242" name="Rectangle 2">
            <a:extLst>
              <a:ext uri="{FF2B5EF4-FFF2-40B4-BE49-F238E27FC236}">
                <a16:creationId xmlns:a16="http://schemas.microsoft.com/office/drawing/2014/main" id="{F4B88DFD-5205-7548-89DD-CE2B2BE5CB8D}"/>
              </a:ext>
            </a:extLst>
          </p:cNvPr>
          <p:cNvSpPr>
            <a:spLocks noGrp="1" noRot="1" noChangeAspect="1" noChangeArrowheads="1"/>
          </p:cNvSpPr>
          <p:nvPr>
            <p:ph type="sldImg"/>
          </p:nvPr>
        </p:nvSpPr>
        <p:spPr>
          <a:solidFill>
            <a:srgbClr val="FFFFFF"/>
          </a:solidFill>
          <a:ln/>
        </p:spPr>
      </p:sp>
      <p:sp>
        <p:nvSpPr>
          <p:cNvPr id="10243" name="Rectangle 3">
            <a:extLst>
              <a:ext uri="{FF2B5EF4-FFF2-40B4-BE49-F238E27FC236}">
                <a16:creationId xmlns:a16="http://schemas.microsoft.com/office/drawing/2014/main" id="{F11E61F8-387C-7F47-95D7-4848C75DB67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58467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6D5E8448-60C7-AD49-AFC0-302600582B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C0BB51DE-5AED-9B46-8B77-C92217165324}" type="slidenum">
              <a:rPr lang="en-US" altLang="en-US" sz="1200">
                <a:latin typeface="Times" pitchFamily="2" charset="0"/>
              </a:rPr>
              <a:pPr/>
              <a:t>31</a:t>
            </a:fld>
            <a:endParaRPr lang="en-US" altLang="en-US" sz="1200">
              <a:latin typeface="Times" pitchFamily="2" charset="0"/>
            </a:endParaRPr>
          </a:p>
        </p:txBody>
      </p:sp>
      <p:sp>
        <p:nvSpPr>
          <p:cNvPr id="12290" name="Rectangle 2">
            <a:extLst>
              <a:ext uri="{FF2B5EF4-FFF2-40B4-BE49-F238E27FC236}">
                <a16:creationId xmlns:a16="http://schemas.microsoft.com/office/drawing/2014/main" id="{E221E49C-A2F8-0743-9C98-0B10CAC2126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3CDBE4B-0347-0B4C-B5A5-478AA2A7F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02392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6DABCAB8-D1B2-3A43-B1C6-DEDBA4C4F0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FA18CA4B-1033-B64D-BE70-A9B955EB3592}" type="slidenum">
              <a:rPr lang="en-US" altLang="en-US" sz="1200">
                <a:latin typeface="Times" pitchFamily="2" charset="0"/>
              </a:rPr>
              <a:pPr/>
              <a:t>32</a:t>
            </a:fld>
            <a:endParaRPr lang="en-US" altLang="en-US" sz="1200">
              <a:latin typeface="Times" pitchFamily="2" charset="0"/>
            </a:endParaRPr>
          </a:p>
        </p:txBody>
      </p:sp>
      <p:sp>
        <p:nvSpPr>
          <p:cNvPr id="14338" name="Rectangle 2">
            <a:extLst>
              <a:ext uri="{FF2B5EF4-FFF2-40B4-BE49-F238E27FC236}">
                <a16:creationId xmlns:a16="http://schemas.microsoft.com/office/drawing/2014/main" id="{83C538F4-BD71-914A-B759-F9F7D05BDF31}"/>
              </a:ext>
            </a:extLst>
          </p:cNvPr>
          <p:cNvSpPr>
            <a:spLocks noGrp="1" noRot="1" noChangeAspect="1" noChangeArrowheads="1"/>
          </p:cNvSpPr>
          <p:nvPr>
            <p:ph type="sldImg"/>
          </p:nvPr>
        </p:nvSpPr>
        <p:spPr>
          <a:solidFill>
            <a:srgbClr val="FFFFFF"/>
          </a:solidFill>
          <a:ln/>
        </p:spPr>
      </p:sp>
      <p:sp>
        <p:nvSpPr>
          <p:cNvPr id="14339" name="Rectangle 3">
            <a:extLst>
              <a:ext uri="{FF2B5EF4-FFF2-40B4-BE49-F238E27FC236}">
                <a16:creationId xmlns:a16="http://schemas.microsoft.com/office/drawing/2014/main" id="{9DB1E0E1-0350-CA49-A5C3-D9FE4DC8472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ea typeface="ＭＳ Ｐゴシック" panose="020B0600070205080204" pitchFamily="34" charset="-128"/>
              </a:rPr>
              <a:t>Almost all eukaryotic cells have mitochondria</a:t>
            </a:r>
          </a:p>
          <a:p>
            <a:pPr lvl="1" eaLnBrk="1" hangingPunct="1"/>
            <a:r>
              <a:rPr lang="en-US" altLang="en-US" sz="1000">
                <a:latin typeface="Arial" panose="020B0604020202020204" pitchFamily="34" charset="0"/>
                <a:ea typeface="ＭＳ Ｐゴシック" panose="020B0600070205080204" pitchFamily="34" charset="-128"/>
              </a:rPr>
              <a:t>there may be 1 very large mitochondrion or 100s to 1000s of individual mitochondria</a:t>
            </a:r>
          </a:p>
          <a:p>
            <a:pPr lvl="1" eaLnBrk="1" hangingPunct="1"/>
            <a:r>
              <a:rPr lang="en-US" altLang="en-US" sz="1000">
                <a:latin typeface="Arial" panose="020B0604020202020204" pitchFamily="34" charset="0"/>
                <a:ea typeface="ＭＳ Ｐゴシック" panose="020B0600070205080204" pitchFamily="34" charset="-128"/>
              </a:rPr>
              <a:t>number of mitochondria is correlated with aerobic metabolic activity</a:t>
            </a:r>
          </a:p>
          <a:p>
            <a:pPr lvl="2" eaLnBrk="1" hangingPunct="1"/>
            <a:r>
              <a:rPr lang="en-US" altLang="en-US" sz="1000">
                <a:latin typeface="Arial" panose="020B0604020202020204" pitchFamily="34" charset="0"/>
                <a:ea typeface="ＭＳ Ｐゴシック" panose="020B0600070205080204" pitchFamily="34" charset="-128"/>
              </a:rPr>
              <a:t>more activity = more energy needed = more mitochondria</a:t>
            </a:r>
          </a:p>
          <a:p>
            <a:pPr eaLnBrk="1" hangingPunct="1"/>
            <a:endParaRPr lang="en-US" altLang="en-US" sz="1000">
              <a:latin typeface="Arial" panose="020B0604020202020204" pitchFamily="34" charset="0"/>
              <a:ea typeface="ＭＳ Ｐゴシック" panose="020B0600070205080204" pitchFamily="34" charset="-128"/>
            </a:endParaRPr>
          </a:p>
          <a:p>
            <a:pPr eaLnBrk="1" hangingPunct="1"/>
            <a:r>
              <a:rPr lang="en-US" altLang="en-US">
                <a:solidFill>
                  <a:schemeClr val="tx2"/>
                </a:solidFill>
                <a:latin typeface="Arial" panose="020B0604020202020204" pitchFamily="34" charset="0"/>
                <a:ea typeface="ＭＳ Ｐゴシック" panose="020B0600070205080204" pitchFamily="34" charset="-128"/>
              </a:rPr>
              <a:t>What cells would have a lot of mitochondria?</a:t>
            </a:r>
          </a:p>
          <a:p>
            <a:pPr>
              <a:spcBef>
                <a:spcPct val="0"/>
              </a:spcBef>
            </a:pPr>
            <a:r>
              <a:rPr lang="en-US" altLang="en-US">
                <a:solidFill>
                  <a:srgbClr val="000000"/>
                </a:solidFill>
                <a:latin typeface="Arial" panose="020B0604020202020204" pitchFamily="34" charset="0"/>
                <a:ea typeface="ＭＳ Ｐゴシック" panose="020B0600070205080204" pitchFamily="34" charset="-128"/>
              </a:rPr>
              <a:t>Active cells:</a:t>
            </a:r>
          </a:p>
          <a:p>
            <a:pPr>
              <a:spcBef>
                <a:spcPct val="0"/>
              </a:spcBef>
            </a:pPr>
            <a:r>
              <a:rPr lang="en-US" altLang="en-US">
                <a:solidFill>
                  <a:srgbClr val="000000"/>
                </a:solidFill>
                <a:latin typeface="Arial" panose="020B0604020202020204" pitchFamily="34" charset="0"/>
                <a:ea typeface="ＭＳ Ｐゴシック" panose="020B0600070205080204" pitchFamily="34" charset="-128"/>
              </a:rPr>
              <a:t> • muscle cells </a:t>
            </a:r>
          </a:p>
          <a:p>
            <a:pPr>
              <a:spcBef>
                <a:spcPct val="0"/>
              </a:spcBef>
            </a:pPr>
            <a:r>
              <a:rPr lang="en-US" altLang="en-US">
                <a:solidFill>
                  <a:srgbClr val="000000"/>
                </a:solidFill>
                <a:latin typeface="Arial" panose="020B0604020202020204" pitchFamily="34" charset="0"/>
                <a:ea typeface="ＭＳ Ｐゴシック" panose="020B0600070205080204" pitchFamily="34" charset="-128"/>
              </a:rPr>
              <a:t> • nerve cells</a:t>
            </a:r>
            <a:endParaRPr lang="en-US" altLang="en-US" sz="2600" b="1">
              <a:solidFill>
                <a:srgbClr val="0F116A"/>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9500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2882E94-D29F-984C-9FEE-64239A12B7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43C319-8DFD-8C48-810E-35F2471423B7}" type="slidenum">
              <a:rPr lang="en-US" altLang="en-US" sz="1200">
                <a:latin typeface="Times" pitchFamily="2" charset="0"/>
              </a:rPr>
              <a:pPr/>
              <a:t>3</a:t>
            </a:fld>
            <a:endParaRPr lang="en-US" altLang="en-US" sz="1200">
              <a:latin typeface="Times" pitchFamily="2" charset="0"/>
            </a:endParaRPr>
          </a:p>
        </p:txBody>
      </p:sp>
      <p:sp>
        <p:nvSpPr>
          <p:cNvPr id="20483" name="Rectangle 2">
            <a:extLst>
              <a:ext uri="{FF2B5EF4-FFF2-40B4-BE49-F238E27FC236}">
                <a16:creationId xmlns:a16="http://schemas.microsoft.com/office/drawing/2014/main" id="{3F3D2CA0-2D86-BA4C-AC6B-7297CD1E14CD}"/>
              </a:ext>
            </a:extLst>
          </p:cNvPr>
          <p:cNvSpPr>
            <a:spLocks noGrp="1" noRot="1" noChangeAspect="1" noChangeArrowheads="1"/>
          </p:cNvSpPr>
          <p:nvPr>
            <p:ph type="sldImg"/>
          </p:nvPr>
        </p:nvSpPr>
        <p:spPr>
          <a:solidFill>
            <a:srgbClr val="FFFFFF"/>
          </a:solidFill>
          <a:ln/>
        </p:spPr>
      </p:sp>
      <p:sp>
        <p:nvSpPr>
          <p:cNvPr id="20484" name="Rectangle 3">
            <a:extLst>
              <a:ext uri="{FF2B5EF4-FFF2-40B4-BE49-F238E27FC236}">
                <a16:creationId xmlns:a16="http://schemas.microsoft.com/office/drawing/2014/main" id="{1105BCB1-A6C8-8940-AADA-9823086FEE9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We eat to take in the fuels to make ATP which will then be used to help us build biomolecules and grow and move and… live!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heterotrophs = “fed by others”</a:t>
            </a:r>
          </a:p>
          <a:p>
            <a:pPr eaLnBrk="1" hangingPunct="1"/>
            <a:r>
              <a:rPr lang="en-US" altLang="en-US">
                <a:latin typeface="Arial" panose="020B0604020202020204" pitchFamily="34" charset="0"/>
              </a:rPr>
              <a:t>          vs.</a:t>
            </a:r>
          </a:p>
          <a:p>
            <a:pPr eaLnBrk="1" hangingPunct="1"/>
            <a:r>
              <a:rPr lang="en-US" altLang="en-US">
                <a:latin typeface="Arial" panose="020B0604020202020204" pitchFamily="34" charset="0"/>
              </a:rPr>
              <a:t>autotrophs = “self-feeders”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3BE98F9D-5D14-964B-A3B6-B6C2BAE58C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1137478-882D-A44B-A0B1-250CA41789AE}" type="slidenum">
              <a:rPr lang="en-US" altLang="en-US" sz="1200">
                <a:latin typeface="Times" pitchFamily="2" charset="0"/>
              </a:rPr>
              <a:pPr/>
              <a:t>33</a:t>
            </a:fld>
            <a:endParaRPr lang="en-US" altLang="en-US" sz="1200">
              <a:latin typeface="Times" pitchFamily="2" charset="0"/>
            </a:endParaRPr>
          </a:p>
        </p:txBody>
      </p:sp>
      <p:sp>
        <p:nvSpPr>
          <p:cNvPr id="16386" name="Rectangle 2">
            <a:extLst>
              <a:ext uri="{FF2B5EF4-FFF2-40B4-BE49-F238E27FC236}">
                <a16:creationId xmlns:a16="http://schemas.microsoft.com/office/drawing/2014/main" id="{48DAEC95-CBA7-B947-9FA4-C4C3C6EA9E01}"/>
              </a:ext>
            </a:extLst>
          </p:cNvPr>
          <p:cNvSpPr>
            <a:spLocks noGrp="1" noRot="1" noChangeAspect="1" noChangeArrowheads="1"/>
          </p:cNvSpPr>
          <p:nvPr>
            <p:ph type="sldImg"/>
          </p:nvPr>
        </p:nvSpPr>
        <p:spPr>
          <a:solidFill>
            <a:srgbClr val="FFFFFF"/>
          </a:solidFill>
          <a:ln/>
        </p:spPr>
      </p:sp>
      <p:sp>
        <p:nvSpPr>
          <p:cNvPr id="16387" name="Rectangle 3">
            <a:extLst>
              <a:ext uri="{FF2B5EF4-FFF2-40B4-BE49-F238E27FC236}">
                <a16:creationId xmlns:a16="http://schemas.microsoft.com/office/drawing/2014/main" id="{4B670484-DFC7-2D42-8344-261094CC990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is fully oxidized carbon == can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get any more energy out it</a:t>
            </a:r>
          </a:p>
          <a:p>
            <a:pPr eaLnBrk="1" hangingPunct="1"/>
            <a:r>
              <a:rPr lang="en-US" altLang="en-US">
                <a:latin typeface="Arial" panose="020B0604020202020204" pitchFamily="34" charset="0"/>
                <a:ea typeface="ＭＳ Ｐゴシック" panose="020B0600070205080204" pitchFamily="34" charset="-128"/>
              </a:rPr>
              <a:t>CH</a:t>
            </a:r>
            <a:r>
              <a:rPr lang="en-US" altLang="en-US" baseline="-25000">
                <a:latin typeface="Arial" panose="020B0604020202020204" pitchFamily="34" charset="0"/>
                <a:ea typeface="ＭＳ Ｐゴシック" panose="020B0600070205080204" pitchFamily="34" charset="-128"/>
              </a:rPr>
              <a:t>4</a:t>
            </a:r>
            <a:r>
              <a:rPr lang="en-US" altLang="en-US">
                <a:latin typeface="Arial" panose="020B0604020202020204" pitchFamily="34" charset="0"/>
                <a:ea typeface="ＭＳ Ｐゴシック" panose="020B0600070205080204" pitchFamily="34" charset="-128"/>
              </a:rPr>
              <a:t> is a fully reduced carbon == good fuel!!!</a:t>
            </a:r>
          </a:p>
        </p:txBody>
      </p:sp>
    </p:spTree>
    <p:extLst>
      <p:ext uri="{BB962C8B-B14F-4D97-AF65-F5344CB8AC3E}">
        <p14:creationId xmlns:p14="http://schemas.microsoft.com/office/powerpoint/2010/main" val="281891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81A881F-3E49-4841-8048-C6E0184B92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0BA36500-3529-3C47-9858-A8091E9DC544}" type="slidenum">
              <a:rPr lang="en-US" altLang="en-US" sz="1200">
                <a:latin typeface="Times" pitchFamily="2" charset="0"/>
              </a:rPr>
              <a:pPr/>
              <a:t>34</a:t>
            </a:fld>
            <a:endParaRPr lang="en-US" altLang="en-US" sz="1200">
              <a:latin typeface="Times" pitchFamily="2" charset="0"/>
            </a:endParaRPr>
          </a:p>
        </p:txBody>
      </p:sp>
      <p:sp>
        <p:nvSpPr>
          <p:cNvPr id="18434" name="Rectangle 2">
            <a:extLst>
              <a:ext uri="{FF2B5EF4-FFF2-40B4-BE49-F238E27FC236}">
                <a16:creationId xmlns:a16="http://schemas.microsoft.com/office/drawing/2014/main" id="{A7E7F48E-F61F-5A49-A814-08C90C433C71}"/>
              </a:ext>
            </a:extLst>
          </p:cNvPr>
          <p:cNvSpPr>
            <a:spLocks noGrp="1" noRot="1" noChangeAspect="1" noChangeArrowheads="1"/>
          </p:cNvSpPr>
          <p:nvPr>
            <p:ph type="sldImg"/>
          </p:nvPr>
        </p:nvSpPr>
        <p:spPr>
          <a:solidFill>
            <a:srgbClr val="FFFFFF"/>
          </a:solidFill>
          <a:ln/>
        </p:spPr>
      </p:sp>
      <p:sp>
        <p:nvSpPr>
          <p:cNvPr id="18435" name="Rectangle 3">
            <a:extLst>
              <a:ext uri="{FF2B5EF4-FFF2-40B4-BE49-F238E27FC236}">
                <a16:creationId xmlns:a16="http://schemas.microsoft.com/office/drawing/2014/main" id="{8F23023B-628A-EB48-B2C1-F37877791C5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454025" algn="l"/>
              </a:tabLst>
            </a:pPr>
            <a:r>
              <a:rPr lang="en-US" altLang="en-US">
                <a:latin typeface="Arial" panose="020B0604020202020204" pitchFamily="34" charset="0"/>
                <a:ea typeface="ＭＳ Ｐゴシック" panose="020B0600070205080204" pitchFamily="34" charset="-128"/>
              </a:rPr>
              <a:t>Release CO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because completely oxidized…already released all energy it can release … no longer valuable to cell….</a:t>
            </a:r>
          </a:p>
          <a:p>
            <a:pPr eaLnBrk="1" hangingPunct="1">
              <a:tabLst>
                <a:tab pos="454025" algn="l"/>
              </a:tabLst>
            </a:pPr>
            <a:endParaRPr lang="en-US" altLang="en-US">
              <a:latin typeface="Arial" panose="020B0604020202020204" pitchFamily="34" charset="0"/>
              <a:ea typeface="ＭＳ Ｐゴシック" panose="020B0600070205080204" pitchFamily="34" charset="-128"/>
            </a:endParaRPr>
          </a:p>
          <a:p>
            <a:pPr eaLnBrk="1" hangingPunct="1">
              <a:tabLst>
                <a:tab pos="454025" algn="l"/>
              </a:tabLst>
            </a:pPr>
            <a:r>
              <a:rPr lang="en-US" altLang="en-US">
                <a:latin typeface="Arial" panose="020B0604020202020204" pitchFamily="34" charset="0"/>
                <a:ea typeface="ＭＳ Ｐゴシック" panose="020B0600070205080204" pitchFamily="34" charset="-128"/>
              </a:rPr>
              <a:t>Because what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the point?</a:t>
            </a:r>
          </a:p>
          <a:p>
            <a:pPr eaLnBrk="1" hangingPunct="1">
              <a:tabLst>
                <a:tab pos="454025" algn="l"/>
              </a:tabLst>
            </a:pPr>
            <a:r>
              <a:rPr lang="en-US" altLang="en-US">
                <a:latin typeface="Arial" panose="020B0604020202020204" pitchFamily="34" charset="0"/>
                <a:ea typeface="ＭＳ Ｐゴシック" panose="020B0600070205080204" pitchFamily="34" charset="-128"/>
              </a:rPr>
              <a:t>	The Point is to make ATP!!!</a:t>
            </a:r>
          </a:p>
        </p:txBody>
      </p:sp>
    </p:spTree>
    <p:extLst>
      <p:ext uri="{BB962C8B-B14F-4D97-AF65-F5344CB8AC3E}">
        <p14:creationId xmlns:p14="http://schemas.microsoft.com/office/powerpoint/2010/main" val="3263781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630550B-3EE3-7143-950D-3EEA190F2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87EF9F57-D66B-0C44-BBEE-A73DDB4888F5}" type="slidenum">
              <a:rPr lang="en-US" altLang="en-US" sz="1200">
                <a:latin typeface="Times" pitchFamily="2" charset="0"/>
              </a:rPr>
              <a:pPr/>
              <a:t>35</a:t>
            </a:fld>
            <a:endParaRPr lang="en-US" altLang="en-US" sz="1200">
              <a:latin typeface="Times" pitchFamily="2" charset="0"/>
            </a:endParaRPr>
          </a:p>
        </p:txBody>
      </p:sp>
      <p:sp>
        <p:nvSpPr>
          <p:cNvPr id="20482" name="Rectangle 2">
            <a:extLst>
              <a:ext uri="{FF2B5EF4-FFF2-40B4-BE49-F238E27FC236}">
                <a16:creationId xmlns:a16="http://schemas.microsoft.com/office/drawing/2014/main" id="{089B95EF-9C91-3844-A336-5F6326E9161C}"/>
              </a:ext>
            </a:extLst>
          </p:cNvPr>
          <p:cNvSpPr>
            <a:spLocks noGrp="1" noRot="1" noChangeAspect="1" noChangeArrowheads="1"/>
          </p:cNvSpPr>
          <p:nvPr>
            <p:ph type="sldImg"/>
          </p:nvPr>
        </p:nvSpPr>
        <p:spPr>
          <a:solidFill>
            <a:srgbClr val="FFFFFF"/>
          </a:solidFill>
          <a:ln/>
        </p:spPr>
      </p:sp>
      <p:sp>
        <p:nvSpPr>
          <p:cNvPr id="20483" name="Rectangle 3">
            <a:extLst>
              <a:ext uri="{FF2B5EF4-FFF2-40B4-BE49-F238E27FC236}">
                <a16:creationId xmlns:a16="http://schemas.microsoft.com/office/drawing/2014/main" id="{E8586896-E19E-9341-9339-632B530DBD3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enzymes of glycolysis are very similar among all organisms. The genes that code for them are highly conserved.</a:t>
            </a:r>
          </a:p>
          <a:p>
            <a:pPr eaLnBrk="1" hangingPunct="1"/>
            <a:r>
              <a:rPr lang="en-US" altLang="en-US">
                <a:latin typeface="Arial" panose="020B0604020202020204" pitchFamily="34" charset="0"/>
                <a:ea typeface="ＭＳ Ｐゴシック" panose="020B0600070205080204" pitchFamily="34" charset="-128"/>
              </a:rPr>
              <a:t>They are a good measure for evolutionary studies. Compare eukaryotes, bacteria &amp; archaea using glycolysis enzymes.</a:t>
            </a:r>
          </a:p>
          <a:p>
            <a:pPr eaLnBrk="1" hangingPunct="1"/>
            <a:r>
              <a:rPr lang="en-US" altLang="en-US">
                <a:latin typeface="Arial" panose="020B0604020202020204" pitchFamily="34" charset="0"/>
                <a:ea typeface="ＭＳ Ｐゴシック" panose="020B0600070205080204" pitchFamily="34" charset="-128"/>
              </a:rPr>
              <a:t>Bacteria = 3.5 billion years ago </a:t>
            </a:r>
          </a:p>
          <a:p>
            <a:pPr lvl="1" eaLnBrk="1" hangingPunct="1"/>
            <a:r>
              <a:rPr lang="en-US" altLang="en-US">
                <a:latin typeface="Arial" panose="020B0604020202020204" pitchFamily="34" charset="0"/>
                <a:ea typeface="ＭＳ Ｐゴシック" panose="020B0600070205080204" pitchFamily="34" charset="-128"/>
              </a:rPr>
              <a:t>glycolysis in cytosol = doesn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require a membrane-bound organelle </a:t>
            </a:r>
          </a:p>
          <a:p>
            <a:pPr eaLnBrk="1" hangingPunct="1"/>
            <a:r>
              <a:rPr lang="en-US" altLang="en-US">
                <a:latin typeface="Arial" panose="020B0604020202020204" pitchFamily="34" charset="0"/>
                <a:ea typeface="ＭＳ Ｐゴシック" panose="020B0600070205080204" pitchFamily="34" charset="-128"/>
              </a:rPr>
              <a:t>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 2.7 billion years ago </a:t>
            </a:r>
          </a:p>
          <a:p>
            <a:pPr lvl="1" eaLnBrk="1" hangingPunct="1"/>
            <a:r>
              <a:rPr lang="en-US" altLang="en-US">
                <a:latin typeface="Arial" panose="020B0604020202020204" pitchFamily="34" charset="0"/>
                <a:ea typeface="ＭＳ Ｐゴシック" panose="020B0600070205080204" pitchFamily="34" charset="-128"/>
              </a:rPr>
              <a:t>photosynthetic bacteria / proto-blue-green algae</a:t>
            </a:r>
          </a:p>
          <a:p>
            <a:pPr eaLnBrk="1" hangingPunct="1"/>
            <a:r>
              <a:rPr lang="en-US" altLang="en-US">
                <a:latin typeface="Arial" panose="020B0604020202020204" pitchFamily="34" charset="0"/>
                <a:ea typeface="ＭＳ Ｐゴシック" panose="020B0600070205080204" pitchFamily="34" charset="-128"/>
              </a:rPr>
              <a:t>Eukaryotes = 1.5 billion years ago</a:t>
            </a:r>
          </a:p>
          <a:p>
            <a:pPr lvl="1" eaLnBrk="1" hangingPunct="1"/>
            <a:r>
              <a:rPr lang="en-US" altLang="en-US">
                <a:latin typeface="Arial" panose="020B0604020202020204" pitchFamily="34" charset="0"/>
                <a:ea typeface="ＭＳ Ｐゴシック" panose="020B0600070205080204" pitchFamily="34" charset="-128"/>
              </a:rPr>
              <a:t>membrane-bound organelles!</a:t>
            </a:r>
          </a:p>
          <a:p>
            <a:pPr eaLnBrk="1" hangingPunct="1"/>
            <a:r>
              <a:rPr lang="en-US" altLang="en-US">
                <a:latin typeface="Arial" panose="020B0604020202020204" pitchFamily="34" charset="0"/>
                <a:ea typeface="ＭＳ Ｐゴシック" panose="020B0600070205080204" pitchFamily="34" charset="-128"/>
              </a:rPr>
              <a:t>Processes that all life/organisms share:</a:t>
            </a:r>
          </a:p>
          <a:p>
            <a:pPr lvl="1" eaLnBrk="1" hangingPunct="1"/>
            <a:r>
              <a:rPr lang="en-US" altLang="en-US">
                <a:latin typeface="Arial" panose="020B0604020202020204" pitchFamily="34" charset="0"/>
                <a:ea typeface="ＭＳ Ｐゴシック" panose="020B0600070205080204" pitchFamily="34" charset="-128"/>
              </a:rPr>
              <a:t>Protein synthesis</a:t>
            </a:r>
          </a:p>
          <a:p>
            <a:pPr lvl="1" eaLnBrk="1" hangingPunct="1"/>
            <a:r>
              <a:rPr lang="en-US" altLang="en-US">
                <a:latin typeface="Arial" panose="020B0604020202020204" pitchFamily="34" charset="0"/>
                <a:ea typeface="ＭＳ Ｐゴシック" panose="020B0600070205080204" pitchFamily="34" charset="-128"/>
              </a:rPr>
              <a:t>Glycolysis</a:t>
            </a:r>
          </a:p>
          <a:p>
            <a:pPr lvl="1" eaLnBrk="1" hangingPunct="1"/>
            <a:r>
              <a:rPr lang="en-US" altLang="en-US">
                <a:latin typeface="Arial" panose="020B0604020202020204" pitchFamily="34" charset="0"/>
                <a:ea typeface="ＭＳ Ｐゴシック" panose="020B0600070205080204" pitchFamily="34" charset="-128"/>
              </a:rPr>
              <a:t>DNA replication</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3084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F1DF7BAE-0558-2D49-9361-0B28D448FC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75616DF-A82E-7B44-8E33-F133FAC9E3C4}" type="slidenum">
              <a:rPr lang="en-US" altLang="en-US" sz="1200">
                <a:latin typeface="Times" pitchFamily="2" charset="0"/>
              </a:rPr>
              <a:pPr/>
              <a:t>36</a:t>
            </a:fld>
            <a:endParaRPr lang="en-US" altLang="en-US" sz="1200">
              <a:latin typeface="Times" pitchFamily="2" charset="0"/>
            </a:endParaRPr>
          </a:p>
        </p:txBody>
      </p:sp>
      <p:sp>
        <p:nvSpPr>
          <p:cNvPr id="22530" name="Rectangle 2">
            <a:extLst>
              <a:ext uri="{FF2B5EF4-FFF2-40B4-BE49-F238E27FC236}">
                <a16:creationId xmlns:a16="http://schemas.microsoft.com/office/drawing/2014/main" id="{B57CBE69-B82B-314A-8FFB-689E87A4C975}"/>
              </a:ext>
            </a:extLst>
          </p:cNvPr>
          <p:cNvSpPr>
            <a:spLocks noGrp="1" noRot="1" noChangeAspect="1" noChangeArrowheads="1"/>
          </p:cNvSpPr>
          <p:nvPr>
            <p:ph type="sldImg"/>
          </p:nvPr>
        </p:nvSpPr>
        <p:spPr>
          <a:solidFill>
            <a:srgbClr val="FFFFFF"/>
          </a:solidFill>
          <a:ln/>
        </p:spPr>
      </p:sp>
      <p:sp>
        <p:nvSpPr>
          <p:cNvPr id="22531" name="Rectangle 3">
            <a:extLst>
              <a:ext uri="{FF2B5EF4-FFF2-40B4-BE49-F238E27FC236}">
                <a16:creationId xmlns:a16="http://schemas.microsoft.com/office/drawing/2014/main" id="{F718B1D1-2B7C-1F4C-827E-0DE6BF7A6A3D}"/>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 2 carbon sugar went into the Krebs cycle and was taken apart completely. Two CO2 molecules were produced from that 2 carbon sugar. Glucose has now been fully oxidized!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But where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all the ATP??? </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603802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7B5B2BB-4B70-B745-9FCD-FEDB6AFF0D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29221467-5836-E143-8913-83A516E2FDC9}" type="slidenum">
              <a:rPr lang="en-US" altLang="en-US" sz="1200">
                <a:latin typeface="Times" pitchFamily="2" charset="0"/>
              </a:rPr>
              <a:pPr/>
              <a:t>37</a:t>
            </a:fld>
            <a:endParaRPr lang="en-US" altLang="en-US" sz="1200">
              <a:latin typeface="Times" pitchFamily="2" charset="0"/>
            </a:endParaRPr>
          </a:p>
        </p:txBody>
      </p:sp>
      <p:sp>
        <p:nvSpPr>
          <p:cNvPr id="24578" name="Rectangle 2">
            <a:extLst>
              <a:ext uri="{FF2B5EF4-FFF2-40B4-BE49-F238E27FC236}">
                <a16:creationId xmlns:a16="http://schemas.microsoft.com/office/drawing/2014/main" id="{865BB2B7-E142-EB44-A022-A00D84F38855}"/>
              </a:ext>
            </a:extLst>
          </p:cNvPr>
          <p:cNvSpPr>
            <a:spLocks noGrp="1" noRot="1" noChangeAspect="1" noChangeArrowheads="1"/>
          </p:cNvSpPr>
          <p:nvPr>
            <p:ph type="sldImg"/>
          </p:nvPr>
        </p:nvSpPr>
        <p:spPr>
          <a:solidFill>
            <a:srgbClr val="FFFFFF"/>
          </a:solidFill>
          <a:ln/>
        </p:spPr>
      </p:sp>
      <p:sp>
        <p:nvSpPr>
          <p:cNvPr id="24579" name="Rectangle 3">
            <a:extLst>
              <a:ext uri="{FF2B5EF4-FFF2-40B4-BE49-F238E27FC236}">
                <a16:creationId xmlns:a16="http://schemas.microsoft.com/office/drawing/2014/main" id="{DD08A599-BD49-EC42-94BF-FA9CE03A545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Everytime the carbons are oxidized, an NAD+ is being reduced.</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But wait…where</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all the ATP??</a:t>
            </a:r>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01969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F1BE17C5-E52A-D44F-8FC7-7AFB2D8E4C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E0861D0F-9254-774E-8989-5E472D827A5B}" type="slidenum">
              <a:rPr lang="en-US" altLang="en-US" sz="1200">
                <a:latin typeface="Times" pitchFamily="2" charset="0"/>
              </a:rPr>
              <a:pPr/>
              <a:t>38</a:t>
            </a:fld>
            <a:endParaRPr lang="en-US" altLang="en-US" sz="1200">
              <a:latin typeface="Times" pitchFamily="2" charset="0"/>
            </a:endParaRPr>
          </a:p>
        </p:txBody>
      </p:sp>
      <p:sp>
        <p:nvSpPr>
          <p:cNvPr id="26626" name="Rectangle 2">
            <a:extLst>
              <a:ext uri="{FF2B5EF4-FFF2-40B4-BE49-F238E27FC236}">
                <a16:creationId xmlns:a16="http://schemas.microsoft.com/office/drawing/2014/main" id="{87E2A741-DADE-B24A-803E-B777CC72A8E9}"/>
              </a:ext>
            </a:extLst>
          </p:cNvPr>
          <p:cNvSpPr>
            <a:spLocks noGrp="1" noRot="1" noChangeAspect="1" noChangeArrowheads="1"/>
          </p:cNvSpPr>
          <p:nvPr>
            <p:ph type="sldImg"/>
          </p:nvPr>
        </p:nvSpPr>
        <p:spPr>
          <a:solidFill>
            <a:srgbClr val="FFFFFF"/>
          </a:solidFill>
          <a:ln/>
        </p:spPr>
      </p:sp>
      <p:sp>
        <p:nvSpPr>
          <p:cNvPr id="26627" name="Rectangle 3">
            <a:extLst>
              <a:ext uri="{FF2B5EF4-FFF2-40B4-BE49-F238E27FC236}">
                <a16:creationId xmlns:a16="http://schemas.microsoft.com/office/drawing/2014/main" id="{86D168A3-7E15-034F-92E0-82FDE9048F0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18361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B4747A7-3021-1241-8E80-27E3ABC0B3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4D9D523-8A87-A64C-BECB-EE21BF5BFC8F}" type="slidenum">
              <a:rPr lang="en-US" altLang="en-US" sz="1200">
                <a:latin typeface="Times" pitchFamily="2" charset="0"/>
              </a:rPr>
              <a:pPr/>
              <a:t>39</a:t>
            </a:fld>
            <a:endParaRPr lang="en-US" altLang="en-US" sz="1200">
              <a:latin typeface="Times" pitchFamily="2" charset="0"/>
            </a:endParaRPr>
          </a:p>
        </p:txBody>
      </p:sp>
      <p:sp>
        <p:nvSpPr>
          <p:cNvPr id="28674" name="Rectangle 2">
            <a:extLst>
              <a:ext uri="{FF2B5EF4-FFF2-40B4-BE49-F238E27FC236}">
                <a16:creationId xmlns:a16="http://schemas.microsoft.com/office/drawing/2014/main" id="{3668E28F-F3CB-094A-8A70-FE6BDF054791}"/>
              </a:ext>
            </a:extLst>
          </p:cNvPr>
          <p:cNvSpPr>
            <a:spLocks noGrp="1" noRot="1" noChangeAspect="1" noChangeArrowheads="1"/>
          </p:cNvSpPr>
          <p:nvPr>
            <p:ph type="sldImg"/>
          </p:nvPr>
        </p:nvSpPr>
        <p:spPr>
          <a:solidFill>
            <a:srgbClr val="FFFFFF"/>
          </a:solidFill>
          <a:ln/>
        </p:spPr>
      </p:sp>
      <p:sp>
        <p:nvSpPr>
          <p:cNvPr id="28675" name="Rectangle 3">
            <a:extLst>
              <a:ext uri="{FF2B5EF4-FFF2-40B4-BE49-F238E27FC236}">
                <a16:creationId xmlns:a16="http://schemas.microsoft.com/office/drawing/2014/main" id="{58A08FE0-5C25-8F46-90A8-BBF4B1BBA9E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81580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C405CBD9-C8D7-E043-8845-67115EAF70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D327C118-DED5-C94B-8F3F-ACB648AEDE4A}" type="slidenum">
              <a:rPr lang="en-US" altLang="en-US" sz="1200">
                <a:latin typeface="Times" pitchFamily="2" charset="0"/>
              </a:rPr>
              <a:pPr/>
              <a:t>40</a:t>
            </a:fld>
            <a:endParaRPr lang="en-US" altLang="en-US" sz="1200">
              <a:latin typeface="Times" pitchFamily="2" charset="0"/>
            </a:endParaRPr>
          </a:p>
        </p:txBody>
      </p:sp>
      <p:sp>
        <p:nvSpPr>
          <p:cNvPr id="30722" name="Rectangle 2">
            <a:extLst>
              <a:ext uri="{FF2B5EF4-FFF2-40B4-BE49-F238E27FC236}">
                <a16:creationId xmlns:a16="http://schemas.microsoft.com/office/drawing/2014/main" id="{0EC6F255-135D-5E45-88A7-8E51C7A96521}"/>
              </a:ext>
            </a:extLst>
          </p:cNvPr>
          <p:cNvSpPr>
            <a:spLocks noGrp="1" noRot="1" noChangeAspect="1" noChangeArrowheads="1"/>
          </p:cNvSpPr>
          <p:nvPr>
            <p:ph type="sldImg"/>
          </p:nvPr>
        </p:nvSpPr>
        <p:spPr>
          <a:solidFill>
            <a:srgbClr val="FFFFFF"/>
          </a:solidFill>
          <a:ln/>
        </p:spPr>
      </p:sp>
      <p:sp>
        <p:nvSpPr>
          <p:cNvPr id="30723" name="Rectangle 3">
            <a:extLst>
              <a:ext uri="{FF2B5EF4-FFF2-40B4-BE49-F238E27FC236}">
                <a16:creationId xmlns:a16="http://schemas.microsoft.com/office/drawing/2014/main" id="{B3A85FA7-3E95-7247-9F35-8E878ED8601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04085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E69EF76C-1152-3641-8F64-11F7034534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fld id="{52403047-6A0B-8342-BA9E-E33C5B2FBB98}" type="slidenum">
              <a:rPr lang="en-US" altLang="en-US" sz="1200">
                <a:latin typeface="Times" pitchFamily="2" charset="0"/>
              </a:rPr>
              <a:pPr/>
              <a:t>41</a:t>
            </a:fld>
            <a:endParaRPr lang="en-US" altLang="en-US" sz="1200">
              <a:latin typeface="Times" pitchFamily="2" charset="0"/>
            </a:endParaRPr>
          </a:p>
        </p:txBody>
      </p:sp>
      <p:sp>
        <p:nvSpPr>
          <p:cNvPr id="32770" name="Rectangle 2">
            <a:extLst>
              <a:ext uri="{FF2B5EF4-FFF2-40B4-BE49-F238E27FC236}">
                <a16:creationId xmlns:a16="http://schemas.microsoft.com/office/drawing/2014/main" id="{5412B2F0-7326-6A45-95BF-8D775DD3BDFB}"/>
              </a:ext>
            </a:extLst>
          </p:cNvPr>
          <p:cNvSpPr>
            <a:spLocks noGrp="1" noRot="1" noChangeAspect="1" noChangeArrowheads="1"/>
          </p:cNvSpPr>
          <p:nvPr>
            <p:ph type="sldImg"/>
          </p:nvPr>
        </p:nvSpPr>
        <p:spPr>
          <a:solidFill>
            <a:srgbClr val="FFFFFF"/>
          </a:solidFill>
          <a:ln/>
        </p:spPr>
      </p:sp>
      <p:sp>
        <p:nvSpPr>
          <p:cNvPr id="32771" name="Rectangle 3">
            <a:extLst>
              <a:ext uri="{FF2B5EF4-FFF2-40B4-BE49-F238E27FC236}">
                <a16:creationId xmlns:a16="http://schemas.microsoft.com/office/drawing/2014/main" id="{5B14F885-8F70-C24A-B9DD-9AF2515960A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25615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12B1EF58-DADE-8043-BF6D-0755E01B4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B1E82B6-4B3E-F541-8C5B-16EE0B6705BA}" type="slidenum">
              <a:rPr lang="en-US" altLang="en-US" sz="1200">
                <a:latin typeface="Times" pitchFamily="2" charset="0"/>
              </a:rPr>
              <a:pPr/>
              <a:t>42</a:t>
            </a:fld>
            <a:endParaRPr lang="en-US" altLang="en-US" sz="1200">
              <a:latin typeface="Times" pitchFamily="2" charset="0"/>
            </a:endParaRPr>
          </a:p>
        </p:txBody>
      </p:sp>
      <p:sp>
        <p:nvSpPr>
          <p:cNvPr id="8194" name="Rectangle 2">
            <a:extLst>
              <a:ext uri="{FF2B5EF4-FFF2-40B4-BE49-F238E27FC236}">
                <a16:creationId xmlns:a16="http://schemas.microsoft.com/office/drawing/2014/main" id="{ED876035-5F26-0E43-8D27-42D197C55E1D}"/>
              </a:ext>
            </a:extLst>
          </p:cNvPr>
          <p:cNvSpPr>
            <a:spLocks noGrp="1" noRot="1" noChangeAspect="1" noChangeArrowheads="1"/>
          </p:cNvSpPr>
          <p:nvPr>
            <p:ph type="sldImg"/>
          </p:nvPr>
        </p:nvSpPr>
        <p:spPr>
          <a:solidFill>
            <a:srgbClr val="FFFFFF"/>
          </a:solidFill>
          <a:ln/>
        </p:spPr>
      </p:sp>
      <p:sp>
        <p:nvSpPr>
          <p:cNvPr id="8195" name="Rectangle 3">
            <a:extLst>
              <a:ext uri="{FF2B5EF4-FFF2-40B4-BE49-F238E27FC236}">
                <a16:creationId xmlns:a16="http://schemas.microsoft.com/office/drawing/2014/main" id="{241EF76E-A38C-8F4E-A19C-647B225993C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285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3ECACA2-7B1D-6D4C-9ECC-DEF7C4834D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1A98E3A-9944-7642-BD70-DA1CCAFF4987}" type="slidenum">
              <a:rPr lang="en-US" altLang="en-US" sz="1200">
                <a:latin typeface="Times" pitchFamily="2" charset="0"/>
              </a:rPr>
              <a:pPr/>
              <a:t>4</a:t>
            </a:fld>
            <a:endParaRPr lang="en-US" altLang="en-US" sz="1200">
              <a:latin typeface="Times" pitchFamily="2" charset="0"/>
            </a:endParaRPr>
          </a:p>
        </p:txBody>
      </p:sp>
      <p:sp>
        <p:nvSpPr>
          <p:cNvPr id="22531" name="Rectangle 2">
            <a:extLst>
              <a:ext uri="{FF2B5EF4-FFF2-40B4-BE49-F238E27FC236}">
                <a16:creationId xmlns:a16="http://schemas.microsoft.com/office/drawing/2014/main" id="{9C5BC1A6-47D8-5D47-8B31-30F7818952A5}"/>
              </a:ext>
            </a:extLst>
          </p:cNvPr>
          <p:cNvSpPr>
            <a:spLocks noGrp="1" noRot="1" noChangeAspect="1" noChangeArrowheads="1"/>
          </p:cNvSpPr>
          <p:nvPr>
            <p:ph type="sldImg"/>
          </p:nvPr>
        </p:nvSpPr>
        <p:spPr>
          <a:solidFill>
            <a:srgbClr val="FFFFFF"/>
          </a:solidFill>
          <a:ln/>
        </p:spPr>
      </p:sp>
      <p:sp>
        <p:nvSpPr>
          <p:cNvPr id="22532" name="Rectangle 3">
            <a:extLst>
              <a:ext uri="{FF2B5EF4-FFF2-40B4-BE49-F238E27FC236}">
                <a16:creationId xmlns:a16="http://schemas.microsoft.com/office/drawing/2014/main" id="{60C74926-901A-6843-BD78-D3DC1A0ED39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Movement of hydrogen atoms from glucose to water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04D546F7-052E-3349-868C-0A31439A87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48CF44-2595-1946-A621-E7E350DB5E72}" type="slidenum">
              <a:rPr lang="en-US" altLang="en-US" sz="1200">
                <a:latin typeface="Times" pitchFamily="2" charset="0"/>
              </a:rPr>
              <a:pPr/>
              <a:t>43</a:t>
            </a:fld>
            <a:endParaRPr lang="en-US" altLang="en-US" sz="1200">
              <a:latin typeface="Times" pitchFamily="2" charset="0"/>
            </a:endParaRPr>
          </a:p>
        </p:txBody>
      </p:sp>
      <p:sp>
        <p:nvSpPr>
          <p:cNvPr id="14338" name="Rectangle 2">
            <a:extLst>
              <a:ext uri="{FF2B5EF4-FFF2-40B4-BE49-F238E27FC236}">
                <a16:creationId xmlns:a16="http://schemas.microsoft.com/office/drawing/2014/main" id="{F500B612-F689-C145-8C80-197A31FEE7EF}"/>
              </a:ext>
            </a:extLst>
          </p:cNvPr>
          <p:cNvSpPr>
            <a:spLocks noGrp="1" noRot="1" noChangeAspect="1" noChangeArrowheads="1"/>
          </p:cNvSpPr>
          <p:nvPr>
            <p:ph type="sldImg"/>
          </p:nvPr>
        </p:nvSpPr>
        <p:spPr>
          <a:solidFill>
            <a:srgbClr val="FFFFFF"/>
          </a:solidFill>
          <a:ln/>
        </p:spPr>
      </p:sp>
      <p:sp>
        <p:nvSpPr>
          <p:cNvPr id="14339" name="Rectangle 3">
            <a:extLst>
              <a:ext uri="{FF2B5EF4-FFF2-40B4-BE49-F238E27FC236}">
                <a16:creationId xmlns:a16="http://schemas.microsoft.com/office/drawing/2014/main" id="{696A271C-1316-9F48-980A-3A65B73E326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04859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363F3F7A-4A75-5744-BFB5-036026DA6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B9BA6F-EFDA-F646-869E-24D98D212B62}" type="slidenum">
              <a:rPr lang="en-US" altLang="en-US" sz="1200">
                <a:latin typeface="Times" pitchFamily="2" charset="0"/>
              </a:rPr>
              <a:pPr/>
              <a:t>44</a:t>
            </a:fld>
            <a:endParaRPr lang="en-US" altLang="en-US" sz="1200">
              <a:latin typeface="Times" pitchFamily="2" charset="0"/>
            </a:endParaRPr>
          </a:p>
        </p:txBody>
      </p:sp>
      <p:sp>
        <p:nvSpPr>
          <p:cNvPr id="18434" name="Rectangle 2">
            <a:extLst>
              <a:ext uri="{FF2B5EF4-FFF2-40B4-BE49-F238E27FC236}">
                <a16:creationId xmlns:a16="http://schemas.microsoft.com/office/drawing/2014/main" id="{782732DA-B2A9-3749-9FAD-71D8AB7F1E7F}"/>
              </a:ext>
            </a:extLst>
          </p:cNvPr>
          <p:cNvSpPr>
            <a:spLocks noGrp="1" noRot="1" noChangeAspect="1" noChangeArrowheads="1"/>
          </p:cNvSpPr>
          <p:nvPr>
            <p:ph type="sldImg"/>
          </p:nvPr>
        </p:nvSpPr>
        <p:spPr>
          <a:solidFill>
            <a:srgbClr val="FFFFFF"/>
          </a:solidFill>
          <a:ln/>
        </p:spPr>
      </p:sp>
      <p:sp>
        <p:nvSpPr>
          <p:cNvPr id="18435" name="Rectangle 3">
            <a:extLst>
              <a:ext uri="{FF2B5EF4-FFF2-40B4-BE49-F238E27FC236}">
                <a16:creationId xmlns:a16="http://schemas.microsoft.com/office/drawing/2014/main" id="{E0D2AC10-52E4-2B41-8309-735622C6094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63778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B7F12895-2667-714A-9D46-96739E17CA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A8C369-ADB5-8048-BCF4-15AE39F71CF0}" type="slidenum">
              <a:rPr lang="en-US" altLang="en-US" sz="1200">
                <a:latin typeface="Times" pitchFamily="2" charset="0"/>
              </a:rPr>
              <a:pPr/>
              <a:t>45</a:t>
            </a:fld>
            <a:endParaRPr lang="en-US" altLang="en-US" sz="1200">
              <a:latin typeface="Times" pitchFamily="2" charset="0"/>
            </a:endParaRPr>
          </a:p>
        </p:txBody>
      </p:sp>
      <p:sp>
        <p:nvSpPr>
          <p:cNvPr id="20482" name="Rectangle 2">
            <a:extLst>
              <a:ext uri="{FF2B5EF4-FFF2-40B4-BE49-F238E27FC236}">
                <a16:creationId xmlns:a16="http://schemas.microsoft.com/office/drawing/2014/main" id="{D7FDF909-CD3F-184C-80CF-A7D2F97A5718}"/>
              </a:ext>
            </a:extLst>
          </p:cNvPr>
          <p:cNvSpPr>
            <a:spLocks noGrp="1" noRot="1" noChangeAspect="1" noChangeArrowheads="1"/>
          </p:cNvSpPr>
          <p:nvPr>
            <p:ph type="sldImg"/>
          </p:nvPr>
        </p:nvSpPr>
        <p:spPr>
          <a:solidFill>
            <a:srgbClr val="FFFFFF"/>
          </a:solidFill>
          <a:ln/>
        </p:spPr>
      </p:sp>
      <p:sp>
        <p:nvSpPr>
          <p:cNvPr id="20483" name="Rectangle 3">
            <a:extLst>
              <a:ext uri="{FF2B5EF4-FFF2-40B4-BE49-F238E27FC236}">
                <a16:creationId xmlns:a16="http://schemas.microsoft.com/office/drawing/2014/main" id="{1CDF0576-9715-9E4C-B9D4-7E44C5484E9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489736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473A0CC7-50CB-1741-9EF9-EF9C74FBD5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E01A0A-4A33-EC4C-8966-720547399907}" type="slidenum">
              <a:rPr lang="en-US" altLang="en-US" sz="1200">
                <a:latin typeface="Times" pitchFamily="2" charset="0"/>
              </a:rPr>
              <a:pPr/>
              <a:t>46</a:t>
            </a:fld>
            <a:endParaRPr lang="en-US" altLang="en-US" sz="1200">
              <a:latin typeface="Times" pitchFamily="2" charset="0"/>
            </a:endParaRPr>
          </a:p>
        </p:txBody>
      </p:sp>
      <p:sp>
        <p:nvSpPr>
          <p:cNvPr id="22530" name="Rectangle 2">
            <a:extLst>
              <a:ext uri="{FF2B5EF4-FFF2-40B4-BE49-F238E27FC236}">
                <a16:creationId xmlns:a16="http://schemas.microsoft.com/office/drawing/2014/main" id="{5B796BD6-B377-D94E-B166-B6EC979D60A6}"/>
              </a:ext>
            </a:extLst>
          </p:cNvPr>
          <p:cNvSpPr>
            <a:spLocks noGrp="1" noRot="1" noChangeAspect="1" noChangeArrowheads="1"/>
          </p:cNvSpPr>
          <p:nvPr>
            <p:ph type="sldImg"/>
          </p:nvPr>
        </p:nvSpPr>
        <p:spPr>
          <a:solidFill>
            <a:srgbClr val="FFFFFF"/>
          </a:solidFill>
          <a:ln/>
        </p:spPr>
      </p:sp>
      <p:sp>
        <p:nvSpPr>
          <p:cNvPr id="22531" name="Rectangle 3">
            <a:extLst>
              <a:ext uri="{FF2B5EF4-FFF2-40B4-BE49-F238E27FC236}">
                <a16:creationId xmlns:a16="http://schemas.microsoft.com/office/drawing/2014/main" id="{6E86E2EA-2569-BF46-BF30-966B270DB4C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5865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FE945364-E682-EA45-B2CC-51611E3A75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1C8AD53-15DB-D342-9870-7077D51ED59F}" type="slidenum">
              <a:rPr lang="en-US" altLang="en-US" sz="1200">
                <a:latin typeface="Times" pitchFamily="2" charset="0"/>
              </a:rPr>
              <a:pPr/>
              <a:t>47</a:t>
            </a:fld>
            <a:endParaRPr lang="en-US" altLang="en-US" sz="1200">
              <a:latin typeface="Times" pitchFamily="2" charset="0"/>
            </a:endParaRPr>
          </a:p>
        </p:txBody>
      </p:sp>
      <p:sp>
        <p:nvSpPr>
          <p:cNvPr id="24578" name="Rectangle 2">
            <a:extLst>
              <a:ext uri="{FF2B5EF4-FFF2-40B4-BE49-F238E27FC236}">
                <a16:creationId xmlns:a16="http://schemas.microsoft.com/office/drawing/2014/main" id="{03CC329C-9682-4E46-B872-8C77B678443D}"/>
              </a:ext>
            </a:extLst>
          </p:cNvPr>
          <p:cNvSpPr>
            <a:spLocks noGrp="1" noRot="1" noChangeAspect="1" noChangeArrowheads="1"/>
          </p:cNvSpPr>
          <p:nvPr>
            <p:ph type="sldImg"/>
          </p:nvPr>
        </p:nvSpPr>
        <p:spPr>
          <a:solidFill>
            <a:srgbClr val="FFFFFF"/>
          </a:solidFill>
          <a:ln/>
        </p:spPr>
      </p:sp>
      <p:sp>
        <p:nvSpPr>
          <p:cNvPr id="24579" name="Rectangle 3">
            <a:extLst>
              <a:ext uri="{FF2B5EF4-FFF2-40B4-BE49-F238E27FC236}">
                <a16:creationId xmlns:a16="http://schemas.microsoft.com/office/drawing/2014/main" id="{06FD8141-62AC-FB41-A618-44A16074864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Arial" panose="020B0604020202020204" pitchFamily="34" charset="0"/>
                <a:ea typeface="ＭＳ Ｐゴシック" panose="020B0600070205080204" pitchFamily="34" charset="-128"/>
              </a:rPr>
              <a:t>Oxidation refers to the loss of electrons to any electron acceptor, not just to oxygen.</a:t>
            </a:r>
            <a:r>
              <a:rPr lang="en-US" altLang="en-US">
                <a:latin typeface="Arial" panose="020B0604020202020204" pitchFamily="34" charset="0"/>
                <a:ea typeface="ＭＳ Ｐゴシック" panose="020B0600070205080204" pitchFamily="34" charset="-128"/>
              </a:rPr>
              <a:t> </a:t>
            </a:r>
          </a:p>
          <a:p>
            <a:pPr eaLnBrk="1" hangingPunct="1"/>
            <a:r>
              <a:rPr lang="en-US" altLang="en-US">
                <a:latin typeface="Arial" panose="020B0604020202020204" pitchFamily="34" charset="0"/>
                <a:ea typeface="ＭＳ Ｐゴシック" panose="020B0600070205080204" pitchFamily="34" charset="-128"/>
              </a:rPr>
              <a:t>Uses exergonic flow of electrons through ETC to pump H+ across membrane.</a:t>
            </a:r>
          </a:p>
        </p:txBody>
      </p:sp>
    </p:spTree>
    <p:extLst>
      <p:ext uri="{BB962C8B-B14F-4D97-AF65-F5344CB8AC3E}">
        <p14:creationId xmlns:p14="http://schemas.microsoft.com/office/powerpoint/2010/main" val="3668405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390296E7-AECC-8240-9FBE-0665AC092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0B67C0-937B-B74D-9467-D910AE7D5288}" type="slidenum">
              <a:rPr lang="en-US" altLang="en-US" sz="1200">
                <a:latin typeface="Times" pitchFamily="2" charset="0"/>
              </a:rPr>
              <a:pPr/>
              <a:t>48</a:t>
            </a:fld>
            <a:endParaRPr lang="en-US" altLang="en-US" sz="1200">
              <a:latin typeface="Times" pitchFamily="2" charset="0"/>
            </a:endParaRPr>
          </a:p>
        </p:txBody>
      </p:sp>
      <p:sp>
        <p:nvSpPr>
          <p:cNvPr id="26626" name="Rectangle 2">
            <a:extLst>
              <a:ext uri="{FF2B5EF4-FFF2-40B4-BE49-F238E27FC236}">
                <a16:creationId xmlns:a16="http://schemas.microsoft.com/office/drawing/2014/main" id="{D0FAB554-5709-7648-884D-B3031EB1A3F2}"/>
              </a:ext>
            </a:extLst>
          </p:cNvPr>
          <p:cNvSpPr>
            <a:spLocks noGrp="1" noRot="1" noChangeAspect="1" noChangeArrowheads="1"/>
          </p:cNvSpPr>
          <p:nvPr>
            <p:ph type="sldImg"/>
          </p:nvPr>
        </p:nvSpPr>
        <p:spPr>
          <a:solidFill>
            <a:srgbClr val="FFFFFF"/>
          </a:solidFill>
          <a:ln/>
        </p:spPr>
      </p:sp>
      <p:sp>
        <p:nvSpPr>
          <p:cNvPr id="26627" name="Rectangle 3">
            <a:extLst>
              <a:ext uri="{FF2B5EF4-FFF2-40B4-BE49-F238E27FC236}">
                <a16:creationId xmlns:a16="http://schemas.microsoft.com/office/drawing/2014/main" id="{9CD16F0A-F804-754B-981E-1E7F2FB4E17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169863" indent="-169863" eaLnBrk="1" hangingPunct="1">
              <a:buFont typeface="Wingdings" pitchFamily="2" charset="2"/>
              <a:buChar char="§"/>
            </a:pPr>
            <a:r>
              <a:rPr lang="en-US" altLang="en-US">
                <a:latin typeface="Arial" panose="020B0604020202020204" pitchFamily="34" charset="0"/>
                <a:ea typeface="ＭＳ Ｐゴシック" panose="020B0600070205080204" pitchFamily="34" charset="-128"/>
              </a:rPr>
              <a:t>Pumping H+ across membrane … what is energy to fuel that?</a:t>
            </a:r>
          </a:p>
          <a:p>
            <a:pPr marL="169863" indent="-169863" eaLnBrk="1" hangingPunct="1">
              <a:buFont typeface="Wingdings" pitchFamily="2" charset="2"/>
              <a:buChar char="§"/>
            </a:pPr>
            <a:r>
              <a:rPr lang="en-US" altLang="en-US">
                <a:latin typeface="Arial" panose="020B0604020202020204" pitchFamily="34" charset="0"/>
                <a:ea typeface="ＭＳ Ｐゴシック" panose="020B0600070205080204" pitchFamily="34" charset="-128"/>
              </a:rPr>
              <a:t>Can</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t be ATP!</a:t>
            </a:r>
            <a:br>
              <a:rPr lang="en-US" altLang="ja-JP">
                <a:latin typeface="Arial" panose="020B0604020202020204" pitchFamily="34" charset="0"/>
                <a:ea typeface="ＭＳ Ｐゴシック" panose="020B0600070205080204" pitchFamily="34" charset="-128"/>
              </a:rPr>
            </a:br>
            <a:r>
              <a:rPr lang="en-US" altLang="ja-JP">
                <a:latin typeface="Arial" panose="020B0604020202020204" pitchFamily="34" charset="0"/>
                <a:ea typeface="ＭＳ Ｐゴシック" panose="020B0600070205080204" pitchFamily="34" charset="-128"/>
              </a:rPr>
              <a:t>that would cost you what you want to make!  </a:t>
            </a:r>
          </a:p>
          <a:p>
            <a:pPr marL="625475" lvl="1" indent="-168275" eaLnBrk="1" hangingPunct="1"/>
            <a:r>
              <a:rPr lang="en-US" altLang="en-US">
                <a:latin typeface="Arial" panose="020B0604020202020204" pitchFamily="34" charset="0"/>
                <a:ea typeface="ＭＳ Ｐゴシック" panose="020B0600070205080204" pitchFamily="34" charset="-128"/>
              </a:rPr>
              <a:t>Its like cutting off your leg to buy a new pair of shoes. :-(</a:t>
            </a:r>
          </a:p>
          <a:p>
            <a:pPr marL="169863" indent="-169863" eaLnBrk="1" hangingPunct="1">
              <a:buFont typeface="Wingdings" pitchFamily="2" charset="2"/>
              <a:buChar char="§"/>
            </a:pPr>
            <a:r>
              <a:rPr lang="en-US" altLang="en-US">
                <a:latin typeface="Arial" panose="020B0604020202020204" pitchFamily="34" charset="0"/>
                <a:ea typeface="ＭＳ Ｐゴシック" panose="020B0600070205080204" pitchFamily="34" charset="-128"/>
              </a:rPr>
              <a:t>Flow of electrons powers pumping of H</a:t>
            </a:r>
            <a:r>
              <a:rPr lang="en-US" altLang="en-US" baseline="30000">
                <a:latin typeface="Arial" panose="020B0604020202020204" pitchFamily="34" charset="0"/>
                <a:ea typeface="ＭＳ Ｐゴシック" panose="020B0600070205080204" pitchFamily="34" charset="-128"/>
              </a:rPr>
              <a:t>+</a:t>
            </a:r>
          </a:p>
          <a:p>
            <a:pPr marL="169863" indent="-169863" eaLnBrk="1" hangingPunct="1">
              <a:buFont typeface="Wingdings" pitchFamily="2" charset="2"/>
              <a:buChar char="§"/>
            </a:pPr>
            <a:endParaRPr lang="en-US" altLang="en-US" baseline="30000">
              <a:latin typeface="Arial" panose="020B0604020202020204" pitchFamily="34" charset="0"/>
              <a:ea typeface="ＭＳ Ｐゴシック" panose="020B0600070205080204" pitchFamily="34" charset="-128"/>
            </a:endParaRPr>
          </a:p>
          <a:p>
            <a:pPr marL="169863" indent="-169863" algn="ctr" eaLnBrk="1" hangingPunct="1"/>
            <a:r>
              <a:rPr lang="en-US" altLang="en-US">
                <a:latin typeface="Arial" panose="020B0604020202020204" pitchFamily="34" charset="0"/>
                <a:ea typeface="ＭＳ Ｐゴシック" panose="020B0600070205080204" pitchFamily="34" charset="-128"/>
              </a:rPr>
              <a:t>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is 2 oxygen atoms both looking for electrons</a:t>
            </a:r>
          </a:p>
        </p:txBody>
      </p:sp>
    </p:spTree>
    <p:extLst>
      <p:ext uri="{BB962C8B-B14F-4D97-AF65-F5344CB8AC3E}">
        <p14:creationId xmlns:p14="http://schemas.microsoft.com/office/powerpoint/2010/main" val="41697156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72EB8B1A-E206-2647-872B-AF2F9DBA6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F49741-BEF2-A141-8DD2-DBFFCFC149CE}" type="slidenum">
              <a:rPr lang="en-US" altLang="en-US" sz="1200">
                <a:latin typeface="Times" pitchFamily="2" charset="0"/>
              </a:rPr>
              <a:pPr/>
              <a:t>49</a:t>
            </a:fld>
            <a:endParaRPr lang="en-US" altLang="en-US" sz="1200">
              <a:latin typeface="Times" pitchFamily="2" charset="0"/>
            </a:endParaRPr>
          </a:p>
        </p:txBody>
      </p:sp>
      <p:sp>
        <p:nvSpPr>
          <p:cNvPr id="28674" name="Rectangle 2">
            <a:extLst>
              <a:ext uri="{FF2B5EF4-FFF2-40B4-BE49-F238E27FC236}">
                <a16:creationId xmlns:a16="http://schemas.microsoft.com/office/drawing/2014/main" id="{4D8A8394-2279-5B41-A293-884C505F8C49}"/>
              </a:ext>
            </a:extLst>
          </p:cNvPr>
          <p:cNvSpPr>
            <a:spLocks noGrp="1" noRot="1" noChangeAspect="1" noChangeArrowheads="1"/>
          </p:cNvSpPr>
          <p:nvPr>
            <p:ph type="sldImg"/>
          </p:nvPr>
        </p:nvSpPr>
        <p:spPr>
          <a:solidFill>
            <a:srgbClr val="FFFFFF"/>
          </a:solidFill>
          <a:ln/>
        </p:spPr>
      </p:sp>
      <p:sp>
        <p:nvSpPr>
          <p:cNvPr id="28675" name="Rectangle 3">
            <a:extLst>
              <a:ext uri="{FF2B5EF4-FFF2-40B4-BE49-F238E27FC236}">
                <a16:creationId xmlns:a16="http://schemas.microsoft.com/office/drawing/2014/main" id="{74F72055-9968-B74A-B437-1A2667049DD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Electrons move from molecule to molecule until they combine with O &amp; H ions to form H</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O</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It</a:t>
            </a:r>
            <a:r>
              <a:rPr lang="ja-JP" altLang="en-US">
                <a:latin typeface="Arial" panose="020B0604020202020204" pitchFamily="34" charset="0"/>
                <a:ea typeface="ＭＳ Ｐゴシック" panose="020B0600070205080204" pitchFamily="34" charset="-128"/>
              </a:rPr>
              <a:t>’</a:t>
            </a:r>
            <a:r>
              <a:rPr lang="en-US" altLang="ja-JP">
                <a:latin typeface="Arial" panose="020B0604020202020204" pitchFamily="34" charset="0"/>
                <a:ea typeface="ＭＳ Ｐゴシック" panose="020B0600070205080204" pitchFamily="34" charset="-128"/>
              </a:rPr>
              <a:t>s like pumping water behind a dam -- if released, it can do work </a:t>
            </a:r>
          </a:p>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12386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8BBDDFDE-EB66-264A-B663-FCEBC29150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1B98ABF-B111-754E-96BE-1BA4E52B5499}" type="slidenum">
              <a:rPr lang="en-US" altLang="en-US" sz="1200">
                <a:latin typeface="Times" pitchFamily="2" charset="0"/>
              </a:rPr>
              <a:pPr/>
              <a:t>50</a:t>
            </a:fld>
            <a:endParaRPr lang="en-US" altLang="en-US" sz="1200">
              <a:latin typeface="Times" pitchFamily="2" charset="0"/>
            </a:endParaRPr>
          </a:p>
        </p:txBody>
      </p:sp>
      <p:sp>
        <p:nvSpPr>
          <p:cNvPr id="30722" name="Rectangle 2">
            <a:extLst>
              <a:ext uri="{FF2B5EF4-FFF2-40B4-BE49-F238E27FC236}">
                <a16:creationId xmlns:a16="http://schemas.microsoft.com/office/drawing/2014/main" id="{5D75601F-8429-584A-AE61-9FA3AD1FE30C}"/>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24FD5602-A37F-2946-97EB-E7738D852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333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76FD908D-43BE-3942-8056-C375A72C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6EF519-2F0B-4146-88A4-6904372A8AA0}" type="slidenum">
              <a:rPr lang="en-US" altLang="en-US" sz="1200">
                <a:latin typeface="Times" pitchFamily="2" charset="0"/>
              </a:rPr>
              <a:pPr/>
              <a:t>51</a:t>
            </a:fld>
            <a:endParaRPr lang="en-US" altLang="en-US" sz="1200">
              <a:latin typeface="Times" pitchFamily="2" charset="0"/>
            </a:endParaRPr>
          </a:p>
        </p:txBody>
      </p:sp>
      <p:sp>
        <p:nvSpPr>
          <p:cNvPr id="32770" name="Rectangle 2">
            <a:extLst>
              <a:ext uri="{FF2B5EF4-FFF2-40B4-BE49-F238E27FC236}">
                <a16:creationId xmlns:a16="http://schemas.microsoft.com/office/drawing/2014/main" id="{47E46E9A-7753-1541-AD95-D15E11B1A8DE}"/>
              </a:ext>
            </a:extLst>
          </p:cNvPr>
          <p:cNvSpPr>
            <a:spLocks noGrp="1" noRot="1" noChangeAspect="1" noChangeArrowheads="1"/>
          </p:cNvSpPr>
          <p:nvPr>
            <p:ph type="sldImg"/>
          </p:nvPr>
        </p:nvSpPr>
        <p:spPr>
          <a:solidFill>
            <a:srgbClr val="FFFFFF"/>
          </a:solidFill>
          <a:ln/>
        </p:spPr>
      </p:sp>
      <p:sp>
        <p:nvSpPr>
          <p:cNvPr id="32771" name="Rectangle 3">
            <a:extLst>
              <a:ext uri="{FF2B5EF4-FFF2-40B4-BE49-F238E27FC236}">
                <a16:creationId xmlns:a16="http://schemas.microsoft.com/office/drawing/2014/main" id="{4BADD20E-F7E6-2C4B-A083-1E441D49B12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Chemiosmosis is the diffusion of ions across a membrane. More specifically, it relates to the generation of ATP by the movement of hydrogen ions across a membrane.</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Hydrogen ions (protons) will diffuse from an area of high proton concentration to an area of lower proton concentration. Peter Mitchell proposed that an electrochemical concentration gradient of protons across a membrane could be harnessed to make ATP. He likened this process to osmosis, the diffusion of water across a membrane, which is why it is called chemiosmosis.</a:t>
            </a:r>
          </a:p>
        </p:txBody>
      </p:sp>
    </p:spTree>
    <p:extLst>
      <p:ext uri="{BB962C8B-B14F-4D97-AF65-F5344CB8AC3E}">
        <p14:creationId xmlns:p14="http://schemas.microsoft.com/office/powerpoint/2010/main" val="2856162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8F22F7B-9530-0F42-84D4-24291CD2E0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FABF8C-CC6F-7647-8423-A2B70E25834B}" type="slidenum">
              <a:rPr lang="en-US" altLang="en-US" sz="1200">
                <a:latin typeface="Times" pitchFamily="2" charset="0"/>
              </a:rPr>
              <a:pPr/>
              <a:t>52</a:t>
            </a:fld>
            <a:endParaRPr lang="en-US" altLang="en-US" sz="1200">
              <a:latin typeface="Times" pitchFamily="2" charset="0"/>
            </a:endParaRPr>
          </a:p>
        </p:txBody>
      </p:sp>
      <p:sp>
        <p:nvSpPr>
          <p:cNvPr id="34818" name="Rectangle 2">
            <a:extLst>
              <a:ext uri="{FF2B5EF4-FFF2-40B4-BE49-F238E27FC236}">
                <a16:creationId xmlns:a16="http://schemas.microsoft.com/office/drawing/2014/main" id="{522A6672-4397-CC4C-8E7E-5E020A3F2906}"/>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BBEFAC1-C182-1543-B348-0394C61C16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8399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98DCF51-BD77-4A49-8A72-073913E72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8CAE41-6D93-9941-9889-80B3046D6685}" type="slidenum">
              <a:rPr lang="en-US" altLang="en-US" sz="1200">
                <a:latin typeface="Times" pitchFamily="2" charset="0"/>
              </a:rPr>
              <a:pPr/>
              <a:t>5</a:t>
            </a:fld>
            <a:endParaRPr lang="en-US" altLang="en-US" sz="1200">
              <a:latin typeface="Times" pitchFamily="2" charset="0"/>
            </a:endParaRPr>
          </a:p>
        </p:txBody>
      </p:sp>
      <p:sp>
        <p:nvSpPr>
          <p:cNvPr id="24579" name="Rectangle 2">
            <a:extLst>
              <a:ext uri="{FF2B5EF4-FFF2-40B4-BE49-F238E27FC236}">
                <a16:creationId xmlns:a16="http://schemas.microsoft.com/office/drawing/2014/main" id="{2C46A5D3-0DD0-6D47-B1D8-EFF760EAF2B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38C70DAF-1F49-9B4C-8CED-CE2DC8F921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 They are called oxidation reactions because it reflects the fact that in biological systems oxygen, which attracts electrons strongly, is the most common electron acceptor.</a:t>
            </a:r>
          </a:p>
          <a:p>
            <a:pPr eaLnBrk="1" hangingPunct="1"/>
            <a:r>
              <a:rPr lang="en-US" altLang="en-US">
                <a:latin typeface="Arial" panose="020B0604020202020204" pitchFamily="34" charset="0"/>
              </a:rPr>
              <a:t>• Oxidation &amp; reduction reactions always occur together therefore they are referred to as “redox reactions”.</a:t>
            </a:r>
          </a:p>
          <a:p>
            <a:pPr eaLnBrk="1" hangingPunct="1"/>
            <a:r>
              <a:rPr lang="en-US" altLang="en-US">
                <a:latin typeface="Arial" panose="020B0604020202020204" pitchFamily="34" charset="0"/>
              </a:rPr>
              <a:t>• As electrons move from one atom to another they move farther away from the nucleus of the atom and therefore are at a higher potential energy state.</a:t>
            </a:r>
          </a:p>
          <a:p>
            <a:pPr eaLnBrk="1" hangingPunct="1"/>
            <a:r>
              <a:rPr lang="en-US" altLang="en-US">
                <a:latin typeface="Arial" panose="020B0604020202020204" pitchFamily="34" charset="0"/>
              </a:rPr>
              <a:t>The reduced form of a molecule has a higher level of energy than the oxidized form of a molecule. • The ability to store energy in molecules by transferring electrons to them is called </a:t>
            </a:r>
            <a:r>
              <a:rPr lang="en-US" altLang="en-US" b="1" u="sng">
                <a:latin typeface="Arial" panose="020B0604020202020204" pitchFamily="34" charset="0"/>
              </a:rPr>
              <a:t>reducing power</a:t>
            </a:r>
            <a:r>
              <a:rPr lang="en-US" altLang="en-US">
                <a:latin typeface="Arial" panose="020B0604020202020204" pitchFamily="34" charset="0"/>
              </a:rPr>
              <a:t>, and is a basic property of living systems.</a:t>
            </a:r>
          </a:p>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D97F46D0-41BE-E54A-8364-463EABD774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CCDF41B-9EDC-9546-B5DC-CE25495D0FBA}" type="slidenum">
              <a:rPr lang="en-US" altLang="en-US" sz="1200">
                <a:latin typeface="Times" pitchFamily="2" charset="0"/>
              </a:rPr>
              <a:pPr/>
              <a:t>53</a:t>
            </a:fld>
            <a:endParaRPr lang="en-US" altLang="en-US" sz="1200">
              <a:latin typeface="Times" pitchFamily="2" charset="0"/>
            </a:endParaRPr>
          </a:p>
        </p:txBody>
      </p:sp>
      <p:sp>
        <p:nvSpPr>
          <p:cNvPr id="36866" name="Rectangle 2">
            <a:extLst>
              <a:ext uri="{FF2B5EF4-FFF2-40B4-BE49-F238E27FC236}">
                <a16:creationId xmlns:a16="http://schemas.microsoft.com/office/drawing/2014/main" id="{FD4F83C0-7E1F-FF4E-A8CB-52D62C04F362}"/>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0F27C2A2-814B-3140-B30F-76540896D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185850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134A1707-598E-F54D-B894-58E4D661C6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E0E7548-DA6D-E24D-B407-5605421C9781}" type="slidenum">
              <a:rPr lang="en-US" altLang="en-US" sz="1200">
                <a:latin typeface="Times" pitchFamily="2" charset="0"/>
              </a:rPr>
              <a:pPr/>
              <a:t>54</a:t>
            </a:fld>
            <a:endParaRPr lang="en-US" altLang="en-US" sz="1200">
              <a:latin typeface="Times" pitchFamily="2" charset="0"/>
            </a:endParaRPr>
          </a:p>
        </p:txBody>
      </p:sp>
      <p:sp>
        <p:nvSpPr>
          <p:cNvPr id="38914" name="Rectangle 2">
            <a:extLst>
              <a:ext uri="{FF2B5EF4-FFF2-40B4-BE49-F238E27FC236}">
                <a16:creationId xmlns:a16="http://schemas.microsoft.com/office/drawing/2014/main" id="{83FFF561-D9CF-714A-8D76-2FB925328E19}"/>
              </a:ext>
            </a:extLst>
          </p:cNvPr>
          <p:cNvSpPr>
            <a:spLocks noGrp="1" noRot="1" noChangeAspect="1" noChangeArrowheads="1"/>
          </p:cNvSpPr>
          <p:nvPr>
            <p:ph type="sldImg"/>
          </p:nvPr>
        </p:nvSpPr>
        <p:spPr>
          <a:solidFill>
            <a:srgbClr val="FFFFFF"/>
          </a:solidFill>
          <a:ln/>
        </p:spPr>
      </p:sp>
      <p:sp>
        <p:nvSpPr>
          <p:cNvPr id="38915" name="Rectangle 3">
            <a:extLst>
              <a:ext uri="{FF2B5EF4-FFF2-40B4-BE49-F238E27FC236}">
                <a16:creationId xmlns:a16="http://schemas.microsoft.com/office/drawing/2014/main" id="{7CA54A29-29A4-A249-8244-8E2E620A9EA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07168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5E81C5AD-308F-9F4E-B505-B7F52DDEE1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BB80A2-CABF-D446-90DB-06F5DD24F097}" type="slidenum">
              <a:rPr lang="en-US" altLang="en-US" sz="1200">
                <a:latin typeface="Times" pitchFamily="2" charset="0"/>
              </a:rPr>
              <a:pPr/>
              <a:t>55</a:t>
            </a:fld>
            <a:endParaRPr lang="en-US" altLang="en-US" sz="1200">
              <a:latin typeface="Times" pitchFamily="2" charset="0"/>
            </a:endParaRPr>
          </a:p>
        </p:txBody>
      </p:sp>
      <p:sp>
        <p:nvSpPr>
          <p:cNvPr id="40962" name="Rectangle 2">
            <a:extLst>
              <a:ext uri="{FF2B5EF4-FFF2-40B4-BE49-F238E27FC236}">
                <a16:creationId xmlns:a16="http://schemas.microsoft.com/office/drawing/2014/main" id="{2D7DB260-1342-3F4B-9C60-1855499205CD}"/>
              </a:ext>
            </a:extLst>
          </p:cNvPr>
          <p:cNvSpPr>
            <a:spLocks noGrp="1" noRot="1" noChangeAspect="1" noChangeArrowheads="1"/>
          </p:cNvSpPr>
          <p:nvPr>
            <p:ph type="sldImg"/>
          </p:nvPr>
        </p:nvSpPr>
        <p:spPr>
          <a:solidFill>
            <a:srgbClr val="FFFFFF"/>
          </a:solidFill>
          <a:ln/>
        </p:spPr>
      </p:sp>
      <p:sp>
        <p:nvSpPr>
          <p:cNvPr id="40963" name="Rectangle 3">
            <a:extLst>
              <a:ext uri="{FF2B5EF4-FFF2-40B4-BE49-F238E27FC236}">
                <a16:creationId xmlns:a16="http://schemas.microsoft.com/office/drawing/2014/main" id="{7E56D8F2-98E7-C540-8B58-B0FC53209B8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Where did the glucose come from?</a:t>
            </a:r>
          </a:p>
          <a:p>
            <a:pPr lvl="1" eaLnBrk="1" hangingPunct="1"/>
            <a:r>
              <a:rPr lang="en-US" altLang="en-US">
                <a:latin typeface="Arial" panose="020B0604020202020204" pitchFamily="34" charset="0"/>
                <a:ea typeface="ＭＳ Ｐゴシック" panose="020B0600070205080204" pitchFamily="34" charset="-128"/>
              </a:rPr>
              <a:t>from food eaten</a:t>
            </a:r>
          </a:p>
          <a:p>
            <a:pPr eaLnBrk="1" hangingPunct="1"/>
            <a:r>
              <a:rPr lang="en-US" altLang="en-US">
                <a:latin typeface="Arial" panose="020B0604020202020204" pitchFamily="34" charset="0"/>
                <a:ea typeface="ＭＳ Ｐゴシック" panose="020B0600070205080204" pitchFamily="34" charset="-128"/>
              </a:rPr>
              <a:t>Where did the 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come from?</a:t>
            </a:r>
          </a:p>
          <a:p>
            <a:pPr lvl="1" eaLnBrk="1" hangingPunct="1"/>
            <a:r>
              <a:rPr lang="en-US" altLang="en-US">
                <a:latin typeface="Arial" panose="020B0604020202020204" pitchFamily="34" charset="0"/>
                <a:ea typeface="ＭＳ Ｐゴシック" panose="020B0600070205080204" pitchFamily="34" charset="-128"/>
              </a:rPr>
              <a:t>breathed in</a:t>
            </a:r>
          </a:p>
          <a:p>
            <a:pPr eaLnBrk="1" hangingPunct="1"/>
            <a:r>
              <a:rPr lang="en-US" altLang="en-US">
                <a:latin typeface="Arial" panose="020B0604020202020204" pitchFamily="34" charset="0"/>
                <a:ea typeface="ＭＳ Ｐゴシック" panose="020B0600070205080204" pitchFamily="34" charset="-128"/>
              </a:rPr>
              <a:t>Where did the CO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come from?</a:t>
            </a:r>
          </a:p>
          <a:p>
            <a:pPr lvl="1" eaLnBrk="1" hangingPunct="1"/>
            <a:r>
              <a:rPr lang="en-US" altLang="en-US">
                <a:latin typeface="Arial" panose="020B0604020202020204" pitchFamily="34" charset="0"/>
                <a:ea typeface="ＭＳ Ｐゴシック" panose="020B0600070205080204" pitchFamily="34" charset="-128"/>
              </a:rPr>
              <a:t>oxidized carbons cleaved off of the sugars (Krebs Cycle)</a:t>
            </a:r>
          </a:p>
          <a:p>
            <a:pPr eaLnBrk="1" hangingPunct="1"/>
            <a:r>
              <a:rPr lang="en-US" altLang="en-US">
                <a:latin typeface="Arial" panose="020B0604020202020204" pitchFamily="34" charset="0"/>
                <a:ea typeface="ＭＳ Ｐゴシック" panose="020B0600070205080204" pitchFamily="34" charset="-128"/>
              </a:rPr>
              <a:t>Where did the CO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go?</a:t>
            </a:r>
          </a:p>
          <a:p>
            <a:pPr lvl="1" eaLnBrk="1" hangingPunct="1"/>
            <a:r>
              <a:rPr lang="en-US" altLang="en-US">
                <a:latin typeface="Arial" panose="020B0604020202020204" pitchFamily="34" charset="0"/>
                <a:ea typeface="ＭＳ Ｐゴシック" panose="020B0600070205080204" pitchFamily="34" charset="-128"/>
              </a:rPr>
              <a:t>exhaled</a:t>
            </a:r>
          </a:p>
          <a:p>
            <a:pPr eaLnBrk="1" hangingPunct="1"/>
            <a:r>
              <a:rPr lang="en-US" altLang="en-US">
                <a:latin typeface="Arial" panose="020B0604020202020204" pitchFamily="34" charset="0"/>
                <a:ea typeface="ＭＳ Ｐゴシック" panose="020B0600070205080204" pitchFamily="34" charset="-128"/>
              </a:rPr>
              <a:t>Where did the H</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O come from?</a:t>
            </a:r>
          </a:p>
          <a:p>
            <a:pPr lvl="1" eaLnBrk="1" hangingPunct="1"/>
            <a:r>
              <a:rPr lang="en-US" altLang="en-US">
                <a:latin typeface="Arial" panose="020B0604020202020204" pitchFamily="34" charset="0"/>
                <a:ea typeface="ＭＳ Ｐゴシック" panose="020B0600070205080204" pitchFamily="34" charset="-128"/>
              </a:rPr>
              <a:t>from O</a:t>
            </a:r>
            <a:r>
              <a:rPr lang="en-US" altLang="en-US" baseline="-25000">
                <a:latin typeface="Arial" panose="020B0604020202020204" pitchFamily="34" charset="0"/>
                <a:ea typeface="ＭＳ Ｐゴシック" panose="020B0600070205080204" pitchFamily="34" charset="-128"/>
              </a:rPr>
              <a:t>2</a:t>
            </a:r>
            <a:r>
              <a:rPr lang="en-US" altLang="en-US">
                <a:latin typeface="Arial" panose="020B0604020202020204" pitchFamily="34" charset="0"/>
                <a:ea typeface="ＭＳ Ｐゴシック" panose="020B0600070205080204" pitchFamily="34" charset="-128"/>
              </a:rPr>
              <a:t> after it accepts electrons in ETC</a:t>
            </a:r>
          </a:p>
          <a:p>
            <a:pPr eaLnBrk="1" hangingPunct="1"/>
            <a:r>
              <a:rPr lang="en-US" altLang="en-US">
                <a:latin typeface="Arial" panose="020B0604020202020204" pitchFamily="34" charset="0"/>
                <a:ea typeface="ＭＳ Ｐゴシック" panose="020B0600070205080204" pitchFamily="34" charset="-128"/>
              </a:rPr>
              <a:t>Where did the ATP come from?</a:t>
            </a:r>
          </a:p>
          <a:p>
            <a:pPr lvl="1" eaLnBrk="1" hangingPunct="1"/>
            <a:r>
              <a:rPr lang="en-US" altLang="en-US">
                <a:latin typeface="Arial" panose="020B0604020202020204" pitchFamily="34" charset="0"/>
                <a:ea typeface="ＭＳ Ｐゴシック" panose="020B0600070205080204" pitchFamily="34" charset="-128"/>
              </a:rPr>
              <a:t>mostly from ETC</a:t>
            </a:r>
          </a:p>
          <a:p>
            <a:pPr eaLnBrk="1" hangingPunct="1"/>
            <a:r>
              <a:rPr lang="en-US" altLang="en-US">
                <a:latin typeface="Arial" panose="020B0604020202020204" pitchFamily="34" charset="0"/>
                <a:ea typeface="ＭＳ Ｐゴシック" panose="020B0600070205080204" pitchFamily="34" charset="-128"/>
              </a:rPr>
              <a:t>What else is produced that is not listed in this equation?</a:t>
            </a:r>
          </a:p>
          <a:p>
            <a:pPr lvl="1" eaLnBrk="1" hangingPunct="1"/>
            <a:r>
              <a:rPr lang="en-US" altLang="en-US">
                <a:latin typeface="Arial" panose="020B0604020202020204" pitchFamily="34" charset="0"/>
                <a:ea typeface="ＭＳ Ｐゴシック" panose="020B0600070205080204" pitchFamily="34" charset="-128"/>
              </a:rPr>
              <a:t>NAD, FAD, heat!</a:t>
            </a:r>
          </a:p>
        </p:txBody>
      </p:sp>
    </p:spTree>
    <p:extLst>
      <p:ext uri="{BB962C8B-B14F-4D97-AF65-F5344CB8AC3E}">
        <p14:creationId xmlns:p14="http://schemas.microsoft.com/office/powerpoint/2010/main" val="1010304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4B4B3A94-B3AE-1C43-B6EA-28F876A8F9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A61E4C-32A9-5444-8A9C-DDB30CF988EC}" type="slidenum">
              <a:rPr lang="en-US" altLang="en-US" sz="1200">
                <a:latin typeface="Times" pitchFamily="2" charset="0"/>
              </a:rPr>
              <a:pPr/>
              <a:t>56</a:t>
            </a:fld>
            <a:endParaRPr lang="en-US" altLang="en-US" sz="1200">
              <a:latin typeface="Times" pitchFamily="2" charset="0"/>
            </a:endParaRPr>
          </a:p>
        </p:txBody>
      </p:sp>
      <p:sp>
        <p:nvSpPr>
          <p:cNvPr id="43010" name="Rectangle 2">
            <a:extLst>
              <a:ext uri="{FF2B5EF4-FFF2-40B4-BE49-F238E27FC236}">
                <a16:creationId xmlns:a16="http://schemas.microsoft.com/office/drawing/2014/main" id="{B71F536C-7D45-0443-840A-7F843FFBE3CA}"/>
              </a:ext>
            </a:extLst>
          </p:cNvPr>
          <p:cNvSpPr>
            <a:spLocks noGrp="1" noRot="1" noChangeAspect="1" noChangeArrowheads="1"/>
          </p:cNvSpPr>
          <p:nvPr>
            <p:ph type="sldImg"/>
          </p:nvPr>
        </p:nvSpPr>
        <p:spPr>
          <a:solidFill>
            <a:srgbClr val="FFFFFF"/>
          </a:solidFill>
          <a:ln/>
        </p:spPr>
      </p:sp>
      <p:sp>
        <p:nvSpPr>
          <p:cNvPr id="43011" name="Rectangle 3">
            <a:extLst>
              <a:ext uri="{FF2B5EF4-FFF2-40B4-BE49-F238E27FC236}">
                <a16:creationId xmlns:a16="http://schemas.microsoft.com/office/drawing/2014/main" id="{102917F8-34E0-8044-9FA8-730000FEE88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What if you have a chemical that punches holes in the inner mitochondrial membrane?</a:t>
            </a:r>
          </a:p>
        </p:txBody>
      </p:sp>
    </p:spTree>
    <p:extLst>
      <p:ext uri="{BB962C8B-B14F-4D97-AF65-F5344CB8AC3E}">
        <p14:creationId xmlns:p14="http://schemas.microsoft.com/office/powerpoint/2010/main" val="1167701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CE083B5-4378-224B-A06C-54DB46C940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DE900E-1251-7546-BEA5-6C79A04F32DD}" type="slidenum">
              <a:rPr lang="en-US" altLang="en-US" sz="1200">
                <a:latin typeface="Times" pitchFamily="2" charset="0"/>
              </a:rPr>
              <a:pPr/>
              <a:t>57</a:t>
            </a:fld>
            <a:endParaRPr lang="en-US" altLang="en-US" sz="1200">
              <a:latin typeface="Times" pitchFamily="2" charset="0"/>
            </a:endParaRPr>
          </a:p>
        </p:txBody>
      </p:sp>
      <p:sp>
        <p:nvSpPr>
          <p:cNvPr id="16387" name="Rectangle 2">
            <a:extLst>
              <a:ext uri="{FF2B5EF4-FFF2-40B4-BE49-F238E27FC236}">
                <a16:creationId xmlns:a16="http://schemas.microsoft.com/office/drawing/2014/main" id="{B6C901DB-CEBA-4F44-917B-096C8520C2E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110BE78-6C6C-B24C-9127-B4D374A1BD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19275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544BC29-CE5A-6F49-A5FF-F7F41A5D11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BDC5E8-C883-6C4E-9890-8293E9F221A0}" type="slidenum">
              <a:rPr lang="en-US" altLang="en-US" sz="1200">
                <a:latin typeface="Times" pitchFamily="2" charset="0"/>
              </a:rPr>
              <a:pPr/>
              <a:t>58</a:t>
            </a:fld>
            <a:endParaRPr lang="en-US" altLang="en-US" sz="1200">
              <a:latin typeface="Times" pitchFamily="2" charset="0"/>
            </a:endParaRPr>
          </a:p>
        </p:txBody>
      </p:sp>
      <p:sp>
        <p:nvSpPr>
          <p:cNvPr id="18435" name="Rectangle 2">
            <a:extLst>
              <a:ext uri="{FF2B5EF4-FFF2-40B4-BE49-F238E27FC236}">
                <a16:creationId xmlns:a16="http://schemas.microsoft.com/office/drawing/2014/main" id="{7EB47B44-33D8-D348-8A88-BA665AA6EE85}"/>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0F4B7BC1-B552-BE48-9936-1A46345E20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296832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027F252-B6ED-8648-A880-A939E138CA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FBAFE28-5CA1-4B41-A963-FA0597E1D4AE}" type="slidenum">
              <a:rPr lang="en-US" altLang="en-US" sz="1200">
                <a:latin typeface="Times" pitchFamily="2" charset="0"/>
              </a:rPr>
              <a:pPr/>
              <a:t>59</a:t>
            </a:fld>
            <a:endParaRPr lang="en-US" altLang="en-US" sz="1200">
              <a:latin typeface="Times" pitchFamily="2" charset="0"/>
            </a:endParaRPr>
          </a:p>
        </p:txBody>
      </p:sp>
      <p:sp>
        <p:nvSpPr>
          <p:cNvPr id="20483" name="Rectangle 2">
            <a:extLst>
              <a:ext uri="{FF2B5EF4-FFF2-40B4-BE49-F238E27FC236}">
                <a16:creationId xmlns:a16="http://schemas.microsoft.com/office/drawing/2014/main" id="{A3CC0097-1D14-1D4C-A3E1-E6BB0E6040F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C84A4E5-57F2-DF45-8F66-90098A9471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50093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85CCC533-36F1-5940-BD2D-B283648E1B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4A647F-5DA4-1249-8768-5DD0906A4C16}" type="slidenum">
              <a:rPr lang="en-US" altLang="en-US" sz="1200">
                <a:latin typeface="Times" pitchFamily="2" charset="0"/>
              </a:rPr>
              <a:pPr/>
              <a:t>60</a:t>
            </a:fld>
            <a:endParaRPr lang="en-US" altLang="en-US" sz="1200">
              <a:latin typeface="Times" pitchFamily="2" charset="0"/>
            </a:endParaRPr>
          </a:p>
        </p:txBody>
      </p:sp>
      <p:sp>
        <p:nvSpPr>
          <p:cNvPr id="22531" name="Rectangle 2">
            <a:extLst>
              <a:ext uri="{FF2B5EF4-FFF2-40B4-BE49-F238E27FC236}">
                <a16:creationId xmlns:a16="http://schemas.microsoft.com/office/drawing/2014/main" id="{1C58824E-957E-5C44-9F76-0611077CEAD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D5FD0F5-ECCE-674B-861B-47A6BE2F35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220976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209B3BD-0786-7F44-B6E8-E7128370BD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BC20AA0-18DA-EF40-8CCA-46A58130FDED}" type="slidenum">
              <a:rPr lang="en-US" altLang="en-US" sz="1200">
                <a:latin typeface="Times" pitchFamily="2" charset="0"/>
              </a:rPr>
              <a:pPr/>
              <a:t>61</a:t>
            </a:fld>
            <a:endParaRPr lang="en-US" altLang="en-US" sz="1200">
              <a:latin typeface="Times" pitchFamily="2" charset="0"/>
            </a:endParaRPr>
          </a:p>
        </p:txBody>
      </p:sp>
      <p:sp>
        <p:nvSpPr>
          <p:cNvPr id="24579" name="Rectangle 2">
            <a:extLst>
              <a:ext uri="{FF2B5EF4-FFF2-40B4-BE49-F238E27FC236}">
                <a16:creationId xmlns:a16="http://schemas.microsoft.com/office/drawing/2014/main" id="{7E11DBEB-6575-ED4F-8243-338AC986144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BCE4916-5A36-0F42-9303-5E25D7CFB6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282787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DC1FB7CF-07F7-BE48-B6C2-BDB4044EB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446AF08-2EC8-3D4F-902B-B6DBA9E94B81}" type="slidenum">
              <a:rPr lang="en-US" altLang="en-US" sz="1200">
                <a:latin typeface="Times" pitchFamily="2" charset="0"/>
              </a:rPr>
              <a:pPr/>
              <a:t>62</a:t>
            </a:fld>
            <a:endParaRPr lang="en-US" altLang="en-US" sz="1200">
              <a:latin typeface="Times" pitchFamily="2" charset="0"/>
            </a:endParaRPr>
          </a:p>
        </p:txBody>
      </p:sp>
      <p:sp>
        <p:nvSpPr>
          <p:cNvPr id="26627" name="Rectangle 2">
            <a:extLst>
              <a:ext uri="{FF2B5EF4-FFF2-40B4-BE49-F238E27FC236}">
                <a16:creationId xmlns:a16="http://schemas.microsoft.com/office/drawing/2014/main" id="{DD650BC3-6506-B446-A0F6-9088514075D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A9281F2-723E-2440-A2A1-C9F800B6CA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eaLnBrk="1" hangingPunct="1"/>
            <a:r>
              <a:rPr lang="en-US" altLang="en-US">
                <a:latin typeface="Arial" panose="020B0604020202020204" pitchFamily="34" charset="0"/>
              </a:rPr>
              <a:t>Carbohydrate</a:t>
            </a:r>
          </a:p>
          <a:p>
            <a:pPr marL="517525" lvl="1" indent="-173038" eaLnBrk="1" hangingPunct="1"/>
            <a:r>
              <a:rPr lang="en-US" altLang="en-US">
                <a:latin typeface="Arial" panose="020B0604020202020204" pitchFamily="34" charset="0"/>
                <a:ea typeface="ＭＳ Ｐゴシック" panose="020B0600070205080204" pitchFamily="34" charset="-128"/>
              </a:rPr>
              <a:t>Wherever there is an oxygen, the molecule is already oxidized so it has less energy to release.</a:t>
            </a:r>
          </a:p>
          <a:p>
            <a:pPr marL="173038" indent="-173038" eaLnBrk="1" hangingPunct="1"/>
            <a:endParaRPr lang="en-US" altLang="en-US">
              <a:latin typeface="Arial" panose="020B0604020202020204" pitchFamily="34" charset="0"/>
            </a:endParaRPr>
          </a:p>
          <a:p>
            <a:pPr marL="173038" indent="-173038" eaLnBrk="1" hangingPunct="1"/>
            <a:r>
              <a:rPr lang="en-US" altLang="en-US">
                <a:latin typeface="Arial" panose="020B0604020202020204" pitchFamily="34" charset="0"/>
              </a:rPr>
              <a:t>Fats</a:t>
            </a:r>
          </a:p>
          <a:p>
            <a:pPr marL="517525" lvl="1" indent="-173038" eaLnBrk="1" hangingPunct="1"/>
            <a:r>
              <a:rPr lang="en-US" altLang="en-US">
                <a:latin typeface="Arial" panose="020B0604020202020204" pitchFamily="34" charset="0"/>
                <a:ea typeface="ＭＳ Ｐゴシック" panose="020B0600070205080204" pitchFamily="34" charset="-128"/>
              </a:rPr>
              <a:t>Large hydrocarbon chains (C-H bonds) of fatty acid.</a:t>
            </a:r>
          </a:p>
        </p:txBody>
      </p:sp>
    </p:spTree>
    <p:extLst>
      <p:ext uri="{BB962C8B-B14F-4D97-AF65-F5344CB8AC3E}">
        <p14:creationId xmlns:p14="http://schemas.microsoft.com/office/powerpoint/2010/main" val="413641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B118519-C8EA-FD46-ADED-75C372DD3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7D9DAAD-06AB-CA4E-B2DD-1B65CCDBED41}" type="slidenum">
              <a:rPr lang="en-US" altLang="en-US" sz="1200">
                <a:latin typeface="Times" pitchFamily="2" charset="0"/>
              </a:rPr>
              <a:pPr/>
              <a:t>7</a:t>
            </a:fld>
            <a:endParaRPr lang="en-US" altLang="en-US" sz="1200">
              <a:latin typeface="Times" pitchFamily="2" charset="0"/>
            </a:endParaRPr>
          </a:p>
        </p:txBody>
      </p:sp>
      <p:sp>
        <p:nvSpPr>
          <p:cNvPr id="26627" name="Rectangle 2">
            <a:extLst>
              <a:ext uri="{FF2B5EF4-FFF2-40B4-BE49-F238E27FC236}">
                <a16:creationId xmlns:a16="http://schemas.microsoft.com/office/drawing/2014/main" id="{3CF3B460-174D-C34C-8EC7-FE9BCB0910B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FF50FEA-4893-0848-A392-888BF0349A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Energy is transferred from one molecule to another via redox reactions.</a:t>
            </a:r>
          </a:p>
          <a:p>
            <a:pPr eaLnBrk="1" hangingPunct="1"/>
            <a:r>
              <a:rPr lang="en-US" altLang="en-US">
                <a:latin typeface="Arial" panose="020B0604020202020204" pitchFamily="34" charset="0"/>
              </a:rPr>
              <a:t>C</a:t>
            </a:r>
            <a:r>
              <a:rPr lang="en-US" altLang="en-US" baseline="-25000">
                <a:latin typeface="Arial" panose="020B0604020202020204" pitchFamily="34" charset="0"/>
              </a:rPr>
              <a:t>6</a:t>
            </a:r>
            <a:r>
              <a:rPr lang="en-US" altLang="en-US">
                <a:latin typeface="Arial" panose="020B0604020202020204" pitchFamily="34" charset="0"/>
              </a:rPr>
              <a:t>H</a:t>
            </a:r>
            <a:r>
              <a:rPr lang="en-US" altLang="en-US" baseline="-25000">
                <a:latin typeface="Arial" panose="020B0604020202020204" pitchFamily="34" charset="0"/>
              </a:rPr>
              <a:t>12</a:t>
            </a:r>
            <a:r>
              <a:rPr lang="en-US" altLang="en-US">
                <a:latin typeface="Arial" panose="020B0604020202020204" pitchFamily="34" charset="0"/>
              </a:rPr>
              <a:t>O</a:t>
            </a:r>
            <a:r>
              <a:rPr lang="en-US" altLang="en-US" baseline="-25000">
                <a:latin typeface="Arial" panose="020B0604020202020204" pitchFamily="34" charset="0"/>
              </a:rPr>
              <a:t>6</a:t>
            </a:r>
            <a:r>
              <a:rPr lang="en-US" altLang="en-US">
                <a:latin typeface="Arial" panose="020B0604020202020204" pitchFamily="34" charset="0"/>
              </a:rPr>
              <a:t> has been oxidized fully == each of the carbons (C) has been cleaved off and all of the hydrogens (H) have been stripped off &amp; transferred to oxygen (O) — the most electronegative atom in living systems. This converts O</a:t>
            </a:r>
            <a:r>
              <a:rPr lang="en-US" altLang="en-US" baseline="-25000">
                <a:latin typeface="Arial" panose="020B0604020202020204" pitchFamily="34" charset="0"/>
              </a:rPr>
              <a:t>2</a:t>
            </a:r>
            <a:r>
              <a:rPr lang="en-US" altLang="en-US">
                <a:latin typeface="Arial" panose="020B0604020202020204" pitchFamily="34" charset="0"/>
              </a:rPr>
              <a:t> into H</a:t>
            </a:r>
            <a:r>
              <a:rPr lang="en-US" altLang="en-US" baseline="-25000">
                <a:latin typeface="Arial" panose="020B0604020202020204" pitchFamily="34" charset="0"/>
              </a:rPr>
              <a:t>2</a:t>
            </a:r>
            <a:r>
              <a:rPr lang="en-US" altLang="en-US">
                <a:latin typeface="Arial" panose="020B0604020202020204" pitchFamily="34" charset="0"/>
              </a:rPr>
              <a:t>O as it is reduced.</a:t>
            </a:r>
          </a:p>
          <a:p>
            <a:pPr eaLnBrk="1" hangingPunct="1"/>
            <a:r>
              <a:rPr lang="en-US" altLang="en-US">
                <a:latin typeface="Arial" panose="020B0604020202020204" pitchFamily="34" charset="0"/>
              </a:rPr>
              <a:t>The reduced form of a molecule has a higher energy state than the oxidized form. The ability of organisms to store energy in molecules by transferring electrons to them is referred to as </a:t>
            </a:r>
            <a:r>
              <a:rPr lang="en-US" altLang="en-US" u="sng">
                <a:latin typeface="Arial" panose="020B0604020202020204" pitchFamily="34" charset="0"/>
              </a:rPr>
              <a:t>reducing power</a:t>
            </a:r>
            <a:r>
              <a:rPr lang="en-US" altLang="en-US">
                <a:latin typeface="Arial" panose="020B0604020202020204" pitchFamily="34" charset="0"/>
              </a:rPr>
              <a:t>. The reduced form of a molecule in a biological system is the molecule which has gained a H atom, hence NAD</a:t>
            </a:r>
            <a:r>
              <a:rPr lang="en-US" altLang="en-US" baseline="30000">
                <a:latin typeface="Arial" panose="020B0604020202020204" pitchFamily="34" charset="0"/>
              </a:rPr>
              <a:t>+</a:t>
            </a:r>
            <a:r>
              <a:rPr lang="en-US" altLang="en-US">
                <a:latin typeface="Arial" panose="020B0604020202020204" pitchFamily="34" charset="0"/>
              </a:rPr>
              <a:t> </a:t>
            </a:r>
            <a:r>
              <a:rPr lang="en-US" altLang="en-US">
                <a:latin typeface="Arial" panose="020B0604020202020204" pitchFamily="34" charset="0"/>
                <a:sym typeface="Symbol" pitchFamily="2" charset="2"/>
              </a:rPr>
              <a:t> NADH once reduced.</a:t>
            </a:r>
            <a:endParaRPr lang="en-US" altLang="en-US">
              <a:latin typeface="Arial" panose="020B0604020202020204" pitchFamily="34" charset="0"/>
            </a:endParaRPr>
          </a:p>
          <a:p>
            <a:pPr lvl="1" eaLnBrk="1" hangingPunct="1"/>
            <a:r>
              <a:rPr lang="en-US" altLang="en-US">
                <a:latin typeface="Arial" panose="020B0604020202020204" pitchFamily="34" charset="0"/>
                <a:ea typeface="ＭＳ Ｐゴシック" panose="020B0600070205080204" pitchFamily="34" charset="-128"/>
              </a:rPr>
              <a:t>soon we will meet the electron carriers NAD &amp; FADH = when they are reduced they now have energy stored in them that can be used to do work.</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2F7E06D-DE5D-534A-BAAE-5A50621CC7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7193D37-5F8F-6542-8CE7-43A749004020}" type="slidenum">
              <a:rPr lang="en-US" altLang="en-US" sz="1200">
                <a:latin typeface="Times" pitchFamily="2" charset="0"/>
              </a:rPr>
              <a:pPr/>
              <a:t>63</a:t>
            </a:fld>
            <a:endParaRPr lang="en-US" altLang="en-US" sz="1200">
              <a:latin typeface="Times" pitchFamily="2" charset="0"/>
            </a:endParaRPr>
          </a:p>
        </p:txBody>
      </p:sp>
      <p:sp>
        <p:nvSpPr>
          <p:cNvPr id="28675" name="Rectangle 2">
            <a:extLst>
              <a:ext uri="{FF2B5EF4-FFF2-40B4-BE49-F238E27FC236}">
                <a16:creationId xmlns:a16="http://schemas.microsoft.com/office/drawing/2014/main" id="{E4EA38BB-AC91-1B47-9458-3400EE3DFDFD}"/>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53493AB-A274-6543-8B30-12E042260D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034753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4AFBBF5-8200-FE44-827B-B98A058FD4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2D97F6-A2F7-7E40-AE43-EADD85AE9D2E}" type="slidenum">
              <a:rPr lang="en-US" altLang="en-US" sz="1200">
                <a:latin typeface="Times" pitchFamily="2" charset="0"/>
              </a:rPr>
              <a:pPr/>
              <a:t>64</a:t>
            </a:fld>
            <a:endParaRPr lang="en-US" altLang="en-US" sz="1200">
              <a:latin typeface="Times" pitchFamily="2" charset="0"/>
            </a:endParaRPr>
          </a:p>
        </p:txBody>
      </p:sp>
      <p:sp>
        <p:nvSpPr>
          <p:cNvPr id="30723" name="Rectangle 2">
            <a:extLst>
              <a:ext uri="{FF2B5EF4-FFF2-40B4-BE49-F238E27FC236}">
                <a16:creationId xmlns:a16="http://schemas.microsoft.com/office/drawing/2014/main" id="{7024C1A6-4328-7143-866A-9E67F2E50FE2}"/>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3CC8E28-F7C0-0C4E-A960-6A82F85410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8177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577A6617-D0AD-4F46-BC65-928934E552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9BE458-7662-574A-91CE-04DCF604CC8F}" type="slidenum">
              <a:rPr lang="en-US" altLang="en-US" sz="1200">
                <a:latin typeface="Times" pitchFamily="2" charset="0"/>
              </a:rPr>
              <a:pPr/>
              <a:t>65</a:t>
            </a:fld>
            <a:endParaRPr lang="en-US" altLang="en-US" sz="1200">
              <a:latin typeface="Times" pitchFamily="2" charset="0"/>
            </a:endParaRPr>
          </a:p>
        </p:txBody>
      </p:sp>
      <p:sp>
        <p:nvSpPr>
          <p:cNvPr id="32771" name="Rectangle 2">
            <a:extLst>
              <a:ext uri="{FF2B5EF4-FFF2-40B4-BE49-F238E27FC236}">
                <a16:creationId xmlns:a16="http://schemas.microsoft.com/office/drawing/2014/main" id="{1D023BCE-9028-FE4C-8B21-B3240B71FAB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307C7F5E-2817-B847-9E6F-9FD71F0FC897}"/>
              </a:ext>
            </a:extLst>
          </p:cNvPr>
          <p:cNvSpPr>
            <a:spLocks noGrp="1" noChangeArrowheads="1"/>
          </p:cNvSpPr>
          <p:nvPr>
            <p:ph type="body" idx="1"/>
          </p:nvPr>
        </p:nvSpPr>
        <p:spPr>
          <a:xfrm>
            <a:off x="914400" y="4343400"/>
            <a:ext cx="52578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500"/>
              </a:spcBef>
            </a:pPr>
            <a:r>
              <a:rPr lang="en-US" altLang="en-US">
                <a:solidFill>
                  <a:srgbClr val="000000"/>
                </a:solidFill>
                <a:latin typeface="Arial" panose="020B0604020202020204" pitchFamily="34" charset="0"/>
              </a:rPr>
              <a:t>Metabolism is remarkably versatile &amp; adaptable. Cells are thrifty, expedient, and responsive in their metabolism.</a:t>
            </a:r>
          </a:p>
          <a:p>
            <a:pPr eaLnBrk="1" hangingPunct="1">
              <a:spcBef>
                <a:spcPts val="1500"/>
              </a:spcBef>
            </a:pPr>
            <a:r>
              <a:rPr lang="en-US" altLang="en-US">
                <a:solidFill>
                  <a:srgbClr val="000000"/>
                </a:solidFill>
                <a:latin typeface="Arial" panose="020B0604020202020204" pitchFamily="34" charset="0"/>
              </a:rPr>
              <a:t>Glycolysis &amp; the Krebs cycle function as metabolic interchanges that enable cells to convert one kind of molecule to another as needed.</a:t>
            </a:r>
          </a:p>
          <a:p>
            <a:pPr eaLnBrk="1" hangingPunct="1">
              <a:buClr>
                <a:srgbClr val="339933"/>
              </a:buClr>
            </a:pPr>
            <a:r>
              <a:rPr lang="en-US" altLang="en-US">
                <a:solidFill>
                  <a:srgbClr val="000000"/>
                </a:solidFill>
                <a:latin typeface="Arial" panose="020B0604020202020204" pitchFamily="34" charset="0"/>
              </a:rPr>
              <a:t>A human cell can synthesize about half the 20 different amino acids by modifying compounds from the Krebs cycle.</a:t>
            </a:r>
          </a:p>
          <a:p>
            <a:pPr eaLnBrk="1" hangingPunct="1">
              <a:spcBef>
                <a:spcPts val="1500"/>
              </a:spcBef>
            </a:pPr>
            <a:r>
              <a:rPr lang="en-US" altLang="en-US">
                <a:solidFill>
                  <a:srgbClr val="000000"/>
                </a:solidFill>
                <a:latin typeface="Arial" panose="020B0604020202020204" pitchFamily="34" charset="0"/>
              </a:rPr>
              <a:t>Excess carbohydrates &amp; proteins can be converted to fats through intermediaries of glycolysis and the Krebs cycle.</a:t>
            </a:r>
          </a:p>
          <a:p>
            <a:pPr eaLnBrk="1" hangingPunct="1">
              <a:buClr>
                <a:srgbClr val="339933"/>
              </a:buClr>
            </a:pPr>
            <a:r>
              <a:rPr lang="en-US" altLang="en-US">
                <a:solidFill>
                  <a:srgbClr val="000000"/>
                </a:solidFill>
                <a:latin typeface="Arial" panose="020B0604020202020204" pitchFamily="34" charset="0"/>
              </a:rPr>
              <a:t>You can make fat from eating too much sugars and carbohydrates!!</a:t>
            </a:r>
          </a:p>
          <a:p>
            <a:pPr eaLnBrk="1" hangingPunct="1"/>
            <a:r>
              <a:rPr lang="en-US" altLang="en-US">
                <a:latin typeface="Arial" panose="020B0604020202020204" pitchFamily="34" charset="0"/>
              </a:rPr>
              <a:t>Gluconeogenesis = running glycolysis in reverse</a:t>
            </a:r>
          </a:p>
        </p:txBody>
      </p:sp>
    </p:spTree>
    <p:extLst>
      <p:ext uri="{BB962C8B-B14F-4D97-AF65-F5344CB8AC3E}">
        <p14:creationId xmlns:p14="http://schemas.microsoft.com/office/powerpoint/2010/main" val="41672670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713673B-24B2-4646-AB5E-D0D3747085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81C75D-2EA0-4149-B6A0-00B1BB07ED9E}" type="slidenum">
              <a:rPr lang="en-US" altLang="en-US" sz="1200">
                <a:latin typeface="Times" pitchFamily="2" charset="0"/>
              </a:rPr>
              <a:pPr/>
              <a:t>66</a:t>
            </a:fld>
            <a:endParaRPr lang="en-US" altLang="en-US" sz="1200">
              <a:latin typeface="Times" pitchFamily="2" charset="0"/>
            </a:endParaRPr>
          </a:p>
        </p:txBody>
      </p:sp>
      <p:sp>
        <p:nvSpPr>
          <p:cNvPr id="48131" name="Rectangle 2">
            <a:extLst>
              <a:ext uri="{FF2B5EF4-FFF2-40B4-BE49-F238E27FC236}">
                <a16:creationId xmlns:a16="http://schemas.microsoft.com/office/drawing/2014/main" id="{58879431-22CF-E744-BFA0-272CCF604C7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7E8A596A-24F9-B541-BE3A-919D715A50FF}"/>
              </a:ext>
            </a:extLst>
          </p:cNvPr>
          <p:cNvSpPr>
            <a:spLocks noGrp="1" noChangeArrowheads="1"/>
          </p:cNvSpPr>
          <p:nvPr>
            <p:ph type="body" idx="1"/>
          </p:nvPr>
        </p:nvSpPr>
        <p:spPr>
          <a:xfrm>
            <a:off x="914400" y="4343400"/>
            <a:ext cx="5334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Phosphofructokinase is the enzyme that controls the committed step of glycolysis right before glucose is cleaved into 2 3C sugars</a:t>
            </a:r>
          </a:p>
          <a:p>
            <a:pPr eaLnBrk="1" hangingPunct="1">
              <a:buClr>
                <a:srgbClr val="339933"/>
              </a:buClr>
            </a:pPr>
            <a:r>
              <a:rPr lang="en-US" altLang="en-US">
                <a:solidFill>
                  <a:srgbClr val="000000"/>
                </a:solidFill>
                <a:latin typeface="Arial" panose="020B0604020202020204" pitchFamily="34" charset="0"/>
              </a:rPr>
              <a:t>This enzyme is inhibited by ATP and stimulated by AMP (derived from ADP).</a:t>
            </a:r>
          </a:p>
          <a:p>
            <a:pPr marL="627063" lvl="1" indent="-169863" eaLnBrk="1" hangingPunct="1"/>
            <a:r>
              <a:rPr lang="en-US" altLang="en-US">
                <a:solidFill>
                  <a:srgbClr val="000000"/>
                </a:solidFill>
                <a:latin typeface="Arial" panose="020B0604020202020204" pitchFamily="34" charset="0"/>
                <a:ea typeface="ＭＳ Ｐゴシック" panose="020B0600070205080204" pitchFamily="34" charset="-128"/>
              </a:rPr>
              <a:t>responds to shifts in balance between production &amp; degradation of ATP: </a:t>
            </a:r>
            <a:br>
              <a:rPr lang="en-US" altLang="en-US">
                <a:solidFill>
                  <a:srgbClr val="000000"/>
                </a:solidFill>
                <a:latin typeface="Arial" panose="020B0604020202020204" pitchFamily="34" charset="0"/>
                <a:ea typeface="ＭＳ Ｐゴシック" panose="020B0600070205080204" pitchFamily="34" charset="-128"/>
              </a:rPr>
            </a:br>
            <a:br>
              <a:rPr lang="en-US" altLang="en-US">
                <a:solidFill>
                  <a:srgbClr val="000000"/>
                </a:solidFill>
                <a:latin typeface="Arial" panose="020B0604020202020204" pitchFamily="34" charset="0"/>
                <a:ea typeface="ＭＳ Ｐゴシック" panose="020B0600070205080204" pitchFamily="34" charset="-128"/>
              </a:rPr>
            </a:br>
            <a:r>
              <a:rPr lang="en-US" altLang="en-US">
                <a:solidFill>
                  <a:srgbClr val="000000"/>
                </a:solidFill>
                <a:latin typeface="Arial" panose="020B0604020202020204" pitchFamily="34" charset="0"/>
                <a:ea typeface="ＭＳ Ｐゴシック" panose="020B0600070205080204" pitchFamily="34" charset="-128"/>
              </a:rPr>
              <a:t>ATP </a:t>
            </a:r>
            <a:r>
              <a:rPr lang="en-US" altLang="en-US">
                <a:solidFill>
                  <a:srgbClr val="000000"/>
                </a:solidFill>
                <a:latin typeface="Arial" panose="020B0604020202020204" pitchFamily="34" charset="0"/>
                <a:ea typeface="ＭＳ Ｐゴシック" panose="020B0600070205080204" pitchFamily="34" charset="-128"/>
                <a:sym typeface="Symbol" pitchFamily="2" charset="2"/>
              </a:rPr>
              <a:t></a:t>
            </a:r>
            <a:r>
              <a:rPr lang="en-US" altLang="en-US">
                <a:solidFill>
                  <a:srgbClr val="000000"/>
                </a:solidFill>
                <a:latin typeface="Arial" panose="020B0604020202020204" pitchFamily="34" charset="0"/>
                <a:ea typeface="ＭＳ Ｐゴシック" panose="020B0600070205080204" pitchFamily="34" charset="-128"/>
              </a:rPr>
              <a:t> ADP + P</a:t>
            </a:r>
            <a:r>
              <a:rPr lang="en-US" altLang="en-US" baseline="-25000">
                <a:solidFill>
                  <a:srgbClr val="000000"/>
                </a:solidFill>
                <a:latin typeface="Arial" panose="020B0604020202020204" pitchFamily="34" charset="0"/>
                <a:ea typeface="ＭＳ Ｐゴシック" panose="020B0600070205080204" pitchFamily="34" charset="-128"/>
              </a:rPr>
              <a:t>i</a:t>
            </a:r>
            <a:r>
              <a:rPr lang="en-US" altLang="en-US">
                <a:solidFill>
                  <a:srgbClr val="000000"/>
                </a:solidFill>
                <a:latin typeface="Arial" panose="020B0604020202020204" pitchFamily="34" charset="0"/>
                <a:ea typeface="ＭＳ Ｐゴシック" panose="020B0600070205080204" pitchFamily="34" charset="-128"/>
              </a:rPr>
              <a:t> </a:t>
            </a:r>
            <a:r>
              <a:rPr lang="en-US" altLang="en-US">
                <a:solidFill>
                  <a:srgbClr val="000000"/>
                </a:solidFill>
                <a:latin typeface="Arial" panose="020B0604020202020204" pitchFamily="34" charset="0"/>
                <a:ea typeface="ＭＳ Ｐゴシック" panose="020B0600070205080204" pitchFamily="34" charset="-128"/>
                <a:sym typeface="Symbol" pitchFamily="2" charset="2"/>
              </a:rPr>
              <a:t></a:t>
            </a:r>
            <a:r>
              <a:rPr lang="en-US" altLang="en-US">
                <a:solidFill>
                  <a:srgbClr val="000000"/>
                </a:solidFill>
                <a:latin typeface="Arial" panose="020B0604020202020204" pitchFamily="34" charset="0"/>
                <a:ea typeface="ＭＳ Ｐゴシック" panose="020B0600070205080204" pitchFamily="34" charset="-128"/>
              </a:rPr>
              <a:t>  AMP + P</a:t>
            </a:r>
            <a:r>
              <a:rPr lang="en-US" altLang="en-US" baseline="-25000">
                <a:solidFill>
                  <a:srgbClr val="000000"/>
                </a:solidFill>
                <a:latin typeface="Arial" panose="020B0604020202020204" pitchFamily="34" charset="0"/>
                <a:ea typeface="ＭＳ Ｐゴシック" panose="020B0600070205080204" pitchFamily="34" charset="-128"/>
              </a:rPr>
              <a:t>i</a:t>
            </a:r>
          </a:p>
          <a:p>
            <a:pPr marL="627063" lvl="1" indent="-169863" eaLnBrk="1" hangingPunct="1"/>
            <a:endParaRPr lang="en-US" altLang="en-US">
              <a:solidFill>
                <a:srgbClr val="000000"/>
              </a:solidFill>
              <a:latin typeface="Arial" panose="020B0604020202020204" pitchFamily="34" charset="0"/>
              <a:ea typeface="ＭＳ Ｐゴシック" panose="020B0600070205080204" pitchFamily="34" charset="-128"/>
            </a:endParaRPr>
          </a:p>
          <a:p>
            <a:pPr eaLnBrk="1" hangingPunct="1">
              <a:buClr>
                <a:srgbClr val="339933"/>
              </a:buClr>
            </a:pPr>
            <a:r>
              <a:rPr lang="en-US" altLang="en-US">
                <a:solidFill>
                  <a:srgbClr val="000000"/>
                </a:solidFill>
                <a:latin typeface="Arial" panose="020B0604020202020204" pitchFamily="34" charset="0"/>
              </a:rPr>
              <a:t>When ATP levels are high, inhibition of this enzyme slows glycolysis.</a:t>
            </a:r>
          </a:p>
          <a:p>
            <a:pPr eaLnBrk="1" hangingPunct="1">
              <a:buClr>
                <a:srgbClr val="339933"/>
              </a:buClr>
            </a:pPr>
            <a:r>
              <a:rPr lang="en-US" altLang="en-US">
                <a:solidFill>
                  <a:srgbClr val="000000"/>
                </a:solidFill>
                <a:latin typeface="Arial" panose="020B0604020202020204" pitchFamily="34" charset="0"/>
              </a:rPr>
              <a:t>When ATP levels drop and ADP and AMP levels rise, the enzyme is active again and glycolysis speeds up.</a:t>
            </a:r>
          </a:p>
          <a:p>
            <a:pPr eaLnBrk="1" hangingPunct="1">
              <a:buClr>
                <a:srgbClr val="339933"/>
              </a:buClr>
            </a:pPr>
            <a:r>
              <a:rPr lang="en-US" altLang="en-US">
                <a:solidFill>
                  <a:srgbClr val="000000"/>
                </a:solidFill>
                <a:latin typeface="Arial" panose="020B0604020202020204" pitchFamily="34" charset="0"/>
              </a:rPr>
              <a:t>Citrate, the first product of the Krebs cycle, is also an inhibitor of phosphofructokinase. Too much citrate means that Krebs cycle is backing up. This synchronizes the rate of glycolysis and the Krebs cycle.</a:t>
            </a:r>
          </a:p>
        </p:txBody>
      </p:sp>
    </p:spTree>
    <p:extLst>
      <p:ext uri="{BB962C8B-B14F-4D97-AF65-F5344CB8AC3E}">
        <p14:creationId xmlns:p14="http://schemas.microsoft.com/office/powerpoint/2010/main" val="32740270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8E2358E-1DD4-7847-8729-DBCC4E2D49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D1E093-270A-414B-BF9A-61A0B9238D0E}" type="slidenum">
              <a:rPr lang="en-US" altLang="en-US" sz="1200">
                <a:latin typeface="Times" pitchFamily="2" charset="0"/>
              </a:rPr>
              <a:pPr/>
              <a:t>67</a:t>
            </a:fld>
            <a:endParaRPr lang="en-US" altLang="en-US" sz="1200">
              <a:latin typeface="Times" pitchFamily="2" charset="0"/>
            </a:endParaRPr>
          </a:p>
        </p:txBody>
      </p:sp>
      <p:sp>
        <p:nvSpPr>
          <p:cNvPr id="50179" name="Rectangle 2">
            <a:extLst>
              <a:ext uri="{FF2B5EF4-FFF2-40B4-BE49-F238E27FC236}">
                <a16:creationId xmlns:a16="http://schemas.microsoft.com/office/drawing/2014/main" id="{F6CE58C6-E5DA-9448-BEDF-94D4AC7FF98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15631C57-7B6C-6748-A03A-A4FF04E3E5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latin typeface="Arial" panose="020B0604020202020204" pitchFamily="34" charset="0"/>
              </a:rPr>
              <a:t>If a cell has an excess of a certain amino acid, it typically uses feedback inhibition to prevent the diversion of more intermediary molecules from the Krebs cycle to the synthesis pathway of that amino acid.</a:t>
            </a:r>
          </a:p>
          <a:p>
            <a:pPr eaLnBrk="1" hangingPunct="1"/>
            <a:endParaRPr lang="en-US" altLang="en-US">
              <a:solidFill>
                <a:srgbClr val="000000"/>
              </a:solidFill>
              <a:latin typeface="Arial" panose="020B0604020202020204" pitchFamily="34" charset="0"/>
            </a:endParaRPr>
          </a:p>
          <a:p>
            <a:pPr eaLnBrk="1" hangingPunct="1">
              <a:buClr>
                <a:srgbClr val="339933"/>
              </a:buClr>
            </a:pPr>
            <a:r>
              <a:rPr lang="en-US" altLang="en-US">
                <a:solidFill>
                  <a:srgbClr val="000000"/>
                </a:solidFill>
                <a:latin typeface="Arial" panose="020B0604020202020204" pitchFamily="34" charset="0"/>
              </a:rPr>
              <a:t>Also, if intermediaries from the Krebs cycle are diverted to other uses (e.g., amino acid synthesis), glycolysis speeds up to replace these molecules.</a:t>
            </a:r>
          </a:p>
        </p:txBody>
      </p:sp>
    </p:spTree>
    <p:extLst>
      <p:ext uri="{BB962C8B-B14F-4D97-AF65-F5344CB8AC3E}">
        <p14:creationId xmlns:p14="http://schemas.microsoft.com/office/powerpoint/2010/main" val="38114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D008ECA-0DD8-9245-A26F-F36277F52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342E5C-D647-A34C-B717-7AB9AF7AF635}" type="slidenum">
              <a:rPr lang="en-US" altLang="en-US" sz="1200">
                <a:latin typeface="Times" pitchFamily="2" charset="0"/>
              </a:rPr>
              <a:pPr/>
              <a:t>8</a:t>
            </a:fld>
            <a:endParaRPr lang="en-US" altLang="en-US" sz="1200">
              <a:latin typeface="Times" pitchFamily="2" charset="0"/>
            </a:endParaRPr>
          </a:p>
        </p:txBody>
      </p:sp>
      <p:sp>
        <p:nvSpPr>
          <p:cNvPr id="28675" name="Rectangle 2">
            <a:extLst>
              <a:ext uri="{FF2B5EF4-FFF2-40B4-BE49-F238E27FC236}">
                <a16:creationId xmlns:a16="http://schemas.microsoft.com/office/drawing/2014/main" id="{CE9B75A2-83F6-D841-A93A-192F27878C92}"/>
              </a:ext>
            </a:extLst>
          </p:cNvPr>
          <p:cNvSpPr>
            <a:spLocks noGrp="1" noRot="1" noChangeAspect="1" noChangeArrowheads="1"/>
          </p:cNvSpPr>
          <p:nvPr>
            <p:ph type="sldImg"/>
          </p:nvPr>
        </p:nvSpPr>
        <p:spPr>
          <a:solidFill>
            <a:srgbClr val="FFFFFF"/>
          </a:solidFill>
          <a:ln/>
        </p:spPr>
      </p:sp>
      <p:sp>
        <p:nvSpPr>
          <p:cNvPr id="28676" name="Rectangle 3">
            <a:extLst>
              <a:ext uri="{FF2B5EF4-FFF2-40B4-BE49-F238E27FC236}">
                <a16:creationId xmlns:a16="http://schemas.microsoft.com/office/drawing/2014/main" id="{F15496D1-52EF-BE44-8FF8-EC2D96580AB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a:t>
            </a:r>
            <a:r>
              <a:rPr lang="en-US" altLang="en-US" baseline="-25000">
                <a:latin typeface="Arial" panose="020B0604020202020204" pitchFamily="34" charset="0"/>
              </a:rPr>
              <a:t>2</a:t>
            </a:r>
            <a:r>
              <a:rPr lang="en-US" altLang="en-US">
                <a:latin typeface="Arial" panose="020B0604020202020204" pitchFamily="34" charset="0"/>
              </a:rPr>
              <a:t> is 2 oxygen atoms both looking for electrons</a:t>
            </a:r>
          </a:p>
          <a:p>
            <a:pPr eaLnBrk="1" hangingPunct="1"/>
            <a:r>
              <a:rPr lang="en-US" altLang="en-US">
                <a:latin typeface="Arial" panose="020B0604020202020204" pitchFamily="34" charset="0"/>
              </a:rPr>
              <a:t>LIGHT FIRE ==&gt; oxidation</a:t>
            </a:r>
          </a:p>
          <a:p>
            <a:pPr eaLnBrk="1" hangingPunct="1"/>
            <a:r>
              <a:rPr lang="en-US" altLang="en-US">
                <a:latin typeface="Arial" panose="020B0604020202020204" pitchFamily="34" charset="0"/>
              </a:rPr>
              <a:t>RELEASING ENERGY</a:t>
            </a:r>
          </a:p>
          <a:p>
            <a:pPr eaLnBrk="1" hangingPunct="1"/>
            <a:r>
              <a:rPr lang="en-US" altLang="en-US">
                <a:latin typeface="Arial" panose="020B0604020202020204" pitchFamily="34" charset="0"/>
              </a:rPr>
              <a:t>But too fast for a biological system</a:t>
            </a:r>
          </a:p>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509EB95-F908-D24E-BC1E-6585E60981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4619D4-4896-C24C-8305-6E6E64ABC076}" type="slidenum">
              <a:rPr lang="en-US" altLang="en-US" sz="1200">
                <a:latin typeface="Times" pitchFamily="2" charset="0"/>
              </a:rPr>
              <a:pPr/>
              <a:t>9</a:t>
            </a:fld>
            <a:endParaRPr lang="en-US" altLang="en-US" sz="1200">
              <a:latin typeface="Times" pitchFamily="2" charset="0"/>
            </a:endParaRPr>
          </a:p>
        </p:txBody>
      </p:sp>
      <p:sp>
        <p:nvSpPr>
          <p:cNvPr id="30723" name="Rectangle 2">
            <a:extLst>
              <a:ext uri="{FF2B5EF4-FFF2-40B4-BE49-F238E27FC236}">
                <a16:creationId xmlns:a16="http://schemas.microsoft.com/office/drawing/2014/main" id="{C9753597-38CB-0B4C-9500-F056ED6DBBBA}"/>
              </a:ext>
            </a:extLst>
          </p:cNvPr>
          <p:cNvSpPr>
            <a:spLocks noGrp="1" noRot="1" noChangeAspect="1" noChangeArrowheads="1"/>
          </p:cNvSpPr>
          <p:nvPr>
            <p:ph type="sldImg"/>
          </p:nvPr>
        </p:nvSpPr>
        <p:spPr>
          <a:solidFill>
            <a:srgbClr val="FFFFFF"/>
          </a:solidFill>
          <a:ln/>
        </p:spPr>
      </p:sp>
      <p:sp>
        <p:nvSpPr>
          <p:cNvPr id="30724" name="Rectangle 3">
            <a:extLst>
              <a:ext uri="{FF2B5EF4-FFF2-40B4-BE49-F238E27FC236}">
                <a16:creationId xmlns:a16="http://schemas.microsoft.com/office/drawing/2014/main" id="{82FA7657-D653-8E4A-9544-7DD535E8B22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A41EBCC-6206-7B4B-AFF9-7EF73F4961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6FCD611-B254-B54E-99C3-3307C4511A68}" type="slidenum">
              <a:rPr lang="en-US" altLang="en-US" sz="1200">
                <a:latin typeface="Times" pitchFamily="2" charset="0"/>
              </a:rPr>
              <a:pPr/>
              <a:t>10</a:t>
            </a:fld>
            <a:endParaRPr lang="en-US" altLang="en-US" sz="1200">
              <a:latin typeface="Times" pitchFamily="2" charset="0"/>
            </a:endParaRPr>
          </a:p>
        </p:txBody>
      </p:sp>
      <p:sp>
        <p:nvSpPr>
          <p:cNvPr id="32771" name="Rectangle 2">
            <a:extLst>
              <a:ext uri="{FF2B5EF4-FFF2-40B4-BE49-F238E27FC236}">
                <a16:creationId xmlns:a16="http://schemas.microsoft.com/office/drawing/2014/main" id="{8F855C6A-9C16-094B-A3C6-D066FD3F08D9}"/>
              </a:ext>
            </a:extLst>
          </p:cNvPr>
          <p:cNvSpPr>
            <a:spLocks noGrp="1" noRot="1" noChangeAspect="1" noChangeArrowheads="1"/>
          </p:cNvSpPr>
          <p:nvPr>
            <p:ph type="sldImg"/>
          </p:nvPr>
        </p:nvSpPr>
        <p:spPr>
          <a:solidFill>
            <a:srgbClr val="FFFFFF"/>
          </a:solidFill>
          <a:ln/>
        </p:spPr>
      </p:sp>
      <p:sp>
        <p:nvSpPr>
          <p:cNvPr id="32772" name="Rectangle 3">
            <a:extLst>
              <a:ext uri="{FF2B5EF4-FFF2-40B4-BE49-F238E27FC236}">
                <a16:creationId xmlns:a16="http://schemas.microsoft.com/office/drawing/2014/main" id="{48D7B02D-069C-F04A-A7AE-B288507E5AA5}"/>
              </a:ext>
            </a:extLst>
          </p:cNvPr>
          <p:cNvSpPr>
            <a:spLocks noGrp="1" noChangeArrowheads="1"/>
          </p:cNvSpPr>
          <p:nvPr>
            <p:ph type="body" idx="1"/>
          </p:nvPr>
        </p:nvSpPr>
        <p:spPr>
          <a:xfrm>
            <a:off x="914400" y="4343400"/>
            <a:ext cx="5029200" cy="44196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Nicotinamide adenine dinucleotide (NAD) — and its relative nicotinamide adenine dinucleotide phosphate (NADP) which you will meet in photosynthesis — are two of the most important </a:t>
            </a:r>
            <a:r>
              <a:rPr lang="en-US" altLang="en-US" u="sng">
                <a:latin typeface="Arial" panose="020B0604020202020204" pitchFamily="34" charset="0"/>
              </a:rPr>
              <a:t>coenzymes</a:t>
            </a:r>
            <a:r>
              <a:rPr lang="en-US" altLang="en-US">
                <a:latin typeface="Arial" panose="020B0604020202020204" pitchFamily="34" charset="0"/>
              </a:rPr>
              <a:t> in the cell. </a:t>
            </a:r>
          </a:p>
          <a:p>
            <a:pPr eaLnBrk="1" hangingPunct="1"/>
            <a:r>
              <a:rPr lang="en-US" altLang="en-US">
                <a:latin typeface="Arial" panose="020B0604020202020204" pitchFamily="34" charset="0"/>
              </a:rPr>
              <a:t>In cells, most oxidations are accomplished by the removal of hydrogen atoms. Both of these coenzymes play crucial roles in this. </a:t>
            </a:r>
          </a:p>
          <a:p>
            <a:pPr eaLnBrk="1" hangingPunct="1"/>
            <a:r>
              <a:rPr lang="en-US" altLang="en-US">
                <a:latin typeface="Arial" panose="020B0604020202020204" pitchFamily="34" charset="0"/>
              </a:rPr>
              <a:t>Nicotinamide is also known as Vitamin B3 is believed to cause improvements in energy production due to its role as a precursor of NAD (nicotinamide adenosine dinucleotide), an important molecule involved in energy metabolism. Increasing nicotinamide concentrations increase the available NAD molecules that can take part in energy metabolism, thus increasing the amount of energy available in the cell.</a:t>
            </a:r>
          </a:p>
          <a:p>
            <a:pPr eaLnBrk="1" hangingPunct="1"/>
            <a:r>
              <a:rPr lang="en-US" altLang="en-US">
                <a:latin typeface="Arial" panose="020B0604020202020204" pitchFamily="34" charset="0"/>
              </a:rPr>
              <a:t>Vitamin B3 can be found in various meats, peanuts, and sunflower seeds. Nicotinamide is the biologically active form of niacin (also known as nicotinic acid). </a:t>
            </a:r>
          </a:p>
          <a:p>
            <a:pPr eaLnBrk="1" hangingPunct="1"/>
            <a:r>
              <a:rPr lang="en-US" altLang="en-US">
                <a:latin typeface="Arial" panose="020B0604020202020204" pitchFamily="34" charset="0"/>
              </a:rPr>
              <a:t>FAD is built from riboflavin — also known as Vitamin B2. Riboflavin is a water-soluble vitamin that is found naturally in organ meats (liver, kidney, and heart) and certain plants such as almonds, mushrooms, whole grain, soybeans, and green leafy vegetables. FAD is a coenzyme critical for the metabolism of carbohydrates, fats, and proteins into energy.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BD50913B-A0A6-DC4C-A249-D4865A43A8CA}"/>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5" name="Rectangle 74">
            <a:extLst>
              <a:ext uri="{FF2B5EF4-FFF2-40B4-BE49-F238E27FC236}">
                <a16:creationId xmlns:a16="http://schemas.microsoft.com/office/drawing/2014/main" id="{0E77C776-C636-7E49-A090-F9367F2B0569}"/>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grpSp>
        <p:nvGrpSpPr>
          <p:cNvPr id="6" name="Group 78">
            <a:extLst>
              <a:ext uri="{FF2B5EF4-FFF2-40B4-BE49-F238E27FC236}">
                <a16:creationId xmlns:a16="http://schemas.microsoft.com/office/drawing/2014/main" id="{899D2752-DFC3-7D4B-906B-75D3DD95D332}"/>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35F7885C-2ECA-A144-96BA-BEF481ED30BD}"/>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8" name="Line 76">
              <a:extLst>
                <a:ext uri="{FF2B5EF4-FFF2-40B4-BE49-F238E27FC236}">
                  <a16:creationId xmlns:a16="http://schemas.microsoft.com/office/drawing/2014/main" id="{16076360-F9AE-F645-9052-ACA00AE4C804}"/>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9" name="Oval 77">
              <a:extLst>
                <a:ext uri="{FF2B5EF4-FFF2-40B4-BE49-F238E27FC236}">
                  <a16:creationId xmlns:a16="http://schemas.microsoft.com/office/drawing/2014/main" id="{9808F078-A9B7-4B45-A047-9403AFA70EB2}"/>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grpSp>
        <p:nvGrpSpPr>
          <p:cNvPr id="10" name="Group 79">
            <a:extLst>
              <a:ext uri="{FF2B5EF4-FFF2-40B4-BE49-F238E27FC236}">
                <a16:creationId xmlns:a16="http://schemas.microsoft.com/office/drawing/2014/main" id="{E313CA7F-3314-BA4D-A4D4-8B05B00FB682}"/>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EE8B1F36-4614-DB47-9A05-4B7AC6FCD266}"/>
                </a:ext>
              </a:extLst>
            </p:cNvPr>
            <p:cNvSpPr>
              <a:spLocks noChangeShapeType="1"/>
            </p:cNvSpPr>
            <p:nvPr userDrawn="1"/>
          </p:nvSpPr>
          <p:spPr bwMode="auto">
            <a:xfrm>
              <a:off x="241"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2" name="Line 81">
              <a:extLst>
                <a:ext uri="{FF2B5EF4-FFF2-40B4-BE49-F238E27FC236}">
                  <a16:creationId xmlns:a16="http://schemas.microsoft.com/office/drawing/2014/main" id="{A6107A10-BBE0-4644-B08B-D916CA7D0DA3}"/>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3" name="Oval 82">
              <a:extLst>
                <a:ext uri="{FF2B5EF4-FFF2-40B4-BE49-F238E27FC236}">
                  <a16:creationId xmlns:a16="http://schemas.microsoft.com/office/drawing/2014/main" id="{4BDCDCEC-6FEA-6C4D-A7DC-A12C6E43E96A}"/>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sp>
        <p:nvSpPr>
          <p:cNvPr id="14" name="Text Box 83">
            <a:extLst>
              <a:ext uri="{FF2B5EF4-FFF2-40B4-BE49-F238E27FC236}">
                <a16:creationId xmlns:a16="http://schemas.microsoft.com/office/drawing/2014/main" id="{45591BA3-352F-CE43-AC0B-4700A975468E}"/>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8F60A6E8-37B0-EE41-8FA3-519D03E64FD6}"/>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1">
                <a:latin typeface="Arial" charset="0"/>
                <a:ea typeface="+mn-ea"/>
              </a:defRPr>
            </a:lvl1pPr>
          </a:lstStyle>
          <a:p>
            <a:pPr>
              <a:defRPr/>
            </a:pPr>
            <a:r>
              <a:rPr lang="en-US"/>
              <a:t>2006-2007</a:t>
            </a:r>
          </a:p>
        </p:txBody>
      </p:sp>
    </p:spTree>
    <p:extLst>
      <p:ext uri="{BB962C8B-B14F-4D97-AF65-F5344CB8AC3E}">
        <p14:creationId xmlns:p14="http://schemas.microsoft.com/office/powerpoint/2010/main" val="373158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515F868C-192B-6147-A459-A1C53AF1061C}"/>
              </a:ext>
            </a:extLst>
          </p:cNvPr>
          <p:cNvSpPr>
            <a:spLocks noGrp="1" noChangeArrowheads="1"/>
          </p:cNvSpPr>
          <p:nvPr>
            <p:ph type="sldNum" sz="quarter" idx="10"/>
          </p:nvPr>
        </p:nvSpPr>
        <p:spPr>
          <a:ln/>
        </p:spPr>
        <p:txBody>
          <a:bodyPr/>
          <a:lstStyle>
            <a:lvl1pPr>
              <a:defRPr/>
            </a:lvl1pPr>
          </a:lstStyle>
          <a:p>
            <a:fld id="{053D9B57-C8B8-A442-B651-BAC41296A82E}"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32204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E5AAEB05-29BC-D94E-A9B3-4CD21749DB2C}"/>
              </a:ext>
            </a:extLst>
          </p:cNvPr>
          <p:cNvSpPr>
            <a:spLocks noGrp="1" noChangeArrowheads="1"/>
          </p:cNvSpPr>
          <p:nvPr>
            <p:ph type="sldNum" sz="quarter" idx="10"/>
          </p:nvPr>
        </p:nvSpPr>
        <p:spPr>
          <a:ln/>
        </p:spPr>
        <p:txBody>
          <a:bodyPr/>
          <a:lstStyle>
            <a:lvl1pPr>
              <a:defRPr/>
            </a:lvl1pPr>
          </a:lstStyle>
          <a:p>
            <a:fld id="{A7E1FAF8-8325-5C4A-A931-257544335B63}"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3982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F0B357BE-16EE-A348-938F-FB101DD0166B}"/>
              </a:ext>
            </a:extLst>
          </p:cNvPr>
          <p:cNvSpPr>
            <a:spLocks noGrp="1" noChangeArrowheads="1"/>
          </p:cNvSpPr>
          <p:nvPr>
            <p:ph type="sldNum" sz="quarter" idx="10"/>
          </p:nvPr>
        </p:nvSpPr>
        <p:spPr>
          <a:ln/>
        </p:spPr>
        <p:txBody>
          <a:bodyPr/>
          <a:lstStyle>
            <a:lvl1pPr>
              <a:defRPr/>
            </a:lvl1pPr>
          </a:lstStyle>
          <a:p>
            <a:fld id="{3495405B-3496-8340-BE6F-5A9F2FE3376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13943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BECF1952-6A04-AC40-BD78-D8F8DD292440}"/>
              </a:ext>
            </a:extLst>
          </p:cNvPr>
          <p:cNvSpPr>
            <a:spLocks noGrp="1" noChangeArrowheads="1"/>
          </p:cNvSpPr>
          <p:nvPr>
            <p:ph type="sldNum" sz="quarter" idx="10"/>
          </p:nvPr>
        </p:nvSpPr>
        <p:spPr>
          <a:ln/>
        </p:spPr>
        <p:txBody>
          <a:bodyPr/>
          <a:lstStyle>
            <a:lvl1pPr>
              <a:defRPr/>
            </a:lvl1pPr>
          </a:lstStyle>
          <a:p>
            <a:fld id="{C1362955-5C8D-EA4C-A999-7D3AE053B2AA}"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557613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769A1A4F-0D40-F44D-B39C-F4D393884795}"/>
              </a:ext>
            </a:extLst>
          </p:cNvPr>
          <p:cNvSpPr>
            <a:spLocks noGrp="1" noChangeArrowheads="1"/>
          </p:cNvSpPr>
          <p:nvPr>
            <p:ph type="sldNum" sz="quarter" idx="10"/>
          </p:nvPr>
        </p:nvSpPr>
        <p:spPr>
          <a:ln/>
        </p:spPr>
        <p:txBody>
          <a:bodyPr/>
          <a:lstStyle>
            <a:lvl1pPr>
              <a:defRPr/>
            </a:lvl1pPr>
          </a:lstStyle>
          <a:p>
            <a:fld id="{B45ABD90-A417-784C-B9D9-45E7556ED018}"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1139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C4C4674B-16FF-C644-B3D7-6C13C675CB3D}"/>
              </a:ext>
            </a:extLst>
          </p:cNvPr>
          <p:cNvSpPr>
            <a:spLocks noGrp="1" noChangeArrowheads="1"/>
          </p:cNvSpPr>
          <p:nvPr>
            <p:ph type="sldNum" sz="quarter" idx="10"/>
          </p:nvPr>
        </p:nvSpPr>
        <p:spPr>
          <a:ln/>
        </p:spPr>
        <p:txBody>
          <a:bodyPr/>
          <a:lstStyle>
            <a:lvl1pPr>
              <a:defRPr/>
            </a:lvl1pPr>
          </a:lstStyle>
          <a:p>
            <a:fld id="{12CEA7B1-C443-6C4E-B977-5C474891CE16}"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695905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2E6B5FC5-1757-AA4F-AF92-9BECEC6ACDE8}"/>
              </a:ext>
            </a:extLst>
          </p:cNvPr>
          <p:cNvSpPr>
            <a:spLocks noGrp="1" noChangeArrowheads="1"/>
          </p:cNvSpPr>
          <p:nvPr>
            <p:ph type="sldNum" sz="quarter" idx="10"/>
          </p:nvPr>
        </p:nvSpPr>
        <p:spPr>
          <a:ln/>
        </p:spPr>
        <p:txBody>
          <a:bodyPr/>
          <a:lstStyle>
            <a:lvl1pPr>
              <a:defRPr/>
            </a:lvl1pPr>
          </a:lstStyle>
          <a:p>
            <a:fld id="{243E479D-56E9-3B4F-881E-AE37FBE1DDC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47171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30821C60-F093-3945-BEAB-CD6A5B530013}"/>
              </a:ext>
            </a:extLst>
          </p:cNvPr>
          <p:cNvSpPr>
            <a:spLocks noGrp="1" noChangeArrowheads="1"/>
          </p:cNvSpPr>
          <p:nvPr>
            <p:ph type="sldNum" sz="quarter" idx="10"/>
          </p:nvPr>
        </p:nvSpPr>
        <p:spPr>
          <a:ln/>
        </p:spPr>
        <p:txBody>
          <a:bodyPr/>
          <a:lstStyle>
            <a:lvl1pPr>
              <a:defRPr/>
            </a:lvl1pPr>
          </a:lstStyle>
          <a:p>
            <a:fld id="{316FF5A6-B36D-6F44-B36B-2F87D7A53137}"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0237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1705CD5B-F21F-7B40-B6C1-B64460E7EFCE}"/>
              </a:ext>
            </a:extLst>
          </p:cNvPr>
          <p:cNvSpPr>
            <a:spLocks noGrp="1" noChangeArrowheads="1"/>
          </p:cNvSpPr>
          <p:nvPr>
            <p:ph type="sldNum" sz="quarter" idx="10"/>
          </p:nvPr>
        </p:nvSpPr>
        <p:spPr>
          <a:ln/>
        </p:spPr>
        <p:txBody>
          <a:bodyPr/>
          <a:lstStyle>
            <a:lvl1pPr>
              <a:defRPr/>
            </a:lvl1pPr>
          </a:lstStyle>
          <a:p>
            <a:fld id="{8135E9C9-165C-E240-A30A-890AD39CDE3D}"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722209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4783F398-F807-9846-AFAA-83CA104F9495}"/>
              </a:ext>
            </a:extLst>
          </p:cNvPr>
          <p:cNvSpPr>
            <a:spLocks noGrp="1" noChangeArrowheads="1"/>
          </p:cNvSpPr>
          <p:nvPr>
            <p:ph type="sldNum" sz="quarter" idx="10"/>
          </p:nvPr>
        </p:nvSpPr>
        <p:spPr>
          <a:ln/>
        </p:spPr>
        <p:txBody>
          <a:bodyPr/>
          <a:lstStyle>
            <a:lvl1pPr>
              <a:defRPr/>
            </a:lvl1pPr>
          </a:lstStyle>
          <a:p>
            <a:fld id="{2F6957C3-8C97-BC4C-816A-6BCC82FF230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260865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A61AACE2-4DBF-5448-8181-814BAFBECB7F}"/>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DE31C7BA-FA1C-384C-B5FF-A121C9F790E0}"/>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AD143B8F-A317-F448-BD68-CE15A52B54AA}"/>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a:lvl1pPr>
          </a:lstStyle>
          <a:p>
            <a:fld id="{A95C15FD-6CB4-9643-A751-495A351C5704}"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384B3C1A-3068-FE4C-97B0-67B772D9ACB9}"/>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8" name="Line 76">
            <a:extLst>
              <a:ext uri="{FF2B5EF4-FFF2-40B4-BE49-F238E27FC236}">
                <a16:creationId xmlns:a16="http://schemas.microsoft.com/office/drawing/2014/main" id="{A171E6B5-3328-4645-9EA4-A312449D5EC0}"/>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9" name="Oval 77">
            <a:extLst>
              <a:ext uri="{FF2B5EF4-FFF2-40B4-BE49-F238E27FC236}">
                <a16:creationId xmlns:a16="http://schemas.microsoft.com/office/drawing/2014/main" id="{431DBF73-4C6B-394A-9C3F-ACD1988AE270}"/>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sp>
        <p:nvSpPr>
          <p:cNvPr id="3150" name="Rectangle 78">
            <a:extLst>
              <a:ext uri="{FF2B5EF4-FFF2-40B4-BE49-F238E27FC236}">
                <a16:creationId xmlns:a16="http://schemas.microsoft.com/office/drawing/2014/main" id="{E0C7516E-9B42-E444-A05D-2A93AF81CCD7}"/>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a:latin typeface="Times" charset="0"/>
              <a:ea typeface="+mn-ea"/>
            </a:endParaRPr>
          </a:p>
        </p:txBody>
      </p:sp>
      <p:sp>
        <p:nvSpPr>
          <p:cNvPr id="3151" name="Rectangle 79">
            <a:extLst>
              <a:ext uri="{FF2B5EF4-FFF2-40B4-BE49-F238E27FC236}">
                <a16:creationId xmlns:a16="http://schemas.microsoft.com/office/drawing/2014/main" id="{B80D678A-B9E8-E84B-A153-B4556A5F3077}"/>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sp>
        <p:nvSpPr>
          <p:cNvPr id="3153" name="Text Box 81">
            <a:extLst>
              <a:ext uri="{FF2B5EF4-FFF2-40B4-BE49-F238E27FC236}">
                <a16:creationId xmlns:a16="http://schemas.microsoft.com/office/drawing/2014/main" id="{EA366C8B-4EBE-084B-9BBB-E81A724FCB26}"/>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b="1"/>
              <a:t>AP Biology</a:t>
            </a:r>
            <a:endParaRPr lang="en-US" altLang="en-US">
              <a:latin typeface="Times" pitchFamily="2" charset="0"/>
            </a:endParaRPr>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rgbClr val="0F116A"/>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rgbClr val="0F116A"/>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6pPr>
      <a:lvl7pPr marL="29718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7pPr>
      <a:lvl8pPr marL="34290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8pPr>
      <a:lvl9pPr marL="3886200" indent="-228600" algn="l" rtl="0" fontAlgn="base">
        <a:spcBef>
          <a:spcPct val="20000"/>
        </a:spcBef>
        <a:spcAft>
          <a:spcPct val="0"/>
        </a:spcAft>
        <a:buClr>
          <a:schemeClr val="hlink"/>
        </a:buClr>
        <a:buSzPct val="60000"/>
        <a:buFont typeface="Wingdings" charset="2"/>
        <a:buChar char="n"/>
        <a:defRPr sz="2000" b="1">
          <a:solidFill>
            <a:srgbClr val="0F116A"/>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audio" Target="../media/audio10.bin"/><Relationship Id="rId3" Type="http://schemas.openxmlformats.org/officeDocument/2006/relationships/audio" Target="../media/audio4.bin"/><Relationship Id="rId7" Type="http://schemas.openxmlformats.org/officeDocument/2006/relationships/audio" Target="../media/audio3.bin"/><Relationship Id="rId12"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audio" Target="../media/audio2.bin"/><Relationship Id="rId11" Type="http://schemas.openxmlformats.org/officeDocument/2006/relationships/image" Target="../media/image11.png"/><Relationship Id="rId5" Type="http://schemas.openxmlformats.org/officeDocument/2006/relationships/audio" Target="../media/audio5.bin"/><Relationship Id="rId10" Type="http://schemas.openxmlformats.org/officeDocument/2006/relationships/audio" Target="../media/audio11.bin"/><Relationship Id="rId4" Type="http://schemas.openxmlformats.org/officeDocument/2006/relationships/audio" Target="../media/audio9.bin"/><Relationship Id="rId9"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audio" Target="../media/audio8.bin"/><Relationship Id="rId4" Type="http://schemas.openxmlformats.org/officeDocument/2006/relationships/audio" Target="../media/audio5.bin"/></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4.bin"/><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9.bin"/><Relationship Id="rId5" Type="http://schemas.openxmlformats.org/officeDocument/2006/relationships/audio" Target="../media/audio2.bin"/><Relationship Id="rId4" Type="http://schemas.openxmlformats.org/officeDocument/2006/relationships/audio" Target="../media/audio5.bin"/></Relationships>
</file>

<file path=ppt/slides/_rels/slide14.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audio" Target="../media/audio9.bin"/></Relationships>
</file>

<file path=ppt/slides/_rels/slide15.xml.rels><?xml version="1.0" encoding="UTF-8" standalone="yes"?>
<Relationships xmlns="http://schemas.openxmlformats.org/package/2006/relationships"><Relationship Id="rId8" Type="http://schemas.openxmlformats.org/officeDocument/2006/relationships/audio" Target="../media/audio7.bin"/><Relationship Id="rId13" Type="http://schemas.openxmlformats.org/officeDocument/2006/relationships/image" Target="../media/image10.png"/><Relationship Id="rId3" Type="http://schemas.openxmlformats.org/officeDocument/2006/relationships/audio" Target="../media/audio4.bin"/><Relationship Id="rId7" Type="http://schemas.openxmlformats.org/officeDocument/2006/relationships/audio" Target="../media/audio2.bin"/><Relationship Id="rId12" Type="http://schemas.openxmlformats.org/officeDocument/2006/relationships/audio" Target="../media/audio11.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1.bin"/><Relationship Id="rId11" Type="http://schemas.openxmlformats.org/officeDocument/2006/relationships/audio" Target="../media/audio10.bin"/><Relationship Id="rId5" Type="http://schemas.openxmlformats.org/officeDocument/2006/relationships/audio" Target="../media/audio5.bin"/><Relationship Id="rId10" Type="http://schemas.openxmlformats.org/officeDocument/2006/relationships/audio" Target="../media/audio8.bin"/><Relationship Id="rId4" Type="http://schemas.openxmlformats.org/officeDocument/2006/relationships/audio" Target="../media/audio12.bin"/><Relationship Id="rId9" Type="http://schemas.openxmlformats.org/officeDocument/2006/relationships/audio" Target="../media/audio3.bin"/><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audio" Target="../media/audio1.bin"/><Relationship Id="rId13" Type="http://schemas.openxmlformats.org/officeDocument/2006/relationships/image" Target="../media/image21.png"/><Relationship Id="rId3" Type="http://schemas.openxmlformats.org/officeDocument/2006/relationships/audio" Target="../media/audio4.bin"/><Relationship Id="rId7" Type="http://schemas.openxmlformats.org/officeDocument/2006/relationships/audio" Target="../media/audio3.bin"/><Relationship Id="rId12"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audio" Target="../media/audio2.bin"/><Relationship Id="rId11" Type="http://schemas.openxmlformats.org/officeDocument/2006/relationships/image" Target="../media/image9.png"/><Relationship Id="rId5" Type="http://schemas.openxmlformats.org/officeDocument/2006/relationships/audio" Target="../media/audio7.bin"/><Relationship Id="rId10" Type="http://schemas.openxmlformats.org/officeDocument/2006/relationships/image" Target="../media/image8.png"/><Relationship Id="rId4" Type="http://schemas.openxmlformats.org/officeDocument/2006/relationships/audio" Target="../media/audio11.bin"/><Relationship Id="rId9" Type="http://schemas.openxmlformats.org/officeDocument/2006/relationships/audio" Target="../media/audio10.bin"/><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audio" Target="../media/audio3.bin"/></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11.bin"/><Relationship Id="rId7" Type="http://schemas.openxmlformats.org/officeDocument/2006/relationships/audio" Target="../media/audio9.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10" Type="http://schemas.openxmlformats.org/officeDocument/2006/relationships/image" Target="../media/image23.jpeg"/><Relationship Id="rId4" Type="http://schemas.openxmlformats.org/officeDocument/2006/relationships/audio" Target="../media/audio3.bin"/><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media/audio11.bin"/><Relationship Id="rId7" Type="http://schemas.openxmlformats.org/officeDocument/2006/relationships/audio" Target="../media/audio9.bin"/><Relationship Id="rId2" Type="http://schemas.openxmlformats.org/officeDocument/2006/relationships/audio" Target="../media/audio4.bin"/><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audio" Target="../media/audio13.bin"/><Relationship Id="rId10" Type="http://schemas.openxmlformats.org/officeDocument/2006/relationships/image" Target="../media/image23.jpeg"/><Relationship Id="rId4" Type="http://schemas.openxmlformats.org/officeDocument/2006/relationships/audio" Target="../media/audio5.bin"/><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audio" Target="../media/audio2.bin"/><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1.bin"/><Relationship Id="rId4" Type="http://schemas.openxmlformats.org/officeDocument/2006/relationships/audio" Target="../media/audio3.bin"/></Relationships>
</file>

<file path=ppt/slides/_rels/slide20.xml.rels><?xml version="1.0" encoding="UTF-8" standalone="yes"?>
<Relationships xmlns="http://schemas.openxmlformats.org/package/2006/relationships"><Relationship Id="rId8" Type="http://schemas.openxmlformats.org/officeDocument/2006/relationships/audio" Target="../media/audio9.bin"/><Relationship Id="rId3" Type="http://schemas.openxmlformats.org/officeDocument/2006/relationships/audio" Target="../media/audio2.bin"/><Relationship Id="rId7" Type="http://schemas.openxmlformats.org/officeDocument/2006/relationships/audio" Target="../media/audio4.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audio" Target="../media/audio10.bin"/><Relationship Id="rId11" Type="http://schemas.openxmlformats.org/officeDocument/2006/relationships/image" Target="../media/image12.png"/><Relationship Id="rId5" Type="http://schemas.openxmlformats.org/officeDocument/2006/relationships/audio" Target="../media/audio1.bin"/><Relationship Id="rId10" Type="http://schemas.openxmlformats.org/officeDocument/2006/relationships/image" Target="../media/image10.png"/><Relationship Id="rId4" Type="http://schemas.openxmlformats.org/officeDocument/2006/relationships/audio" Target="../media/audio7.bin"/><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bin"/><Relationship Id="rId7" Type="http://schemas.openxmlformats.org/officeDocument/2006/relationships/audio" Target="../media/audio2.bin"/><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9.bin"/><Relationship Id="rId4" Type="http://schemas.openxmlformats.org/officeDocument/2006/relationships/audio" Target="../media/audio14.bin"/><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audio" Target="../media/audio5.bin"/><Relationship Id="rId7" Type="http://schemas.openxmlformats.org/officeDocument/2006/relationships/audio" Target="../media/audio4.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11.bin"/><Relationship Id="rId4" Type="http://schemas.openxmlformats.org/officeDocument/2006/relationships/audio" Target="../media/audio2.bin"/><Relationship Id="rId9" Type="http://schemas.openxmlformats.org/officeDocument/2006/relationships/image" Target="../media/image23.jpeg"/></Relationships>
</file>

<file path=ppt/slides/_rels/slide2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12.bin"/><Relationship Id="rId7" Type="http://schemas.openxmlformats.org/officeDocument/2006/relationships/audio" Target="../media/audio2.bin"/><Relationship Id="rId2" Type="http://schemas.openxmlformats.org/officeDocument/2006/relationships/audio" Target="../media/audio4.bin"/><Relationship Id="rId1" Type="http://schemas.openxmlformats.org/officeDocument/2006/relationships/slideLayout" Target="../slideLayouts/slideLayout2.xml"/><Relationship Id="rId6" Type="http://schemas.openxmlformats.org/officeDocument/2006/relationships/audio" Target="../media/audio11.bin"/><Relationship Id="rId5" Type="http://schemas.openxmlformats.org/officeDocument/2006/relationships/audio" Target="../media/audio3.bin"/><Relationship Id="rId4" Type="http://schemas.openxmlformats.org/officeDocument/2006/relationships/audio" Target="../media/audio5.bin"/><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4.bin"/><Relationship Id="rId7" Type="http://schemas.openxmlformats.org/officeDocument/2006/relationships/audio" Target="../media/audio2.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audio" Target="../media/audio12.bin"/><Relationship Id="rId11" Type="http://schemas.openxmlformats.org/officeDocument/2006/relationships/image" Target="../media/image14.jpeg"/><Relationship Id="rId5" Type="http://schemas.openxmlformats.org/officeDocument/2006/relationships/audio" Target="../media/audio3.bin"/><Relationship Id="rId10" Type="http://schemas.openxmlformats.org/officeDocument/2006/relationships/image" Target="../media/image30.png"/><Relationship Id="rId4" Type="http://schemas.openxmlformats.org/officeDocument/2006/relationships/audio" Target="../media/audio5.bin"/><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audio" Target="../media/audio9.bin"/><Relationship Id="rId3" Type="http://schemas.openxmlformats.org/officeDocument/2006/relationships/audio" Target="../media/audio12.bin"/><Relationship Id="rId7" Type="http://schemas.openxmlformats.org/officeDocument/2006/relationships/audio" Target="../media/audio4.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audio" Target="../media/audio6.bin"/><Relationship Id="rId11" Type="http://schemas.openxmlformats.org/officeDocument/2006/relationships/image" Target="../media/image11.png"/><Relationship Id="rId5" Type="http://schemas.openxmlformats.org/officeDocument/2006/relationships/audio" Target="../media/audio3.bin"/><Relationship Id="rId10" Type="http://schemas.openxmlformats.org/officeDocument/2006/relationships/image" Target="../media/image31.png"/><Relationship Id="rId4" Type="http://schemas.openxmlformats.org/officeDocument/2006/relationships/audio" Target="../media/audio5.bin"/><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audio" Target="../media/audio6.bin"/><Relationship Id="rId3" Type="http://schemas.openxmlformats.org/officeDocument/2006/relationships/audio" Target="../media/audio12.bin"/><Relationship Id="rId7" Type="http://schemas.openxmlformats.org/officeDocument/2006/relationships/audio" Target="../media/audio9.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audio" Target="../media/audio4.bin"/><Relationship Id="rId11" Type="http://schemas.openxmlformats.org/officeDocument/2006/relationships/image" Target="../media/image11.png"/><Relationship Id="rId5" Type="http://schemas.openxmlformats.org/officeDocument/2006/relationships/audio" Target="../media/audio3.bin"/><Relationship Id="rId10" Type="http://schemas.openxmlformats.org/officeDocument/2006/relationships/image" Target="../media/image32.png"/><Relationship Id="rId4" Type="http://schemas.openxmlformats.org/officeDocument/2006/relationships/audio" Target="../media/audio5.bin"/><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audio" Target="../media/audio3.bin"/><Relationship Id="rId4" Type="http://schemas.openxmlformats.org/officeDocument/2006/relationships/audio" Target="../media/audio4.bin"/></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audio" Target="../media/audio12.bin"/><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13.bin"/><Relationship Id="rId4" Type="http://schemas.openxmlformats.org/officeDocument/2006/relationships/audio" Target="../media/audio4.bin"/></Relationships>
</file>

<file path=ppt/slides/_rels/slide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4.bin"/><Relationship Id="rId7"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11.bin"/><Relationship Id="rId10" Type="http://schemas.openxmlformats.org/officeDocument/2006/relationships/image" Target="../media/image36.jpeg"/><Relationship Id="rId4" Type="http://schemas.openxmlformats.org/officeDocument/2006/relationships/audio" Target="../media/audio5.bin"/><Relationship Id="rId9" Type="http://schemas.openxmlformats.org/officeDocument/2006/relationships/image" Target="../media/image35.jpeg"/></Relationships>
</file>

<file path=ppt/slides/_rels/slide3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audio" Target="../media/audio5.bin"/><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audio" Target="../media/audio9.bin"/><Relationship Id="rId4" Type="http://schemas.openxmlformats.org/officeDocument/2006/relationships/audio" Target="../media/audio2.bin"/></Relationships>
</file>

<file path=ppt/slides/_rels/slide33.xml.rels><?xml version="1.0" encoding="UTF-8" standalone="yes"?>
<Relationships xmlns="http://schemas.openxmlformats.org/package/2006/relationships"><Relationship Id="rId8" Type="http://schemas.openxmlformats.org/officeDocument/2006/relationships/audio" Target="../media/audio10.bin"/><Relationship Id="rId3" Type="http://schemas.openxmlformats.org/officeDocument/2006/relationships/audio" Target="../media/audio2.bin"/><Relationship Id="rId7" Type="http://schemas.openxmlformats.org/officeDocument/2006/relationships/audio" Target="../media/audio6.bin"/><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audio" Target="../media/audio3.bin"/><Relationship Id="rId11" Type="http://schemas.openxmlformats.org/officeDocument/2006/relationships/image" Target="../media/image12.png"/><Relationship Id="rId5" Type="http://schemas.openxmlformats.org/officeDocument/2006/relationships/audio" Target="../media/audio4.bin"/><Relationship Id="rId10" Type="http://schemas.openxmlformats.org/officeDocument/2006/relationships/image" Target="../media/image40.emf"/><Relationship Id="rId4" Type="http://schemas.openxmlformats.org/officeDocument/2006/relationships/audio" Target="../media/audio5.bin"/><Relationship Id="rId9" Type="http://schemas.openxmlformats.org/officeDocument/2006/relationships/audio" Target="../media/audio9.bin"/></Relationships>
</file>

<file path=ppt/slides/_rels/slide34.xml.rels><?xml version="1.0" encoding="UTF-8" standalone="yes"?>
<Relationships xmlns="http://schemas.openxmlformats.org/package/2006/relationships"><Relationship Id="rId8" Type="http://schemas.openxmlformats.org/officeDocument/2006/relationships/audio" Target="../media/audio2.bin"/><Relationship Id="rId3" Type="http://schemas.openxmlformats.org/officeDocument/2006/relationships/audio" Target="../media/audio5.bin"/><Relationship Id="rId7" Type="http://schemas.openxmlformats.org/officeDocument/2006/relationships/audio" Target="../media/audio6.bin"/><Relationship Id="rId12"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audio" Target="../media/audio13.bin"/><Relationship Id="rId11" Type="http://schemas.openxmlformats.org/officeDocument/2006/relationships/image" Target="../media/image41.png"/><Relationship Id="rId5" Type="http://schemas.openxmlformats.org/officeDocument/2006/relationships/audio" Target="../media/audio8.bin"/><Relationship Id="rId10" Type="http://schemas.openxmlformats.org/officeDocument/2006/relationships/audio" Target="../media/audio3.bin"/><Relationship Id="rId4" Type="http://schemas.openxmlformats.org/officeDocument/2006/relationships/audio" Target="../media/audio11.bin"/><Relationship Id="rId9" Type="http://schemas.openxmlformats.org/officeDocument/2006/relationships/audio" Target="../media/audio10.bin"/></Relationships>
</file>

<file path=ppt/slides/_rels/slide35.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audio" Target="../media/audio3.bin"/><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11.bin"/><Relationship Id="rId4" Type="http://schemas.openxmlformats.org/officeDocument/2006/relationships/audio" Target="../media/audio5.bin"/></Relationships>
</file>

<file path=ppt/slides/_rels/slide37.xml.rels><?xml version="1.0" encoding="UTF-8" standalone="yes"?>
<Relationships xmlns="http://schemas.openxmlformats.org/package/2006/relationships"><Relationship Id="rId8" Type="http://schemas.openxmlformats.org/officeDocument/2006/relationships/audio" Target="../media/audio4.bin"/><Relationship Id="rId3" Type="http://schemas.openxmlformats.org/officeDocument/2006/relationships/audio" Target="../media/audio5.bin"/><Relationship Id="rId7" Type="http://schemas.openxmlformats.org/officeDocument/2006/relationships/audio" Target="../media/audio1.bin"/><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audio" Target="../media/audio10.bin"/><Relationship Id="rId11" Type="http://schemas.openxmlformats.org/officeDocument/2006/relationships/image" Target="../media/image43.png"/><Relationship Id="rId5" Type="http://schemas.openxmlformats.org/officeDocument/2006/relationships/audio" Target="../media/audio8.bin"/><Relationship Id="rId10" Type="http://schemas.openxmlformats.org/officeDocument/2006/relationships/image" Target="../media/image12.png"/><Relationship Id="rId4" Type="http://schemas.openxmlformats.org/officeDocument/2006/relationships/audio" Target="../media/audio11.bin"/><Relationship Id="rId9" Type="http://schemas.openxmlformats.org/officeDocument/2006/relationships/audio" Target="../media/audio2.bin"/></Relationships>
</file>

<file path=ppt/slides/_rels/slide38.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45.emf"/><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audio" Target="../media/audio9.bin"/><Relationship Id="rId4" Type="http://schemas.openxmlformats.org/officeDocument/2006/relationships/audio" Target="../media/audio2.bin"/></Relationships>
</file>

<file path=ppt/slides/_rels/slide3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audio" Target="../media/audio4.bin"/><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audio" Target="../media/audio1.bin"/><Relationship Id="rId5" Type="http://schemas.openxmlformats.org/officeDocument/2006/relationships/audio" Target="../media/audio5.bin"/><Relationship Id="rId4" Type="http://schemas.openxmlformats.org/officeDocument/2006/relationships/audio" Target="../media/audio9.bin"/><Relationship Id="rId9" Type="http://schemas.openxmlformats.org/officeDocument/2006/relationships/image" Target="../media/image48.jpeg"/></Relationships>
</file>

<file path=ppt/slides/_rels/slide4.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4.bin"/><Relationship Id="rId7" Type="http://schemas.openxmlformats.org/officeDocument/2006/relationships/audio" Target="../media/audio7.bin"/><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bin"/><Relationship Id="rId11" Type="http://schemas.openxmlformats.org/officeDocument/2006/relationships/image" Target="../media/image5.jpeg"/><Relationship Id="rId5" Type="http://schemas.openxmlformats.org/officeDocument/2006/relationships/audio" Target="../media/audio3.bin"/><Relationship Id="rId10" Type="http://schemas.openxmlformats.org/officeDocument/2006/relationships/image" Target="../media/image9.png"/><Relationship Id="rId4" Type="http://schemas.openxmlformats.org/officeDocument/2006/relationships/audio" Target="../media/audio5.bin"/><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audio" Target="../media/audio4.bin"/><Relationship Id="rId7" Type="http://schemas.openxmlformats.org/officeDocument/2006/relationships/audio" Target="../media/audio10.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6.bin"/><Relationship Id="rId10" Type="http://schemas.openxmlformats.org/officeDocument/2006/relationships/image" Target="../media/image43.png"/><Relationship Id="rId4" Type="http://schemas.openxmlformats.org/officeDocument/2006/relationships/audio" Target="../media/audio8.bin"/><Relationship Id="rId9"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3.png"/><Relationship Id="rId4" Type="http://schemas.openxmlformats.org/officeDocument/2006/relationships/audio" Target="../media/audio10.bin"/></Relationships>
</file>

<file path=ppt/slides/_rels/slide42.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audio" Target="../media/audio4.bin"/><Relationship Id="rId7" Type="http://schemas.openxmlformats.org/officeDocument/2006/relationships/image" Target="../media/image49.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9.bin"/><Relationship Id="rId4" Type="http://schemas.openxmlformats.org/officeDocument/2006/relationships/audio" Target="../media/audio5.bin"/></Relationships>
</file>

<file path=ppt/slides/_rels/slide4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audio" Target="../media/audio12.bin"/><Relationship Id="rId4" Type="http://schemas.openxmlformats.org/officeDocument/2006/relationships/audio" Target="../media/audio11.bin"/></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4.bin"/><Relationship Id="rId7"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audio" Target="../media/audio10.bin"/><Relationship Id="rId4" Type="http://schemas.openxmlformats.org/officeDocument/2006/relationships/audio" Target="../media/audio5.bin"/><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8" Type="http://schemas.openxmlformats.org/officeDocument/2006/relationships/audio" Target="../media/audio8.bin"/><Relationship Id="rId3" Type="http://schemas.openxmlformats.org/officeDocument/2006/relationships/audio" Target="../media/audio4.bin"/><Relationship Id="rId7" Type="http://schemas.openxmlformats.org/officeDocument/2006/relationships/audio" Target="../media/audio2.bin"/><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audio" Target="../media/audio12.bin"/><Relationship Id="rId5" Type="http://schemas.openxmlformats.org/officeDocument/2006/relationships/audio" Target="../media/audio3.bin"/><Relationship Id="rId10" Type="http://schemas.openxmlformats.org/officeDocument/2006/relationships/image" Target="../media/image50.jpeg"/><Relationship Id="rId4" Type="http://schemas.openxmlformats.org/officeDocument/2006/relationships/audio" Target="../media/audio5.bin"/><Relationship Id="rId9" Type="http://schemas.openxmlformats.org/officeDocument/2006/relationships/audio" Target="../media/audio6.bin"/></Relationships>
</file>

<file path=ppt/slides/_rels/slide47.xml.rels><?xml version="1.0" encoding="UTF-8" standalone="yes"?>
<Relationships xmlns="http://schemas.openxmlformats.org/package/2006/relationships"><Relationship Id="rId8" Type="http://schemas.openxmlformats.org/officeDocument/2006/relationships/audio" Target="../media/audio9.bin"/><Relationship Id="rId3" Type="http://schemas.openxmlformats.org/officeDocument/2006/relationships/audio" Target="../media/audio4.bin"/><Relationship Id="rId7" Type="http://schemas.openxmlformats.org/officeDocument/2006/relationships/audio" Target="../media/audio1.bin"/><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52.emf"/><Relationship Id="rId5" Type="http://schemas.openxmlformats.org/officeDocument/2006/relationships/audio" Target="../media/audio3.bin"/><Relationship Id="rId10" Type="http://schemas.openxmlformats.org/officeDocument/2006/relationships/image" Target="../media/image50.jpeg"/><Relationship Id="rId4" Type="http://schemas.openxmlformats.org/officeDocument/2006/relationships/audio" Target="../media/audio12.bin"/><Relationship Id="rId9" Type="http://schemas.openxmlformats.org/officeDocument/2006/relationships/image" Target="../media/image48.jpeg"/></Relationships>
</file>

<file path=ppt/slides/_rels/slide4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4.bin"/><Relationship Id="rId7" Type="http://schemas.openxmlformats.org/officeDocument/2006/relationships/audio" Target="../media/audio9.bin"/><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5.bin"/><Relationship Id="rId10" Type="http://schemas.openxmlformats.org/officeDocument/2006/relationships/image" Target="../media/image54.png"/><Relationship Id="rId4" Type="http://schemas.openxmlformats.org/officeDocument/2006/relationships/audio" Target="../media/audio3.bin"/><Relationship Id="rId9" Type="http://schemas.openxmlformats.org/officeDocument/2006/relationships/image" Target="../media/image52.emf"/></Relationships>
</file>

<file path=ppt/slides/_rels/slide49.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57.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audio" Target="../media/audio9.bin"/></Relationships>
</file>

<file path=ppt/slides/_rels/slide5.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audio" Target="../media/audio2.bin"/><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8.bin"/><Relationship Id="rId4" Type="http://schemas.openxmlformats.org/officeDocument/2006/relationships/audio" Target="../media/audio5.bin"/></Relationships>
</file>

<file path=ppt/slides/_rels/slide50.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58.e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audio" Target="../media/audio1.bin"/><Relationship Id="rId4" Type="http://schemas.openxmlformats.org/officeDocument/2006/relationships/audio" Target="../media/audio9.bin"/></Relationships>
</file>

<file path=ppt/slides/_rels/slide51.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jpeg"/><Relationship Id="rId4" Type="http://schemas.openxmlformats.org/officeDocument/2006/relationships/audio" Target="../media/audio9.bin"/></Relationships>
</file>

<file path=ppt/slides/_rels/slide52.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audio" Target="../media/audio1.bin"/></Relationships>
</file>

<file path=ppt/slides/_rels/slide54.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audio" Target="../media/audio1.bin"/></Relationships>
</file>

<file path=ppt/slides/_rels/slide55.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audio" Target="../media/audio4.bin"/></Relationships>
</file>

<file path=ppt/slides/_rels/slide56.xml.rels><?xml version="1.0" encoding="UTF-8" standalone="yes"?>
<Relationships xmlns="http://schemas.openxmlformats.org/package/2006/relationships"><Relationship Id="rId3" Type="http://schemas.openxmlformats.org/officeDocument/2006/relationships/audio" Target="../media/audio3.bin"/><Relationship Id="rId7" Type="http://schemas.openxmlformats.org/officeDocument/2006/relationships/image" Target="../media/image50.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audio" Target="../media/audio2.bin"/><Relationship Id="rId4" Type="http://schemas.openxmlformats.org/officeDocument/2006/relationships/audio" Target="../media/audio4.bin"/></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audio" Target="../media/audio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audio" Target="../media/audio2.bin"/><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11.bin"/><Relationship Id="rId4" Type="http://schemas.openxmlformats.org/officeDocument/2006/relationships/audio" Target="../media/audio3.bin"/></Relationships>
</file>

<file path=ppt/slides/_rels/slide61.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audio" Target="../media/audio4.bin"/><Relationship Id="rId4" Type="http://schemas.openxmlformats.org/officeDocument/2006/relationships/audio" Target="../media/audio11.bin"/></Relationships>
</file>

<file path=ppt/slides/_rels/slide6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1.bin"/><Relationship Id="rId7"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audio" Target="../media/audio9.bin"/><Relationship Id="rId4" Type="http://schemas.openxmlformats.org/officeDocument/2006/relationships/audio" Target="../media/audio4.bin"/></Relationships>
</file>

<file path=ppt/slides/_rels/slide63.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4.bin"/><Relationship Id="rId7" Type="http://schemas.openxmlformats.org/officeDocument/2006/relationships/image" Target="../media/image70.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audio" Target="../media/audio9.bin"/><Relationship Id="rId5" Type="http://schemas.openxmlformats.org/officeDocument/2006/relationships/audio" Target="../media/audio12.bin"/><Relationship Id="rId4" Type="http://schemas.openxmlformats.org/officeDocument/2006/relationships/audio" Target="../media/audio11.bin"/></Relationships>
</file>

<file path=ppt/slides/_rels/slide6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audio" Target="../media/audio4.bin"/><Relationship Id="rId7" Type="http://schemas.openxmlformats.org/officeDocument/2006/relationships/audio" Target="../media/audio9.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12.bin"/><Relationship Id="rId4" Type="http://schemas.openxmlformats.org/officeDocument/2006/relationships/audio" Target="../media/audio2.bin"/><Relationship Id="rId9"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audio" Target="../media/audio5.bin"/><Relationship Id="rId4" Type="http://schemas.openxmlformats.org/officeDocument/2006/relationships/audio" Target="../media/audio8.bin"/></Relationships>
</file>

<file path=ppt/slides/_rels/slide67.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5.bin"/><Relationship Id="rId4" Type="http://schemas.openxmlformats.org/officeDocument/2006/relationships/audio" Target="../media/audio3.bin"/></Relationships>
</file>

<file path=ppt/slides/_rels/slide8.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audio" Target="../media/audio6.bin"/></Relationships>
</file>

<file path=ppt/slides/_rels/slide9.xml.rels><?xml version="1.0" encoding="UTF-8" standalone="yes"?>
<Relationships xmlns="http://schemas.openxmlformats.org/package/2006/relationships"><Relationship Id="rId3" Type="http://schemas.openxmlformats.org/officeDocument/2006/relationships/audio" Target="../media/audio4.bin"/><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CEFDEFA5-EB6B-C24E-9A04-CF1D5780CCDF}"/>
              </a:ext>
            </a:extLst>
          </p:cNvPr>
          <p:cNvSpPr>
            <a:spLocks noGrp="1" noChangeArrowheads="1"/>
          </p:cNvSpPr>
          <p:nvPr>
            <p:ph type="ctrTitle"/>
          </p:nvPr>
        </p:nvSpPr>
        <p:spPr>
          <a:xfrm>
            <a:off x="990600" y="2819400"/>
            <a:ext cx="7239000" cy="1447800"/>
          </a:xfrm>
        </p:spPr>
        <p:txBody>
          <a:bodyPr/>
          <a:lstStyle/>
          <a:p>
            <a:pPr eaLnBrk="1" hangingPunct="1"/>
            <a:r>
              <a:rPr lang="en-US" altLang="en-US">
                <a:solidFill>
                  <a:srgbClr val="0F116A"/>
                </a:solidFill>
              </a:rPr>
              <a:t>	Cellular Respiration</a:t>
            </a:r>
            <a:br>
              <a:rPr lang="en-US" altLang="en-US"/>
            </a:br>
            <a:r>
              <a:rPr lang="en-US" altLang="en-US"/>
              <a:t>Harvesting Chemical Energy</a:t>
            </a:r>
          </a:p>
        </p:txBody>
      </p:sp>
      <p:pic>
        <p:nvPicPr>
          <p:cNvPr id="15364" name="Picture 3">
            <a:extLst>
              <a:ext uri="{FF2B5EF4-FFF2-40B4-BE49-F238E27FC236}">
                <a16:creationId xmlns:a16="http://schemas.microsoft.com/office/drawing/2014/main" id="{9C186ACA-683A-D745-AFA8-9618F6C7B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33400"/>
            <a:ext cx="2081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5" name="Group 4">
            <a:extLst>
              <a:ext uri="{FF2B5EF4-FFF2-40B4-BE49-F238E27FC236}">
                <a16:creationId xmlns:a16="http://schemas.microsoft.com/office/drawing/2014/main" id="{1BD8227A-2EFD-EE48-A395-0E675BADBACA}"/>
              </a:ext>
            </a:extLst>
          </p:cNvPr>
          <p:cNvGrpSpPr>
            <a:grpSpLocks/>
          </p:cNvGrpSpPr>
          <p:nvPr/>
        </p:nvGrpSpPr>
        <p:grpSpPr bwMode="auto">
          <a:xfrm>
            <a:off x="76200" y="381000"/>
            <a:ext cx="2362200" cy="2073275"/>
            <a:chOff x="240" y="1008"/>
            <a:chExt cx="1488" cy="1307"/>
          </a:xfrm>
        </p:grpSpPr>
        <p:pic>
          <p:nvPicPr>
            <p:cNvPr id="15369" name="Picture 5" descr="f8-14a_the_atp_molecule_c">
              <a:extLst>
                <a:ext uri="{FF2B5EF4-FFF2-40B4-BE49-F238E27FC236}">
                  <a16:creationId xmlns:a16="http://schemas.microsoft.com/office/drawing/2014/main" id="{DE83614D-A898-A140-8375-97A92E384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2375" t="3000" r="12375" b="6000"/>
            <a:stretch>
              <a:fillRect/>
            </a:stretch>
          </p:blipFill>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6">
              <a:extLst>
                <a:ext uri="{FF2B5EF4-FFF2-40B4-BE49-F238E27FC236}">
                  <a16:creationId xmlns:a16="http://schemas.microsoft.com/office/drawing/2014/main" id="{8602AE5D-21BD-5D47-BE56-2DD3D493FFBA}"/>
                </a:ext>
              </a:extLst>
            </p:cNvPr>
            <p:cNvSpPr>
              <a:spLocks noChangeArrowheads="1"/>
            </p:cNvSpPr>
            <p:nvPr/>
          </p:nvSpPr>
          <p:spPr bwMode="auto">
            <a:xfrm>
              <a:off x="240" y="2064"/>
              <a:ext cx="1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15366" name="Picture 7">
            <a:extLst>
              <a:ext uri="{FF2B5EF4-FFF2-40B4-BE49-F238E27FC236}">
                <a16:creationId xmlns:a16="http://schemas.microsoft.com/office/drawing/2014/main" id="{B4837F6F-1036-C544-A717-A484F1C27A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5956" b="54565"/>
          <a:stretch>
            <a:fillRect/>
          </a:stretch>
        </p:blipFill>
        <p:spPr bwMode="auto">
          <a:xfrm>
            <a:off x="2768600" y="615950"/>
            <a:ext cx="36083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4" name="AutoShape 8">
            <a:extLst>
              <a:ext uri="{FF2B5EF4-FFF2-40B4-BE49-F238E27FC236}">
                <a16:creationId xmlns:a16="http://schemas.microsoft.com/office/drawing/2014/main" id="{053A70AC-A756-8344-A2BC-49A8FDC1ABAE}"/>
              </a:ext>
            </a:extLst>
          </p:cNvPr>
          <p:cNvSpPr>
            <a:spLocks noChangeArrowheads="1"/>
          </p:cNvSpPr>
          <p:nvPr/>
        </p:nvSpPr>
        <p:spPr bwMode="auto">
          <a:xfrm>
            <a:off x="233363" y="4632325"/>
            <a:ext cx="3014662" cy="1973263"/>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4400" b="1">
                <a:solidFill>
                  <a:srgbClr val="FFEA18"/>
                </a:solidFill>
              </a:rPr>
              <a:t>ATP</a:t>
            </a:r>
            <a:endParaRPr lang="en-US" altLang="en-US" sz="6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8104"/>
                                        </p:tgtEl>
                                        <p:attrNameLst>
                                          <p:attrName>style.visibility</p:attrName>
                                        </p:attrNameLst>
                                      </p:cBhvr>
                                      <p:to>
                                        <p:strVal val="visible"/>
                                      </p:to>
                                    </p:set>
                                    <p:anim calcmode="lin" valueType="num">
                                      <p:cBhvr>
                                        <p:cTn id="7" dur="1000" fill="hold"/>
                                        <p:tgtEl>
                                          <p:spTgt spid="388104"/>
                                        </p:tgtEl>
                                        <p:attrNameLst>
                                          <p:attrName>ppt_w</p:attrName>
                                        </p:attrNameLst>
                                      </p:cBhvr>
                                      <p:tavLst>
                                        <p:tav tm="0">
                                          <p:val>
                                            <p:fltVal val="0"/>
                                          </p:val>
                                        </p:tav>
                                        <p:tav tm="100000">
                                          <p:val>
                                            <p:strVal val="#ppt_w"/>
                                          </p:val>
                                        </p:tav>
                                      </p:tavLst>
                                    </p:anim>
                                    <p:anim calcmode="lin" valueType="num">
                                      <p:cBhvr>
                                        <p:cTn id="8" dur="1000" fill="hold"/>
                                        <p:tgtEl>
                                          <p:spTgt spid="388104"/>
                                        </p:tgtEl>
                                        <p:attrNameLst>
                                          <p:attrName>ppt_h</p:attrName>
                                        </p:attrNameLst>
                                      </p:cBhvr>
                                      <p:tavLst>
                                        <p:tav tm="0">
                                          <p:val>
                                            <p:fltVal val="0"/>
                                          </p:val>
                                        </p:tav>
                                        <p:tav tm="100000">
                                          <p:val>
                                            <p:strVal val="#ppt_h"/>
                                          </p:val>
                                        </p:tav>
                                      </p:tavLst>
                                    </p:anim>
                                    <p:anim calcmode="lin" valueType="num">
                                      <p:cBhvr>
                                        <p:cTn id="9" dur="1000" fill="hold"/>
                                        <p:tgtEl>
                                          <p:spTgt spid="38810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810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151">
            <a:extLst>
              <a:ext uri="{FF2B5EF4-FFF2-40B4-BE49-F238E27FC236}">
                <a16:creationId xmlns:a16="http://schemas.microsoft.com/office/drawing/2014/main" id="{75F0A7F7-25EC-A44D-A816-FEF7F1452EB9}"/>
              </a:ext>
            </a:extLst>
          </p:cNvPr>
          <p:cNvSpPr>
            <a:spLocks noChangeArrowheads="1"/>
          </p:cNvSpPr>
          <p:nvPr/>
        </p:nvSpPr>
        <p:spPr bwMode="auto">
          <a:xfrm>
            <a:off x="0" y="2971800"/>
            <a:ext cx="9144000" cy="3886200"/>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47" name="Rectangle 2">
            <a:extLst>
              <a:ext uri="{FF2B5EF4-FFF2-40B4-BE49-F238E27FC236}">
                <a16:creationId xmlns:a16="http://schemas.microsoft.com/office/drawing/2014/main" id="{0BDBAFDF-3B89-1244-8E05-CD0E4EA9CD5E}"/>
              </a:ext>
            </a:extLst>
          </p:cNvPr>
          <p:cNvSpPr>
            <a:spLocks noGrp="1" noChangeArrowheads="1"/>
          </p:cNvSpPr>
          <p:nvPr>
            <p:ph type="title"/>
          </p:nvPr>
        </p:nvSpPr>
        <p:spPr/>
        <p:txBody>
          <a:bodyPr/>
          <a:lstStyle/>
          <a:p>
            <a:pPr eaLnBrk="1" hangingPunct="1"/>
            <a:r>
              <a:rPr lang="en-US" altLang="en-US"/>
              <a:t>Moving electrons in respiration</a:t>
            </a:r>
          </a:p>
        </p:txBody>
      </p:sp>
      <p:sp>
        <p:nvSpPr>
          <p:cNvPr id="398339" name="Rectangle 3" descr="Rectangle: Click to edit Master text styles&#13;&#10;Second level&#13;&#10;Third level&#13;&#10;Fourth level&#13;&#10;Fifth level">
            <a:extLst>
              <a:ext uri="{FF2B5EF4-FFF2-40B4-BE49-F238E27FC236}">
                <a16:creationId xmlns:a16="http://schemas.microsoft.com/office/drawing/2014/main" id="{34268E9B-C904-3242-916D-DAA38CF23D58}"/>
              </a:ext>
            </a:extLst>
          </p:cNvPr>
          <p:cNvSpPr>
            <a:spLocks noGrp="1" noChangeArrowheads="1"/>
          </p:cNvSpPr>
          <p:nvPr>
            <p:ph type="body" idx="1"/>
          </p:nvPr>
        </p:nvSpPr>
        <p:spPr>
          <a:xfrm>
            <a:off x="685800" y="1295400"/>
            <a:ext cx="8153400" cy="1676400"/>
          </a:xfrm>
        </p:spPr>
        <p:txBody>
          <a:bodyPr/>
          <a:lstStyle/>
          <a:p>
            <a:pPr eaLnBrk="1" hangingPunct="1">
              <a:lnSpc>
                <a:spcPct val="90000"/>
              </a:lnSpc>
            </a:pPr>
            <a:r>
              <a:rPr lang="en-US" altLang="en-US" sz="2600" u="sng" dirty="0">
                <a:solidFill>
                  <a:srgbClr val="002060"/>
                </a:solidFill>
              </a:rPr>
              <a:t>Electron carriers</a:t>
            </a:r>
            <a:r>
              <a:rPr lang="en-US" altLang="en-US" sz="2600" dirty="0">
                <a:solidFill>
                  <a:srgbClr val="002060"/>
                </a:solidFill>
              </a:rPr>
              <a:t> </a:t>
            </a:r>
            <a:r>
              <a:rPr lang="en-US" altLang="en-US" sz="2600" dirty="0"/>
              <a:t>move electrons by </a:t>
            </a:r>
            <a:br>
              <a:rPr lang="en-US" altLang="en-US" sz="2600" dirty="0"/>
            </a:br>
            <a:r>
              <a:rPr lang="en-US" altLang="en-US" sz="2600" dirty="0"/>
              <a:t>shuttling H atoms around</a:t>
            </a:r>
          </a:p>
          <a:p>
            <a:pPr lvl="1" eaLnBrk="1" hangingPunct="1">
              <a:lnSpc>
                <a:spcPct val="90000"/>
              </a:lnSpc>
            </a:pPr>
            <a:r>
              <a:rPr lang="en-US" altLang="en-US" sz="2400" dirty="0">
                <a:solidFill>
                  <a:srgbClr val="CC0000"/>
                </a:solidFill>
                <a:ea typeface="ＭＳ Ｐゴシック" panose="020B0600070205080204" pitchFamily="34" charset="-128"/>
              </a:rPr>
              <a:t>NAD</a:t>
            </a:r>
            <a:r>
              <a:rPr lang="en-US" altLang="en-US" sz="2400" baseline="30000" dirty="0">
                <a:solidFill>
                  <a:srgbClr val="CC0000"/>
                </a:solidFill>
                <a:ea typeface="ＭＳ Ｐゴシック" panose="020B0600070205080204" pitchFamily="34" charset="-128"/>
              </a:rPr>
              <a:t>+</a:t>
            </a:r>
            <a:r>
              <a:rPr lang="en-US" altLang="en-US" sz="2400" dirty="0">
                <a:ea typeface="ＭＳ Ｐゴシック" panose="020B0600070205080204" pitchFamily="34" charset="-128"/>
              </a:rPr>
              <a:t> </a:t>
            </a:r>
            <a:r>
              <a:rPr lang="en-US" altLang="en-US" sz="2600" dirty="0">
                <a:solidFill>
                  <a:srgbClr val="0F116A"/>
                </a:solidFill>
                <a:ea typeface="ＭＳ Ｐゴシック" panose="020B0600070205080204" pitchFamily="34" charset="-128"/>
                <a:sym typeface="Symbol" pitchFamily="2" charset="2"/>
              </a:rPr>
              <a:t></a:t>
            </a:r>
            <a:r>
              <a:rPr lang="en-US" altLang="en-US" sz="2200" dirty="0">
                <a:solidFill>
                  <a:schemeClr val="tx2"/>
                </a:solidFill>
                <a:ea typeface="ＭＳ Ｐゴシック" panose="020B0600070205080204" pitchFamily="34" charset="-128"/>
              </a:rPr>
              <a:t> </a:t>
            </a:r>
            <a:r>
              <a:rPr lang="en-US" altLang="en-US" sz="2200" dirty="0">
                <a:ea typeface="ＭＳ Ｐゴシック" panose="020B0600070205080204" pitchFamily="34" charset="-128"/>
              </a:rPr>
              <a:t>NADH (reduced)</a:t>
            </a:r>
          </a:p>
          <a:p>
            <a:pPr lvl="1" eaLnBrk="1" hangingPunct="1">
              <a:lnSpc>
                <a:spcPct val="90000"/>
              </a:lnSpc>
            </a:pPr>
            <a:r>
              <a:rPr lang="en-US" altLang="en-US" sz="2400" dirty="0">
                <a:solidFill>
                  <a:srgbClr val="CC0000"/>
                </a:solidFill>
                <a:ea typeface="ＭＳ Ｐゴシック" panose="020B0600070205080204" pitchFamily="34" charset="-128"/>
              </a:rPr>
              <a:t>FAD</a:t>
            </a:r>
            <a:r>
              <a:rPr lang="en-US" altLang="en-US" sz="2400" baseline="30000" dirty="0">
                <a:solidFill>
                  <a:srgbClr val="CC0000"/>
                </a:solidFill>
                <a:ea typeface="ＭＳ Ｐゴシック" panose="020B0600070205080204" pitchFamily="34" charset="-128"/>
              </a:rPr>
              <a:t>+2</a:t>
            </a:r>
            <a:r>
              <a:rPr lang="en-US" altLang="en-US" sz="2400" baseline="30000" dirty="0">
                <a:ea typeface="ＭＳ Ｐゴシック" panose="020B0600070205080204" pitchFamily="34" charset="-128"/>
              </a:rPr>
              <a:t> </a:t>
            </a:r>
            <a:r>
              <a:rPr lang="en-US" altLang="en-US" sz="2600" dirty="0">
                <a:solidFill>
                  <a:srgbClr val="0F116A"/>
                </a:solidFill>
                <a:ea typeface="ＭＳ Ｐゴシック" panose="020B0600070205080204" pitchFamily="34" charset="-128"/>
                <a:sym typeface="Symbol" pitchFamily="2" charset="2"/>
              </a:rPr>
              <a:t></a:t>
            </a:r>
            <a:r>
              <a:rPr lang="en-US" altLang="en-US" sz="2200" dirty="0">
                <a:solidFill>
                  <a:schemeClr val="tx2"/>
                </a:solidFill>
                <a:ea typeface="ＭＳ Ｐゴシック" panose="020B0600070205080204" pitchFamily="34" charset="-128"/>
              </a:rPr>
              <a:t> </a:t>
            </a:r>
            <a:r>
              <a:rPr lang="en-US" altLang="en-US" sz="2200" dirty="0">
                <a:ea typeface="ＭＳ Ｐゴシック" panose="020B0600070205080204" pitchFamily="34" charset="-128"/>
              </a:rPr>
              <a:t>FADH</a:t>
            </a:r>
            <a:r>
              <a:rPr lang="en-US" altLang="en-US" sz="2200" baseline="-25000" dirty="0">
                <a:ea typeface="ＭＳ Ｐゴシック" panose="020B0600070205080204" pitchFamily="34" charset="-128"/>
              </a:rPr>
              <a:t>2 </a:t>
            </a:r>
            <a:r>
              <a:rPr lang="en-US" altLang="en-US" sz="2200" dirty="0">
                <a:ea typeface="ＭＳ Ｐゴシック" panose="020B0600070205080204" pitchFamily="34" charset="-128"/>
              </a:rPr>
              <a:t>(reduced)</a:t>
            </a:r>
            <a:endParaRPr lang="en-US" altLang="en-US" sz="2400" dirty="0">
              <a:ea typeface="ＭＳ Ｐゴシック" panose="020B0600070205080204" pitchFamily="34" charset="-128"/>
            </a:endParaRPr>
          </a:p>
        </p:txBody>
      </p:sp>
      <p:grpSp>
        <p:nvGrpSpPr>
          <p:cNvPr id="2" name="Group 170">
            <a:extLst>
              <a:ext uri="{FF2B5EF4-FFF2-40B4-BE49-F238E27FC236}">
                <a16:creationId xmlns:a16="http://schemas.microsoft.com/office/drawing/2014/main" id="{77B888AE-49FC-0E46-A7C9-6132388BA1F4}"/>
              </a:ext>
            </a:extLst>
          </p:cNvPr>
          <p:cNvGrpSpPr>
            <a:grpSpLocks/>
          </p:cNvGrpSpPr>
          <p:nvPr/>
        </p:nvGrpSpPr>
        <p:grpSpPr bwMode="auto">
          <a:xfrm>
            <a:off x="2990850" y="4175125"/>
            <a:ext cx="1047750" cy="641350"/>
            <a:chOff x="1884" y="2630"/>
            <a:chExt cx="660" cy="404"/>
          </a:xfrm>
        </p:grpSpPr>
        <p:sp>
          <p:nvSpPr>
            <p:cNvPr id="31838" name="Rectangle 98">
              <a:extLst>
                <a:ext uri="{FF2B5EF4-FFF2-40B4-BE49-F238E27FC236}">
                  <a16:creationId xmlns:a16="http://schemas.microsoft.com/office/drawing/2014/main" id="{C60AEECF-1630-8C46-AB3A-0D00FB16BCD5}"/>
                </a:ext>
              </a:extLst>
            </p:cNvPr>
            <p:cNvSpPr>
              <a:spLocks noChangeArrowheads="1"/>
            </p:cNvSpPr>
            <p:nvPr/>
          </p:nvSpPr>
          <p:spPr bwMode="auto">
            <a:xfrm>
              <a:off x="1884" y="2630"/>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F116A"/>
                  </a:solidFill>
                </a:rPr>
                <a:t>+</a:t>
              </a:r>
            </a:p>
          </p:txBody>
        </p:sp>
        <p:sp>
          <p:nvSpPr>
            <p:cNvPr id="31839" name="AutoShape 99">
              <a:extLst>
                <a:ext uri="{FF2B5EF4-FFF2-40B4-BE49-F238E27FC236}">
                  <a16:creationId xmlns:a16="http://schemas.microsoft.com/office/drawing/2014/main" id="{294E7E9E-16DC-9746-9E64-F105821C1627}"/>
                </a:ext>
              </a:extLst>
            </p:cNvPr>
            <p:cNvSpPr>
              <a:spLocks noChangeArrowheads="1"/>
            </p:cNvSpPr>
            <p:nvPr/>
          </p:nvSpPr>
          <p:spPr bwMode="auto">
            <a:xfrm>
              <a:off x="2256" y="2688"/>
              <a:ext cx="288" cy="288"/>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H</a:t>
              </a:r>
              <a:endParaRPr lang="en-US" altLang="en-US" b="1">
                <a:solidFill>
                  <a:srgbClr val="FFEA18"/>
                </a:solidFill>
              </a:endParaRPr>
            </a:p>
          </p:txBody>
        </p:sp>
      </p:grpSp>
      <p:grpSp>
        <p:nvGrpSpPr>
          <p:cNvPr id="3" name="Group 171">
            <a:extLst>
              <a:ext uri="{FF2B5EF4-FFF2-40B4-BE49-F238E27FC236}">
                <a16:creationId xmlns:a16="http://schemas.microsoft.com/office/drawing/2014/main" id="{EBB2CF78-E95C-634C-9093-712BF82D1171}"/>
              </a:ext>
            </a:extLst>
          </p:cNvPr>
          <p:cNvGrpSpPr>
            <a:grpSpLocks/>
          </p:cNvGrpSpPr>
          <p:nvPr/>
        </p:nvGrpSpPr>
        <p:grpSpPr bwMode="auto">
          <a:xfrm>
            <a:off x="4343400" y="4129088"/>
            <a:ext cx="1225550" cy="442912"/>
            <a:chOff x="2688" y="2601"/>
            <a:chExt cx="772" cy="279"/>
          </a:xfrm>
        </p:grpSpPr>
        <p:sp>
          <p:nvSpPr>
            <p:cNvPr id="31836" name="AutoShape 100">
              <a:extLst>
                <a:ext uri="{FF2B5EF4-FFF2-40B4-BE49-F238E27FC236}">
                  <a16:creationId xmlns:a16="http://schemas.microsoft.com/office/drawing/2014/main" id="{53D77E67-30D1-224F-A516-11A0D49B72C9}"/>
                </a:ext>
              </a:extLst>
            </p:cNvPr>
            <p:cNvSpPr>
              <a:spLocks noChangeArrowheads="1"/>
            </p:cNvSpPr>
            <p:nvPr/>
          </p:nvSpPr>
          <p:spPr bwMode="auto">
            <a:xfrm>
              <a:off x="2736" y="2784"/>
              <a:ext cx="624" cy="96"/>
            </a:xfrm>
            <a:prstGeom prst="rightArrow">
              <a:avLst>
                <a:gd name="adj1" fmla="val 50000"/>
                <a:gd name="adj2" fmla="val 1625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837" name="Rectangle 143">
              <a:extLst>
                <a:ext uri="{FF2B5EF4-FFF2-40B4-BE49-F238E27FC236}">
                  <a16:creationId xmlns:a16="http://schemas.microsoft.com/office/drawing/2014/main" id="{19E1CE76-8961-2143-A9ED-26DD07E93140}"/>
                </a:ext>
              </a:extLst>
            </p:cNvPr>
            <p:cNvSpPr>
              <a:spLocks noChangeArrowheads="1"/>
            </p:cNvSpPr>
            <p:nvPr/>
          </p:nvSpPr>
          <p:spPr bwMode="auto">
            <a:xfrm>
              <a:off x="2688" y="2601"/>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reduction</a:t>
              </a:r>
            </a:p>
          </p:txBody>
        </p:sp>
      </p:grpSp>
      <p:grpSp>
        <p:nvGrpSpPr>
          <p:cNvPr id="4" name="Group 174">
            <a:extLst>
              <a:ext uri="{FF2B5EF4-FFF2-40B4-BE49-F238E27FC236}">
                <a16:creationId xmlns:a16="http://schemas.microsoft.com/office/drawing/2014/main" id="{482C10C8-88F6-5A4F-A2DE-0AC2499C7C74}"/>
              </a:ext>
            </a:extLst>
          </p:cNvPr>
          <p:cNvGrpSpPr>
            <a:grpSpLocks/>
          </p:cNvGrpSpPr>
          <p:nvPr/>
        </p:nvGrpSpPr>
        <p:grpSpPr bwMode="auto">
          <a:xfrm>
            <a:off x="4343400" y="4648200"/>
            <a:ext cx="1212850" cy="442913"/>
            <a:chOff x="2736" y="2928"/>
            <a:chExt cx="764" cy="279"/>
          </a:xfrm>
        </p:grpSpPr>
        <p:sp>
          <p:nvSpPr>
            <p:cNvPr id="31834" name="Rectangle 144">
              <a:extLst>
                <a:ext uri="{FF2B5EF4-FFF2-40B4-BE49-F238E27FC236}">
                  <a16:creationId xmlns:a16="http://schemas.microsoft.com/office/drawing/2014/main" id="{394DE3FE-B197-9A4C-8DF2-7A8A9995A10C}"/>
                </a:ext>
              </a:extLst>
            </p:cNvPr>
            <p:cNvSpPr>
              <a:spLocks noChangeArrowheads="1"/>
            </p:cNvSpPr>
            <p:nvPr/>
          </p:nvSpPr>
          <p:spPr bwMode="auto">
            <a:xfrm>
              <a:off x="2744" y="2976"/>
              <a:ext cx="7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198D0E"/>
                  </a:solidFill>
                </a:rPr>
                <a:t>oxidation</a:t>
              </a:r>
            </a:p>
          </p:txBody>
        </p:sp>
        <p:sp>
          <p:nvSpPr>
            <p:cNvPr id="31835" name="AutoShape 145">
              <a:extLst>
                <a:ext uri="{FF2B5EF4-FFF2-40B4-BE49-F238E27FC236}">
                  <a16:creationId xmlns:a16="http://schemas.microsoft.com/office/drawing/2014/main" id="{E9960BE5-FB15-654B-9848-0646FC2594EB}"/>
                </a:ext>
              </a:extLst>
            </p:cNvPr>
            <p:cNvSpPr>
              <a:spLocks noChangeArrowheads="1"/>
            </p:cNvSpPr>
            <p:nvPr/>
          </p:nvSpPr>
          <p:spPr bwMode="auto">
            <a:xfrm flipH="1">
              <a:off x="2736" y="2928"/>
              <a:ext cx="624" cy="96"/>
            </a:xfrm>
            <a:prstGeom prst="rightArrow">
              <a:avLst>
                <a:gd name="adj1" fmla="val 50000"/>
                <a:gd name="adj2" fmla="val 1625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31752" name="Group 184">
            <a:extLst>
              <a:ext uri="{FF2B5EF4-FFF2-40B4-BE49-F238E27FC236}">
                <a16:creationId xmlns:a16="http://schemas.microsoft.com/office/drawing/2014/main" id="{EB9A7726-C3F3-2A4B-9BB3-34A026B50BD0}"/>
              </a:ext>
            </a:extLst>
          </p:cNvPr>
          <p:cNvGrpSpPr>
            <a:grpSpLocks/>
          </p:cNvGrpSpPr>
          <p:nvPr/>
        </p:nvGrpSpPr>
        <p:grpSpPr bwMode="auto">
          <a:xfrm>
            <a:off x="-46038" y="2955925"/>
            <a:ext cx="3800476" cy="3887788"/>
            <a:chOff x="-29" y="1862"/>
            <a:chExt cx="2394" cy="2449"/>
          </a:xfrm>
        </p:grpSpPr>
        <p:grpSp>
          <p:nvGrpSpPr>
            <p:cNvPr id="31797" name="Group 169">
              <a:extLst>
                <a:ext uri="{FF2B5EF4-FFF2-40B4-BE49-F238E27FC236}">
                  <a16:creationId xmlns:a16="http://schemas.microsoft.com/office/drawing/2014/main" id="{60644E48-BC2A-F74C-A59F-8DD420DF638A}"/>
                </a:ext>
              </a:extLst>
            </p:cNvPr>
            <p:cNvGrpSpPr>
              <a:grpSpLocks/>
            </p:cNvGrpSpPr>
            <p:nvPr/>
          </p:nvGrpSpPr>
          <p:grpSpPr bwMode="auto">
            <a:xfrm>
              <a:off x="-29" y="1920"/>
              <a:ext cx="2394" cy="2391"/>
              <a:chOff x="-29" y="1920"/>
              <a:chExt cx="2394" cy="2391"/>
            </a:xfrm>
          </p:grpSpPr>
          <p:sp>
            <p:nvSpPr>
              <p:cNvPr id="31799" name="Line 74">
                <a:extLst>
                  <a:ext uri="{FF2B5EF4-FFF2-40B4-BE49-F238E27FC236}">
                    <a16:creationId xmlns:a16="http://schemas.microsoft.com/office/drawing/2014/main" id="{92AB8377-2D7C-A849-96B3-8F2A57450FD5}"/>
                  </a:ext>
                </a:extLst>
              </p:cNvPr>
              <p:cNvSpPr>
                <a:spLocks noChangeShapeType="1"/>
              </p:cNvSpPr>
              <p:nvPr/>
            </p:nvSpPr>
            <p:spPr bwMode="auto">
              <a:xfrm flipH="1">
                <a:off x="1500" y="206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0" name="Line 45">
                <a:extLst>
                  <a:ext uri="{FF2B5EF4-FFF2-40B4-BE49-F238E27FC236}">
                    <a16:creationId xmlns:a16="http://schemas.microsoft.com/office/drawing/2014/main" id="{994BC265-FC53-2C4F-9536-B81F8530B831}"/>
                  </a:ext>
                </a:extLst>
              </p:cNvPr>
              <p:cNvSpPr>
                <a:spLocks noChangeShapeType="1"/>
              </p:cNvSpPr>
              <p:nvPr/>
            </p:nvSpPr>
            <p:spPr bwMode="auto">
              <a:xfrm flipH="1">
                <a:off x="972" y="278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1" name="Line 11">
                <a:extLst>
                  <a:ext uri="{FF2B5EF4-FFF2-40B4-BE49-F238E27FC236}">
                    <a16:creationId xmlns:a16="http://schemas.microsoft.com/office/drawing/2014/main" id="{30365DDA-B523-814F-8CCF-93E0A01E3AF9}"/>
                  </a:ext>
                </a:extLst>
              </p:cNvPr>
              <p:cNvSpPr>
                <a:spLocks noChangeShapeType="1"/>
              </p:cNvSpPr>
              <p:nvPr/>
            </p:nvSpPr>
            <p:spPr bwMode="auto">
              <a:xfrm flipH="1">
                <a:off x="972" y="39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2" name="Line 13">
                <a:extLst>
                  <a:ext uri="{FF2B5EF4-FFF2-40B4-BE49-F238E27FC236}">
                    <a16:creationId xmlns:a16="http://schemas.microsoft.com/office/drawing/2014/main" id="{94D5E22C-8F9C-6E4A-887E-5AB7CF99DB81}"/>
                  </a:ext>
                </a:extLst>
              </p:cNvPr>
              <p:cNvSpPr>
                <a:spLocks noChangeShapeType="1"/>
              </p:cNvSpPr>
              <p:nvPr/>
            </p:nvSpPr>
            <p:spPr bwMode="auto">
              <a:xfrm flipH="1">
                <a:off x="1473" y="37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3" name="AutoShape 15">
                <a:extLst>
                  <a:ext uri="{FF2B5EF4-FFF2-40B4-BE49-F238E27FC236}">
                    <a16:creationId xmlns:a16="http://schemas.microsoft.com/office/drawing/2014/main" id="{C426BDAD-356C-4049-A749-493440B60A3B}"/>
                  </a:ext>
                </a:extLst>
              </p:cNvPr>
              <p:cNvSpPr>
                <a:spLocks noChangeArrowheads="1"/>
              </p:cNvSpPr>
              <p:nvPr/>
            </p:nvSpPr>
            <p:spPr bwMode="auto">
              <a:xfrm rot="1800000" flipH="1">
                <a:off x="1741" y="331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804" name="AutoShape 16">
                <a:extLst>
                  <a:ext uri="{FF2B5EF4-FFF2-40B4-BE49-F238E27FC236}">
                    <a16:creationId xmlns:a16="http://schemas.microsoft.com/office/drawing/2014/main" id="{FF136005-6FFB-B14C-AAF2-6D73A48B6040}"/>
                  </a:ext>
                </a:extLst>
              </p:cNvPr>
              <p:cNvSpPr>
                <a:spLocks noChangeArrowheads="1"/>
              </p:cNvSpPr>
              <p:nvPr/>
            </p:nvSpPr>
            <p:spPr bwMode="auto">
              <a:xfrm rot="16200000" flipH="1">
                <a:off x="1261" y="332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805" name="Group 18">
                <a:extLst>
                  <a:ext uri="{FF2B5EF4-FFF2-40B4-BE49-F238E27FC236}">
                    <a16:creationId xmlns:a16="http://schemas.microsoft.com/office/drawing/2014/main" id="{4007C57A-822E-5D4C-A4F1-A9629A7AC270}"/>
                  </a:ext>
                </a:extLst>
              </p:cNvPr>
              <p:cNvGrpSpPr>
                <a:grpSpLocks/>
              </p:cNvGrpSpPr>
              <p:nvPr/>
            </p:nvGrpSpPr>
            <p:grpSpPr bwMode="auto">
              <a:xfrm flipH="1">
                <a:off x="300" y="3360"/>
                <a:ext cx="817" cy="720"/>
                <a:chOff x="1680" y="1344"/>
                <a:chExt cx="817" cy="720"/>
              </a:xfrm>
            </p:grpSpPr>
            <p:sp>
              <p:nvSpPr>
                <p:cNvPr id="31829" name="Oval 19">
                  <a:extLst>
                    <a:ext uri="{FF2B5EF4-FFF2-40B4-BE49-F238E27FC236}">
                      <a16:creationId xmlns:a16="http://schemas.microsoft.com/office/drawing/2014/main" id="{928983DC-6B20-9D44-8FF2-1F36288515EE}"/>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31830" name="Text Box 20">
                  <a:extLst>
                    <a:ext uri="{FF2B5EF4-FFF2-40B4-BE49-F238E27FC236}">
                      <a16:creationId xmlns:a16="http://schemas.microsoft.com/office/drawing/2014/main" id="{3B87395A-2B1B-BC42-A90D-C75D07F3B385}"/>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31831" name="Rectangle 21">
                  <a:extLst>
                    <a:ext uri="{FF2B5EF4-FFF2-40B4-BE49-F238E27FC236}">
                      <a16:creationId xmlns:a16="http://schemas.microsoft.com/office/drawing/2014/main" id="{7D456F44-73A5-A844-BB9A-534699DB0AA0}"/>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31832" name="Rectangle 22">
                  <a:extLst>
                    <a:ext uri="{FF2B5EF4-FFF2-40B4-BE49-F238E27FC236}">
                      <a16:creationId xmlns:a16="http://schemas.microsoft.com/office/drawing/2014/main" id="{618B41E9-46E1-BC4C-90E5-3C1C8B051FF3}"/>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31833" name="Rectangle 23">
                  <a:extLst>
                    <a:ext uri="{FF2B5EF4-FFF2-40B4-BE49-F238E27FC236}">
                      <a16:creationId xmlns:a16="http://schemas.microsoft.com/office/drawing/2014/main" id="{D4A2BFB7-734C-544E-8663-7B55B45AC4C9}"/>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31806" name="Group 37">
                <a:extLst>
                  <a:ext uri="{FF2B5EF4-FFF2-40B4-BE49-F238E27FC236}">
                    <a16:creationId xmlns:a16="http://schemas.microsoft.com/office/drawing/2014/main" id="{E2FB2553-4699-DA4C-ABE8-DBE89F8BD119}"/>
                  </a:ext>
                </a:extLst>
              </p:cNvPr>
              <p:cNvGrpSpPr>
                <a:grpSpLocks/>
              </p:cNvGrpSpPr>
              <p:nvPr/>
            </p:nvGrpSpPr>
            <p:grpSpPr bwMode="auto">
              <a:xfrm flipH="1">
                <a:off x="300" y="2688"/>
                <a:ext cx="817" cy="720"/>
                <a:chOff x="1680" y="1344"/>
                <a:chExt cx="817" cy="720"/>
              </a:xfrm>
            </p:grpSpPr>
            <p:sp>
              <p:nvSpPr>
                <p:cNvPr id="31824" name="Oval 38">
                  <a:extLst>
                    <a:ext uri="{FF2B5EF4-FFF2-40B4-BE49-F238E27FC236}">
                      <a16:creationId xmlns:a16="http://schemas.microsoft.com/office/drawing/2014/main" id="{8691111E-D308-9E40-83B9-34E6D1E41C37}"/>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31825" name="Text Box 39">
                  <a:extLst>
                    <a:ext uri="{FF2B5EF4-FFF2-40B4-BE49-F238E27FC236}">
                      <a16:creationId xmlns:a16="http://schemas.microsoft.com/office/drawing/2014/main" id="{0DACA9C4-18FE-A049-8116-66D419BC84A2}"/>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31826" name="Rectangle 40">
                  <a:extLst>
                    <a:ext uri="{FF2B5EF4-FFF2-40B4-BE49-F238E27FC236}">
                      <a16:creationId xmlns:a16="http://schemas.microsoft.com/office/drawing/2014/main" id="{966DB5C6-3ADD-2949-97F0-1EBE8FE0E3F2}"/>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31827" name="Rectangle 41">
                  <a:extLst>
                    <a:ext uri="{FF2B5EF4-FFF2-40B4-BE49-F238E27FC236}">
                      <a16:creationId xmlns:a16="http://schemas.microsoft.com/office/drawing/2014/main" id="{D594B0D3-142C-304D-9C83-A8CAD95B2F56}"/>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31828" name="Rectangle 42">
                  <a:extLst>
                    <a:ext uri="{FF2B5EF4-FFF2-40B4-BE49-F238E27FC236}">
                      <a16:creationId xmlns:a16="http://schemas.microsoft.com/office/drawing/2014/main" id="{EE65D414-3713-724D-9CB9-A70F7779C70C}"/>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sp>
            <p:nvSpPr>
              <p:cNvPr id="31807" name="AutoShape 43">
                <a:extLst>
                  <a:ext uri="{FF2B5EF4-FFF2-40B4-BE49-F238E27FC236}">
                    <a16:creationId xmlns:a16="http://schemas.microsoft.com/office/drawing/2014/main" id="{D778C8A2-99C7-A54B-A4B1-1B61E720A704}"/>
                  </a:ext>
                </a:extLst>
              </p:cNvPr>
              <p:cNvSpPr>
                <a:spLocks noChangeArrowheads="1"/>
              </p:cNvSpPr>
              <p:nvPr/>
            </p:nvSpPr>
            <p:spPr bwMode="auto">
              <a:xfrm flipH="1">
                <a:off x="972" y="2688"/>
                <a:ext cx="529" cy="423"/>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808" name="AutoShape 44">
                <a:extLst>
                  <a:ext uri="{FF2B5EF4-FFF2-40B4-BE49-F238E27FC236}">
                    <a16:creationId xmlns:a16="http://schemas.microsoft.com/office/drawing/2014/main" id="{082978AA-C500-204D-96BD-0585E0E99116}"/>
                  </a:ext>
                </a:extLst>
              </p:cNvPr>
              <p:cNvSpPr>
                <a:spLocks noChangeArrowheads="1"/>
              </p:cNvSpPr>
              <p:nvPr/>
            </p:nvSpPr>
            <p:spPr bwMode="auto">
              <a:xfrm flipH="1">
                <a:off x="972" y="3888"/>
                <a:ext cx="529" cy="423"/>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809" name="AutoShape 46">
                <a:extLst>
                  <a:ext uri="{FF2B5EF4-FFF2-40B4-BE49-F238E27FC236}">
                    <a16:creationId xmlns:a16="http://schemas.microsoft.com/office/drawing/2014/main" id="{B44144A5-E0F0-7643-993D-C2A5D3A3B546}"/>
                  </a:ext>
                </a:extLst>
              </p:cNvPr>
              <p:cNvSpPr>
                <a:spLocks noChangeArrowheads="1"/>
              </p:cNvSpPr>
              <p:nvPr/>
            </p:nvSpPr>
            <p:spPr bwMode="auto">
              <a:xfrm rot="1800000" flipH="1">
                <a:off x="1260" y="2256"/>
                <a:ext cx="480" cy="415"/>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810" name="Line 47">
                <a:extLst>
                  <a:ext uri="{FF2B5EF4-FFF2-40B4-BE49-F238E27FC236}">
                    <a16:creationId xmlns:a16="http://schemas.microsoft.com/office/drawing/2014/main" id="{D3610D69-4680-724C-90BF-0FAA6ADC9FB6}"/>
                  </a:ext>
                </a:extLst>
              </p:cNvPr>
              <p:cNvSpPr>
                <a:spLocks noChangeShapeType="1"/>
              </p:cNvSpPr>
              <p:nvPr/>
            </p:nvSpPr>
            <p:spPr bwMode="auto">
              <a:xfrm flipH="1">
                <a:off x="1500" y="27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1" name="Line 86">
                <a:extLst>
                  <a:ext uri="{FF2B5EF4-FFF2-40B4-BE49-F238E27FC236}">
                    <a16:creationId xmlns:a16="http://schemas.microsoft.com/office/drawing/2014/main" id="{F9EA69F6-037B-2A46-908C-6B20C2FF735A}"/>
                  </a:ext>
                </a:extLst>
              </p:cNvPr>
              <p:cNvSpPr>
                <a:spLocks noChangeShapeType="1"/>
              </p:cNvSpPr>
              <p:nvPr/>
            </p:nvSpPr>
            <p:spPr bwMode="auto">
              <a:xfrm rot="16200000" flipH="1">
                <a:off x="1932" y="216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1812" name="Group 85">
                <a:extLst>
                  <a:ext uri="{FF2B5EF4-FFF2-40B4-BE49-F238E27FC236}">
                    <a16:creationId xmlns:a16="http://schemas.microsoft.com/office/drawing/2014/main" id="{19C1ABD1-834B-8043-90A3-773D395C31D3}"/>
                  </a:ext>
                </a:extLst>
              </p:cNvPr>
              <p:cNvGrpSpPr>
                <a:grpSpLocks/>
              </p:cNvGrpSpPr>
              <p:nvPr/>
            </p:nvGrpSpPr>
            <p:grpSpPr bwMode="auto">
              <a:xfrm>
                <a:off x="1915" y="2112"/>
                <a:ext cx="34" cy="240"/>
                <a:chOff x="3086" y="2688"/>
                <a:chExt cx="34" cy="240"/>
              </a:xfrm>
            </p:grpSpPr>
            <p:sp>
              <p:nvSpPr>
                <p:cNvPr id="31822" name="Line 83">
                  <a:extLst>
                    <a:ext uri="{FF2B5EF4-FFF2-40B4-BE49-F238E27FC236}">
                      <a16:creationId xmlns:a16="http://schemas.microsoft.com/office/drawing/2014/main" id="{84E5560A-8EC1-EF45-A500-164EE5AB37DE}"/>
                    </a:ext>
                  </a:extLst>
                </p:cNvPr>
                <p:cNvSpPr>
                  <a:spLocks noChangeShapeType="1"/>
                </p:cNvSpPr>
                <p:nvPr/>
              </p:nvSpPr>
              <p:spPr bwMode="auto">
                <a:xfrm flipH="1">
                  <a:off x="3086"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23" name="Line 76">
                  <a:extLst>
                    <a:ext uri="{FF2B5EF4-FFF2-40B4-BE49-F238E27FC236}">
                      <a16:creationId xmlns:a16="http://schemas.microsoft.com/office/drawing/2014/main" id="{E6012C69-F964-4742-A72B-DEFE8930D736}"/>
                    </a:ext>
                  </a:extLst>
                </p:cNvPr>
                <p:cNvSpPr>
                  <a:spLocks noChangeShapeType="1"/>
                </p:cNvSpPr>
                <p:nvPr/>
              </p:nvSpPr>
              <p:spPr bwMode="auto">
                <a:xfrm flipH="1">
                  <a:off x="3120"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813" name="Oval 78">
                <a:extLst>
                  <a:ext uri="{FF2B5EF4-FFF2-40B4-BE49-F238E27FC236}">
                    <a16:creationId xmlns:a16="http://schemas.microsoft.com/office/drawing/2014/main" id="{377FB791-C13C-ED48-BA90-AE80C242931B}"/>
                  </a:ext>
                </a:extLst>
              </p:cNvPr>
              <p:cNvSpPr>
                <a:spLocks noChangeArrowheads="1"/>
              </p:cNvSpPr>
              <p:nvPr/>
            </p:nvSpPr>
            <p:spPr bwMode="auto">
              <a:xfrm>
                <a:off x="1836" y="2256"/>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C</a:t>
                </a:r>
                <a:endParaRPr lang="en-US" altLang="en-US">
                  <a:solidFill>
                    <a:srgbClr val="0F116A"/>
                  </a:solidFill>
                </a:endParaRPr>
              </a:p>
            </p:txBody>
          </p:sp>
          <p:sp>
            <p:nvSpPr>
              <p:cNvPr id="31814" name="Oval 81">
                <a:extLst>
                  <a:ext uri="{FF2B5EF4-FFF2-40B4-BE49-F238E27FC236}">
                    <a16:creationId xmlns:a16="http://schemas.microsoft.com/office/drawing/2014/main" id="{FD07B925-57DA-FE4A-9D8F-EB4A05702E7F}"/>
                  </a:ext>
                </a:extLst>
              </p:cNvPr>
              <p:cNvSpPr>
                <a:spLocks noChangeArrowheads="1"/>
              </p:cNvSpPr>
              <p:nvPr/>
            </p:nvSpPr>
            <p:spPr bwMode="auto">
              <a:xfrm>
                <a:off x="1836" y="2256"/>
                <a:ext cx="192" cy="192"/>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C</a:t>
                </a:r>
                <a:endParaRPr lang="en-US" altLang="en-US">
                  <a:solidFill>
                    <a:srgbClr val="0F116A"/>
                  </a:solidFill>
                </a:endParaRPr>
              </a:p>
            </p:txBody>
          </p:sp>
          <p:sp>
            <p:nvSpPr>
              <p:cNvPr id="31815" name="Oval 82">
                <a:extLst>
                  <a:ext uri="{FF2B5EF4-FFF2-40B4-BE49-F238E27FC236}">
                    <a16:creationId xmlns:a16="http://schemas.microsoft.com/office/drawing/2014/main" id="{4CE9D5DE-D16B-FE40-9E94-BBD82E888F6D}"/>
                  </a:ext>
                </a:extLst>
              </p:cNvPr>
              <p:cNvSpPr>
                <a:spLocks noChangeArrowheads="1"/>
              </p:cNvSpPr>
              <p:nvPr/>
            </p:nvSpPr>
            <p:spPr bwMode="auto">
              <a:xfrm>
                <a:off x="1836" y="1920"/>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a:t>
                </a:r>
                <a:endParaRPr lang="en-US" altLang="en-US">
                  <a:solidFill>
                    <a:srgbClr val="0F116A"/>
                  </a:solidFill>
                </a:endParaRPr>
              </a:p>
            </p:txBody>
          </p:sp>
          <p:sp>
            <p:nvSpPr>
              <p:cNvPr id="31816" name="Oval 87">
                <a:extLst>
                  <a:ext uri="{FF2B5EF4-FFF2-40B4-BE49-F238E27FC236}">
                    <a16:creationId xmlns:a16="http://schemas.microsoft.com/office/drawing/2014/main" id="{982F737A-ECDA-3044-AA49-E1717184F4B5}"/>
                  </a:ext>
                </a:extLst>
              </p:cNvPr>
              <p:cNvSpPr>
                <a:spLocks noChangeArrowheads="1"/>
              </p:cNvSpPr>
              <p:nvPr/>
            </p:nvSpPr>
            <p:spPr bwMode="auto">
              <a:xfrm>
                <a:off x="2172" y="2256"/>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NH</a:t>
                </a:r>
                <a:r>
                  <a:rPr lang="en-US" altLang="en-US" sz="2000" b="1" baseline="-25000">
                    <a:solidFill>
                      <a:srgbClr val="0F116A"/>
                    </a:solidFill>
                  </a:rPr>
                  <a:t>2</a:t>
                </a:r>
                <a:endParaRPr lang="en-US" altLang="en-US">
                  <a:solidFill>
                    <a:srgbClr val="0F116A"/>
                  </a:solidFill>
                </a:endParaRPr>
              </a:p>
            </p:txBody>
          </p:sp>
          <p:sp>
            <p:nvSpPr>
              <p:cNvPr id="31817" name="Oval 91">
                <a:extLst>
                  <a:ext uri="{FF2B5EF4-FFF2-40B4-BE49-F238E27FC236}">
                    <a16:creationId xmlns:a16="http://schemas.microsoft.com/office/drawing/2014/main" id="{8188C8BB-3643-4A4F-B275-8DEA7F781EE9}"/>
                  </a:ext>
                </a:extLst>
              </p:cNvPr>
              <p:cNvSpPr>
                <a:spLocks noChangeArrowheads="1"/>
              </p:cNvSpPr>
              <p:nvPr/>
            </p:nvSpPr>
            <p:spPr bwMode="auto">
              <a:xfrm>
                <a:off x="1452" y="2544"/>
                <a:ext cx="192"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N</a:t>
                </a:r>
                <a:r>
                  <a:rPr lang="en-US" altLang="en-US" sz="2000" b="1" baseline="30000">
                    <a:solidFill>
                      <a:srgbClr val="0F116A"/>
                    </a:solidFill>
                  </a:rPr>
                  <a:t>+</a:t>
                </a:r>
                <a:endParaRPr lang="en-US" altLang="en-US">
                  <a:solidFill>
                    <a:srgbClr val="0F116A"/>
                  </a:solidFill>
                </a:endParaRPr>
              </a:p>
            </p:txBody>
          </p:sp>
          <p:sp>
            <p:nvSpPr>
              <p:cNvPr id="31818" name="Oval 92">
                <a:extLst>
                  <a:ext uri="{FF2B5EF4-FFF2-40B4-BE49-F238E27FC236}">
                    <a16:creationId xmlns:a16="http://schemas.microsoft.com/office/drawing/2014/main" id="{9F5BCE2B-AB32-144F-9E01-32792AB75876}"/>
                  </a:ext>
                </a:extLst>
              </p:cNvPr>
              <p:cNvSpPr>
                <a:spLocks noChangeArrowheads="1"/>
              </p:cNvSpPr>
              <p:nvPr/>
            </p:nvSpPr>
            <p:spPr bwMode="auto">
              <a:xfrm>
                <a:off x="1404" y="1968"/>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H</a:t>
                </a:r>
                <a:endParaRPr lang="en-US" altLang="en-US">
                  <a:solidFill>
                    <a:srgbClr val="0F116A"/>
                  </a:solidFill>
                </a:endParaRPr>
              </a:p>
            </p:txBody>
          </p:sp>
          <p:sp>
            <p:nvSpPr>
              <p:cNvPr id="31819" name="Text Box 93">
                <a:extLst>
                  <a:ext uri="{FF2B5EF4-FFF2-40B4-BE49-F238E27FC236}">
                    <a16:creationId xmlns:a16="http://schemas.microsoft.com/office/drawing/2014/main" id="{6AFC05E5-E5EF-2C4E-B8EB-D772A1BCE01F}"/>
                  </a:ext>
                </a:extLst>
              </p:cNvPr>
              <p:cNvSpPr txBox="1">
                <a:spLocks noChangeArrowheads="1"/>
              </p:cNvSpPr>
              <p:nvPr/>
            </p:nvSpPr>
            <p:spPr bwMode="auto">
              <a:xfrm>
                <a:off x="1584" y="3456"/>
                <a:ext cx="6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adenine</a:t>
                </a:r>
              </a:p>
            </p:txBody>
          </p:sp>
          <p:sp>
            <p:nvSpPr>
              <p:cNvPr id="31820" name="Text Box 94">
                <a:extLst>
                  <a:ext uri="{FF2B5EF4-FFF2-40B4-BE49-F238E27FC236}">
                    <a16:creationId xmlns:a16="http://schemas.microsoft.com/office/drawing/2014/main" id="{9BCA89DF-4CAD-3247-8C60-488124AA028B}"/>
                  </a:ext>
                </a:extLst>
              </p:cNvPr>
              <p:cNvSpPr txBox="1">
                <a:spLocks noChangeArrowheads="1"/>
              </p:cNvSpPr>
              <p:nvPr/>
            </p:nvSpPr>
            <p:spPr bwMode="auto">
              <a:xfrm>
                <a:off x="1104" y="3984"/>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ribose sugar</a:t>
                </a:r>
              </a:p>
            </p:txBody>
          </p:sp>
          <p:sp>
            <p:nvSpPr>
              <p:cNvPr id="31821" name="Text Box 95">
                <a:extLst>
                  <a:ext uri="{FF2B5EF4-FFF2-40B4-BE49-F238E27FC236}">
                    <a16:creationId xmlns:a16="http://schemas.microsoft.com/office/drawing/2014/main" id="{E854AA9C-8D25-C74F-9B8E-C54AB884EDA5}"/>
                  </a:ext>
                </a:extLst>
              </p:cNvPr>
              <p:cNvSpPr txBox="1">
                <a:spLocks noChangeArrowheads="1"/>
              </p:cNvSpPr>
              <p:nvPr/>
            </p:nvSpPr>
            <p:spPr bwMode="auto">
              <a:xfrm>
                <a:off x="-29" y="3283"/>
                <a:ext cx="65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phosphates</a:t>
                </a:r>
              </a:p>
            </p:txBody>
          </p:sp>
        </p:grpSp>
        <p:sp>
          <p:nvSpPr>
            <p:cNvPr id="31798" name="Rectangle 146">
              <a:extLst>
                <a:ext uri="{FF2B5EF4-FFF2-40B4-BE49-F238E27FC236}">
                  <a16:creationId xmlns:a16="http://schemas.microsoft.com/office/drawing/2014/main" id="{84D146D3-F1C8-0D43-ADFF-34EE364CE230}"/>
                </a:ext>
              </a:extLst>
            </p:cNvPr>
            <p:cNvSpPr>
              <a:spLocks noChangeArrowheads="1"/>
            </p:cNvSpPr>
            <p:nvPr/>
          </p:nvSpPr>
          <p:spPr bwMode="auto">
            <a:xfrm>
              <a:off x="48" y="1862"/>
              <a:ext cx="1103"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NAD</a:t>
              </a:r>
              <a:r>
                <a:rPr lang="en-US" altLang="en-US" sz="2000" b="1" baseline="30000">
                  <a:solidFill>
                    <a:schemeClr val="tx2"/>
                  </a:solidFill>
                </a:rPr>
                <a:t>+</a:t>
              </a:r>
              <a:endParaRPr lang="en-US" altLang="en-US" sz="2000" b="1">
                <a:solidFill>
                  <a:srgbClr val="0F116A"/>
                </a:solidFill>
              </a:endParaRPr>
            </a:p>
            <a:p>
              <a:pPr algn="l"/>
              <a:r>
                <a:rPr lang="en-US" altLang="en-US" sz="2000" b="1">
                  <a:solidFill>
                    <a:schemeClr val="tx2"/>
                  </a:solidFill>
                </a:rPr>
                <a:t>nicotinamide</a:t>
              </a:r>
            </a:p>
            <a:p>
              <a:pPr algn="l"/>
              <a:r>
                <a:rPr lang="en-US" altLang="en-US" sz="2000" b="1">
                  <a:solidFill>
                    <a:srgbClr val="0F116A"/>
                  </a:solidFill>
                </a:rPr>
                <a:t>Vitamin B3</a:t>
              </a:r>
            </a:p>
            <a:p>
              <a:pPr algn="l"/>
              <a:r>
                <a:rPr lang="en-US" altLang="en-US" sz="2000" b="1">
                  <a:solidFill>
                    <a:srgbClr val="0F116A"/>
                  </a:solidFill>
                </a:rPr>
                <a:t>niacin</a:t>
              </a:r>
              <a:endParaRPr lang="en-US" altLang="en-US" sz="2600" b="1">
                <a:solidFill>
                  <a:srgbClr val="0F116A"/>
                </a:solidFill>
              </a:endParaRPr>
            </a:p>
          </p:txBody>
        </p:sp>
      </p:grpSp>
      <p:sp>
        <p:nvSpPr>
          <p:cNvPr id="398473" name="Line 137">
            <a:extLst>
              <a:ext uri="{FF2B5EF4-FFF2-40B4-BE49-F238E27FC236}">
                <a16:creationId xmlns:a16="http://schemas.microsoft.com/office/drawing/2014/main" id="{6DD64ABD-5CFE-0240-9F01-BAF217855452}"/>
              </a:ext>
            </a:extLst>
          </p:cNvPr>
          <p:cNvSpPr>
            <a:spLocks noChangeShapeType="1"/>
          </p:cNvSpPr>
          <p:nvPr/>
        </p:nvSpPr>
        <p:spPr bwMode="auto">
          <a:xfrm flipH="1">
            <a:off x="7573963" y="3352800"/>
            <a:ext cx="228600" cy="228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168">
            <a:extLst>
              <a:ext uri="{FF2B5EF4-FFF2-40B4-BE49-F238E27FC236}">
                <a16:creationId xmlns:a16="http://schemas.microsoft.com/office/drawing/2014/main" id="{486D4BE2-EA86-BA49-A2CB-86635242A38F}"/>
              </a:ext>
            </a:extLst>
          </p:cNvPr>
          <p:cNvGrpSpPr>
            <a:grpSpLocks/>
          </p:cNvGrpSpPr>
          <p:nvPr/>
        </p:nvGrpSpPr>
        <p:grpSpPr bwMode="auto">
          <a:xfrm>
            <a:off x="5713413" y="3048000"/>
            <a:ext cx="3278187" cy="3795713"/>
            <a:chOff x="3436" y="1920"/>
            <a:chExt cx="2065" cy="2391"/>
          </a:xfrm>
        </p:grpSpPr>
        <p:sp>
          <p:nvSpPr>
            <p:cNvPr id="31765" name="Line 102">
              <a:extLst>
                <a:ext uri="{FF2B5EF4-FFF2-40B4-BE49-F238E27FC236}">
                  <a16:creationId xmlns:a16="http://schemas.microsoft.com/office/drawing/2014/main" id="{C9573C76-7650-3241-B496-9961C26B7755}"/>
                </a:ext>
              </a:extLst>
            </p:cNvPr>
            <p:cNvSpPr>
              <a:spLocks noChangeShapeType="1"/>
            </p:cNvSpPr>
            <p:nvPr/>
          </p:nvSpPr>
          <p:spPr bwMode="auto">
            <a:xfrm>
              <a:off x="4512" y="2112"/>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6" name="Line 103">
              <a:extLst>
                <a:ext uri="{FF2B5EF4-FFF2-40B4-BE49-F238E27FC236}">
                  <a16:creationId xmlns:a16="http://schemas.microsoft.com/office/drawing/2014/main" id="{5D0C23B2-D314-984E-8716-D6CBB6DEE8CB}"/>
                </a:ext>
              </a:extLst>
            </p:cNvPr>
            <p:cNvSpPr>
              <a:spLocks noChangeShapeType="1"/>
            </p:cNvSpPr>
            <p:nvPr/>
          </p:nvSpPr>
          <p:spPr bwMode="auto">
            <a:xfrm flipH="1">
              <a:off x="4108" y="2784"/>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7" name="Line 104">
              <a:extLst>
                <a:ext uri="{FF2B5EF4-FFF2-40B4-BE49-F238E27FC236}">
                  <a16:creationId xmlns:a16="http://schemas.microsoft.com/office/drawing/2014/main" id="{797A66E8-76CC-4546-AB63-06F15696FA0B}"/>
                </a:ext>
              </a:extLst>
            </p:cNvPr>
            <p:cNvSpPr>
              <a:spLocks noChangeShapeType="1"/>
            </p:cNvSpPr>
            <p:nvPr/>
          </p:nvSpPr>
          <p:spPr bwMode="auto">
            <a:xfrm flipH="1">
              <a:off x="4108" y="39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8" name="Line 105">
              <a:extLst>
                <a:ext uri="{FF2B5EF4-FFF2-40B4-BE49-F238E27FC236}">
                  <a16:creationId xmlns:a16="http://schemas.microsoft.com/office/drawing/2014/main" id="{E7EA4F89-D3B7-BF4B-9A76-9135972C7AEA}"/>
                </a:ext>
              </a:extLst>
            </p:cNvPr>
            <p:cNvSpPr>
              <a:spLocks noChangeShapeType="1"/>
            </p:cNvSpPr>
            <p:nvPr/>
          </p:nvSpPr>
          <p:spPr bwMode="auto">
            <a:xfrm flipH="1">
              <a:off x="4609" y="3792"/>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9" name="AutoShape 106">
              <a:extLst>
                <a:ext uri="{FF2B5EF4-FFF2-40B4-BE49-F238E27FC236}">
                  <a16:creationId xmlns:a16="http://schemas.microsoft.com/office/drawing/2014/main" id="{A1B517B4-0FE7-A646-B96C-D589F9345340}"/>
                </a:ext>
              </a:extLst>
            </p:cNvPr>
            <p:cNvSpPr>
              <a:spLocks noChangeArrowheads="1"/>
            </p:cNvSpPr>
            <p:nvPr/>
          </p:nvSpPr>
          <p:spPr bwMode="auto">
            <a:xfrm rot="1800000" flipH="1">
              <a:off x="4877" y="3312"/>
              <a:ext cx="624" cy="540"/>
            </a:xfrm>
            <a:prstGeom prst="hexagon">
              <a:avLst>
                <a:gd name="adj" fmla="val 28889"/>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70" name="AutoShape 107">
              <a:extLst>
                <a:ext uri="{FF2B5EF4-FFF2-40B4-BE49-F238E27FC236}">
                  <a16:creationId xmlns:a16="http://schemas.microsoft.com/office/drawing/2014/main" id="{CE5F60EA-F2DC-6746-9A1E-37135E800FBD}"/>
                </a:ext>
              </a:extLst>
            </p:cNvPr>
            <p:cNvSpPr>
              <a:spLocks noChangeArrowheads="1"/>
            </p:cNvSpPr>
            <p:nvPr/>
          </p:nvSpPr>
          <p:spPr bwMode="auto">
            <a:xfrm rot="16200000" flipH="1">
              <a:off x="4397" y="3325"/>
              <a:ext cx="528" cy="502"/>
            </a:xfrm>
            <a:prstGeom prst="pentagon">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771" name="Group 108">
              <a:extLst>
                <a:ext uri="{FF2B5EF4-FFF2-40B4-BE49-F238E27FC236}">
                  <a16:creationId xmlns:a16="http://schemas.microsoft.com/office/drawing/2014/main" id="{322327FA-D9F5-7243-9CBA-ECE26E1522D7}"/>
                </a:ext>
              </a:extLst>
            </p:cNvPr>
            <p:cNvGrpSpPr>
              <a:grpSpLocks/>
            </p:cNvGrpSpPr>
            <p:nvPr/>
          </p:nvGrpSpPr>
          <p:grpSpPr bwMode="auto">
            <a:xfrm flipH="1">
              <a:off x="3436" y="3360"/>
              <a:ext cx="817" cy="720"/>
              <a:chOff x="1680" y="1344"/>
              <a:chExt cx="817" cy="720"/>
            </a:xfrm>
          </p:grpSpPr>
          <p:sp>
            <p:nvSpPr>
              <p:cNvPr id="31792" name="Oval 109">
                <a:extLst>
                  <a:ext uri="{FF2B5EF4-FFF2-40B4-BE49-F238E27FC236}">
                    <a16:creationId xmlns:a16="http://schemas.microsoft.com/office/drawing/2014/main" id="{4EA24DD8-8C92-8443-867A-42C4D6B80F32}"/>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31793" name="Text Box 110">
                <a:extLst>
                  <a:ext uri="{FF2B5EF4-FFF2-40B4-BE49-F238E27FC236}">
                    <a16:creationId xmlns:a16="http://schemas.microsoft.com/office/drawing/2014/main" id="{6C693EBF-01E9-EB4A-AECB-93D94731FAB7}"/>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31794" name="Rectangle 111">
                <a:extLst>
                  <a:ext uri="{FF2B5EF4-FFF2-40B4-BE49-F238E27FC236}">
                    <a16:creationId xmlns:a16="http://schemas.microsoft.com/office/drawing/2014/main" id="{0BBC7ABF-9CE1-9A43-83BF-17ED93F070F6}"/>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31795" name="Rectangle 112">
                <a:extLst>
                  <a:ext uri="{FF2B5EF4-FFF2-40B4-BE49-F238E27FC236}">
                    <a16:creationId xmlns:a16="http://schemas.microsoft.com/office/drawing/2014/main" id="{3C60CB17-C8A7-C043-9E28-9C88625A5760}"/>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31796" name="Rectangle 113">
                <a:extLst>
                  <a:ext uri="{FF2B5EF4-FFF2-40B4-BE49-F238E27FC236}">
                    <a16:creationId xmlns:a16="http://schemas.microsoft.com/office/drawing/2014/main" id="{E56EE4E5-035B-3048-BA93-336DFAD9DF37}"/>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grpSp>
          <p:nvGrpSpPr>
            <p:cNvPr id="31772" name="Group 114">
              <a:extLst>
                <a:ext uri="{FF2B5EF4-FFF2-40B4-BE49-F238E27FC236}">
                  <a16:creationId xmlns:a16="http://schemas.microsoft.com/office/drawing/2014/main" id="{C611F951-FA2B-3440-A5E6-466938EFF67A}"/>
                </a:ext>
              </a:extLst>
            </p:cNvPr>
            <p:cNvGrpSpPr>
              <a:grpSpLocks/>
            </p:cNvGrpSpPr>
            <p:nvPr/>
          </p:nvGrpSpPr>
          <p:grpSpPr bwMode="auto">
            <a:xfrm flipH="1">
              <a:off x="3436" y="2688"/>
              <a:ext cx="817" cy="720"/>
              <a:chOff x="1680" y="1344"/>
              <a:chExt cx="817" cy="720"/>
            </a:xfrm>
          </p:grpSpPr>
          <p:sp>
            <p:nvSpPr>
              <p:cNvPr id="31787" name="Oval 115">
                <a:extLst>
                  <a:ext uri="{FF2B5EF4-FFF2-40B4-BE49-F238E27FC236}">
                    <a16:creationId xmlns:a16="http://schemas.microsoft.com/office/drawing/2014/main" id="{95B1F76B-D0D4-4F44-9E42-1D031A086807}"/>
                  </a:ext>
                </a:extLst>
              </p:cNvPr>
              <p:cNvSpPr>
                <a:spLocks noChangeArrowheads="1"/>
              </p:cNvSpPr>
              <p:nvPr/>
            </p:nvSpPr>
            <p:spPr bwMode="auto">
              <a:xfrm>
                <a:off x="1776" y="1392"/>
                <a:ext cx="624" cy="624"/>
              </a:xfrm>
              <a:prstGeom prst="ellipse">
                <a:avLst/>
              </a:prstGeom>
              <a:solidFill>
                <a:srgbClr val="FFFF00"/>
              </a:solidFill>
              <a:ln w="28575">
                <a:solidFill>
                  <a:srgbClr val="FFEA18"/>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P</a:t>
                </a:r>
                <a:endParaRPr lang="en-US" altLang="en-US">
                  <a:solidFill>
                    <a:srgbClr val="CC0000"/>
                  </a:solidFill>
                </a:endParaRPr>
              </a:p>
            </p:txBody>
          </p:sp>
          <p:sp>
            <p:nvSpPr>
              <p:cNvPr id="31788" name="Text Box 116">
                <a:extLst>
                  <a:ext uri="{FF2B5EF4-FFF2-40B4-BE49-F238E27FC236}">
                    <a16:creationId xmlns:a16="http://schemas.microsoft.com/office/drawing/2014/main" id="{7F69F022-23F1-AB41-A9E3-0F85828AF3B8}"/>
                  </a:ext>
                </a:extLst>
              </p:cNvPr>
              <p:cNvSpPr txBox="1">
                <a:spLocks noChangeArrowheads="1"/>
              </p:cNvSpPr>
              <p:nvPr/>
            </p:nvSpPr>
            <p:spPr bwMode="auto">
              <a:xfrm>
                <a:off x="1968" y="1344"/>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endParaRPr lang="en-US" altLang="en-US" b="1">
                  <a:solidFill>
                    <a:srgbClr val="CC0000"/>
                  </a:solidFill>
                </a:endParaRPr>
              </a:p>
            </p:txBody>
          </p:sp>
          <p:sp>
            <p:nvSpPr>
              <p:cNvPr id="31789" name="Rectangle 117">
                <a:extLst>
                  <a:ext uri="{FF2B5EF4-FFF2-40B4-BE49-F238E27FC236}">
                    <a16:creationId xmlns:a16="http://schemas.microsoft.com/office/drawing/2014/main" id="{D21BED2C-F07B-0449-9D32-AE5BBDAA0ACC}"/>
                  </a:ext>
                </a:extLst>
              </p:cNvPr>
              <p:cNvSpPr>
                <a:spLocks noChangeArrowheads="1"/>
              </p:cNvSpPr>
              <p:nvPr/>
            </p:nvSpPr>
            <p:spPr bwMode="auto">
              <a:xfrm>
                <a:off x="216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r>
                  <a:rPr lang="en-US" altLang="en-US" b="1" baseline="30000">
                    <a:solidFill>
                      <a:srgbClr val="CC0000"/>
                    </a:solidFill>
                  </a:rPr>
                  <a:t>–</a:t>
                </a:r>
              </a:p>
            </p:txBody>
          </p:sp>
          <p:sp>
            <p:nvSpPr>
              <p:cNvPr id="31790" name="Rectangle 118">
                <a:extLst>
                  <a:ext uri="{FF2B5EF4-FFF2-40B4-BE49-F238E27FC236}">
                    <a16:creationId xmlns:a16="http://schemas.microsoft.com/office/drawing/2014/main" id="{07AFB069-C516-8C4C-B5DC-EBDC68293B9C}"/>
                  </a:ext>
                </a:extLst>
              </p:cNvPr>
              <p:cNvSpPr>
                <a:spLocks noChangeArrowheads="1"/>
              </p:cNvSpPr>
              <p:nvPr/>
            </p:nvSpPr>
            <p:spPr bwMode="auto">
              <a:xfrm>
                <a:off x="1956" y="1776"/>
                <a:ext cx="2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O</a:t>
                </a:r>
                <a:endParaRPr lang="en-US" altLang="en-US" b="1" baseline="30000">
                  <a:solidFill>
                    <a:srgbClr val="CC0000"/>
                  </a:solidFill>
                </a:endParaRPr>
              </a:p>
            </p:txBody>
          </p:sp>
          <p:sp>
            <p:nvSpPr>
              <p:cNvPr id="31791" name="Rectangle 119">
                <a:extLst>
                  <a:ext uri="{FF2B5EF4-FFF2-40B4-BE49-F238E27FC236}">
                    <a16:creationId xmlns:a16="http://schemas.microsoft.com/office/drawing/2014/main" id="{2227214D-9D56-BD47-89C0-BFE6922FB205}"/>
                  </a:ext>
                </a:extLst>
              </p:cNvPr>
              <p:cNvSpPr>
                <a:spLocks noChangeArrowheads="1"/>
              </p:cNvSpPr>
              <p:nvPr/>
            </p:nvSpPr>
            <p:spPr bwMode="auto">
              <a:xfrm>
                <a:off x="1680" y="1560"/>
                <a:ext cx="3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baseline="30000">
                    <a:solidFill>
                      <a:srgbClr val="CC0000"/>
                    </a:solidFill>
                  </a:rPr>
                  <a:t>–</a:t>
                </a:r>
                <a:r>
                  <a:rPr lang="en-US" altLang="en-US" b="1">
                    <a:solidFill>
                      <a:srgbClr val="CC0000"/>
                    </a:solidFill>
                  </a:rPr>
                  <a:t>O</a:t>
                </a:r>
              </a:p>
            </p:txBody>
          </p:sp>
        </p:grpSp>
        <p:sp>
          <p:nvSpPr>
            <p:cNvPr id="31773" name="AutoShape 120">
              <a:extLst>
                <a:ext uri="{FF2B5EF4-FFF2-40B4-BE49-F238E27FC236}">
                  <a16:creationId xmlns:a16="http://schemas.microsoft.com/office/drawing/2014/main" id="{104F12B8-97A4-5C49-B548-5B2AA27E2D62}"/>
                </a:ext>
              </a:extLst>
            </p:cNvPr>
            <p:cNvSpPr>
              <a:spLocks noChangeArrowheads="1"/>
            </p:cNvSpPr>
            <p:nvPr/>
          </p:nvSpPr>
          <p:spPr bwMode="auto">
            <a:xfrm flipH="1">
              <a:off x="4108" y="2688"/>
              <a:ext cx="529" cy="423"/>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74" name="AutoShape 121">
              <a:extLst>
                <a:ext uri="{FF2B5EF4-FFF2-40B4-BE49-F238E27FC236}">
                  <a16:creationId xmlns:a16="http://schemas.microsoft.com/office/drawing/2014/main" id="{1D69ECA7-0D50-0747-BD91-6C2DAF7A4D28}"/>
                </a:ext>
              </a:extLst>
            </p:cNvPr>
            <p:cNvSpPr>
              <a:spLocks noChangeArrowheads="1"/>
            </p:cNvSpPr>
            <p:nvPr/>
          </p:nvSpPr>
          <p:spPr bwMode="auto">
            <a:xfrm flipH="1">
              <a:off x="4108" y="3888"/>
              <a:ext cx="529" cy="423"/>
            </a:xfrm>
            <a:prstGeom prst="pentagon">
              <a:avLst/>
            </a:prstGeom>
            <a:solidFill>
              <a:srgbClr val="0C8F0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75" name="AutoShape 122">
              <a:extLst>
                <a:ext uri="{FF2B5EF4-FFF2-40B4-BE49-F238E27FC236}">
                  <a16:creationId xmlns:a16="http://schemas.microsoft.com/office/drawing/2014/main" id="{47380D99-8CC0-7A47-A7A0-B98EE838F384}"/>
                </a:ext>
              </a:extLst>
            </p:cNvPr>
            <p:cNvSpPr>
              <a:spLocks noChangeArrowheads="1"/>
            </p:cNvSpPr>
            <p:nvPr/>
          </p:nvSpPr>
          <p:spPr bwMode="auto">
            <a:xfrm rot="1800000" flipH="1">
              <a:off x="4396" y="2256"/>
              <a:ext cx="480" cy="415"/>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76" name="Line 123">
              <a:extLst>
                <a:ext uri="{FF2B5EF4-FFF2-40B4-BE49-F238E27FC236}">
                  <a16:creationId xmlns:a16="http://schemas.microsoft.com/office/drawing/2014/main" id="{B22E3C26-A4CE-D944-8B4E-C6ACDEF6E59B}"/>
                </a:ext>
              </a:extLst>
            </p:cNvPr>
            <p:cNvSpPr>
              <a:spLocks noChangeShapeType="1"/>
            </p:cNvSpPr>
            <p:nvPr/>
          </p:nvSpPr>
          <p:spPr bwMode="auto">
            <a:xfrm flipH="1">
              <a:off x="4636" y="2736"/>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7" name="Line 124">
              <a:extLst>
                <a:ext uri="{FF2B5EF4-FFF2-40B4-BE49-F238E27FC236}">
                  <a16:creationId xmlns:a16="http://schemas.microsoft.com/office/drawing/2014/main" id="{A201EA14-A588-FA46-95AE-06026C3C99EF}"/>
                </a:ext>
              </a:extLst>
            </p:cNvPr>
            <p:cNvSpPr>
              <a:spLocks noChangeShapeType="1"/>
            </p:cNvSpPr>
            <p:nvPr/>
          </p:nvSpPr>
          <p:spPr bwMode="auto">
            <a:xfrm rot="16200000" flipH="1">
              <a:off x="5068" y="2160"/>
              <a:ext cx="0" cy="3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1778" name="Group 125">
              <a:extLst>
                <a:ext uri="{FF2B5EF4-FFF2-40B4-BE49-F238E27FC236}">
                  <a16:creationId xmlns:a16="http://schemas.microsoft.com/office/drawing/2014/main" id="{220EF2D0-5B0F-184F-AF1A-B653BA7F469F}"/>
                </a:ext>
              </a:extLst>
            </p:cNvPr>
            <p:cNvGrpSpPr>
              <a:grpSpLocks/>
            </p:cNvGrpSpPr>
            <p:nvPr/>
          </p:nvGrpSpPr>
          <p:grpSpPr bwMode="auto">
            <a:xfrm>
              <a:off x="5051" y="2112"/>
              <a:ext cx="34" cy="240"/>
              <a:chOff x="3086" y="2688"/>
              <a:chExt cx="34" cy="240"/>
            </a:xfrm>
          </p:grpSpPr>
          <p:sp>
            <p:nvSpPr>
              <p:cNvPr id="31785" name="Line 126">
                <a:extLst>
                  <a:ext uri="{FF2B5EF4-FFF2-40B4-BE49-F238E27FC236}">
                    <a16:creationId xmlns:a16="http://schemas.microsoft.com/office/drawing/2014/main" id="{8E89213F-CD52-B44E-A067-264D2C5FD33B}"/>
                  </a:ext>
                </a:extLst>
              </p:cNvPr>
              <p:cNvSpPr>
                <a:spLocks noChangeShapeType="1"/>
              </p:cNvSpPr>
              <p:nvPr/>
            </p:nvSpPr>
            <p:spPr bwMode="auto">
              <a:xfrm flipH="1">
                <a:off x="3086"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86" name="Line 127">
                <a:extLst>
                  <a:ext uri="{FF2B5EF4-FFF2-40B4-BE49-F238E27FC236}">
                    <a16:creationId xmlns:a16="http://schemas.microsoft.com/office/drawing/2014/main" id="{1A69D4A4-DC12-3249-9CDC-17E7EEFE47D0}"/>
                  </a:ext>
                </a:extLst>
              </p:cNvPr>
              <p:cNvSpPr>
                <a:spLocks noChangeShapeType="1"/>
              </p:cNvSpPr>
              <p:nvPr/>
            </p:nvSpPr>
            <p:spPr bwMode="auto">
              <a:xfrm flipH="1">
                <a:off x="3120" y="2688"/>
                <a:ext cx="0" cy="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79" name="Oval 128">
              <a:extLst>
                <a:ext uri="{FF2B5EF4-FFF2-40B4-BE49-F238E27FC236}">
                  <a16:creationId xmlns:a16="http://schemas.microsoft.com/office/drawing/2014/main" id="{01DB7974-7BD9-0E4B-9849-30B8FA8A63B2}"/>
                </a:ext>
              </a:extLst>
            </p:cNvPr>
            <p:cNvSpPr>
              <a:spLocks noChangeArrowheads="1"/>
            </p:cNvSpPr>
            <p:nvPr/>
          </p:nvSpPr>
          <p:spPr bwMode="auto">
            <a:xfrm>
              <a:off x="4972" y="2256"/>
              <a:ext cx="192"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C</a:t>
              </a:r>
              <a:endParaRPr lang="en-US" altLang="en-US">
                <a:solidFill>
                  <a:srgbClr val="0F116A"/>
                </a:solidFill>
              </a:endParaRPr>
            </a:p>
          </p:txBody>
        </p:sp>
        <p:sp>
          <p:nvSpPr>
            <p:cNvPr id="31780" name="Oval 129">
              <a:extLst>
                <a:ext uri="{FF2B5EF4-FFF2-40B4-BE49-F238E27FC236}">
                  <a16:creationId xmlns:a16="http://schemas.microsoft.com/office/drawing/2014/main" id="{4EAAB803-EACC-9E48-B934-B6A2E5AABEE0}"/>
                </a:ext>
              </a:extLst>
            </p:cNvPr>
            <p:cNvSpPr>
              <a:spLocks noChangeArrowheads="1"/>
            </p:cNvSpPr>
            <p:nvPr/>
          </p:nvSpPr>
          <p:spPr bwMode="auto">
            <a:xfrm>
              <a:off x="4972" y="2256"/>
              <a:ext cx="192" cy="192"/>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C</a:t>
              </a:r>
              <a:endParaRPr lang="en-US" altLang="en-US">
                <a:solidFill>
                  <a:srgbClr val="0F116A"/>
                </a:solidFill>
              </a:endParaRPr>
            </a:p>
          </p:txBody>
        </p:sp>
        <p:sp>
          <p:nvSpPr>
            <p:cNvPr id="31781" name="Oval 130">
              <a:extLst>
                <a:ext uri="{FF2B5EF4-FFF2-40B4-BE49-F238E27FC236}">
                  <a16:creationId xmlns:a16="http://schemas.microsoft.com/office/drawing/2014/main" id="{AC7112F9-A668-B541-96EC-3BCD66137B06}"/>
                </a:ext>
              </a:extLst>
            </p:cNvPr>
            <p:cNvSpPr>
              <a:spLocks noChangeArrowheads="1"/>
            </p:cNvSpPr>
            <p:nvPr/>
          </p:nvSpPr>
          <p:spPr bwMode="auto">
            <a:xfrm>
              <a:off x="4972" y="1920"/>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a:t>
              </a:r>
              <a:endParaRPr lang="en-US" altLang="en-US">
                <a:solidFill>
                  <a:srgbClr val="0F116A"/>
                </a:solidFill>
              </a:endParaRPr>
            </a:p>
          </p:txBody>
        </p:sp>
        <p:sp>
          <p:nvSpPr>
            <p:cNvPr id="31782" name="Oval 131">
              <a:extLst>
                <a:ext uri="{FF2B5EF4-FFF2-40B4-BE49-F238E27FC236}">
                  <a16:creationId xmlns:a16="http://schemas.microsoft.com/office/drawing/2014/main" id="{58D0E027-CAF0-2440-8932-E1F444676F02}"/>
                </a:ext>
              </a:extLst>
            </p:cNvPr>
            <p:cNvSpPr>
              <a:spLocks noChangeArrowheads="1"/>
            </p:cNvSpPr>
            <p:nvPr/>
          </p:nvSpPr>
          <p:spPr bwMode="auto">
            <a:xfrm>
              <a:off x="5308" y="2256"/>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NH</a:t>
              </a:r>
              <a:r>
                <a:rPr lang="en-US" altLang="en-US" sz="2000" b="1" baseline="-25000">
                  <a:solidFill>
                    <a:srgbClr val="0F116A"/>
                  </a:solidFill>
                </a:rPr>
                <a:t>2</a:t>
              </a:r>
              <a:endParaRPr lang="en-US" altLang="en-US">
                <a:solidFill>
                  <a:srgbClr val="0F116A"/>
                </a:solidFill>
              </a:endParaRPr>
            </a:p>
          </p:txBody>
        </p:sp>
        <p:sp>
          <p:nvSpPr>
            <p:cNvPr id="31783" name="Oval 132">
              <a:extLst>
                <a:ext uri="{FF2B5EF4-FFF2-40B4-BE49-F238E27FC236}">
                  <a16:creationId xmlns:a16="http://schemas.microsoft.com/office/drawing/2014/main" id="{C10D22A0-AC8D-504F-AA22-C0C3B9CED554}"/>
                </a:ext>
              </a:extLst>
            </p:cNvPr>
            <p:cNvSpPr>
              <a:spLocks noChangeArrowheads="1"/>
            </p:cNvSpPr>
            <p:nvPr/>
          </p:nvSpPr>
          <p:spPr bwMode="auto">
            <a:xfrm>
              <a:off x="4588" y="2544"/>
              <a:ext cx="192" cy="19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N</a:t>
              </a:r>
              <a:r>
                <a:rPr lang="en-US" altLang="en-US" sz="2000" b="1" baseline="30000">
                  <a:solidFill>
                    <a:srgbClr val="0F116A"/>
                  </a:solidFill>
                </a:rPr>
                <a:t>+</a:t>
              </a:r>
              <a:endParaRPr lang="en-US" altLang="en-US">
                <a:solidFill>
                  <a:srgbClr val="0F116A"/>
                </a:solidFill>
              </a:endParaRPr>
            </a:p>
          </p:txBody>
        </p:sp>
        <p:sp>
          <p:nvSpPr>
            <p:cNvPr id="31784" name="Oval 133">
              <a:extLst>
                <a:ext uri="{FF2B5EF4-FFF2-40B4-BE49-F238E27FC236}">
                  <a16:creationId xmlns:a16="http://schemas.microsoft.com/office/drawing/2014/main" id="{7D76BEB6-01D3-0846-977C-5EA64D488DFB}"/>
                </a:ext>
              </a:extLst>
            </p:cNvPr>
            <p:cNvSpPr>
              <a:spLocks noChangeArrowheads="1"/>
            </p:cNvSpPr>
            <p:nvPr/>
          </p:nvSpPr>
          <p:spPr bwMode="auto">
            <a:xfrm>
              <a:off x="4416" y="1968"/>
              <a:ext cx="192" cy="192"/>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H</a:t>
              </a:r>
              <a:endParaRPr lang="en-US" altLang="en-US">
                <a:solidFill>
                  <a:srgbClr val="0F116A"/>
                </a:solidFill>
              </a:endParaRPr>
            </a:p>
          </p:txBody>
        </p:sp>
      </p:grpSp>
      <p:sp>
        <p:nvSpPr>
          <p:cNvPr id="398483" name="Rectangle 147">
            <a:extLst>
              <a:ext uri="{FF2B5EF4-FFF2-40B4-BE49-F238E27FC236}">
                <a16:creationId xmlns:a16="http://schemas.microsoft.com/office/drawing/2014/main" id="{970FFF47-4D1C-9F46-9032-D56DB9D6A67A}"/>
              </a:ext>
            </a:extLst>
          </p:cNvPr>
          <p:cNvSpPr>
            <a:spLocks noChangeArrowheads="1"/>
          </p:cNvSpPr>
          <p:nvPr/>
        </p:nvSpPr>
        <p:spPr bwMode="auto">
          <a:xfrm>
            <a:off x="6092825" y="2955925"/>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NADH</a:t>
            </a:r>
            <a:endParaRPr lang="en-US" altLang="en-US" sz="2600" b="1">
              <a:solidFill>
                <a:schemeClr val="tx2"/>
              </a:solidFill>
            </a:endParaRPr>
          </a:p>
        </p:txBody>
      </p:sp>
      <p:sp>
        <p:nvSpPr>
          <p:cNvPr id="398484" name="Rectangle 148">
            <a:extLst>
              <a:ext uri="{FF2B5EF4-FFF2-40B4-BE49-F238E27FC236}">
                <a16:creationId xmlns:a16="http://schemas.microsoft.com/office/drawing/2014/main" id="{A742C650-0415-1143-8588-0F8B1DA4FBA9}"/>
              </a:ext>
            </a:extLst>
          </p:cNvPr>
          <p:cNvSpPr>
            <a:spLocks noChangeArrowheads="1"/>
          </p:cNvSpPr>
          <p:nvPr/>
        </p:nvSpPr>
        <p:spPr bwMode="auto">
          <a:xfrm>
            <a:off x="3492500" y="6262688"/>
            <a:ext cx="2452688" cy="5873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800" b="1">
                <a:solidFill>
                  <a:schemeClr val="bg1"/>
                </a:solidFill>
              </a:rPr>
              <a:t>carries electrons as a reduced molecule</a:t>
            </a:r>
          </a:p>
        </p:txBody>
      </p:sp>
      <p:sp>
        <p:nvSpPr>
          <p:cNvPr id="398514" name="AutoShape 178">
            <a:extLst>
              <a:ext uri="{FF2B5EF4-FFF2-40B4-BE49-F238E27FC236}">
                <a16:creationId xmlns:a16="http://schemas.microsoft.com/office/drawing/2014/main" id="{27C204C5-5323-3646-9A24-049BF4BB1A28}"/>
              </a:ext>
            </a:extLst>
          </p:cNvPr>
          <p:cNvSpPr>
            <a:spLocks noChangeArrowheads="1"/>
          </p:cNvSpPr>
          <p:nvPr/>
        </p:nvSpPr>
        <p:spPr bwMode="auto">
          <a:xfrm>
            <a:off x="6226175" y="2071688"/>
            <a:ext cx="2841625" cy="823912"/>
          </a:xfrm>
          <a:prstGeom prst="star24">
            <a:avLst>
              <a:gd name="adj" fmla="val 37500"/>
            </a:avLst>
          </a:prstGeom>
          <a:solidFill>
            <a:srgbClr val="FFEA18"/>
          </a:solidFill>
          <a:ln w="2857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reducing power!</a:t>
            </a:r>
          </a:p>
        </p:txBody>
      </p:sp>
      <p:grpSp>
        <p:nvGrpSpPr>
          <p:cNvPr id="14" name="Group 180">
            <a:extLst>
              <a:ext uri="{FF2B5EF4-FFF2-40B4-BE49-F238E27FC236}">
                <a16:creationId xmlns:a16="http://schemas.microsoft.com/office/drawing/2014/main" id="{669212C4-9CE4-0944-BE48-ED8ADD294F8B}"/>
              </a:ext>
            </a:extLst>
          </p:cNvPr>
          <p:cNvGrpSpPr>
            <a:grpSpLocks/>
          </p:cNvGrpSpPr>
          <p:nvPr/>
        </p:nvGrpSpPr>
        <p:grpSpPr bwMode="auto">
          <a:xfrm flipH="1">
            <a:off x="7235825" y="4038600"/>
            <a:ext cx="1905000" cy="2743200"/>
            <a:chOff x="0" y="2544"/>
            <a:chExt cx="1200" cy="1728"/>
          </a:xfrm>
        </p:grpSpPr>
        <p:pic>
          <p:nvPicPr>
            <p:cNvPr id="31763" name="Picture 181" descr="penguinL">
              <a:extLst>
                <a:ext uri="{FF2B5EF4-FFF2-40B4-BE49-F238E27FC236}">
                  <a16:creationId xmlns:a16="http://schemas.microsoft.com/office/drawing/2014/main" id="{2EEB4457-3615-4643-A4F9-D06142AA1D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0" y="3456"/>
              <a:ext cx="803"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AutoShape 182">
              <a:extLst>
                <a:ext uri="{FF2B5EF4-FFF2-40B4-BE49-F238E27FC236}">
                  <a16:creationId xmlns:a16="http://schemas.microsoft.com/office/drawing/2014/main" id="{1B655844-B76D-FD48-9016-92ED6D49ECC0}"/>
                </a:ext>
              </a:extLst>
            </p:cNvPr>
            <p:cNvSpPr>
              <a:spLocks noChangeArrowheads="1"/>
            </p:cNvSpPr>
            <p:nvPr/>
          </p:nvSpPr>
          <p:spPr bwMode="auto">
            <a:xfrm flipH="1">
              <a:off x="48" y="2544"/>
              <a:ext cx="1152" cy="765"/>
            </a:xfrm>
            <a:prstGeom prst="wedgeEllipseCallout">
              <a:avLst>
                <a:gd name="adj1" fmla="val 5727"/>
                <a:gd name="adj2" fmla="val 7666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600" b="1">
                  <a:solidFill>
                    <a:srgbClr val="0F116A"/>
                  </a:solidFill>
                  <a:latin typeface="Comic Sans MS" panose="030F0902030302020204" pitchFamily="66" charset="0"/>
                </a:rPr>
                <a:t>How efficient!</a:t>
              </a:r>
            </a:p>
            <a:p>
              <a:pPr>
                <a:lnSpc>
                  <a:spcPct val="90000"/>
                </a:lnSpc>
              </a:pPr>
              <a:r>
                <a:rPr lang="en-US" altLang="en-US" sz="1600" b="1">
                  <a:solidFill>
                    <a:srgbClr val="0F116A"/>
                  </a:solidFill>
                  <a:latin typeface="Comic Sans MS" panose="030F0902030302020204" pitchFamily="66" charset="0"/>
                </a:rPr>
                <a:t>Build once,</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use many ways</a:t>
              </a:r>
            </a:p>
          </p:txBody>
        </p:sp>
      </p:grpSp>
      <p:sp>
        <p:nvSpPr>
          <p:cNvPr id="398521" name="AutoShape 185">
            <a:extLst>
              <a:ext uri="{FF2B5EF4-FFF2-40B4-BE49-F238E27FC236}">
                <a16:creationId xmlns:a16="http://schemas.microsoft.com/office/drawing/2014/main" id="{AC599F56-F55E-BB49-8C90-2A4F44E2E5C4}"/>
              </a:ext>
            </a:extLst>
          </p:cNvPr>
          <p:cNvSpPr>
            <a:spLocks noChangeArrowheads="1"/>
          </p:cNvSpPr>
          <p:nvPr/>
        </p:nvSpPr>
        <p:spPr bwMode="auto">
          <a:xfrm>
            <a:off x="7573963" y="3048000"/>
            <a:ext cx="457200" cy="457200"/>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H</a:t>
            </a:r>
            <a:endParaRPr lang="en-US" altLang="en-US" b="1">
              <a:solidFill>
                <a:srgbClr val="FFEA18"/>
              </a:solidFill>
            </a:endParaRPr>
          </a:p>
        </p:txBody>
      </p:sp>
      <p:sp>
        <p:nvSpPr>
          <p:cNvPr id="398523" name="Freeform 187">
            <a:extLst>
              <a:ext uri="{FF2B5EF4-FFF2-40B4-BE49-F238E27FC236}">
                <a16:creationId xmlns:a16="http://schemas.microsoft.com/office/drawing/2014/main" id="{330CAA5D-363E-B24B-9752-2EC5BE682DB3}"/>
              </a:ext>
            </a:extLst>
          </p:cNvPr>
          <p:cNvSpPr>
            <a:spLocks/>
          </p:cNvSpPr>
          <p:nvPr/>
        </p:nvSpPr>
        <p:spPr bwMode="auto">
          <a:xfrm>
            <a:off x="3938588" y="3382963"/>
            <a:ext cx="3636962" cy="936625"/>
          </a:xfrm>
          <a:custGeom>
            <a:avLst/>
            <a:gdLst>
              <a:gd name="T0" fmla="*/ 0 w 2262"/>
              <a:gd name="T1" fmla="*/ 575 h 575"/>
              <a:gd name="T2" fmla="*/ 532 w 2262"/>
              <a:gd name="T3" fmla="*/ 182 h 575"/>
              <a:gd name="T4" fmla="*/ 1294 w 2262"/>
              <a:gd name="T5" fmla="*/ 273 h 575"/>
              <a:gd name="T6" fmla="*/ 2262 w 2262"/>
              <a:gd name="T7" fmla="*/ 0 h 575"/>
              <a:gd name="T8" fmla="*/ 0 60000 65536"/>
              <a:gd name="T9" fmla="*/ 0 60000 65536"/>
              <a:gd name="T10" fmla="*/ 0 60000 65536"/>
              <a:gd name="T11" fmla="*/ 0 60000 65536"/>
              <a:gd name="T12" fmla="*/ 0 w 2262"/>
              <a:gd name="T13" fmla="*/ 0 h 575"/>
              <a:gd name="T14" fmla="*/ 2262 w 2262"/>
              <a:gd name="T15" fmla="*/ 575 h 575"/>
            </a:gdLst>
            <a:ahLst/>
            <a:cxnLst>
              <a:cxn ang="T8">
                <a:pos x="T0" y="T1"/>
              </a:cxn>
              <a:cxn ang="T9">
                <a:pos x="T2" y="T3"/>
              </a:cxn>
              <a:cxn ang="T10">
                <a:pos x="T4" y="T5"/>
              </a:cxn>
              <a:cxn ang="T11">
                <a:pos x="T6" y="T7"/>
              </a:cxn>
            </a:cxnLst>
            <a:rect l="T12" t="T13" r="T14" b="T15"/>
            <a:pathLst>
              <a:path w="2262" h="575">
                <a:moveTo>
                  <a:pt x="0" y="575"/>
                </a:moveTo>
                <a:cubicBezTo>
                  <a:pt x="158" y="403"/>
                  <a:pt x="316" y="232"/>
                  <a:pt x="532" y="182"/>
                </a:cubicBezTo>
                <a:cubicBezTo>
                  <a:pt x="748" y="132"/>
                  <a:pt x="1006" y="303"/>
                  <a:pt x="1294" y="273"/>
                </a:cubicBezTo>
                <a:cubicBezTo>
                  <a:pt x="1582" y="243"/>
                  <a:pt x="1922" y="121"/>
                  <a:pt x="2262"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98529" name="Picture 193" descr="piggybank-ecoin2">
            <a:extLst>
              <a:ext uri="{FF2B5EF4-FFF2-40B4-BE49-F238E27FC236}">
                <a16:creationId xmlns:a16="http://schemas.microsoft.com/office/drawing/2014/main" id="{689DE34D-43CD-EA4E-B2FA-668603AC6B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88200" y="577850"/>
            <a:ext cx="19812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524" name="AutoShape 188">
            <a:extLst>
              <a:ext uri="{FF2B5EF4-FFF2-40B4-BE49-F238E27FC236}">
                <a16:creationId xmlns:a16="http://schemas.microsoft.com/office/drawing/2014/main" id="{898A3456-600D-DD48-B7B4-CFFFF2A191B8}"/>
              </a:ext>
            </a:extLst>
          </p:cNvPr>
          <p:cNvSpPr>
            <a:spLocks noChangeArrowheads="1"/>
          </p:cNvSpPr>
          <p:nvPr/>
        </p:nvSpPr>
        <p:spPr bwMode="auto">
          <a:xfrm>
            <a:off x="5605463" y="-1588"/>
            <a:ext cx="1711325" cy="788988"/>
          </a:xfrm>
          <a:prstGeom prst="wedgeEllipseCallout">
            <a:avLst>
              <a:gd name="adj1" fmla="val 36551"/>
              <a:gd name="adj2" fmla="val 13913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like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in the bank</a:t>
            </a:r>
            <a:endParaRPr lang="en-US" altLang="en-US" sz="1800" b="1" i="1">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 calcmode="lin" valueType="num">
                                      <p:cBhvr additive="base">
                                        <p:cTn id="7"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39">
                                            <p:txEl>
                                              <p:pRg st="1" end="1"/>
                                            </p:txEl>
                                          </p:spTgt>
                                        </p:tgtEl>
                                        <p:attrNameLst>
                                          <p:attrName>style.visibility</p:attrName>
                                        </p:attrNameLst>
                                      </p:cBhvr>
                                      <p:to>
                                        <p:strVal val="visible"/>
                                      </p:to>
                                    </p:set>
                                    <p:anim calcmode="lin" valueType="num">
                                      <p:cBhvr additive="base">
                                        <p:cTn id="13"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8339">
                                            <p:txEl>
                                              <p:pRg st="2" end="2"/>
                                            </p:txEl>
                                          </p:spTgt>
                                        </p:tgtEl>
                                        <p:attrNameLst>
                                          <p:attrName>style.visibility</p:attrName>
                                        </p:attrNameLst>
                                      </p:cBhvr>
                                      <p:to>
                                        <p:strVal val="visible"/>
                                      </p:to>
                                    </p:set>
                                    <p:anim calcmode="lin" valueType="num">
                                      <p:cBhvr additive="base">
                                        <p:cTn id="19"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4" name="Quack"/>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xit" presetSubtype="0" fill="hold" nodeType="clickEffect">
                                  <p:stCondLst>
                                    <p:cond delay="0"/>
                                  </p:stCondLst>
                                  <p:childTnLst>
                                    <p:animEffect transition="out" filter="dissolv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from="(-#ppt_w/2)" to="(#ppt_x)" calcmode="lin" valueType="num">
                                      <p:cBhvr>
                                        <p:cTn id="35" dur="600" fill="hold">
                                          <p:stCondLst>
                                            <p:cond delay="0"/>
                                          </p:stCondLst>
                                        </p:cTn>
                                        <p:tgtEl>
                                          <p:spTgt spid="2"/>
                                        </p:tgtEl>
                                        <p:attrNameLst>
                                          <p:attrName>ppt_x</p:attrName>
                                        </p:attrNameLst>
                                      </p:cBhvr>
                                    </p:anim>
                                    <p:anim from="0" to="-1.0" calcmode="lin" valueType="num">
                                      <p:cBhvr>
                                        <p:cTn id="36" dur="200" decel="50000" autoRev="1" fill="hold">
                                          <p:stCondLst>
                                            <p:cond delay="600"/>
                                          </p:stCondLst>
                                        </p:cTn>
                                        <p:tgtEl>
                                          <p:spTgt spid="2"/>
                                        </p:tgtEl>
                                        <p:attrNameLst>
                                          <p:attrName>xshear</p:attrName>
                                        </p:attrNameLst>
                                      </p:cBhvr>
                                    </p:anim>
                                    <p:animScale>
                                      <p:cBhvr>
                                        <p:cTn id="37" dur="200" decel="100000" autoRev="1" fill="hold">
                                          <p:stCondLst>
                                            <p:cond delay="600"/>
                                          </p:stCondLst>
                                        </p:cTn>
                                        <p:tgtEl>
                                          <p:spTgt spid="2"/>
                                        </p:tgtEl>
                                      </p:cBhvr>
                                      <p:from x="100000" y="100000"/>
                                      <p:to x="80000" y="100000"/>
                                    </p:animScale>
                                    <p:anim by="(#ppt_h/3+#ppt_w*0.1)" calcmode="lin" valueType="num">
                                      <p:cBhvr additive="sum">
                                        <p:cTn id="38"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5"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subTnLst>
                                    <p:audio>
                                      <p:cMediaNode>
                                        <p:cTn display="0" masterRel="sameClick">
                                          <p:stCondLst>
                                            <p:cond evt="begin" delay="0">
                                              <p:tn val="46"/>
                                            </p:cond>
                                          </p:stCondLst>
                                          <p:endCondLst>
                                            <p:cond evt="onStopAudio" delay="0">
                                              <p:tgtEl>
                                                <p:sldTgt/>
                                              </p:tgtEl>
                                            </p:cond>
                                          </p:endCondLst>
                                        </p:cTn>
                                        <p:tgtEl>
                                          <p:sndTgt r:embed="rId5"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8523"/>
                                        </p:tgtEl>
                                        <p:attrNameLst>
                                          <p:attrName>style.visibility</p:attrName>
                                        </p:attrNameLst>
                                      </p:cBhvr>
                                      <p:to>
                                        <p:strVal val="visible"/>
                                      </p:to>
                                    </p:set>
                                    <p:animEffect transition="in" filter="wipe(left)">
                                      <p:cBhvr>
                                        <p:cTn id="53" dur="500"/>
                                        <p:tgtEl>
                                          <p:spTgt spid="398523"/>
                                        </p:tgtEl>
                                      </p:cBhvr>
                                    </p:animEffect>
                                  </p:childTnLst>
                                  <p:subTnLst>
                                    <p:audio>
                                      <p:cMediaNode>
                                        <p:cTn display="0" masterRel="sameClick">
                                          <p:stCondLst>
                                            <p:cond evt="begin" delay="0">
                                              <p:tn val="51"/>
                                            </p:cond>
                                          </p:stCondLst>
                                          <p:endCondLst>
                                            <p:cond evt="onStopAudio" delay="0">
                                              <p:tgtEl>
                                                <p:sldTgt/>
                                              </p:tgtEl>
                                            </p:cond>
                                          </p:endCondLst>
                                        </p:cTn>
                                        <p:tgtEl>
                                          <p:sndTgt r:embed="rId6" name="String"/>
                                        </p:tgtEl>
                                      </p:cMediaNode>
                                    </p:audio>
                                  </p:subTnLst>
                                </p:cTn>
                              </p:par>
                            </p:childTnLst>
                          </p:cTn>
                        </p:par>
                        <p:par>
                          <p:cTn id="54" fill="hold" nodeType="afterGroup">
                            <p:stCondLst>
                              <p:cond delay="500"/>
                            </p:stCondLst>
                            <p:childTnLst>
                              <p:par>
                                <p:cTn id="55" presetID="22" presetClass="entr" presetSubtype="8" fill="hold" nodeType="afterEffect">
                                  <p:stCondLst>
                                    <p:cond delay="0"/>
                                  </p:stCondLst>
                                  <p:childTnLst>
                                    <p:set>
                                      <p:cBhvr>
                                        <p:cTn id="56" dur="1" fill="hold">
                                          <p:stCondLst>
                                            <p:cond delay="0"/>
                                          </p:stCondLst>
                                        </p:cTn>
                                        <p:tgtEl>
                                          <p:spTgt spid="398473"/>
                                        </p:tgtEl>
                                        <p:attrNameLst>
                                          <p:attrName>style.visibility</p:attrName>
                                        </p:attrNameLst>
                                      </p:cBhvr>
                                      <p:to>
                                        <p:strVal val="visible"/>
                                      </p:to>
                                    </p:set>
                                    <p:animEffect transition="in" filter="wipe(left)">
                                      <p:cBhvr>
                                        <p:cTn id="57" dur="500"/>
                                        <p:tgtEl>
                                          <p:spTgt spid="398473"/>
                                        </p:tgtEl>
                                      </p:cBhvr>
                                    </p:animEffect>
                                  </p:childTnLst>
                                </p:cTn>
                              </p:par>
                            </p:childTnLst>
                          </p:cTn>
                        </p:par>
                        <p:par>
                          <p:cTn id="58" fill="hold" nodeType="afterGroup">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398521"/>
                                        </p:tgtEl>
                                        <p:attrNameLst>
                                          <p:attrName>style.visibility</p:attrName>
                                        </p:attrNameLst>
                                      </p:cBhvr>
                                      <p:to>
                                        <p:strVal val="visible"/>
                                      </p:to>
                                    </p:set>
                                    <p:animEffect transition="in" filter="wipe(left)">
                                      <p:cBhvr>
                                        <p:cTn id="61" dur="500"/>
                                        <p:tgtEl>
                                          <p:spTgt spid="398521"/>
                                        </p:tgtEl>
                                      </p:cBhvr>
                                    </p:animEffect>
                                  </p:childTnLst>
                                  <p:subTnLst>
                                    <p:audio>
                                      <p:cMediaNode>
                                        <p:cTn display="0" masterRel="sameClick">
                                          <p:stCondLst>
                                            <p:cond evt="begin" delay="0">
                                              <p:tn val="59"/>
                                            </p:cond>
                                          </p:stCondLst>
                                          <p:endCondLst>
                                            <p:cond evt="onStopAudio" delay="0">
                                              <p:tgtEl>
                                                <p:sldTgt/>
                                              </p:tgtEl>
                                            </p:cond>
                                          </p:endCondLst>
                                        </p:cTn>
                                        <p:tgtEl>
                                          <p:sndTgt r:embed="rId7" name="Chimes"/>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8483"/>
                                        </p:tgtEl>
                                        <p:attrNameLst>
                                          <p:attrName>style.visibility</p:attrName>
                                        </p:attrNameLst>
                                      </p:cBhvr>
                                      <p:to>
                                        <p:strVal val="visible"/>
                                      </p:to>
                                    </p:set>
                                    <p:animEffect transition="in" filter="wipe(left)">
                                      <p:cBhvr>
                                        <p:cTn id="66" dur="500"/>
                                        <p:tgtEl>
                                          <p:spTgt spid="398483"/>
                                        </p:tgtEl>
                                      </p:cBhvr>
                                    </p:animEffect>
                                  </p:childTnLst>
                                  <p:subTnLst>
                                    <p:audio>
                                      <p:cMediaNode>
                                        <p:cTn display="0" masterRel="sameClick">
                                          <p:stCondLst>
                                            <p:cond evt="begin" delay="0">
                                              <p:tn val="64"/>
                                            </p:cond>
                                          </p:stCondLst>
                                          <p:endCondLst>
                                            <p:cond evt="onStopAudio" delay="0">
                                              <p:tgtEl>
                                                <p:sldTgt/>
                                              </p:tgtEl>
                                            </p:cond>
                                          </p:endCondLst>
                                        </p:cTn>
                                        <p:tgtEl>
                                          <p:sndTgt r:embed="rId5" name="Vibro Up"/>
                                        </p:tgtEl>
                                      </p:cMediaNode>
                                    </p:audio>
                                  </p:subTnLst>
                                </p:cTn>
                              </p:par>
                            </p:childTnLst>
                          </p:cTn>
                        </p:par>
                        <p:par>
                          <p:cTn id="67" fill="hold" nodeType="afterGroup">
                            <p:stCondLst>
                              <p:cond delay="500"/>
                            </p:stCondLst>
                            <p:childTnLst>
                              <p:par>
                                <p:cTn id="68" presetID="9" presetClass="exit" presetSubtype="0" fill="hold" grpId="1" nodeType="afterEffect">
                                  <p:stCondLst>
                                    <p:cond delay="0"/>
                                  </p:stCondLst>
                                  <p:childTnLst>
                                    <p:animEffect transition="out" filter="dissolve">
                                      <p:cBhvr>
                                        <p:cTn id="69" dur="500"/>
                                        <p:tgtEl>
                                          <p:spTgt spid="398523"/>
                                        </p:tgtEl>
                                      </p:cBhvr>
                                    </p:animEffect>
                                    <p:set>
                                      <p:cBhvr>
                                        <p:cTn id="70" dur="1" fill="hold">
                                          <p:stCondLst>
                                            <p:cond delay="499"/>
                                          </p:stCondLst>
                                        </p:cTn>
                                        <p:tgtEl>
                                          <p:spTgt spid="398523"/>
                                        </p:tgtEl>
                                        <p:attrNameLst>
                                          <p:attrName>style.visibility</p:attrName>
                                        </p:attrNameLst>
                                      </p:cBhvr>
                                      <p:to>
                                        <p:strVal val="hidden"/>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98484"/>
                                        </p:tgtEl>
                                        <p:attrNameLst>
                                          <p:attrName>style.visibility</p:attrName>
                                        </p:attrNameLst>
                                      </p:cBhvr>
                                      <p:to>
                                        <p:strVal val="visible"/>
                                      </p:to>
                                    </p:set>
                                    <p:anim calcmode="lin" valueType="num">
                                      <p:cBhvr additive="base">
                                        <p:cTn id="75" dur="500" fill="hold"/>
                                        <p:tgtEl>
                                          <p:spTgt spid="398484"/>
                                        </p:tgtEl>
                                        <p:attrNameLst>
                                          <p:attrName>ppt_x</p:attrName>
                                        </p:attrNameLst>
                                      </p:cBhvr>
                                      <p:tavLst>
                                        <p:tav tm="0">
                                          <p:val>
                                            <p:strVal val="0-#ppt_w/2"/>
                                          </p:val>
                                        </p:tav>
                                        <p:tav tm="100000">
                                          <p:val>
                                            <p:strVal val="#ppt_x"/>
                                          </p:val>
                                        </p:tav>
                                      </p:tavLst>
                                    </p:anim>
                                    <p:anim calcmode="lin" valueType="num">
                                      <p:cBhvr additive="base">
                                        <p:cTn id="76" dur="500" fill="hold"/>
                                        <p:tgtEl>
                                          <p:spTgt spid="398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ntr" presetSubtype="0" fill="hold" nodeType="clickEffect">
                                  <p:stCondLst>
                                    <p:cond delay="0"/>
                                  </p:stCondLst>
                                  <p:childTnLst>
                                    <p:set>
                                      <p:cBhvr>
                                        <p:cTn id="80" dur="1" fill="hold">
                                          <p:stCondLst>
                                            <p:cond delay="0"/>
                                          </p:stCondLst>
                                        </p:cTn>
                                        <p:tgtEl>
                                          <p:spTgt spid="398529"/>
                                        </p:tgtEl>
                                        <p:attrNameLst>
                                          <p:attrName>style.visibility</p:attrName>
                                        </p:attrNameLst>
                                      </p:cBhvr>
                                      <p:to>
                                        <p:strVal val="visible"/>
                                      </p:to>
                                    </p:set>
                                    <p:animEffect transition="in" filter="wipe(down)">
                                      <p:cBhvr>
                                        <p:cTn id="81" dur="290">
                                          <p:stCondLst>
                                            <p:cond delay="0"/>
                                          </p:stCondLst>
                                        </p:cTn>
                                        <p:tgtEl>
                                          <p:spTgt spid="398529"/>
                                        </p:tgtEl>
                                      </p:cBhvr>
                                    </p:animEffect>
                                    <p:anim calcmode="lin" valueType="num">
                                      <p:cBhvr>
                                        <p:cTn id="82" dur="911" tmFilter="0,0; 0.14,0.36; 0.43,0.73; 0.71,0.91; 1.0,1.0">
                                          <p:stCondLst>
                                            <p:cond delay="0"/>
                                          </p:stCondLst>
                                        </p:cTn>
                                        <p:tgtEl>
                                          <p:spTgt spid="398529"/>
                                        </p:tgtEl>
                                        <p:attrNameLst>
                                          <p:attrName>ppt_x</p:attrName>
                                        </p:attrNameLst>
                                      </p:cBhvr>
                                      <p:tavLst>
                                        <p:tav tm="0">
                                          <p:val>
                                            <p:strVal val="#ppt_x-0.25"/>
                                          </p:val>
                                        </p:tav>
                                        <p:tav tm="100000">
                                          <p:val>
                                            <p:strVal val="#ppt_x"/>
                                          </p:val>
                                        </p:tav>
                                      </p:tavLst>
                                    </p:anim>
                                    <p:anim calcmode="lin" valueType="num">
                                      <p:cBhvr>
                                        <p:cTn id="83" dur="332" tmFilter="0.0,0.0; 0.25,0.07; 0.50,0.2; 0.75,0.467; 1.0,1.0">
                                          <p:stCondLst>
                                            <p:cond delay="0"/>
                                          </p:stCondLst>
                                        </p:cTn>
                                        <p:tgtEl>
                                          <p:spTgt spid="398529"/>
                                        </p:tgtEl>
                                        <p:attrNameLst>
                                          <p:attrName>ppt_y</p:attrName>
                                        </p:attrNameLst>
                                      </p:cBhvr>
                                      <p:tavLst>
                                        <p:tav tm="0" fmla="#ppt_y-sin(pi*$)/3">
                                          <p:val>
                                            <p:fltVal val="0.5"/>
                                          </p:val>
                                        </p:tav>
                                        <p:tav tm="100000">
                                          <p:val>
                                            <p:fltVal val="1"/>
                                          </p:val>
                                        </p:tav>
                                      </p:tavLst>
                                    </p:anim>
                                    <p:anim calcmode="lin" valueType="num">
                                      <p:cBhvr>
                                        <p:cTn id="84" dur="332" tmFilter="0, 0; 0.125,0.2665; 0.25,0.4; 0.375,0.465; 0.5,0.5;  0.625,0.535; 0.75,0.6; 0.875,0.7335; 1,1">
                                          <p:stCondLst>
                                            <p:cond delay="332"/>
                                          </p:stCondLst>
                                        </p:cTn>
                                        <p:tgtEl>
                                          <p:spTgt spid="398529"/>
                                        </p:tgtEl>
                                        <p:attrNameLst>
                                          <p:attrName>ppt_y</p:attrName>
                                        </p:attrNameLst>
                                      </p:cBhvr>
                                      <p:tavLst>
                                        <p:tav tm="0" fmla="#ppt_y-sin(pi*$)/9">
                                          <p:val>
                                            <p:fltVal val="0"/>
                                          </p:val>
                                        </p:tav>
                                        <p:tav tm="100000">
                                          <p:val>
                                            <p:fltVal val="1"/>
                                          </p:val>
                                        </p:tav>
                                      </p:tavLst>
                                    </p:anim>
                                    <p:anim calcmode="lin" valueType="num">
                                      <p:cBhvr>
                                        <p:cTn id="85" dur="166" tmFilter="0, 0; 0.125,0.2665; 0.25,0.4; 0.375,0.465; 0.5,0.5;  0.625,0.535; 0.75,0.6; 0.875,0.7335; 1,1">
                                          <p:stCondLst>
                                            <p:cond delay="662"/>
                                          </p:stCondLst>
                                        </p:cTn>
                                        <p:tgtEl>
                                          <p:spTgt spid="398529"/>
                                        </p:tgtEl>
                                        <p:attrNameLst>
                                          <p:attrName>ppt_y</p:attrName>
                                        </p:attrNameLst>
                                      </p:cBhvr>
                                      <p:tavLst>
                                        <p:tav tm="0" fmla="#ppt_y-sin(pi*$)/27">
                                          <p:val>
                                            <p:fltVal val="0"/>
                                          </p:val>
                                        </p:tav>
                                        <p:tav tm="100000">
                                          <p:val>
                                            <p:fltVal val="1"/>
                                          </p:val>
                                        </p:tav>
                                      </p:tavLst>
                                    </p:anim>
                                    <p:anim calcmode="lin" valueType="num">
                                      <p:cBhvr>
                                        <p:cTn id="86" dur="82" tmFilter="0, 0; 0.125,0.2665; 0.25,0.4; 0.375,0.465; 0.5,0.5;  0.625,0.535; 0.75,0.6; 0.875,0.7335; 1,1">
                                          <p:stCondLst>
                                            <p:cond delay="828"/>
                                          </p:stCondLst>
                                        </p:cTn>
                                        <p:tgtEl>
                                          <p:spTgt spid="398529"/>
                                        </p:tgtEl>
                                        <p:attrNameLst>
                                          <p:attrName>ppt_y</p:attrName>
                                        </p:attrNameLst>
                                      </p:cBhvr>
                                      <p:tavLst>
                                        <p:tav tm="0" fmla="#ppt_y-sin(pi*$)/81">
                                          <p:val>
                                            <p:fltVal val="0"/>
                                          </p:val>
                                        </p:tav>
                                        <p:tav tm="100000">
                                          <p:val>
                                            <p:fltVal val="1"/>
                                          </p:val>
                                        </p:tav>
                                      </p:tavLst>
                                    </p:anim>
                                    <p:animScale>
                                      <p:cBhvr>
                                        <p:cTn id="87" dur="13">
                                          <p:stCondLst>
                                            <p:cond delay="325"/>
                                          </p:stCondLst>
                                        </p:cTn>
                                        <p:tgtEl>
                                          <p:spTgt spid="398529"/>
                                        </p:tgtEl>
                                      </p:cBhvr>
                                      <p:to x="100000" y="60000"/>
                                    </p:animScale>
                                    <p:animScale>
                                      <p:cBhvr>
                                        <p:cTn id="88" dur="83" decel="50000">
                                          <p:stCondLst>
                                            <p:cond delay="338"/>
                                          </p:stCondLst>
                                        </p:cTn>
                                        <p:tgtEl>
                                          <p:spTgt spid="398529"/>
                                        </p:tgtEl>
                                      </p:cBhvr>
                                      <p:to x="100000" y="100000"/>
                                    </p:animScale>
                                    <p:animScale>
                                      <p:cBhvr>
                                        <p:cTn id="89" dur="13">
                                          <p:stCondLst>
                                            <p:cond delay="656"/>
                                          </p:stCondLst>
                                        </p:cTn>
                                        <p:tgtEl>
                                          <p:spTgt spid="398529"/>
                                        </p:tgtEl>
                                      </p:cBhvr>
                                      <p:to x="100000" y="80000"/>
                                    </p:animScale>
                                    <p:animScale>
                                      <p:cBhvr>
                                        <p:cTn id="90" dur="83" decel="50000">
                                          <p:stCondLst>
                                            <p:cond delay="669"/>
                                          </p:stCondLst>
                                        </p:cTn>
                                        <p:tgtEl>
                                          <p:spTgt spid="398529"/>
                                        </p:tgtEl>
                                      </p:cBhvr>
                                      <p:to x="100000" y="100000"/>
                                    </p:animScale>
                                    <p:animScale>
                                      <p:cBhvr>
                                        <p:cTn id="91" dur="13">
                                          <p:stCondLst>
                                            <p:cond delay="821"/>
                                          </p:stCondLst>
                                        </p:cTn>
                                        <p:tgtEl>
                                          <p:spTgt spid="398529"/>
                                        </p:tgtEl>
                                      </p:cBhvr>
                                      <p:to x="100000" y="90000"/>
                                    </p:animScale>
                                    <p:animScale>
                                      <p:cBhvr>
                                        <p:cTn id="92" dur="83" decel="50000">
                                          <p:stCondLst>
                                            <p:cond delay="834"/>
                                          </p:stCondLst>
                                        </p:cTn>
                                        <p:tgtEl>
                                          <p:spTgt spid="398529"/>
                                        </p:tgtEl>
                                      </p:cBhvr>
                                      <p:to x="100000" y="100000"/>
                                    </p:animScale>
                                    <p:animScale>
                                      <p:cBhvr>
                                        <p:cTn id="93" dur="13">
                                          <p:stCondLst>
                                            <p:cond delay="904"/>
                                          </p:stCondLst>
                                        </p:cTn>
                                        <p:tgtEl>
                                          <p:spTgt spid="398529"/>
                                        </p:tgtEl>
                                      </p:cBhvr>
                                      <p:to x="100000" y="95000"/>
                                    </p:animScale>
                                    <p:animScale>
                                      <p:cBhvr>
                                        <p:cTn id="94" dur="83" decel="50000">
                                          <p:stCondLst>
                                            <p:cond delay="917"/>
                                          </p:stCondLst>
                                        </p:cTn>
                                        <p:tgtEl>
                                          <p:spTgt spid="398529"/>
                                        </p:tgtEl>
                                      </p:cBhvr>
                                      <p:to x="100000" y="100000"/>
                                    </p:animScale>
                                  </p:childTnLst>
                                  <p:subTnLst>
                                    <p:audio>
                                      <p:cMediaNode>
                                        <p:cTn display="0" masterRel="sameClick">
                                          <p:stCondLst>
                                            <p:cond evt="begin" delay="0">
                                              <p:tn val="79"/>
                                            </p:cond>
                                          </p:stCondLst>
                                          <p:endCondLst>
                                            <p:cond evt="onStopAudio" delay="0">
                                              <p:tgtEl>
                                                <p:sldTgt/>
                                              </p:tgtEl>
                                            </p:cond>
                                          </p:endCondLst>
                                        </p:cTn>
                                        <p:tgtEl>
                                          <p:sndTgt r:embed="rId8" name="Pig.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6" presetClass="entr" presetSubtype="32" fill="hold" grpId="0" nodeType="clickEffect">
                                  <p:stCondLst>
                                    <p:cond delay="0"/>
                                  </p:stCondLst>
                                  <p:childTnLst>
                                    <p:set>
                                      <p:cBhvr>
                                        <p:cTn id="98" dur="1" fill="hold">
                                          <p:stCondLst>
                                            <p:cond delay="0"/>
                                          </p:stCondLst>
                                        </p:cTn>
                                        <p:tgtEl>
                                          <p:spTgt spid="398514"/>
                                        </p:tgtEl>
                                        <p:attrNameLst>
                                          <p:attrName>style.visibility</p:attrName>
                                        </p:attrNameLst>
                                      </p:cBhvr>
                                      <p:to>
                                        <p:strVal val="visible"/>
                                      </p:to>
                                    </p:set>
                                    <p:animEffect transition="in" filter="circle(out)">
                                      <p:cBhvr>
                                        <p:cTn id="99" dur="500"/>
                                        <p:tgtEl>
                                          <p:spTgt spid="398514"/>
                                        </p:tgtEl>
                                      </p:cBhvr>
                                    </p:animEffect>
                                  </p:childTnLst>
                                  <p:subTnLst>
                                    <p:audio>
                                      <p:cMediaNode>
                                        <p:cTn display="0" masterRel="sameClick">
                                          <p:stCondLst>
                                            <p:cond evt="begin" delay="0">
                                              <p:tn val="97"/>
                                            </p:cond>
                                          </p:stCondLst>
                                          <p:endCondLst>
                                            <p:cond evt="onStopAudio" delay="0">
                                              <p:tgtEl>
                                                <p:sldTgt/>
                                              </p:tgtEl>
                                            </p:cond>
                                          </p:endCondLst>
                                        </p:cTn>
                                        <p:tgtEl>
                                          <p:sndTgt r:embed="rId9" name="Explosion"/>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2" fill="hold" grpId="0" nodeType="clickEffect">
                                  <p:stCondLst>
                                    <p:cond delay="0"/>
                                  </p:stCondLst>
                                  <p:childTnLst>
                                    <p:set>
                                      <p:cBhvr>
                                        <p:cTn id="103" dur="1" fill="hold">
                                          <p:stCondLst>
                                            <p:cond delay="0"/>
                                          </p:stCondLst>
                                        </p:cTn>
                                        <p:tgtEl>
                                          <p:spTgt spid="398524"/>
                                        </p:tgtEl>
                                        <p:attrNameLst>
                                          <p:attrName>style.visibility</p:attrName>
                                        </p:attrNameLst>
                                      </p:cBhvr>
                                      <p:to>
                                        <p:strVal val="visible"/>
                                      </p:to>
                                    </p:set>
                                    <p:animEffect transition="in" filter="wipe(right)">
                                      <p:cBhvr>
                                        <p:cTn id="104" dur="500"/>
                                        <p:tgtEl>
                                          <p:spTgt spid="398524"/>
                                        </p:tgtEl>
                                      </p:cBhvr>
                                    </p:animEffect>
                                  </p:childTnLst>
                                  <p:subTnLst>
                                    <p:audio>
                                      <p:cMediaNode>
                                        <p:cTn display="0" masterRel="sameClick">
                                          <p:stCondLst>
                                            <p:cond evt="begin" delay="0">
                                              <p:tn val="102"/>
                                            </p:cond>
                                          </p:stCondLst>
                                          <p:endCondLst>
                                            <p:cond evt="onStopAudio" delay="0">
                                              <p:tgtEl>
                                                <p:sldTgt/>
                                              </p:tgtEl>
                                            </p:cond>
                                          </p:endCondLst>
                                        </p:cTn>
                                        <p:tgtEl>
                                          <p:sndTgt r:embed="rId10" name="Pencil Check"/>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2"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wipe(right)">
                                      <p:cBhvr>
                                        <p:cTn id="109" dur="500"/>
                                        <p:tgtEl>
                                          <p:spTgt spid="4"/>
                                        </p:tgtEl>
                                      </p:cBhvr>
                                    </p:animEffect>
                                  </p:childTnLst>
                                  <p:subTnLst>
                                    <p:audio>
                                      <p:cMediaNode>
                                        <p:cTn display="0" masterRel="sameClick">
                                          <p:stCondLst>
                                            <p:cond evt="begin" delay="0">
                                              <p:tn val="107"/>
                                            </p:cond>
                                          </p:stCondLst>
                                          <p:endCondLst>
                                            <p:cond evt="onStopAudio" delay="0">
                                              <p:tgtEl>
                                                <p:sldTgt/>
                                              </p:tgtEl>
                                            </p:cond>
                                          </p:endCondLst>
                                        </p:cTn>
                                        <p:tgtEl>
                                          <p:sndTgt r:embed="rId6"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P spid="398483" grpId="0"/>
      <p:bldP spid="398484" grpId="0" animBg="1" autoUpdateAnimBg="0"/>
      <p:bldP spid="398514" grpId="0" animBg="1" autoUpdateAnimBg="0"/>
      <p:bldP spid="398521" grpId="0" animBg="1" autoUpdateAnimBg="0"/>
      <p:bldP spid="398523" grpId="0" animBg="1"/>
      <p:bldP spid="398523" grpId="1" animBg="1"/>
      <p:bldP spid="39852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81091A0-D50B-9048-ACCF-256FD16F6A68}"/>
              </a:ext>
            </a:extLst>
          </p:cNvPr>
          <p:cNvSpPr>
            <a:spLocks noGrp="1" noChangeArrowheads="1"/>
          </p:cNvSpPr>
          <p:nvPr>
            <p:ph type="title"/>
          </p:nvPr>
        </p:nvSpPr>
        <p:spPr/>
        <p:txBody>
          <a:bodyPr/>
          <a:lstStyle/>
          <a:p>
            <a:pPr eaLnBrk="1" hangingPunct="1"/>
            <a:r>
              <a:rPr lang="en-US" altLang="en-US"/>
              <a:t>Overview of cellular respiration</a:t>
            </a:r>
          </a:p>
        </p:txBody>
      </p:sp>
      <p:sp>
        <p:nvSpPr>
          <p:cNvPr id="400387" name="Rectangle 3" descr="Rectangle: Click to edit Master text styles&#13;&#10;Second level&#13;&#10;Third level&#13;&#10;Fourth level&#13;&#10;Fifth level">
            <a:extLst>
              <a:ext uri="{FF2B5EF4-FFF2-40B4-BE49-F238E27FC236}">
                <a16:creationId xmlns:a16="http://schemas.microsoft.com/office/drawing/2014/main" id="{C6F76843-E188-AB4B-934F-30758F506D60}"/>
              </a:ext>
            </a:extLst>
          </p:cNvPr>
          <p:cNvSpPr>
            <a:spLocks noGrp="1" noChangeArrowheads="1"/>
          </p:cNvSpPr>
          <p:nvPr>
            <p:ph type="body" idx="1"/>
          </p:nvPr>
        </p:nvSpPr>
        <p:spPr>
          <a:xfrm>
            <a:off x="838200" y="1371600"/>
            <a:ext cx="5715000" cy="5029200"/>
          </a:xfrm>
        </p:spPr>
        <p:txBody>
          <a:bodyPr/>
          <a:lstStyle/>
          <a:p>
            <a:pPr eaLnBrk="1" hangingPunct="1"/>
            <a:r>
              <a:rPr lang="en-US" altLang="en-US" dirty="0"/>
              <a:t>4 metabolic stages</a:t>
            </a:r>
          </a:p>
          <a:p>
            <a:pPr lvl="1" eaLnBrk="1" hangingPunct="1"/>
            <a:r>
              <a:rPr lang="en-US" altLang="en-US" u="sng" dirty="0">
                <a:solidFill>
                  <a:srgbClr val="002060"/>
                </a:solidFill>
                <a:ea typeface="ＭＳ Ｐゴシック" panose="020B0600070205080204" pitchFamily="34" charset="-128"/>
              </a:rPr>
              <a:t>Anaerobic respiration</a:t>
            </a:r>
            <a:endParaRPr lang="en-US" altLang="en-US" dirty="0">
              <a:solidFill>
                <a:srgbClr val="002060"/>
              </a:solidFill>
              <a:ea typeface="ＭＳ Ｐゴシック" panose="020B0600070205080204" pitchFamily="34" charset="-128"/>
            </a:endParaRPr>
          </a:p>
          <a:p>
            <a:pPr marL="1085850" lvl="2" eaLnBrk="1" hangingPunct="1">
              <a:buFont typeface="Wingdings" pitchFamily="2" charset="2"/>
              <a:buNone/>
            </a:pPr>
            <a:r>
              <a:rPr lang="en-US" altLang="en-US" dirty="0">
                <a:solidFill>
                  <a:srgbClr val="002060"/>
                </a:solidFill>
                <a:ea typeface="ＭＳ Ｐゴシック" panose="020B0600070205080204" pitchFamily="34" charset="-128"/>
              </a:rPr>
              <a:t>1. </a:t>
            </a:r>
            <a:r>
              <a:rPr lang="en-US" altLang="en-US" u="sng" dirty="0">
                <a:solidFill>
                  <a:srgbClr val="002060"/>
                </a:solidFill>
                <a:ea typeface="ＭＳ Ｐゴシック" panose="020B0600070205080204" pitchFamily="34" charset="-128"/>
              </a:rPr>
              <a:t>Glycolysis</a:t>
            </a:r>
            <a:endParaRPr lang="en-US" altLang="en-US" dirty="0">
              <a:solidFill>
                <a:srgbClr val="002060"/>
              </a:solidFill>
              <a:ea typeface="ＭＳ Ｐゴシック" panose="020B0600070205080204" pitchFamily="34" charset="-128"/>
            </a:endParaRPr>
          </a:p>
          <a:p>
            <a:pPr marL="1428750" lvl="3" eaLnBrk="1" hangingPunct="1"/>
            <a:r>
              <a:rPr lang="en-US" altLang="en-US" dirty="0">
                <a:solidFill>
                  <a:srgbClr val="002060"/>
                </a:solidFill>
                <a:ea typeface="ＭＳ Ｐゴシック" panose="020B0600070205080204" pitchFamily="34" charset="-128"/>
              </a:rPr>
              <a:t>respiration without O</a:t>
            </a:r>
            <a:r>
              <a:rPr lang="en-US" altLang="en-US" baseline="-25000" dirty="0">
                <a:solidFill>
                  <a:srgbClr val="002060"/>
                </a:solidFill>
                <a:ea typeface="ＭＳ Ｐゴシック" panose="020B0600070205080204" pitchFamily="34" charset="-128"/>
              </a:rPr>
              <a:t>2</a:t>
            </a:r>
            <a:endParaRPr lang="en-US" altLang="en-US" dirty="0">
              <a:solidFill>
                <a:srgbClr val="002060"/>
              </a:solidFill>
              <a:ea typeface="ＭＳ Ｐゴシック" panose="020B0600070205080204" pitchFamily="34" charset="-128"/>
            </a:endParaRPr>
          </a:p>
          <a:p>
            <a:pPr marL="1428750" lvl="3" eaLnBrk="1" hangingPunct="1"/>
            <a:r>
              <a:rPr lang="en-US" altLang="en-US" dirty="0">
                <a:solidFill>
                  <a:srgbClr val="002060"/>
                </a:solidFill>
                <a:ea typeface="ＭＳ Ｐゴシック" panose="020B0600070205080204" pitchFamily="34" charset="-128"/>
              </a:rPr>
              <a:t>in cytosol</a:t>
            </a:r>
          </a:p>
          <a:p>
            <a:pPr lvl="1" eaLnBrk="1" hangingPunct="1"/>
            <a:r>
              <a:rPr lang="en-US" altLang="en-US" u="sng" dirty="0">
                <a:solidFill>
                  <a:srgbClr val="002060"/>
                </a:solidFill>
                <a:ea typeface="ＭＳ Ｐゴシック" panose="020B0600070205080204" pitchFamily="34" charset="-128"/>
              </a:rPr>
              <a:t>Aerobic respiration</a:t>
            </a:r>
            <a:endParaRPr lang="en-US" altLang="en-US" dirty="0">
              <a:solidFill>
                <a:srgbClr val="002060"/>
              </a:solidFill>
              <a:ea typeface="ＭＳ Ｐゴシック" panose="020B0600070205080204" pitchFamily="34" charset="-128"/>
            </a:endParaRPr>
          </a:p>
          <a:p>
            <a:pPr marL="1428750" lvl="3" eaLnBrk="1" hangingPunct="1"/>
            <a:r>
              <a:rPr lang="en-US" altLang="en-US" dirty="0">
                <a:solidFill>
                  <a:srgbClr val="002060"/>
                </a:solidFill>
                <a:ea typeface="ＭＳ Ｐゴシック" panose="020B0600070205080204" pitchFamily="34" charset="-128"/>
              </a:rPr>
              <a:t>respiration using O</a:t>
            </a:r>
            <a:r>
              <a:rPr lang="en-US" altLang="en-US" baseline="-25000" dirty="0">
                <a:solidFill>
                  <a:srgbClr val="002060"/>
                </a:solidFill>
                <a:ea typeface="ＭＳ Ｐゴシック" panose="020B0600070205080204" pitchFamily="34" charset="-128"/>
              </a:rPr>
              <a:t>2</a:t>
            </a:r>
          </a:p>
          <a:p>
            <a:pPr marL="1428750" lvl="3" eaLnBrk="1" hangingPunct="1"/>
            <a:r>
              <a:rPr lang="en-US" altLang="en-US" dirty="0">
                <a:solidFill>
                  <a:srgbClr val="002060"/>
                </a:solidFill>
                <a:ea typeface="ＭＳ Ｐゴシック" panose="020B0600070205080204" pitchFamily="34" charset="-128"/>
              </a:rPr>
              <a:t>in mitochondria</a:t>
            </a:r>
          </a:p>
          <a:p>
            <a:pPr marL="1085850" lvl="2" eaLnBrk="1" hangingPunct="1">
              <a:buFont typeface="Wingdings" pitchFamily="2" charset="2"/>
              <a:buNone/>
            </a:pPr>
            <a:r>
              <a:rPr lang="en-US" altLang="en-US" dirty="0">
                <a:solidFill>
                  <a:srgbClr val="002060"/>
                </a:solidFill>
                <a:ea typeface="ＭＳ Ｐゴシック" panose="020B0600070205080204" pitchFamily="34" charset="-128"/>
              </a:rPr>
              <a:t>2. </a:t>
            </a:r>
            <a:r>
              <a:rPr lang="en-US" altLang="en-US" u="sng" dirty="0">
                <a:solidFill>
                  <a:srgbClr val="002060"/>
                </a:solidFill>
                <a:ea typeface="ＭＳ Ｐゴシック" panose="020B0600070205080204" pitchFamily="34" charset="-128"/>
              </a:rPr>
              <a:t>Pyruvate oxidation</a:t>
            </a:r>
            <a:endParaRPr lang="en-US" altLang="en-US" dirty="0">
              <a:solidFill>
                <a:srgbClr val="002060"/>
              </a:solidFill>
              <a:ea typeface="ＭＳ Ｐゴシック" panose="020B0600070205080204" pitchFamily="34" charset="-128"/>
            </a:endParaRPr>
          </a:p>
          <a:p>
            <a:pPr marL="1085850" lvl="2" eaLnBrk="1" hangingPunct="1">
              <a:buFont typeface="Wingdings" pitchFamily="2" charset="2"/>
              <a:buNone/>
            </a:pPr>
            <a:r>
              <a:rPr lang="en-US" altLang="en-US" dirty="0">
                <a:solidFill>
                  <a:srgbClr val="002060"/>
                </a:solidFill>
                <a:ea typeface="ＭＳ Ｐゴシック" panose="020B0600070205080204" pitchFamily="34" charset="-128"/>
              </a:rPr>
              <a:t>3. </a:t>
            </a:r>
            <a:r>
              <a:rPr lang="en-US" altLang="en-US" u="sng" dirty="0">
                <a:solidFill>
                  <a:srgbClr val="002060"/>
                </a:solidFill>
                <a:ea typeface="ＭＳ Ｐゴシック" panose="020B0600070205080204" pitchFamily="34" charset="-128"/>
              </a:rPr>
              <a:t>Krebs cycle</a:t>
            </a:r>
            <a:endParaRPr lang="en-US" altLang="en-US" dirty="0">
              <a:solidFill>
                <a:srgbClr val="002060"/>
              </a:solidFill>
              <a:ea typeface="ＭＳ Ｐゴシック" panose="020B0600070205080204" pitchFamily="34" charset="-128"/>
            </a:endParaRPr>
          </a:p>
          <a:p>
            <a:pPr marL="1085850" lvl="2" eaLnBrk="1" hangingPunct="1">
              <a:buFont typeface="Wingdings" pitchFamily="2" charset="2"/>
              <a:buNone/>
            </a:pPr>
            <a:r>
              <a:rPr lang="en-US" altLang="en-US" dirty="0">
                <a:solidFill>
                  <a:srgbClr val="002060"/>
                </a:solidFill>
                <a:ea typeface="ＭＳ Ｐゴシック" panose="020B0600070205080204" pitchFamily="34" charset="-128"/>
              </a:rPr>
              <a:t>4. </a:t>
            </a:r>
            <a:r>
              <a:rPr lang="en-US" altLang="en-US" u="sng" dirty="0">
                <a:solidFill>
                  <a:srgbClr val="002060"/>
                </a:solidFill>
                <a:ea typeface="ＭＳ Ｐゴシック" panose="020B0600070205080204" pitchFamily="34" charset="-128"/>
              </a:rPr>
              <a:t>Electron transport chain</a:t>
            </a:r>
            <a:endParaRPr lang="en-US" altLang="en-US" dirty="0">
              <a:solidFill>
                <a:srgbClr val="002060"/>
              </a:solidFill>
              <a:ea typeface="ＭＳ Ｐゴシック" panose="020B0600070205080204" pitchFamily="34" charset="-128"/>
            </a:endParaRPr>
          </a:p>
        </p:txBody>
      </p:sp>
      <p:pic>
        <p:nvPicPr>
          <p:cNvPr id="400389" name="Picture 5">
            <a:extLst>
              <a:ext uri="{FF2B5EF4-FFF2-40B4-BE49-F238E27FC236}">
                <a16:creationId xmlns:a16="http://schemas.microsoft.com/office/drawing/2014/main" id="{D84E8C28-644E-C549-90E6-0F59C81CF389}"/>
              </a:ext>
            </a:extLst>
          </p:cNvPr>
          <p:cNvPicPr>
            <a:picLocks noChangeAspect="1" noChangeArrowheads="1"/>
          </p:cNvPicPr>
          <p:nvPr/>
        </p:nvPicPr>
        <p:blipFill>
          <a:blip r:embed="rId6"/>
          <a:srcRect r="1801" b="13356"/>
          <a:stretch>
            <a:fillRect/>
          </a:stretch>
        </p:blipFill>
        <p:spPr bwMode="auto">
          <a:xfrm>
            <a:off x="5105400" y="2671763"/>
            <a:ext cx="3965575" cy="2593975"/>
          </a:xfrm>
          <a:prstGeom prst="rect">
            <a:avLst/>
          </a:prstGeom>
          <a:noFill/>
          <a:ln w="9525">
            <a:noFill/>
            <a:miter lim="800000"/>
            <a:headEnd/>
            <a:tailEnd/>
          </a:ln>
          <a:effectLst>
            <a:outerShdw blurRad="63500" dist="38099" dir="2700000" algn="ctr" rotWithShape="0">
              <a:srgbClr val="000000">
                <a:alpha val="74998"/>
              </a:srgbClr>
            </a:outerShdw>
          </a:effectLst>
        </p:spPr>
      </p:pic>
      <p:grpSp>
        <p:nvGrpSpPr>
          <p:cNvPr id="2" name="Group 28">
            <a:extLst>
              <a:ext uri="{FF2B5EF4-FFF2-40B4-BE49-F238E27FC236}">
                <a16:creationId xmlns:a16="http://schemas.microsoft.com/office/drawing/2014/main" id="{FD9B6EDB-3B38-C742-8F9D-F9A541F64DEB}"/>
              </a:ext>
            </a:extLst>
          </p:cNvPr>
          <p:cNvGrpSpPr>
            <a:grpSpLocks/>
          </p:cNvGrpSpPr>
          <p:nvPr/>
        </p:nvGrpSpPr>
        <p:grpSpPr bwMode="auto">
          <a:xfrm>
            <a:off x="280988" y="6248400"/>
            <a:ext cx="8686800" cy="549275"/>
            <a:chOff x="177" y="3936"/>
            <a:chExt cx="5472" cy="346"/>
          </a:xfrm>
        </p:grpSpPr>
        <p:sp>
          <p:nvSpPr>
            <p:cNvPr id="33799" name="Rectangle 8">
              <a:extLst>
                <a:ext uri="{FF2B5EF4-FFF2-40B4-BE49-F238E27FC236}">
                  <a16:creationId xmlns:a16="http://schemas.microsoft.com/office/drawing/2014/main" id="{784B1524-1C23-E34A-A9C2-E9735F03C64F}"/>
                </a:ext>
              </a:extLst>
            </p:cNvPr>
            <p:cNvSpPr>
              <a:spLocks noChangeArrowheads="1"/>
            </p:cNvSpPr>
            <p:nvPr/>
          </p:nvSpPr>
          <p:spPr bwMode="auto">
            <a:xfrm>
              <a:off x="177" y="3965"/>
              <a:ext cx="5472" cy="288"/>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3800" name="Group 9">
              <a:extLst>
                <a:ext uri="{FF2B5EF4-FFF2-40B4-BE49-F238E27FC236}">
                  <a16:creationId xmlns:a16="http://schemas.microsoft.com/office/drawing/2014/main" id="{4CB076BD-1745-F541-8DB7-0CC040A2001B}"/>
                </a:ext>
              </a:extLst>
            </p:cNvPr>
            <p:cNvGrpSpPr>
              <a:grpSpLocks/>
            </p:cNvGrpSpPr>
            <p:nvPr/>
          </p:nvGrpSpPr>
          <p:grpSpPr bwMode="auto">
            <a:xfrm>
              <a:off x="321" y="3936"/>
              <a:ext cx="4475" cy="346"/>
              <a:chOff x="743" y="3672"/>
              <a:chExt cx="4475" cy="346"/>
            </a:xfrm>
          </p:grpSpPr>
          <p:sp>
            <p:nvSpPr>
              <p:cNvPr id="33801" name="Rectangle 10">
                <a:extLst>
                  <a:ext uri="{FF2B5EF4-FFF2-40B4-BE49-F238E27FC236}">
                    <a16:creationId xmlns:a16="http://schemas.microsoft.com/office/drawing/2014/main" id="{FBD3130B-B278-4E43-B330-649D9F8ADB3B}"/>
                  </a:ext>
                </a:extLst>
              </p:cNvPr>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33802" name="Rectangle 11">
                <a:extLst>
                  <a:ext uri="{FF2B5EF4-FFF2-40B4-BE49-F238E27FC236}">
                    <a16:creationId xmlns:a16="http://schemas.microsoft.com/office/drawing/2014/main" id="{C806886D-CCE9-794B-8196-B96AA3638248}"/>
                  </a:ext>
                </a:extLst>
              </p:cNvPr>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33803" name="Rectangle 12">
                <a:extLst>
                  <a:ext uri="{FF2B5EF4-FFF2-40B4-BE49-F238E27FC236}">
                    <a16:creationId xmlns:a16="http://schemas.microsoft.com/office/drawing/2014/main" id="{FC54FE1B-3481-5446-B210-66A705AE7CEB}"/>
                  </a:ext>
                </a:extLst>
              </p:cNvPr>
              <p:cNvSpPr>
                <a:spLocks noChangeArrowheads="1"/>
              </p:cNvSpPr>
              <p:nvPr/>
            </p:nvSpPr>
            <p:spPr bwMode="auto">
              <a:xfrm>
                <a:off x="2973"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ATP</a:t>
                </a:r>
                <a:endParaRPr lang="en-US" altLang="en-US" sz="2600" b="1" baseline="-25000">
                  <a:solidFill>
                    <a:schemeClr val="tx2"/>
                  </a:solidFill>
                </a:endParaRPr>
              </a:p>
            </p:txBody>
          </p:sp>
          <p:sp>
            <p:nvSpPr>
              <p:cNvPr id="33804" name="Rectangle 13">
                <a:extLst>
                  <a:ext uri="{FF2B5EF4-FFF2-40B4-BE49-F238E27FC236}">
                    <a16:creationId xmlns:a16="http://schemas.microsoft.com/office/drawing/2014/main" id="{83C70C5D-B021-C946-B0FB-7EEDB67A73BA}"/>
                  </a:ext>
                </a:extLst>
              </p:cNvPr>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33805" name="Rectangle 14">
                <a:extLst>
                  <a:ext uri="{FF2B5EF4-FFF2-40B4-BE49-F238E27FC236}">
                    <a16:creationId xmlns:a16="http://schemas.microsoft.com/office/drawing/2014/main" id="{440614AB-C078-1D4D-B36B-853E26A62CE8}"/>
                  </a:ext>
                </a:extLst>
              </p:cNvPr>
              <p:cNvSpPr>
                <a:spLocks noChangeArrowheads="1"/>
              </p:cNvSpPr>
              <p:nvPr/>
            </p:nvSpPr>
            <p:spPr bwMode="auto">
              <a:xfrm>
                <a:off x="4599"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p>
            </p:txBody>
          </p:sp>
          <p:sp>
            <p:nvSpPr>
              <p:cNvPr id="33806" name="Rectangle 15">
                <a:extLst>
                  <a:ext uri="{FF2B5EF4-FFF2-40B4-BE49-F238E27FC236}">
                    <a16:creationId xmlns:a16="http://schemas.microsoft.com/office/drawing/2014/main" id="{4EC02772-B80A-6846-933A-564F472A6F87}"/>
                  </a:ext>
                </a:extLst>
              </p:cNvPr>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33807" name="Rectangle 16">
                <a:extLst>
                  <a:ext uri="{FF2B5EF4-FFF2-40B4-BE49-F238E27FC236}">
                    <a16:creationId xmlns:a16="http://schemas.microsoft.com/office/drawing/2014/main" id="{E57EA470-F5C1-CB4A-898D-52AB2146E6CF}"/>
                  </a:ext>
                </a:extLst>
              </p:cNvPr>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33808" name="Rectangle 17">
                <a:extLst>
                  <a:ext uri="{FF2B5EF4-FFF2-40B4-BE49-F238E27FC236}">
                    <a16:creationId xmlns:a16="http://schemas.microsoft.com/office/drawing/2014/main" id="{CF5D0700-AB19-E14B-87C2-E939CC2ABDF7}"/>
                  </a:ext>
                </a:extLst>
              </p:cNvPr>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33809" name="Rectangle 18">
                <a:extLst>
                  <a:ext uri="{FF2B5EF4-FFF2-40B4-BE49-F238E27FC236}">
                    <a16:creationId xmlns:a16="http://schemas.microsoft.com/office/drawing/2014/main" id="{3A52B1D0-F5DF-0349-92D3-18DCB873038B}"/>
                  </a:ext>
                </a:extLst>
              </p:cNvPr>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grpSp>
      <p:sp>
        <p:nvSpPr>
          <p:cNvPr id="400408" name="Rectangle 24">
            <a:extLst>
              <a:ext uri="{FF2B5EF4-FFF2-40B4-BE49-F238E27FC236}">
                <a16:creationId xmlns:a16="http://schemas.microsoft.com/office/drawing/2014/main" id="{6C6C15B0-9761-F046-8DDE-B295A4D57A03}"/>
              </a:ext>
            </a:extLst>
          </p:cNvPr>
          <p:cNvSpPr>
            <a:spLocks noChangeArrowheads="1"/>
          </p:cNvSpPr>
          <p:nvPr/>
        </p:nvSpPr>
        <p:spPr bwMode="auto">
          <a:xfrm>
            <a:off x="7467600" y="6248400"/>
            <a:ext cx="12906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 </a:t>
            </a:r>
            <a:r>
              <a:rPr lang="en-US" altLang="en-US" sz="2600" b="1">
                <a:solidFill>
                  <a:srgbClr val="CC0000"/>
                </a:solidFill>
              </a:rPr>
              <a:t>heat</a:t>
            </a:r>
            <a:r>
              <a:rPr lang="en-US" altLang="en-US" sz="2200" b="1">
                <a:solidFill>
                  <a:srgbClr val="0F116A"/>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0387">
                                            <p:txEl>
                                              <p:pRg st="0" end="0"/>
                                            </p:txEl>
                                          </p:spTgt>
                                        </p:tgtEl>
                                        <p:attrNameLst>
                                          <p:attrName>style.visibility</p:attrName>
                                        </p:attrNameLst>
                                      </p:cBhvr>
                                      <p:to>
                                        <p:strVal val="visible"/>
                                      </p:to>
                                    </p:set>
                                    <p:anim calcmode="lin" valueType="num">
                                      <p:cBhvr additive="base">
                                        <p:cTn id="7" dur="500" fill="hold"/>
                                        <p:tgtEl>
                                          <p:spTgt spid="400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03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0408">
                                            <p:txEl>
                                              <p:pRg st="0" end="0"/>
                                            </p:txEl>
                                          </p:spTgt>
                                        </p:tgtEl>
                                        <p:attrNameLst>
                                          <p:attrName>style.visibility</p:attrName>
                                        </p:attrNameLst>
                                      </p:cBhvr>
                                      <p:to>
                                        <p:strVal val="visible"/>
                                      </p:to>
                                    </p:set>
                                    <p:animEffect transition="in" filter="wipe(left)">
                                      <p:cBhvr>
                                        <p:cTn id="17" dur="500"/>
                                        <p:tgtEl>
                                          <p:spTgt spid="40040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Po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00387">
                                            <p:txEl>
                                              <p:pRg st="1" end="1"/>
                                            </p:txEl>
                                          </p:spTgt>
                                        </p:tgtEl>
                                        <p:attrNameLst>
                                          <p:attrName>style.visibility</p:attrName>
                                        </p:attrNameLst>
                                      </p:cBhvr>
                                      <p:to>
                                        <p:strVal val="visible"/>
                                      </p:to>
                                    </p:set>
                                    <p:anim calcmode="lin" valueType="num">
                                      <p:cBhvr additive="base">
                                        <p:cTn id="22" dur="500" fill="hold"/>
                                        <p:tgtEl>
                                          <p:spTgt spid="400387">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0038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400387">
                                            <p:txEl>
                                              <p:pRg st="2" end="2"/>
                                            </p:txEl>
                                          </p:spTgt>
                                        </p:tgtEl>
                                        <p:attrNameLst>
                                          <p:attrName>style.visibility</p:attrName>
                                        </p:attrNameLst>
                                      </p:cBhvr>
                                      <p:to>
                                        <p:strVal val="visible"/>
                                      </p:to>
                                    </p:set>
                                    <p:anim calcmode="lin" valueType="num">
                                      <p:cBhvr additive="base">
                                        <p:cTn id="28" dur="500" fill="hold"/>
                                        <p:tgtEl>
                                          <p:spTgt spid="400387">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038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00387">
                                            <p:txEl>
                                              <p:pRg st="3" end="3"/>
                                            </p:txEl>
                                          </p:spTgt>
                                        </p:tgtEl>
                                        <p:attrNameLst>
                                          <p:attrName>style.visibility</p:attrName>
                                        </p:attrNameLst>
                                      </p:cBhvr>
                                      <p:to>
                                        <p:strVal val="visible"/>
                                      </p:to>
                                    </p:set>
                                    <p:anim calcmode="lin" valueType="num">
                                      <p:cBhvr additive="base">
                                        <p:cTn id="34" dur="500" fill="hold"/>
                                        <p:tgtEl>
                                          <p:spTgt spid="400387">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0038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00387">
                                            <p:txEl>
                                              <p:pRg st="4" end="4"/>
                                            </p:txEl>
                                          </p:spTgt>
                                        </p:tgtEl>
                                        <p:attrNameLst>
                                          <p:attrName>style.visibility</p:attrName>
                                        </p:attrNameLst>
                                      </p:cBhvr>
                                      <p:to>
                                        <p:strVal val="visible"/>
                                      </p:to>
                                    </p:set>
                                    <p:anim calcmode="lin" valueType="num">
                                      <p:cBhvr additive="base">
                                        <p:cTn id="40" dur="500" fill="hold"/>
                                        <p:tgtEl>
                                          <p:spTgt spid="400387">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0038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00387">
                                            <p:txEl>
                                              <p:pRg st="5" end="5"/>
                                            </p:txEl>
                                          </p:spTgt>
                                        </p:tgtEl>
                                        <p:attrNameLst>
                                          <p:attrName>style.visibility</p:attrName>
                                        </p:attrNameLst>
                                      </p:cBhvr>
                                      <p:to>
                                        <p:strVal val="visible"/>
                                      </p:to>
                                    </p:set>
                                    <p:anim calcmode="lin" valueType="num">
                                      <p:cBhvr additive="base">
                                        <p:cTn id="46" dur="500" fill="hold"/>
                                        <p:tgtEl>
                                          <p:spTgt spid="400387">
                                            <p:txEl>
                                              <p:pRg st="5" end="5"/>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0038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00387">
                                            <p:txEl>
                                              <p:pRg st="6" end="6"/>
                                            </p:txEl>
                                          </p:spTgt>
                                        </p:tgtEl>
                                        <p:attrNameLst>
                                          <p:attrName>style.visibility</p:attrName>
                                        </p:attrNameLst>
                                      </p:cBhvr>
                                      <p:to>
                                        <p:strVal val="visible"/>
                                      </p:to>
                                    </p:set>
                                    <p:anim calcmode="lin" valueType="num">
                                      <p:cBhvr additive="base">
                                        <p:cTn id="52" dur="500" fill="hold"/>
                                        <p:tgtEl>
                                          <p:spTgt spid="400387">
                                            <p:txEl>
                                              <p:pRg st="6" end="6"/>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0038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00387">
                                            <p:txEl>
                                              <p:pRg st="7" end="7"/>
                                            </p:txEl>
                                          </p:spTgt>
                                        </p:tgtEl>
                                        <p:attrNameLst>
                                          <p:attrName>style.visibility</p:attrName>
                                        </p:attrNameLst>
                                      </p:cBhvr>
                                      <p:to>
                                        <p:strVal val="visible"/>
                                      </p:to>
                                    </p:set>
                                    <p:anim calcmode="lin" valueType="num">
                                      <p:cBhvr additive="base">
                                        <p:cTn id="58" dur="500" fill="hold"/>
                                        <p:tgtEl>
                                          <p:spTgt spid="400387">
                                            <p:txEl>
                                              <p:pRg st="7" end="7"/>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0038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00387">
                                            <p:txEl>
                                              <p:pRg st="8" end="8"/>
                                            </p:txEl>
                                          </p:spTgt>
                                        </p:tgtEl>
                                        <p:attrNameLst>
                                          <p:attrName>style.visibility</p:attrName>
                                        </p:attrNameLst>
                                      </p:cBhvr>
                                      <p:to>
                                        <p:strVal val="visible"/>
                                      </p:to>
                                    </p:set>
                                    <p:anim calcmode="lin" valueType="num">
                                      <p:cBhvr additive="base">
                                        <p:cTn id="64" dur="500" fill="hold"/>
                                        <p:tgtEl>
                                          <p:spTgt spid="400387">
                                            <p:txEl>
                                              <p:pRg st="8" end="8"/>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0038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400387">
                                            <p:txEl>
                                              <p:pRg st="9" end="9"/>
                                            </p:txEl>
                                          </p:spTgt>
                                        </p:tgtEl>
                                        <p:attrNameLst>
                                          <p:attrName>style.visibility</p:attrName>
                                        </p:attrNameLst>
                                      </p:cBhvr>
                                      <p:to>
                                        <p:strVal val="visible"/>
                                      </p:to>
                                    </p:set>
                                    <p:anim calcmode="lin" valueType="num">
                                      <p:cBhvr additive="base">
                                        <p:cTn id="70" dur="500" fill="hold"/>
                                        <p:tgtEl>
                                          <p:spTgt spid="400387">
                                            <p:txEl>
                                              <p:pRg st="9" end="9"/>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40038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400387">
                                            <p:txEl>
                                              <p:pRg st="10" end="10"/>
                                            </p:txEl>
                                          </p:spTgt>
                                        </p:tgtEl>
                                        <p:attrNameLst>
                                          <p:attrName>style.visibility</p:attrName>
                                        </p:attrNameLst>
                                      </p:cBhvr>
                                      <p:to>
                                        <p:strVal val="visible"/>
                                      </p:to>
                                    </p:set>
                                    <p:anim calcmode="lin" valueType="num">
                                      <p:cBhvr additive="base">
                                        <p:cTn id="76" dur="500" fill="hold"/>
                                        <p:tgtEl>
                                          <p:spTgt spid="400387">
                                            <p:txEl>
                                              <p:pRg st="10" end="10"/>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40038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utoUpdateAnimBg="0"/>
      <p:bldP spid="40040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4">
            <a:extLst>
              <a:ext uri="{FF2B5EF4-FFF2-40B4-BE49-F238E27FC236}">
                <a16:creationId xmlns:a16="http://schemas.microsoft.com/office/drawing/2014/main" id="{0EDC1982-2251-1A4C-BAFD-31ED8C422194}"/>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2007-2008</a:t>
            </a:r>
            <a:endParaRPr lang="en-US" altLang="en-US" sz="1600" b="0"/>
          </a:p>
        </p:txBody>
      </p:sp>
      <p:sp>
        <p:nvSpPr>
          <p:cNvPr id="15363" name="Rectangle 5">
            <a:extLst>
              <a:ext uri="{FF2B5EF4-FFF2-40B4-BE49-F238E27FC236}">
                <a16:creationId xmlns:a16="http://schemas.microsoft.com/office/drawing/2014/main" id="{A1E5B521-8452-E947-BC5D-A2325FD54AB1}"/>
              </a:ext>
            </a:extLst>
          </p:cNvPr>
          <p:cNvSpPr>
            <a:spLocks noChangeArrowheads="1"/>
          </p:cNvSpPr>
          <p:nvPr/>
        </p:nvSpPr>
        <p:spPr bwMode="auto">
          <a:xfrm>
            <a:off x="1598613" y="2479675"/>
            <a:ext cx="559593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460375">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2pPr>
            <a:lvl3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3pPr>
            <a:lvl4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4pPr>
            <a:lvl5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3600" b="1">
                <a:solidFill>
                  <a:srgbClr val="0F116A"/>
                </a:solidFill>
              </a:rPr>
              <a:t>Cellular Respiration</a:t>
            </a:r>
            <a:br>
              <a:rPr lang="en-US" altLang="en-US" sz="3600" b="1">
                <a:solidFill>
                  <a:schemeClr val="tx2"/>
                </a:solidFill>
              </a:rPr>
            </a:br>
            <a:r>
              <a:rPr lang="en-US" altLang="en-US" sz="3600" b="1">
                <a:solidFill>
                  <a:schemeClr val="tx2"/>
                </a:solidFill>
              </a:rPr>
              <a:t>	</a:t>
            </a:r>
            <a:r>
              <a:rPr lang="en-US" altLang="en-US" sz="3600" b="1"/>
              <a:t>Stage 1:</a:t>
            </a:r>
            <a:br>
              <a:rPr lang="en-US" altLang="en-US" sz="3600" b="1"/>
            </a:br>
            <a:r>
              <a:rPr lang="en-US" altLang="en-US" sz="3600" b="1"/>
              <a:t>		</a:t>
            </a:r>
            <a:r>
              <a:rPr lang="en-US" altLang="en-US" sz="3600" b="1">
                <a:solidFill>
                  <a:schemeClr val="tx2"/>
                </a:solidFill>
              </a:rPr>
              <a:t>Glycolysis</a:t>
            </a:r>
          </a:p>
        </p:txBody>
      </p:sp>
      <p:pic>
        <p:nvPicPr>
          <p:cNvPr id="437254" name="Picture 6" descr="05_02b">
            <a:extLst>
              <a:ext uri="{FF2B5EF4-FFF2-40B4-BE49-F238E27FC236}">
                <a16:creationId xmlns:a16="http://schemas.microsoft.com/office/drawing/2014/main" id="{D47127B3-EBAC-9D4E-8C6D-05EBF7BC87A9}"/>
              </a:ext>
            </a:extLst>
          </p:cNvPr>
          <p:cNvPicPr>
            <a:picLocks noChangeAspect="1" noChangeArrowheads="1"/>
          </p:cNvPicPr>
          <p:nvPr/>
        </p:nvPicPr>
        <p:blipFill>
          <a:blip r:embed="rId3">
            <a:clrChange>
              <a:clrFrom>
                <a:srgbClr val="FFFFFF"/>
              </a:clrFrom>
              <a:clrTo>
                <a:srgbClr val="FFFFFF">
                  <a:alpha val="0"/>
                </a:srgbClr>
              </a:clrTo>
            </a:clrChange>
          </a:blip>
          <a:srcRect r="41624"/>
          <a:stretch>
            <a:fillRect/>
          </a:stretch>
        </p:blipFill>
        <p:spPr bwMode="auto">
          <a:xfrm rot="20336136">
            <a:off x="6684963" y="293688"/>
            <a:ext cx="2141537" cy="2747962"/>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37255" name="Picture 7" descr="doghouseBTLs-w">
            <a:extLst>
              <a:ext uri="{FF2B5EF4-FFF2-40B4-BE49-F238E27FC236}">
                <a16:creationId xmlns:a16="http://schemas.microsoft.com/office/drawing/2014/main" id="{95616676-2067-9E43-900C-FBEC625CEA77}"/>
              </a:ext>
            </a:extLst>
          </p:cNvPr>
          <p:cNvPicPr>
            <a:picLocks noChangeAspect="1" noChangeArrowheads="1"/>
          </p:cNvPicPr>
          <p:nvPr/>
        </p:nvPicPr>
        <p:blipFill>
          <a:blip r:embed="rId4">
            <a:clrChange>
              <a:clrFrom>
                <a:srgbClr val="FAFEFD"/>
              </a:clrFrom>
              <a:clrTo>
                <a:srgbClr val="FAFEFD">
                  <a:alpha val="0"/>
                </a:srgbClr>
              </a:clrTo>
            </a:clrChange>
            <a:extLst>
              <a:ext uri="{28A0092B-C50C-407E-A947-70E740481C1C}">
                <a14:useLocalDpi xmlns:a14="http://schemas.microsoft.com/office/drawing/2010/main" val="0"/>
              </a:ext>
            </a:extLst>
          </a:blip>
          <a:srcRect/>
          <a:stretch>
            <a:fillRect/>
          </a:stretch>
        </p:blipFill>
        <p:spPr bwMode="auto">
          <a:xfrm>
            <a:off x="7110413" y="4168775"/>
            <a:ext cx="18446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6" name="Picture 8">
            <a:extLst>
              <a:ext uri="{FF2B5EF4-FFF2-40B4-BE49-F238E27FC236}">
                <a16:creationId xmlns:a16="http://schemas.microsoft.com/office/drawing/2014/main" id="{539A7941-616D-FF46-9CE3-DF0E0A4B8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 y="3149600"/>
            <a:ext cx="1839913" cy="35242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59" name="Picture 11">
            <a:extLst>
              <a:ext uri="{FF2B5EF4-FFF2-40B4-BE49-F238E27FC236}">
                <a16:creationId xmlns:a16="http://schemas.microsoft.com/office/drawing/2014/main" id="{607DC28A-1E0B-5645-A7CC-8A2F84C9C7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341313"/>
            <a:ext cx="1790700" cy="1744662"/>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7260" name="Picture 12">
            <a:extLst>
              <a:ext uri="{FF2B5EF4-FFF2-40B4-BE49-F238E27FC236}">
                <a16:creationId xmlns:a16="http://schemas.microsoft.com/office/drawing/2014/main" id="{A1BDC383-9DAD-1B46-AEA0-B61D16346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1813" y="1200150"/>
            <a:ext cx="2087562" cy="14033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783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37254"/>
                                        </p:tgtEl>
                                        <p:attrNameLst>
                                          <p:attrName>style.visibility</p:attrName>
                                        </p:attrNameLst>
                                      </p:cBhvr>
                                      <p:to>
                                        <p:strVal val="visible"/>
                                      </p:to>
                                    </p:set>
                                    <p:animEffect transition="in" filter="wipe(left)">
                                      <p:cBhvr>
                                        <p:cTn id="7" dur="500"/>
                                        <p:tgtEl>
                                          <p:spTgt spid="43725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437255"/>
                                        </p:tgtEl>
                                        <p:attrNameLst>
                                          <p:attrName>style.visibility</p:attrName>
                                        </p:attrNameLst>
                                      </p:cBhvr>
                                      <p:to>
                                        <p:strVal val="visible"/>
                                      </p:to>
                                    </p:set>
                                    <p:animEffect transition="in" filter="wipe(down)">
                                      <p:cBhvr>
                                        <p:cTn id="11" dur="500"/>
                                        <p:tgtEl>
                                          <p:spTgt spid="437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87DB81E-E715-F14F-AD5D-3C5A379D2FF2}"/>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Glycolysis </a:t>
            </a:r>
          </a:p>
        </p:txBody>
      </p:sp>
      <p:grpSp>
        <p:nvGrpSpPr>
          <p:cNvPr id="2" name="Group 10">
            <a:extLst>
              <a:ext uri="{FF2B5EF4-FFF2-40B4-BE49-F238E27FC236}">
                <a16:creationId xmlns:a16="http://schemas.microsoft.com/office/drawing/2014/main" id="{3B0D7DE0-F7E1-FA40-BF4C-A015AD7C5C91}"/>
              </a:ext>
            </a:extLst>
          </p:cNvPr>
          <p:cNvGrpSpPr>
            <a:grpSpLocks/>
          </p:cNvGrpSpPr>
          <p:nvPr/>
        </p:nvGrpSpPr>
        <p:grpSpPr bwMode="auto">
          <a:xfrm>
            <a:off x="1485900" y="2446338"/>
            <a:ext cx="5105400" cy="1066800"/>
            <a:chOff x="1104" y="1584"/>
            <a:chExt cx="3216" cy="672"/>
          </a:xfrm>
        </p:grpSpPr>
        <p:sp>
          <p:nvSpPr>
            <p:cNvPr id="19465" name="Rectangle 4">
              <a:extLst>
                <a:ext uri="{FF2B5EF4-FFF2-40B4-BE49-F238E27FC236}">
                  <a16:creationId xmlns:a16="http://schemas.microsoft.com/office/drawing/2014/main" id="{CB70661C-9B81-274A-90C8-D33479D0BC2D}"/>
                </a:ext>
              </a:extLst>
            </p:cNvPr>
            <p:cNvSpPr>
              <a:spLocks noChangeArrowheads="1"/>
            </p:cNvSpPr>
            <p:nvPr/>
          </p:nvSpPr>
          <p:spPr bwMode="auto">
            <a:xfrm>
              <a:off x="1104" y="1584"/>
              <a:ext cx="3216" cy="672"/>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6" name="Rectangle 5">
              <a:extLst>
                <a:ext uri="{FF2B5EF4-FFF2-40B4-BE49-F238E27FC236}">
                  <a16:creationId xmlns:a16="http://schemas.microsoft.com/office/drawing/2014/main" id="{78B56419-ABDC-554C-B53C-300FFC4AD55B}"/>
                </a:ext>
              </a:extLst>
            </p:cNvPr>
            <p:cNvSpPr>
              <a:spLocks noChangeArrowheads="1"/>
            </p:cNvSpPr>
            <p:nvPr/>
          </p:nvSpPr>
          <p:spPr bwMode="auto">
            <a:xfrm>
              <a:off x="1165" y="1622"/>
              <a:ext cx="314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glucose </a:t>
              </a:r>
              <a:r>
                <a:rPr lang="en-US" altLang="en-US" sz="2600" b="1">
                  <a:solidFill>
                    <a:srgbClr val="0F116A"/>
                  </a:solidFill>
                  <a:sym typeface="Symbol" pitchFamily="2" charset="2"/>
                </a:rPr>
                <a:t>     pyruvate</a:t>
              </a:r>
              <a:endParaRPr lang="en-US" altLang="en-US" sz="3000" b="1">
                <a:solidFill>
                  <a:srgbClr val="0F116A"/>
                </a:solidFill>
                <a:sym typeface="Symbol" pitchFamily="2" charset="2"/>
              </a:endParaRPr>
            </a:p>
          </p:txBody>
        </p:sp>
        <p:sp>
          <p:nvSpPr>
            <p:cNvPr id="19467" name="Rectangle 6">
              <a:extLst>
                <a:ext uri="{FF2B5EF4-FFF2-40B4-BE49-F238E27FC236}">
                  <a16:creationId xmlns:a16="http://schemas.microsoft.com/office/drawing/2014/main" id="{C272117B-D0AF-5E4E-9955-E9BCBDF633AE}"/>
                </a:ext>
              </a:extLst>
            </p:cNvPr>
            <p:cNvSpPr>
              <a:spLocks noChangeArrowheads="1"/>
            </p:cNvSpPr>
            <p:nvPr/>
          </p:nvSpPr>
          <p:spPr bwMode="auto">
            <a:xfrm>
              <a:off x="3408" y="1886"/>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a:t>
              </a:r>
              <a:r>
                <a:rPr lang="en-US" altLang="en-US" sz="2000" b="1">
                  <a:solidFill>
                    <a:schemeClr val="tx2"/>
                  </a:solidFill>
                </a:rPr>
                <a:t>x</a:t>
              </a:r>
              <a:endParaRPr lang="en-US" altLang="en-US" sz="2600" b="1">
                <a:solidFill>
                  <a:schemeClr val="tx2"/>
                </a:solidFill>
              </a:endParaRPr>
            </a:p>
          </p:txBody>
        </p:sp>
        <p:sp>
          <p:nvSpPr>
            <p:cNvPr id="19468" name="AutoShape 7">
              <a:extLst>
                <a:ext uri="{FF2B5EF4-FFF2-40B4-BE49-F238E27FC236}">
                  <a16:creationId xmlns:a16="http://schemas.microsoft.com/office/drawing/2014/main" id="{755AC298-3803-8A47-B9A7-8B5C72864E9E}"/>
                </a:ext>
              </a:extLst>
            </p:cNvPr>
            <p:cNvSpPr>
              <a:spLocks noChangeArrowheads="1"/>
            </p:cNvSpPr>
            <p:nvPr/>
          </p:nvSpPr>
          <p:spPr bwMode="auto">
            <a:xfrm>
              <a:off x="1392" y="187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6C</a:t>
              </a:r>
              <a:endParaRPr lang="en-US" altLang="en-US"/>
            </a:p>
          </p:txBody>
        </p:sp>
        <p:sp>
          <p:nvSpPr>
            <p:cNvPr id="19469" name="AutoShape 8">
              <a:extLst>
                <a:ext uri="{FF2B5EF4-FFF2-40B4-BE49-F238E27FC236}">
                  <a16:creationId xmlns:a16="http://schemas.microsoft.com/office/drawing/2014/main" id="{E75BC334-AF81-6246-9E98-F4075FF7B613}"/>
                </a:ext>
              </a:extLst>
            </p:cNvPr>
            <p:cNvSpPr>
              <a:spLocks noChangeArrowheads="1"/>
            </p:cNvSpPr>
            <p:nvPr/>
          </p:nvSpPr>
          <p:spPr bwMode="auto">
            <a:xfrm>
              <a:off x="3696" y="187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grpSp>
      <p:pic>
        <p:nvPicPr>
          <p:cNvPr id="406539" name="Picture 11" descr="penguinL">
            <a:extLst>
              <a:ext uri="{FF2B5EF4-FFF2-40B4-BE49-F238E27FC236}">
                <a16:creationId xmlns:a16="http://schemas.microsoft.com/office/drawing/2014/main" id="{B2349A55-8379-8846-9ECE-54E5F3EBDA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3143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40" name="AutoShape 12">
            <a:extLst>
              <a:ext uri="{FF2B5EF4-FFF2-40B4-BE49-F238E27FC236}">
                <a16:creationId xmlns:a16="http://schemas.microsoft.com/office/drawing/2014/main" id="{A894D7FF-825C-084B-A118-C19FDF1986CB}"/>
              </a:ext>
            </a:extLst>
          </p:cNvPr>
          <p:cNvSpPr>
            <a:spLocks noChangeArrowheads="1"/>
          </p:cNvSpPr>
          <p:nvPr/>
        </p:nvSpPr>
        <p:spPr bwMode="auto">
          <a:xfrm>
            <a:off x="7194550" y="1873250"/>
            <a:ext cx="1857375" cy="1900238"/>
          </a:xfrm>
          <a:prstGeom prst="wedgeEllipseCallout">
            <a:avLst>
              <a:gd name="adj1" fmla="val 1625"/>
              <a:gd name="adj2" fmla="val -107727"/>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In the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cytosol?</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Why does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that make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evolutionary</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sense?</a:t>
            </a:r>
            <a:endParaRPr lang="en-US" altLang="en-US" sz="1800" b="1" i="1">
              <a:solidFill>
                <a:srgbClr val="0F116A"/>
              </a:solidFill>
              <a:latin typeface="Comic Sans MS" panose="030F0902030302020204" pitchFamily="66" charset="0"/>
            </a:endParaRPr>
          </a:p>
        </p:txBody>
      </p:sp>
      <p:pic>
        <p:nvPicPr>
          <p:cNvPr id="406541" name="Picture 13">
            <a:extLst>
              <a:ext uri="{FF2B5EF4-FFF2-40B4-BE49-F238E27FC236}">
                <a16:creationId xmlns:a16="http://schemas.microsoft.com/office/drawing/2014/main" id="{8D11F20D-2A99-C849-80A1-D4E51297B4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975" y="4841875"/>
            <a:ext cx="1531938" cy="1916113"/>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42" name="AutoShape 14">
            <a:extLst>
              <a:ext uri="{FF2B5EF4-FFF2-40B4-BE49-F238E27FC236}">
                <a16:creationId xmlns:a16="http://schemas.microsoft.com/office/drawing/2014/main" id="{D1885CDA-DE16-0046-8567-8A684ACC2BFB}"/>
              </a:ext>
            </a:extLst>
          </p:cNvPr>
          <p:cNvSpPr>
            <a:spLocks noChangeArrowheads="1"/>
          </p:cNvSpPr>
          <p:nvPr/>
        </p:nvSpPr>
        <p:spPr bwMode="auto">
          <a:xfrm>
            <a:off x="5033963" y="6070600"/>
            <a:ext cx="2693987" cy="708025"/>
          </a:xfrm>
          <a:prstGeom prst="wedgeEllipseCallout">
            <a:avLst>
              <a:gd name="adj1" fmla="val 72273"/>
              <a:gd name="adj2" fmla="val -148208"/>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That’s not enough</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ATP for me</a:t>
            </a:r>
            <a:r>
              <a:rPr lang="en-US" altLang="en-US" sz="1800" b="1" i="1">
                <a:solidFill>
                  <a:srgbClr val="0F116A"/>
                </a:solidFill>
                <a:latin typeface="Comic Sans MS" panose="030F0902030302020204" pitchFamily="66" charset="0"/>
              </a:rPr>
              <a:t>!</a:t>
            </a:r>
          </a:p>
        </p:txBody>
      </p:sp>
      <p:sp>
        <p:nvSpPr>
          <p:cNvPr id="406531" name="Rectangle 3" descr="Rectangle: Click to edit Master text styles&#13;&#10;Second level&#13;&#10;Third level&#13;&#10;Fourth level&#13;&#10;Fifth level">
            <a:extLst>
              <a:ext uri="{FF2B5EF4-FFF2-40B4-BE49-F238E27FC236}">
                <a16:creationId xmlns:a16="http://schemas.microsoft.com/office/drawing/2014/main" id="{3A81F835-8280-1640-907A-83808707F250}"/>
              </a:ext>
            </a:extLst>
          </p:cNvPr>
          <p:cNvSpPr>
            <a:spLocks noGrp="1" noChangeArrowheads="1"/>
          </p:cNvSpPr>
          <p:nvPr>
            <p:ph type="body" idx="1"/>
          </p:nvPr>
        </p:nvSpPr>
        <p:spPr>
          <a:xfrm>
            <a:off x="555625" y="1371600"/>
            <a:ext cx="8031163" cy="5257800"/>
          </a:xfrm>
          <a:noFill/>
        </p:spPr>
        <p:txBody>
          <a:bodyPr/>
          <a:lstStyle/>
          <a:p>
            <a:pPr eaLnBrk="1" hangingPunct="1"/>
            <a:r>
              <a:rPr lang="en-US" altLang="en-US" sz="2600" dirty="0">
                <a:ea typeface="ＭＳ Ｐゴシック" panose="020B0600070205080204" pitchFamily="34" charset="-128"/>
              </a:rPr>
              <a:t>Breaking down glucose </a:t>
            </a:r>
          </a:p>
          <a:p>
            <a:pPr lvl="1" eaLnBrk="1" hangingPunct="1"/>
            <a:r>
              <a:rPr lang="en-US" altLang="en-US" sz="2400" dirty="0">
                <a:ea typeface="ＭＳ Ｐゴシック" panose="020B0600070205080204" pitchFamily="34" charset="-128"/>
              </a:rPr>
              <a:t>“</a:t>
            </a:r>
            <a:r>
              <a:rPr lang="en-US" altLang="en-US" sz="2400" u="sng" dirty="0" err="1">
                <a:solidFill>
                  <a:srgbClr val="002060"/>
                </a:solidFill>
                <a:ea typeface="ＭＳ Ｐゴシック" panose="020B0600070205080204" pitchFamily="34" charset="-128"/>
              </a:rPr>
              <a:t>glyco</a:t>
            </a:r>
            <a:r>
              <a:rPr lang="en-US" altLang="en-US" sz="2400" dirty="0">
                <a:solidFill>
                  <a:srgbClr val="002060"/>
                </a:solidFill>
                <a:ea typeface="ＭＳ Ｐゴシック" panose="020B0600070205080204" pitchFamily="34" charset="-128"/>
              </a:rPr>
              <a:t> – </a:t>
            </a:r>
            <a:r>
              <a:rPr lang="en-US" altLang="en-US" sz="2400" u="sng" dirty="0">
                <a:solidFill>
                  <a:srgbClr val="002060"/>
                </a:solidFill>
                <a:ea typeface="ＭＳ Ｐゴシック" panose="020B0600070205080204" pitchFamily="34" charset="-128"/>
              </a:rPr>
              <a:t>lysis</a:t>
            </a:r>
            <a:r>
              <a:rPr lang="en-US" altLang="en-US" sz="2400" dirty="0">
                <a:ea typeface="ＭＳ Ｐゴシック" panose="020B0600070205080204" pitchFamily="34" charset="-128"/>
              </a:rPr>
              <a:t>” (splitting sugar)</a:t>
            </a:r>
          </a:p>
          <a:p>
            <a:pPr lvl="1" eaLnBrk="1" hangingPunct="1"/>
            <a:endParaRPr lang="en-US" altLang="en-US" sz="2400" dirty="0">
              <a:ea typeface="ＭＳ Ｐゴシック" panose="020B0600070205080204" pitchFamily="34" charset="-128"/>
              <a:sym typeface="Symbol" pitchFamily="2" charset="2"/>
            </a:endParaRPr>
          </a:p>
          <a:p>
            <a:pPr eaLnBrk="1" hangingPunct="1">
              <a:buFont typeface="Wingdings" pitchFamily="2" charset="2"/>
              <a:buNone/>
            </a:pPr>
            <a:endParaRPr lang="en-US" altLang="en-US" sz="2600" dirty="0">
              <a:ea typeface="ＭＳ Ｐゴシック" panose="020B0600070205080204" pitchFamily="34" charset="-128"/>
              <a:sym typeface="Symbol" pitchFamily="2" charset="2"/>
            </a:endParaRPr>
          </a:p>
          <a:p>
            <a:pPr eaLnBrk="1" hangingPunct="1">
              <a:buFont typeface="Wingdings" pitchFamily="2" charset="2"/>
              <a:buNone/>
            </a:pPr>
            <a:r>
              <a:rPr lang="en-US" altLang="en-US" sz="2600" dirty="0">
                <a:ea typeface="ＭＳ Ｐゴシック" panose="020B0600070205080204" pitchFamily="34" charset="-128"/>
                <a:sym typeface="Symbol" pitchFamily="2" charset="2"/>
              </a:rPr>
              <a:t>	</a:t>
            </a:r>
            <a:r>
              <a:rPr lang="en-US" altLang="en-US" sz="900" dirty="0">
                <a:ea typeface="ＭＳ Ｐゴシック" panose="020B0600070205080204" pitchFamily="34" charset="-128"/>
                <a:sym typeface="Symbol" pitchFamily="2" charset="2"/>
              </a:rPr>
              <a:t>								</a:t>
            </a:r>
            <a:endParaRPr lang="en-US" altLang="en-US" sz="2600" dirty="0">
              <a:ea typeface="ＭＳ Ｐゴシック" panose="020B0600070205080204" pitchFamily="34" charset="-128"/>
              <a:sym typeface="Symbol" pitchFamily="2" charset="2"/>
            </a:endParaRPr>
          </a:p>
          <a:p>
            <a:pPr lvl="1" eaLnBrk="1" hangingPunct="1"/>
            <a:r>
              <a:rPr lang="en-US" altLang="en-US" sz="2400" dirty="0">
                <a:ea typeface="ＭＳ Ｐゴシック" panose="020B0600070205080204" pitchFamily="34" charset="-128"/>
              </a:rPr>
              <a:t>ancient pathway which harvests energy</a:t>
            </a:r>
          </a:p>
          <a:p>
            <a:pPr marL="1085850" lvl="2" eaLnBrk="1" hangingPunct="1"/>
            <a:r>
              <a:rPr lang="en-US" altLang="en-US" sz="2000" dirty="0">
                <a:ea typeface="ＭＳ Ｐゴシック" panose="020B0600070205080204" pitchFamily="34" charset="-128"/>
              </a:rPr>
              <a:t>where energy transfer first evolved</a:t>
            </a:r>
          </a:p>
          <a:p>
            <a:pPr marL="1085850" lvl="2" eaLnBrk="1" hangingPunct="1"/>
            <a:r>
              <a:rPr lang="en-US" altLang="en-US" sz="2000" dirty="0">
                <a:ea typeface="ＭＳ Ｐゴシック" panose="020B0600070205080204" pitchFamily="34" charset="-128"/>
              </a:rPr>
              <a:t>transfer energy from organic molecules to ATP</a:t>
            </a:r>
          </a:p>
          <a:p>
            <a:pPr marL="1085850" lvl="2" eaLnBrk="1" hangingPunct="1"/>
            <a:r>
              <a:rPr lang="en-US" altLang="en-US" sz="2000" dirty="0">
                <a:ea typeface="ＭＳ Ｐゴシック" panose="020B0600070205080204" pitchFamily="34" charset="-128"/>
              </a:rPr>
              <a:t>still is starting point for </a:t>
            </a:r>
            <a:r>
              <a:rPr lang="en-US" altLang="en-US" sz="2000" u="sng" dirty="0">
                <a:solidFill>
                  <a:srgbClr val="002060"/>
                </a:solidFill>
                <a:ea typeface="ＭＳ Ｐゴシック" panose="020B0600070205080204" pitchFamily="34" charset="-128"/>
              </a:rPr>
              <a:t>ALL</a:t>
            </a:r>
            <a:r>
              <a:rPr lang="en-US" altLang="en-US" sz="2000" dirty="0">
                <a:ea typeface="ＭＳ Ｐゴシック" panose="020B0600070205080204" pitchFamily="34" charset="-128"/>
              </a:rPr>
              <a:t> cellular respiration</a:t>
            </a:r>
          </a:p>
          <a:p>
            <a:pPr lvl="1" eaLnBrk="1" hangingPunct="1"/>
            <a:r>
              <a:rPr lang="en-US" altLang="en-US" sz="2400" dirty="0">
                <a:ea typeface="ＭＳ Ｐゴシック" panose="020B0600070205080204" pitchFamily="34" charset="-128"/>
              </a:rPr>
              <a:t>but it’s inefficient </a:t>
            </a:r>
          </a:p>
          <a:p>
            <a:pPr marL="1085850" lvl="2" eaLnBrk="1" hangingPunct="1"/>
            <a:r>
              <a:rPr lang="en-US" altLang="en-US" sz="2000" dirty="0">
                <a:ea typeface="ＭＳ Ｐゴシック" panose="020B0600070205080204" pitchFamily="34" charset="-128"/>
              </a:rPr>
              <a:t>generate only</a:t>
            </a:r>
            <a:r>
              <a:rPr lang="en-US" altLang="en-US" sz="2000" dirty="0">
                <a:solidFill>
                  <a:schemeClr val="tx2"/>
                </a:solidFill>
                <a:ea typeface="ＭＳ Ｐゴシック" panose="020B0600070205080204" pitchFamily="34" charset="-128"/>
              </a:rPr>
              <a:t> </a:t>
            </a:r>
            <a:r>
              <a:rPr lang="en-US" altLang="en-US" sz="2000" u="sng" dirty="0">
                <a:solidFill>
                  <a:srgbClr val="CC0000"/>
                </a:solidFill>
                <a:ea typeface="ＭＳ Ｐゴシック" panose="020B0600070205080204" pitchFamily="34" charset="-128"/>
              </a:rPr>
              <a:t>2 ATP</a:t>
            </a:r>
            <a:r>
              <a:rPr lang="en-US" altLang="en-US" sz="2000" dirty="0">
                <a:ea typeface="ＭＳ Ｐゴシック" panose="020B0600070205080204" pitchFamily="34" charset="-128"/>
              </a:rPr>
              <a:t> for every </a:t>
            </a:r>
            <a:r>
              <a:rPr lang="en-US" altLang="en-US" sz="2000" u="sng" dirty="0">
                <a:solidFill>
                  <a:srgbClr val="002060"/>
                </a:solidFill>
                <a:ea typeface="ＭＳ Ｐゴシック" panose="020B0600070205080204" pitchFamily="34" charset="-128"/>
              </a:rPr>
              <a:t>1 glucose</a:t>
            </a:r>
            <a:endParaRPr lang="en-US" altLang="en-US" sz="2000" dirty="0">
              <a:solidFill>
                <a:srgbClr val="002060"/>
              </a:solidFill>
              <a:ea typeface="ＭＳ Ｐゴシック" panose="020B0600070205080204" pitchFamily="34" charset="-128"/>
            </a:endParaRPr>
          </a:p>
          <a:p>
            <a:pPr lvl="1" eaLnBrk="1" hangingPunct="1"/>
            <a:r>
              <a:rPr lang="en-US" altLang="en-US" sz="2400" dirty="0">
                <a:ea typeface="ＭＳ Ｐゴシック" panose="020B0600070205080204" pitchFamily="34" charset="-128"/>
              </a:rPr>
              <a:t>occurs in cytosol</a:t>
            </a:r>
          </a:p>
        </p:txBody>
      </p:sp>
    </p:spTree>
    <p:extLst>
      <p:ext uri="{BB962C8B-B14F-4D97-AF65-F5344CB8AC3E}">
        <p14:creationId xmlns:p14="http://schemas.microsoft.com/office/powerpoint/2010/main" val="3669626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6531">
                                            <p:txEl>
                                              <p:pRg st="1" end="1"/>
                                            </p:txEl>
                                          </p:spTgt>
                                        </p:tgtEl>
                                        <p:attrNameLst>
                                          <p:attrName>style.visibility</p:attrName>
                                        </p:attrNameLst>
                                      </p:cBhvr>
                                      <p:to>
                                        <p:strVal val="visible"/>
                                      </p:to>
                                    </p:set>
                                    <p:anim calcmode="lin" valueType="num">
                                      <p:cBhvr additive="base">
                                        <p:cTn id="7" dur="500" fill="hold"/>
                                        <p:tgtEl>
                                          <p:spTgt spid="4065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6531">
                                            <p:txEl>
                                              <p:pRg st="5" end="5"/>
                                            </p:txEl>
                                          </p:spTgt>
                                        </p:tgtEl>
                                        <p:attrNameLst>
                                          <p:attrName>style.visibility</p:attrName>
                                        </p:attrNameLst>
                                      </p:cBhvr>
                                      <p:to>
                                        <p:strVal val="visible"/>
                                      </p:to>
                                    </p:set>
                                    <p:anim calcmode="lin" valueType="num">
                                      <p:cBhvr additive="base">
                                        <p:cTn id="18" dur="500" fill="hold"/>
                                        <p:tgtEl>
                                          <p:spTgt spid="406531">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0653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6531">
                                            <p:txEl>
                                              <p:pRg st="6" end="6"/>
                                            </p:txEl>
                                          </p:spTgt>
                                        </p:tgtEl>
                                        <p:attrNameLst>
                                          <p:attrName>style.visibility</p:attrName>
                                        </p:attrNameLst>
                                      </p:cBhvr>
                                      <p:to>
                                        <p:strVal val="visible"/>
                                      </p:to>
                                    </p:set>
                                    <p:anim calcmode="lin" valueType="num">
                                      <p:cBhvr additive="base">
                                        <p:cTn id="24" dur="500" fill="hold"/>
                                        <p:tgtEl>
                                          <p:spTgt spid="406531">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653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6531">
                                            <p:txEl>
                                              <p:pRg st="7" end="7"/>
                                            </p:txEl>
                                          </p:spTgt>
                                        </p:tgtEl>
                                        <p:attrNameLst>
                                          <p:attrName>style.visibility</p:attrName>
                                        </p:attrNameLst>
                                      </p:cBhvr>
                                      <p:to>
                                        <p:strVal val="visible"/>
                                      </p:to>
                                    </p:set>
                                    <p:anim calcmode="lin" valueType="num">
                                      <p:cBhvr additive="base">
                                        <p:cTn id="30" dur="500" fill="hold"/>
                                        <p:tgtEl>
                                          <p:spTgt spid="406531">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0653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6531">
                                            <p:txEl>
                                              <p:pRg st="8" end="8"/>
                                            </p:txEl>
                                          </p:spTgt>
                                        </p:tgtEl>
                                        <p:attrNameLst>
                                          <p:attrName>style.visibility</p:attrName>
                                        </p:attrNameLst>
                                      </p:cBhvr>
                                      <p:to>
                                        <p:strVal val="visible"/>
                                      </p:to>
                                    </p:set>
                                    <p:anim calcmode="lin" valueType="num">
                                      <p:cBhvr additive="base">
                                        <p:cTn id="36" dur="500" fill="hold"/>
                                        <p:tgtEl>
                                          <p:spTgt spid="406531">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0653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6531">
                                            <p:txEl>
                                              <p:pRg st="9" end="9"/>
                                            </p:txEl>
                                          </p:spTgt>
                                        </p:tgtEl>
                                        <p:attrNameLst>
                                          <p:attrName>style.visibility</p:attrName>
                                        </p:attrNameLst>
                                      </p:cBhvr>
                                      <p:to>
                                        <p:strVal val="visible"/>
                                      </p:to>
                                    </p:set>
                                    <p:anim calcmode="lin" valueType="num">
                                      <p:cBhvr additive="base">
                                        <p:cTn id="42" dur="500" fill="hold"/>
                                        <p:tgtEl>
                                          <p:spTgt spid="406531">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0653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06531">
                                            <p:txEl>
                                              <p:pRg st="10" end="10"/>
                                            </p:txEl>
                                          </p:spTgt>
                                        </p:tgtEl>
                                        <p:attrNameLst>
                                          <p:attrName>style.visibility</p:attrName>
                                        </p:attrNameLst>
                                      </p:cBhvr>
                                      <p:to>
                                        <p:strVal val="visible"/>
                                      </p:to>
                                    </p:set>
                                    <p:anim calcmode="lin" valueType="num">
                                      <p:cBhvr additive="base">
                                        <p:cTn id="48" dur="500" fill="hold"/>
                                        <p:tgtEl>
                                          <p:spTgt spid="406531">
                                            <p:txEl>
                                              <p:pRg st="10" end="1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0653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Stri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06541"/>
                                        </p:tgtEl>
                                        <p:attrNameLst>
                                          <p:attrName>style.visibility</p:attrName>
                                        </p:attrNameLst>
                                      </p:cBhvr>
                                      <p:to>
                                        <p:strVal val="visible"/>
                                      </p:to>
                                    </p:set>
                                    <p:animEffect transition="in" filter="wipe(left)">
                                      <p:cBhvr>
                                        <p:cTn id="54" dur="500"/>
                                        <p:tgtEl>
                                          <p:spTgt spid="406541"/>
                                        </p:tgtEl>
                                      </p:cBhvr>
                                    </p:animEffect>
                                  </p:childTnLst>
                                  <p:subTnLst>
                                    <p:audio>
                                      <p:cMediaNode>
                                        <p:cTn display="0" masterRel="sameClick">
                                          <p:stCondLst>
                                            <p:cond evt="begin" delay="0">
                                              <p:tn val="52"/>
                                            </p:cond>
                                          </p:stCondLst>
                                          <p:endCondLst>
                                            <p:cond evt="onStopAudio" delay="0">
                                              <p:tgtEl>
                                                <p:sldTgt/>
                                              </p:tgtEl>
                                            </p:cond>
                                          </p:endCondLst>
                                        </p:cTn>
                                        <p:tgtEl>
                                          <p:sndTgt r:embed="rId4" name="Vibro Up"/>
                                        </p:tgtEl>
                                      </p:cMediaNode>
                                    </p:audio>
                                  </p:sub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06542"/>
                                        </p:tgtEl>
                                        <p:attrNameLst>
                                          <p:attrName>style.visibility</p:attrName>
                                        </p:attrNameLst>
                                      </p:cBhvr>
                                      <p:to>
                                        <p:strVal val="visible"/>
                                      </p:to>
                                    </p:set>
                                    <p:animEffect transition="in" filter="wipe(left)">
                                      <p:cBhvr>
                                        <p:cTn id="58" dur="500"/>
                                        <p:tgtEl>
                                          <p:spTgt spid="406542"/>
                                        </p:tgtEl>
                                      </p:cBhvr>
                                    </p:animEffect>
                                  </p:childTnLst>
                                  <p:subTnLst>
                                    <p:audio>
                                      <p:cMediaNode>
                                        <p:cTn display="0" masterRel="sameClick">
                                          <p:stCondLst>
                                            <p:cond evt="begin" delay="0">
                                              <p:tn val="56"/>
                                            </p:cond>
                                          </p:stCondLst>
                                          <p:endCondLst>
                                            <p:cond evt="onStopAudio" delay="0">
                                              <p:tgtEl>
                                                <p:sldTgt/>
                                              </p:tgtEl>
                                            </p:cond>
                                          </p:endCondLst>
                                        </p:cTn>
                                        <p:tgtEl>
                                          <p:sndTgt r:embed="rId6" name="Quack"/>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06531">
                                            <p:txEl>
                                              <p:pRg st="11" end="11"/>
                                            </p:txEl>
                                          </p:spTgt>
                                        </p:tgtEl>
                                        <p:attrNameLst>
                                          <p:attrName>style.visibility</p:attrName>
                                        </p:attrNameLst>
                                      </p:cBhvr>
                                      <p:to>
                                        <p:strVal val="visible"/>
                                      </p:to>
                                    </p:set>
                                    <p:anim calcmode="lin" valueType="num">
                                      <p:cBhvr additive="base">
                                        <p:cTn id="63" dur="500" fill="hold"/>
                                        <p:tgtEl>
                                          <p:spTgt spid="406531">
                                            <p:txEl>
                                              <p:pRg st="11" end="11"/>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406531">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406539"/>
                                        </p:tgtEl>
                                        <p:attrNameLst>
                                          <p:attrName>style.visibility</p:attrName>
                                        </p:attrNameLst>
                                      </p:cBhvr>
                                      <p:to>
                                        <p:strVal val="visible"/>
                                      </p:to>
                                    </p:set>
                                    <p:animEffect transition="in" filter="wipe(down)">
                                      <p:cBhvr>
                                        <p:cTn id="69" dur="500"/>
                                        <p:tgtEl>
                                          <p:spTgt spid="406539"/>
                                        </p:tgtEl>
                                      </p:cBhvr>
                                    </p:animEffect>
                                  </p:childTnLst>
                                </p:cTn>
                              </p:par>
                            </p:childTnLst>
                          </p:cTn>
                        </p:par>
                        <p:par>
                          <p:cTn id="70" fill="hold" nodeType="afterGroup">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406540"/>
                                        </p:tgtEl>
                                        <p:attrNameLst>
                                          <p:attrName>style.visibility</p:attrName>
                                        </p:attrNameLst>
                                      </p:cBhvr>
                                      <p:to>
                                        <p:strVal val="visible"/>
                                      </p:to>
                                    </p:set>
                                    <p:animEffect transition="in" filter="wipe(left)">
                                      <p:cBhvr>
                                        <p:cTn id="73" dur="500"/>
                                        <p:tgtEl>
                                          <p:spTgt spid="406540"/>
                                        </p:tgtEl>
                                      </p:cBhvr>
                                    </p:animEffect>
                                  </p:childTnLst>
                                  <p:subTnLst>
                                    <p:audio>
                                      <p:cMediaNode>
                                        <p:cTn display="0" masterRel="sameClick">
                                          <p:stCondLst>
                                            <p:cond evt="begin" delay="0">
                                              <p:tn val="71"/>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0" grpId="0" animBg="1" autoUpdateAnimBg="0"/>
      <p:bldP spid="406542" grpId="0" animBg="1" autoUpdateAnimBg="0"/>
      <p:bldP spid="40653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382810A-F383-5A40-BC44-F4C5CC618B9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Evolutionary perspective</a:t>
            </a:r>
          </a:p>
        </p:txBody>
      </p:sp>
      <p:sp>
        <p:nvSpPr>
          <p:cNvPr id="408579" name="Rectangle 3" descr="Rectangle: Click to edit Master text styles&#13;&#10;Second level&#13;&#10;Third level&#13;&#10;Fourth level&#13;&#10;Fifth level">
            <a:extLst>
              <a:ext uri="{FF2B5EF4-FFF2-40B4-BE49-F238E27FC236}">
                <a16:creationId xmlns:a16="http://schemas.microsoft.com/office/drawing/2014/main" id="{F9D9F5EA-3A83-824C-87CC-A62E67831201}"/>
              </a:ext>
            </a:extLst>
          </p:cNvPr>
          <p:cNvSpPr>
            <a:spLocks noGrp="1" noChangeArrowheads="1"/>
          </p:cNvSpPr>
          <p:nvPr>
            <p:ph type="body" idx="1"/>
          </p:nvPr>
        </p:nvSpPr>
        <p:spPr>
          <a:xfrm>
            <a:off x="708025" y="1371600"/>
            <a:ext cx="8435975" cy="4267200"/>
          </a:xfrm>
        </p:spPr>
        <p:txBody>
          <a:bodyPr/>
          <a:lstStyle/>
          <a:p>
            <a:pPr eaLnBrk="1" hangingPunct="1">
              <a:lnSpc>
                <a:spcPct val="90000"/>
              </a:lnSpc>
            </a:pPr>
            <a:r>
              <a:rPr lang="en-US" altLang="en-US" sz="2600" dirty="0">
                <a:ea typeface="ＭＳ Ｐゴシック" panose="020B0600070205080204" pitchFamily="34" charset="-128"/>
              </a:rPr>
              <a:t>Prokaryotes</a:t>
            </a:r>
          </a:p>
          <a:p>
            <a:pPr lvl="1" eaLnBrk="1" hangingPunct="1">
              <a:lnSpc>
                <a:spcPct val="90000"/>
              </a:lnSpc>
            </a:pPr>
            <a:r>
              <a:rPr lang="en-US" altLang="en-US" sz="2400" dirty="0">
                <a:ea typeface="ＭＳ Ｐゴシック" panose="020B0600070205080204" pitchFamily="34" charset="-128"/>
              </a:rPr>
              <a:t>first cells had no organelles</a:t>
            </a:r>
          </a:p>
          <a:p>
            <a:pPr eaLnBrk="1" hangingPunct="1">
              <a:lnSpc>
                <a:spcPct val="90000"/>
              </a:lnSpc>
            </a:pPr>
            <a:r>
              <a:rPr lang="en-US" altLang="en-US" sz="2600" dirty="0">
                <a:ea typeface="ＭＳ Ｐゴシック" panose="020B0600070205080204" pitchFamily="34" charset="-128"/>
              </a:rPr>
              <a:t>Anaerobic atmosphere</a:t>
            </a:r>
          </a:p>
          <a:p>
            <a:pPr lvl="1" eaLnBrk="1" hangingPunct="1">
              <a:lnSpc>
                <a:spcPct val="90000"/>
              </a:lnSpc>
            </a:pPr>
            <a:r>
              <a:rPr lang="en-US" altLang="en-US" sz="2400" dirty="0">
                <a:ea typeface="ＭＳ Ｐゴシック" panose="020B0600070205080204" pitchFamily="34" charset="-128"/>
              </a:rPr>
              <a:t>life on Earth first evolved </a:t>
            </a:r>
            <a:r>
              <a:rPr lang="en-US" altLang="en-US" sz="2400" u="sng" dirty="0">
                <a:solidFill>
                  <a:srgbClr val="CC0000"/>
                </a:solidFill>
                <a:ea typeface="ＭＳ Ｐゴシック" panose="020B0600070205080204" pitchFamily="34" charset="-128"/>
              </a:rPr>
              <a:t>without</a:t>
            </a:r>
            <a:r>
              <a:rPr lang="en-US" altLang="en-US" sz="2400" u="sng" dirty="0">
                <a:ea typeface="ＭＳ Ｐゴシック" panose="020B0600070205080204" pitchFamily="34" charset="-128"/>
              </a:rPr>
              <a:t> </a:t>
            </a:r>
            <a:r>
              <a:rPr lang="en-US" altLang="en-US" sz="2400" u="sng" dirty="0">
                <a:solidFill>
                  <a:srgbClr val="CC0000"/>
                </a:solidFill>
                <a:ea typeface="ＭＳ Ｐゴシック" panose="020B0600070205080204" pitchFamily="34" charset="-128"/>
              </a:rPr>
              <a:t>free oxygen</a:t>
            </a:r>
            <a:r>
              <a:rPr lang="en-US" altLang="en-US" sz="2400" dirty="0">
                <a:ea typeface="ＭＳ Ｐゴシック" panose="020B0600070205080204" pitchFamily="34" charset="-128"/>
              </a:rPr>
              <a:t> (O</a:t>
            </a:r>
            <a:r>
              <a:rPr lang="en-US" altLang="en-US" sz="2400" baseline="-25000" dirty="0">
                <a:ea typeface="ＭＳ Ｐゴシック" panose="020B0600070205080204" pitchFamily="34" charset="-128"/>
              </a:rPr>
              <a:t>2</a:t>
            </a:r>
            <a:r>
              <a:rPr lang="en-US" altLang="en-US" sz="2400" dirty="0">
                <a:ea typeface="ＭＳ Ｐゴシック" panose="020B0600070205080204" pitchFamily="34" charset="-128"/>
              </a:rPr>
              <a:t>) in atmosphere</a:t>
            </a:r>
          </a:p>
          <a:p>
            <a:pPr lvl="1" eaLnBrk="1" hangingPunct="1">
              <a:lnSpc>
                <a:spcPct val="90000"/>
              </a:lnSpc>
            </a:pPr>
            <a:r>
              <a:rPr lang="en-US" altLang="en-US" sz="2400" dirty="0">
                <a:ea typeface="ＭＳ Ｐゴシック" panose="020B0600070205080204" pitchFamily="34" charset="-128"/>
              </a:rPr>
              <a:t>energy had to be captured from organic molecules in absence of O</a:t>
            </a:r>
            <a:r>
              <a:rPr lang="en-US" altLang="en-US" sz="2400" baseline="-25000" dirty="0">
                <a:ea typeface="ＭＳ Ｐゴシック" panose="020B0600070205080204" pitchFamily="34" charset="-128"/>
              </a:rPr>
              <a:t>2</a:t>
            </a:r>
          </a:p>
          <a:p>
            <a:pPr eaLnBrk="1" hangingPunct="1">
              <a:lnSpc>
                <a:spcPct val="90000"/>
              </a:lnSpc>
            </a:pPr>
            <a:r>
              <a:rPr lang="en-US" altLang="en-US" sz="2600" u="sng" dirty="0">
                <a:solidFill>
                  <a:srgbClr val="002060"/>
                </a:solidFill>
                <a:ea typeface="ＭＳ Ｐゴシック" panose="020B0600070205080204" pitchFamily="34" charset="-128"/>
              </a:rPr>
              <a:t>Prokaryotes</a:t>
            </a:r>
            <a:r>
              <a:rPr lang="en-US" altLang="en-US" sz="2600" dirty="0">
                <a:ea typeface="ＭＳ Ｐゴシック" panose="020B0600070205080204" pitchFamily="34" charset="-128"/>
              </a:rPr>
              <a:t> that evolved glycolysis are ancestors of all modern life</a:t>
            </a:r>
          </a:p>
          <a:p>
            <a:pPr lvl="1" eaLnBrk="1" hangingPunct="1">
              <a:lnSpc>
                <a:spcPct val="90000"/>
              </a:lnSpc>
            </a:pPr>
            <a:r>
              <a:rPr lang="en-US" altLang="en-US" sz="2400" u="sng" dirty="0">
                <a:solidFill>
                  <a:srgbClr val="CC0000"/>
                </a:solidFill>
                <a:ea typeface="ＭＳ Ｐゴシック" panose="020B0600070205080204" pitchFamily="34" charset="-128"/>
              </a:rPr>
              <a:t>ALL</a:t>
            </a:r>
            <a:r>
              <a:rPr lang="en-US" altLang="en-US" sz="2400" dirty="0">
                <a:ea typeface="ＭＳ Ｐゴシック" panose="020B0600070205080204" pitchFamily="34" charset="-128"/>
              </a:rPr>
              <a:t> cells still utilize glycolysis</a:t>
            </a:r>
          </a:p>
        </p:txBody>
      </p:sp>
      <p:pic>
        <p:nvPicPr>
          <p:cNvPr id="408588" name="Picture 12">
            <a:extLst>
              <a:ext uri="{FF2B5EF4-FFF2-40B4-BE49-F238E27FC236}">
                <a16:creationId xmlns:a16="http://schemas.microsoft.com/office/drawing/2014/main" id="{5766BC03-6EDD-0240-87A2-C564C87AA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7163" y="5341938"/>
            <a:ext cx="2087562" cy="140335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89" name="Picture 13">
            <a:extLst>
              <a:ext uri="{FF2B5EF4-FFF2-40B4-BE49-F238E27FC236}">
                <a16:creationId xmlns:a16="http://schemas.microsoft.com/office/drawing/2014/main" id="{681A4166-998D-FC40-95C6-DD0487979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025" y="5338763"/>
            <a:ext cx="2001838" cy="140652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8590" name="Picture 14" descr="penguinL">
            <a:extLst>
              <a:ext uri="{FF2B5EF4-FFF2-40B4-BE49-F238E27FC236}">
                <a16:creationId xmlns:a16="http://schemas.microsoft.com/office/drawing/2014/main" id="{7AF89ADE-64B6-E34F-8482-998E7A95C1D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87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91" name="AutoShape 15">
            <a:extLst>
              <a:ext uri="{FF2B5EF4-FFF2-40B4-BE49-F238E27FC236}">
                <a16:creationId xmlns:a16="http://schemas.microsoft.com/office/drawing/2014/main" id="{DB91809B-0D39-B24A-9407-B96841217A92}"/>
              </a:ext>
            </a:extLst>
          </p:cNvPr>
          <p:cNvSpPr>
            <a:spLocks noChangeArrowheads="1"/>
          </p:cNvSpPr>
          <p:nvPr/>
        </p:nvSpPr>
        <p:spPr bwMode="auto">
          <a:xfrm>
            <a:off x="4968875" y="5314950"/>
            <a:ext cx="2386013" cy="1450975"/>
          </a:xfrm>
          <a:prstGeom prst="wedgeEllipseCallout">
            <a:avLst>
              <a:gd name="adj1" fmla="val 79407"/>
              <a:gd name="adj2" fmla="val -1575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You mean</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we’re related?</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Do I have to invite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them over for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 holidays?</a:t>
            </a:r>
            <a:endParaRPr lang="en-US" altLang="en-US" sz="1800" b="1" i="1">
              <a:solidFill>
                <a:srgbClr val="0F116A"/>
              </a:solidFill>
              <a:latin typeface="Comic Sans MS" panose="030F0902030302020204" pitchFamily="66" charset="0"/>
            </a:endParaRPr>
          </a:p>
        </p:txBody>
      </p:sp>
      <p:pic>
        <p:nvPicPr>
          <p:cNvPr id="408592" name="Picture 16" descr="penguinL">
            <a:extLst>
              <a:ext uri="{FF2B5EF4-FFF2-40B4-BE49-F238E27FC236}">
                <a16:creationId xmlns:a16="http://schemas.microsoft.com/office/drawing/2014/main" id="{744C3DE3-E39D-E948-B432-AF222CDAED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93" name="AutoShape 17">
            <a:extLst>
              <a:ext uri="{FF2B5EF4-FFF2-40B4-BE49-F238E27FC236}">
                <a16:creationId xmlns:a16="http://schemas.microsoft.com/office/drawing/2014/main" id="{DC2FF09F-6A2A-E34F-96EC-ABE3393A28FF}"/>
              </a:ext>
            </a:extLst>
          </p:cNvPr>
          <p:cNvSpPr>
            <a:spLocks noChangeArrowheads="1"/>
          </p:cNvSpPr>
          <p:nvPr/>
        </p:nvSpPr>
        <p:spPr bwMode="auto">
          <a:xfrm>
            <a:off x="6072188" y="1184275"/>
            <a:ext cx="2386012" cy="1109663"/>
          </a:xfrm>
          <a:prstGeom prst="wedgeEllipseCallout">
            <a:avLst>
              <a:gd name="adj1" fmla="val 37625"/>
              <a:gd name="adj2" fmla="val -12110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Enzymes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of glycolysis are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“well-conserved”</a:t>
            </a:r>
            <a:endParaRPr lang="en-US" altLang="en-US" sz="1800" b="1" i="1">
              <a:solidFill>
                <a:srgbClr val="0F116A"/>
              </a:solidFill>
              <a:latin typeface="Comic Sans MS" panose="030F0902030302020204" pitchFamily="66" charset="0"/>
            </a:endParaRPr>
          </a:p>
        </p:txBody>
      </p:sp>
    </p:spTree>
    <p:extLst>
      <p:ext uri="{BB962C8B-B14F-4D97-AF65-F5344CB8AC3E}">
        <p14:creationId xmlns:p14="http://schemas.microsoft.com/office/powerpoint/2010/main" val="676782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 calcmode="lin" valueType="num">
                                      <p:cBhvr additive="base">
                                        <p:cTn id="7" dur="500" fill="hold"/>
                                        <p:tgtEl>
                                          <p:spTgt spid="408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857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8579">
                                            <p:txEl>
                                              <p:pRg st="1" end="1"/>
                                            </p:txEl>
                                          </p:spTgt>
                                        </p:tgtEl>
                                        <p:attrNameLst>
                                          <p:attrName>style.visibility</p:attrName>
                                        </p:attrNameLst>
                                      </p:cBhvr>
                                      <p:to>
                                        <p:strVal val="visible"/>
                                      </p:to>
                                    </p:set>
                                    <p:anim calcmode="lin" valueType="num">
                                      <p:cBhvr additive="base">
                                        <p:cTn id="13" dur="500" fill="hold"/>
                                        <p:tgtEl>
                                          <p:spTgt spid="408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85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8579">
                                            <p:txEl>
                                              <p:pRg st="2" end="2"/>
                                            </p:txEl>
                                          </p:spTgt>
                                        </p:tgtEl>
                                        <p:attrNameLst>
                                          <p:attrName>style.visibility</p:attrName>
                                        </p:attrNameLst>
                                      </p:cBhvr>
                                      <p:to>
                                        <p:strVal val="visible"/>
                                      </p:to>
                                    </p:set>
                                    <p:anim calcmode="lin" valueType="num">
                                      <p:cBhvr additive="base">
                                        <p:cTn id="19" dur="500" fill="hold"/>
                                        <p:tgtEl>
                                          <p:spTgt spid="408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85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8579">
                                            <p:txEl>
                                              <p:pRg st="3" end="3"/>
                                            </p:txEl>
                                          </p:spTgt>
                                        </p:tgtEl>
                                        <p:attrNameLst>
                                          <p:attrName>style.visibility</p:attrName>
                                        </p:attrNameLst>
                                      </p:cBhvr>
                                      <p:to>
                                        <p:strVal val="visible"/>
                                      </p:to>
                                    </p:set>
                                    <p:anim calcmode="lin" valueType="num">
                                      <p:cBhvr additive="base">
                                        <p:cTn id="25" dur="500" fill="hold"/>
                                        <p:tgtEl>
                                          <p:spTgt spid="408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85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8579">
                                            <p:txEl>
                                              <p:pRg st="4" end="4"/>
                                            </p:txEl>
                                          </p:spTgt>
                                        </p:tgtEl>
                                        <p:attrNameLst>
                                          <p:attrName>style.visibility</p:attrName>
                                        </p:attrNameLst>
                                      </p:cBhvr>
                                      <p:to>
                                        <p:strVal val="visible"/>
                                      </p:to>
                                    </p:set>
                                    <p:anim calcmode="lin" valueType="num">
                                      <p:cBhvr additive="base">
                                        <p:cTn id="31" dur="500" fill="hold"/>
                                        <p:tgtEl>
                                          <p:spTgt spid="408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857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8579">
                                            <p:txEl>
                                              <p:pRg st="5" end="5"/>
                                            </p:txEl>
                                          </p:spTgt>
                                        </p:tgtEl>
                                        <p:attrNameLst>
                                          <p:attrName>style.visibility</p:attrName>
                                        </p:attrNameLst>
                                      </p:cBhvr>
                                      <p:to>
                                        <p:strVal val="visible"/>
                                      </p:to>
                                    </p:set>
                                    <p:anim calcmode="lin" valueType="num">
                                      <p:cBhvr additive="base">
                                        <p:cTn id="37" dur="500" fill="hold"/>
                                        <p:tgtEl>
                                          <p:spTgt spid="4085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85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08579">
                                            <p:txEl>
                                              <p:pRg st="6" end="6"/>
                                            </p:txEl>
                                          </p:spTgt>
                                        </p:tgtEl>
                                        <p:attrNameLst>
                                          <p:attrName>style.visibility</p:attrName>
                                        </p:attrNameLst>
                                      </p:cBhvr>
                                      <p:to>
                                        <p:strVal val="visible"/>
                                      </p:to>
                                    </p:set>
                                    <p:anim calcmode="lin" valueType="num">
                                      <p:cBhvr additive="base">
                                        <p:cTn id="43" dur="500" fill="hold"/>
                                        <p:tgtEl>
                                          <p:spTgt spid="4085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085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08592"/>
                                        </p:tgtEl>
                                        <p:attrNameLst>
                                          <p:attrName>style.visibility</p:attrName>
                                        </p:attrNameLst>
                                      </p:cBhvr>
                                      <p:to>
                                        <p:strVal val="visible"/>
                                      </p:to>
                                    </p:set>
                                  </p:childTnLst>
                                </p:cTn>
                              </p:par>
                            </p:childTnLst>
                          </p:cTn>
                        </p:par>
                        <p:par>
                          <p:cTn id="49" fill="hold" nodeType="afterGroup">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408593"/>
                                        </p:tgtEl>
                                        <p:attrNameLst>
                                          <p:attrName>style.visibility</p:attrName>
                                        </p:attrNameLst>
                                      </p:cBhvr>
                                      <p:to>
                                        <p:strVal val="visible"/>
                                      </p:to>
                                    </p:set>
                                    <p:animEffect transition="in" filter="wipe(down)">
                                      <p:cBhvr>
                                        <p:cTn id="52" dur="500"/>
                                        <p:tgtEl>
                                          <p:spTgt spid="408593"/>
                                        </p:tgtEl>
                                      </p:cBhvr>
                                    </p:animEffect>
                                  </p:childTnLst>
                                  <p:subTnLst>
                                    <p:audio>
                                      <p:cMediaNode>
                                        <p:cTn display="0" masterRel="sameClick">
                                          <p:stCondLst>
                                            <p:cond evt="begin" delay="0">
                                              <p:tn val="50"/>
                                            </p:cond>
                                          </p:stCondLst>
                                          <p:endCondLst>
                                            <p:cond evt="onStopAudio" delay="0">
                                              <p:tgtEl>
                                                <p:sldTgt/>
                                              </p:tgtEl>
                                            </p:cond>
                                          </p:endCondLst>
                                        </p:cTn>
                                        <p:tgtEl>
                                          <p:sndTgt r:embed="rId4" name="Quack"/>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408590"/>
                                        </p:tgtEl>
                                        <p:attrNameLst>
                                          <p:attrName>style.visibility</p:attrName>
                                        </p:attrNameLst>
                                      </p:cBhvr>
                                      <p:to>
                                        <p:strVal val="visible"/>
                                      </p:to>
                                    </p:set>
                                  </p:childTnLst>
                                </p:cTn>
                              </p:par>
                            </p:childTnLst>
                          </p:cTn>
                        </p:par>
                        <p:par>
                          <p:cTn id="57" fill="hold" nodeType="afterGroup">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408591"/>
                                        </p:tgtEl>
                                        <p:attrNameLst>
                                          <p:attrName>style.visibility</p:attrName>
                                        </p:attrNameLst>
                                      </p:cBhvr>
                                      <p:to>
                                        <p:strVal val="visible"/>
                                      </p:to>
                                    </p:set>
                                    <p:animEffect transition="in" filter="wipe(down)">
                                      <p:cBhvr>
                                        <p:cTn id="60" dur="500"/>
                                        <p:tgtEl>
                                          <p:spTgt spid="408591"/>
                                        </p:tgtEl>
                                      </p:cBhvr>
                                    </p:animEffect>
                                  </p:childTnLst>
                                  <p:subTnLst>
                                    <p:audio>
                                      <p:cMediaNode>
                                        <p:cTn display="0" masterRel="sameClick">
                                          <p:stCondLst>
                                            <p:cond evt="begin" delay="0">
                                              <p:tn val="58"/>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P spid="408591" grpId="0" animBg="1" autoUpdateAnimBg="0"/>
      <p:bldP spid="40859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55" name="Rectangle 31" descr="Rectangle: Click to edit Master text styles&#13;&#10;Second level&#13;&#10;Third level&#13;&#10;Fourth level&#13;&#10;Fifth level">
            <a:extLst>
              <a:ext uri="{FF2B5EF4-FFF2-40B4-BE49-F238E27FC236}">
                <a16:creationId xmlns:a16="http://schemas.microsoft.com/office/drawing/2014/main" id="{60DBB598-7F03-CE42-9BCD-C64588C68C37}"/>
              </a:ext>
            </a:extLst>
          </p:cNvPr>
          <p:cNvSpPr>
            <a:spLocks noGrp="1" noChangeArrowheads="1"/>
          </p:cNvSpPr>
          <p:nvPr>
            <p:ph type="body" idx="1"/>
          </p:nvPr>
        </p:nvSpPr>
        <p:spPr>
          <a:xfrm>
            <a:off x="0" y="1333500"/>
            <a:ext cx="3657600" cy="4838700"/>
          </a:xfrm>
          <a:solidFill>
            <a:schemeClr val="bg1"/>
          </a:solidFill>
        </p:spPr>
        <p:txBody>
          <a:bodyPr/>
          <a:lstStyle/>
          <a:p>
            <a:pPr marL="0" indent="0" eaLnBrk="1" hangingPunct="1">
              <a:buFont typeface="Wingdings" pitchFamily="2" charset="2"/>
              <a:buNone/>
            </a:pPr>
            <a:r>
              <a:rPr lang="en-US" altLang="en-US" sz="3400" dirty="0">
                <a:ea typeface="ＭＳ Ｐゴシック" panose="020B0600070205080204" pitchFamily="34" charset="-128"/>
              </a:rPr>
              <a:t>10 reactions</a:t>
            </a:r>
            <a:endParaRPr lang="en-US" altLang="en-US" dirty="0">
              <a:ea typeface="ＭＳ Ｐゴシック" panose="020B0600070205080204" pitchFamily="34" charset="-128"/>
            </a:endParaRPr>
          </a:p>
          <a:p>
            <a:pPr marL="460375" lvl="1" eaLnBrk="1" hangingPunct="1"/>
            <a:r>
              <a:rPr lang="en-US" altLang="en-US" dirty="0">
                <a:ea typeface="ＭＳ Ｐゴシック" panose="020B0600070205080204" pitchFamily="34" charset="-128"/>
              </a:rPr>
              <a:t>convert </a:t>
            </a:r>
            <a:br>
              <a:rPr lang="en-US" altLang="en-US" dirty="0">
                <a:ea typeface="ＭＳ Ｐゴシック" panose="020B0600070205080204" pitchFamily="34" charset="-128"/>
              </a:rPr>
            </a:br>
            <a:r>
              <a:rPr lang="en-US" altLang="en-US" u="sng" dirty="0">
                <a:solidFill>
                  <a:srgbClr val="CC0000"/>
                </a:solidFill>
                <a:ea typeface="ＭＳ Ｐゴシック" panose="020B0600070205080204" pitchFamily="34" charset="-128"/>
              </a:rPr>
              <a:t>glucose (6C)</a:t>
            </a:r>
            <a:r>
              <a:rPr lang="en-US" altLang="en-US" dirty="0">
                <a:solidFill>
                  <a:srgbClr val="CC0000"/>
                </a:solidFill>
                <a:ea typeface="ＭＳ Ｐゴシック" panose="020B0600070205080204" pitchFamily="34" charset="-128"/>
              </a:rPr>
              <a:t> </a:t>
            </a:r>
            <a:r>
              <a:rPr lang="en-US" altLang="en-US" dirty="0">
                <a:ea typeface="ＭＳ Ｐゴシック" panose="020B0600070205080204" pitchFamily="34" charset="-128"/>
              </a:rPr>
              <a:t>to </a:t>
            </a:r>
            <a:br>
              <a:rPr lang="en-US" altLang="en-US" dirty="0">
                <a:ea typeface="ＭＳ Ｐゴシック" panose="020B0600070205080204" pitchFamily="34" charset="-128"/>
              </a:rPr>
            </a:br>
            <a:r>
              <a:rPr lang="en-US" altLang="en-US" u="sng" dirty="0">
                <a:solidFill>
                  <a:srgbClr val="00B050"/>
                </a:solidFill>
                <a:ea typeface="ＭＳ Ｐゴシック" panose="020B0600070205080204" pitchFamily="34" charset="-128"/>
              </a:rPr>
              <a:t>2 pyruvate (3C) </a:t>
            </a:r>
            <a:endParaRPr lang="en-US" altLang="en-US" dirty="0">
              <a:solidFill>
                <a:srgbClr val="00B050"/>
              </a:solidFill>
              <a:ea typeface="ＭＳ Ｐゴシック" panose="020B0600070205080204" pitchFamily="34" charset="-128"/>
            </a:endParaRPr>
          </a:p>
          <a:p>
            <a:pPr marL="460375" lvl="1" eaLnBrk="1" hangingPunct="1"/>
            <a:r>
              <a:rPr lang="en-US" altLang="en-US" dirty="0">
                <a:ea typeface="ＭＳ Ｐゴシック" panose="020B0600070205080204" pitchFamily="34" charset="-128"/>
              </a:rPr>
              <a:t>produces:</a:t>
            </a:r>
            <a:r>
              <a:rPr lang="en-US" altLang="en-US" u="sng" dirty="0">
                <a:solidFill>
                  <a:srgbClr val="CC0000"/>
                </a:solidFill>
                <a:ea typeface="ＭＳ Ｐゴシック" panose="020B0600070205080204" pitchFamily="34" charset="-128"/>
              </a:rPr>
              <a:t> </a:t>
            </a:r>
            <a:br>
              <a:rPr lang="en-US" altLang="en-US" u="sng" dirty="0">
                <a:solidFill>
                  <a:srgbClr val="CC0000"/>
                </a:solidFill>
                <a:ea typeface="ＭＳ Ｐゴシック" panose="020B0600070205080204" pitchFamily="34" charset="-128"/>
              </a:rPr>
            </a:br>
            <a:r>
              <a:rPr lang="en-US" altLang="en-US" u="sng" dirty="0">
                <a:solidFill>
                  <a:srgbClr val="00B050"/>
                </a:solidFill>
                <a:ea typeface="ＭＳ Ｐゴシック" panose="020B0600070205080204" pitchFamily="34" charset="-128"/>
              </a:rPr>
              <a:t>4 ATP &amp; 2 NADH</a:t>
            </a:r>
          </a:p>
          <a:p>
            <a:pPr marL="460375" lvl="1" eaLnBrk="1" hangingPunct="1"/>
            <a:r>
              <a:rPr lang="en-US" altLang="en-US" dirty="0">
                <a:ea typeface="ＭＳ Ｐゴシック" panose="020B0600070205080204" pitchFamily="34" charset="-128"/>
              </a:rPr>
              <a:t>consumes:</a:t>
            </a:r>
            <a:br>
              <a:rPr lang="en-US" altLang="en-US" dirty="0">
                <a:ea typeface="ＭＳ Ｐゴシック" panose="020B0600070205080204" pitchFamily="34" charset="-128"/>
              </a:rPr>
            </a:br>
            <a:r>
              <a:rPr lang="en-US" altLang="en-US" u="sng" dirty="0">
                <a:solidFill>
                  <a:srgbClr val="FF0000"/>
                </a:solidFill>
                <a:ea typeface="ＭＳ Ｐゴシック" panose="020B0600070205080204" pitchFamily="34" charset="-128"/>
              </a:rPr>
              <a:t>2 ATP</a:t>
            </a:r>
            <a:endParaRPr lang="en-US" altLang="en-US" dirty="0">
              <a:solidFill>
                <a:srgbClr val="FF0000"/>
              </a:solidFill>
              <a:ea typeface="ＭＳ Ｐゴシック" panose="020B0600070205080204" pitchFamily="34" charset="-128"/>
            </a:endParaRPr>
          </a:p>
          <a:p>
            <a:pPr marL="460375" lvl="1" eaLnBrk="1" hangingPunct="1"/>
            <a:r>
              <a:rPr lang="en-US" altLang="en-US" dirty="0">
                <a:ea typeface="ＭＳ Ｐゴシック" panose="020B0600070205080204" pitchFamily="34" charset="-128"/>
              </a:rPr>
              <a:t>net yield:</a:t>
            </a:r>
            <a:r>
              <a:rPr lang="en-US" altLang="en-US" u="sng" dirty="0">
                <a:solidFill>
                  <a:srgbClr val="CC0000"/>
                </a:solidFill>
                <a:ea typeface="ＭＳ Ｐゴシック" panose="020B0600070205080204" pitchFamily="34" charset="-128"/>
              </a:rPr>
              <a:t> </a:t>
            </a:r>
            <a:br>
              <a:rPr lang="en-US" altLang="en-US" u="sng" dirty="0">
                <a:solidFill>
                  <a:srgbClr val="CC0000"/>
                </a:solidFill>
                <a:ea typeface="ＭＳ Ｐゴシック" panose="020B0600070205080204" pitchFamily="34" charset="-128"/>
              </a:rPr>
            </a:br>
            <a:r>
              <a:rPr lang="en-US" altLang="en-US" u="sng" dirty="0">
                <a:solidFill>
                  <a:srgbClr val="00B050"/>
                </a:solidFill>
                <a:ea typeface="ＭＳ Ｐゴシック" panose="020B0600070205080204" pitchFamily="34" charset="-128"/>
              </a:rPr>
              <a:t>2 ATP &amp; 2 NADH</a:t>
            </a:r>
          </a:p>
        </p:txBody>
      </p:sp>
      <p:sp>
        <p:nvSpPr>
          <p:cNvPr id="23555" name="Rectangle 29">
            <a:extLst>
              <a:ext uri="{FF2B5EF4-FFF2-40B4-BE49-F238E27FC236}">
                <a16:creationId xmlns:a16="http://schemas.microsoft.com/office/drawing/2014/main" id="{EAF55648-3025-4B45-B6B9-87A2E75FA289}"/>
              </a:ext>
            </a:extLst>
          </p:cNvPr>
          <p:cNvSpPr>
            <a:spLocks noChangeArrowheads="1"/>
          </p:cNvSpPr>
          <p:nvPr/>
        </p:nvSpPr>
        <p:spPr bwMode="auto">
          <a:xfrm>
            <a:off x="3502025" y="457200"/>
            <a:ext cx="5553075" cy="63246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6" name="Rectangle 2">
            <a:extLst>
              <a:ext uri="{FF2B5EF4-FFF2-40B4-BE49-F238E27FC236}">
                <a16:creationId xmlns:a16="http://schemas.microsoft.com/office/drawing/2014/main" id="{F1160D36-679F-EE47-9622-CEC92CBC0F34}"/>
              </a:ext>
            </a:extLst>
          </p:cNvPr>
          <p:cNvSpPr>
            <a:spLocks noChangeArrowheads="1"/>
          </p:cNvSpPr>
          <p:nvPr/>
        </p:nvSpPr>
        <p:spPr bwMode="auto">
          <a:xfrm>
            <a:off x="4049713" y="463550"/>
            <a:ext cx="2470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3000" b="1">
                <a:solidFill>
                  <a:srgbClr val="0F116A"/>
                </a:solidFill>
              </a:rPr>
              <a:t>glucose</a:t>
            </a:r>
          </a:p>
          <a:p>
            <a:pPr>
              <a:lnSpc>
                <a:spcPct val="80000"/>
              </a:lnSpc>
            </a:pPr>
            <a:r>
              <a:rPr lang="en-US" altLang="en-US" sz="3000" b="1">
                <a:solidFill>
                  <a:srgbClr val="0C8F0F"/>
                </a:solidFill>
              </a:rPr>
              <a:t>C-C-C-C-C-C</a:t>
            </a:r>
            <a:endParaRPr lang="en-US" altLang="en-US" sz="3000" b="1">
              <a:solidFill>
                <a:srgbClr val="0F116A"/>
              </a:solidFill>
            </a:endParaRPr>
          </a:p>
        </p:txBody>
      </p:sp>
      <p:sp>
        <p:nvSpPr>
          <p:cNvPr id="410628" name="AutoShape 4">
            <a:extLst>
              <a:ext uri="{FF2B5EF4-FFF2-40B4-BE49-F238E27FC236}">
                <a16:creationId xmlns:a16="http://schemas.microsoft.com/office/drawing/2014/main" id="{2312974F-E17D-FF4F-AFAE-0D11C8E83F40}"/>
              </a:ext>
            </a:extLst>
          </p:cNvPr>
          <p:cNvSpPr>
            <a:spLocks noChangeArrowheads="1"/>
          </p:cNvSpPr>
          <p:nvPr/>
        </p:nvSpPr>
        <p:spPr bwMode="auto">
          <a:xfrm>
            <a:off x="5084763" y="1216025"/>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30" name="Rectangle 6">
            <a:extLst>
              <a:ext uri="{FF2B5EF4-FFF2-40B4-BE49-F238E27FC236}">
                <a16:creationId xmlns:a16="http://schemas.microsoft.com/office/drawing/2014/main" id="{14383469-E026-4043-B857-A66C4F4C478A}"/>
              </a:ext>
            </a:extLst>
          </p:cNvPr>
          <p:cNvSpPr>
            <a:spLocks noChangeArrowheads="1"/>
          </p:cNvSpPr>
          <p:nvPr/>
        </p:nvSpPr>
        <p:spPr bwMode="auto">
          <a:xfrm>
            <a:off x="3670300" y="2119313"/>
            <a:ext cx="3232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3000" b="1">
                <a:solidFill>
                  <a:srgbClr val="0F116A"/>
                </a:solidFill>
              </a:rPr>
              <a:t>fructose-1,6bP</a:t>
            </a:r>
          </a:p>
          <a:p>
            <a:pPr>
              <a:lnSpc>
                <a:spcPct val="80000"/>
              </a:lnSpc>
            </a:pPr>
            <a:r>
              <a:rPr lang="en-US" altLang="en-US" sz="3000" b="1">
                <a:solidFill>
                  <a:srgbClr val="CC0000"/>
                </a:solidFill>
              </a:rPr>
              <a:t>P-</a:t>
            </a:r>
            <a:r>
              <a:rPr lang="en-US" altLang="en-US" sz="3000" b="1">
                <a:solidFill>
                  <a:srgbClr val="0C8F0F"/>
                </a:solidFill>
              </a:rPr>
              <a:t>C-C-C-C-C-C</a:t>
            </a:r>
            <a:r>
              <a:rPr lang="en-US" altLang="en-US" sz="3000" b="1">
                <a:solidFill>
                  <a:srgbClr val="CC0000"/>
                </a:solidFill>
              </a:rPr>
              <a:t>-P</a:t>
            </a:r>
            <a:endParaRPr lang="en-US" altLang="en-US" sz="3000" b="1">
              <a:solidFill>
                <a:srgbClr val="0F116A"/>
              </a:solidFill>
            </a:endParaRPr>
          </a:p>
        </p:txBody>
      </p:sp>
      <p:sp>
        <p:nvSpPr>
          <p:cNvPr id="410633" name="Rectangle 9">
            <a:extLst>
              <a:ext uri="{FF2B5EF4-FFF2-40B4-BE49-F238E27FC236}">
                <a16:creationId xmlns:a16="http://schemas.microsoft.com/office/drawing/2014/main" id="{AD6EA80D-F3FE-234B-B4A9-A79C5B6412F6}"/>
              </a:ext>
            </a:extLst>
          </p:cNvPr>
          <p:cNvSpPr>
            <a:spLocks noChangeArrowheads="1"/>
          </p:cNvSpPr>
          <p:nvPr/>
        </p:nvSpPr>
        <p:spPr bwMode="auto">
          <a:xfrm>
            <a:off x="3438525" y="33528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3000" b="1">
                <a:solidFill>
                  <a:srgbClr val="0F116A"/>
                </a:solidFill>
              </a:rPr>
              <a:t>DHAP</a:t>
            </a:r>
          </a:p>
          <a:p>
            <a:pPr>
              <a:lnSpc>
                <a:spcPct val="80000"/>
              </a:lnSpc>
            </a:pPr>
            <a:r>
              <a:rPr lang="en-US" altLang="en-US" sz="3000" b="1">
                <a:solidFill>
                  <a:srgbClr val="CC0000"/>
                </a:solidFill>
              </a:rPr>
              <a:t>P-</a:t>
            </a:r>
            <a:r>
              <a:rPr lang="en-US" altLang="en-US" sz="3000" b="1">
                <a:solidFill>
                  <a:srgbClr val="0C8F0F"/>
                </a:solidFill>
              </a:rPr>
              <a:t>C-C-C</a:t>
            </a:r>
            <a:endParaRPr lang="en-US" altLang="en-US" sz="3000" b="1">
              <a:solidFill>
                <a:srgbClr val="0F116A"/>
              </a:solidFill>
            </a:endParaRPr>
          </a:p>
        </p:txBody>
      </p:sp>
      <p:sp>
        <p:nvSpPr>
          <p:cNvPr id="410634" name="Rectangle 10">
            <a:extLst>
              <a:ext uri="{FF2B5EF4-FFF2-40B4-BE49-F238E27FC236}">
                <a16:creationId xmlns:a16="http://schemas.microsoft.com/office/drawing/2014/main" id="{2DB295DD-82D2-054C-8B4C-FB1441165067}"/>
              </a:ext>
            </a:extLst>
          </p:cNvPr>
          <p:cNvSpPr>
            <a:spLocks noChangeArrowheads="1"/>
          </p:cNvSpPr>
          <p:nvPr/>
        </p:nvSpPr>
        <p:spPr bwMode="auto">
          <a:xfrm>
            <a:off x="5411788" y="3352800"/>
            <a:ext cx="1644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3000" b="1">
                <a:solidFill>
                  <a:srgbClr val="0F116A"/>
                </a:solidFill>
              </a:rPr>
              <a:t> G3P</a:t>
            </a:r>
          </a:p>
          <a:p>
            <a:pPr>
              <a:lnSpc>
                <a:spcPct val="80000"/>
              </a:lnSpc>
            </a:pPr>
            <a:r>
              <a:rPr lang="en-US" altLang="en-US" sz="3000" b="1">
                <a:solidFill>
                  <a:srgbClr val="0C8F0F"/>
                </a:solidFill>
              </a:rPr>
              <a:t>C-C-C</a:t>
            </a:r>
            <a:r>
              <a:rPr lang="en-US" altLang="en-US" sz="3000" b="1">
                <a:solidFill>
                  <a:srgbClr val="CC0000"/>
                </a:solidFill>
              </a:rPr>
              <a:t>-P</a:t>
            </a:r>
          </a:p>
        </p:txBody>
      </p:sp>
      <p:sp>
        <p:nvSpPr>
          <p:cNvPr id="410639" name="Rectangle 15">
            <a:extLst>
              <a:ext uri="{FF2B5EF4-FFF2-40B4-BE49-F238E27FC236}">
                <a16:creationId xmlns:a16="http://schemas.microsoft.com/office/drawing/2014/main" id="{2213570A-CAC4-C542-B8B3-1DD93FD7738C}"/>
              </a:ext>
            </a:extLst>
          </p:cNvPr>
          <p:cNvSpPr>
            <a:spLocks noChangeArrowheads="1"/>
          </p:cNvSpPr>
          <p:nvPr/>
        </p:nvSpPr>
        <p:spPr bwMode="auto">
          <a:xfrm>
            <a:off x="5430838" y="6042025"/>
            <a:ext cx="1771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3000" b="1">
                <a:solidFill>
                  <a:srgbClr val="0F116A"/>
                </a:solidFill>
              </a:rPr>
              <a:t>pyruvate</a:t>
            </a:r>
          </a:p>
          <a:p>
            <a:pPr>
              <a:lnSpc>
                <a:spcPct val="80000"/>
              </a:lnSpc>
            </a:pPr>
            <a:r>
              <a:rPr lang="en-US" altLang="en-US" sz="3000" b="1">
                <a:solidFill>
                  <a:srgbClr val="0C8F0F"/>
                </a:solidFill>
              </a:rPr>
              <a:t>C-C-C</a:t>
            </a:r>
            <a:endParaRPr lang="en-US" altLang="en-US" sz="3000" b="1">
              <a:solidFill>
                <a:srgbClr val="CC0000"/>
              </a:solidFill>
            </a:endParaRPr>
          </a:p>
        </p:txBody>
      </p:sp>
      <p:sp>
        <p:nvSpPr>
          <p:cNvPr id="23562" name="Rectangle 30">
            <a:extLst>
              <a:ext uri="{FF2B5EF4-FFF2-40B4-BE49-F238E27FC236}">
                <a16:creationId xmlns:a16="http://schemas.microsoft.com/office/drawing/2014/main" id="{5968E279-AD02-574B-B3DD-84BD43FCBF68}"/>
              </a:ext>
            </a:extLst>
          </p:cNvPr>
          <p:cNvSpPr>
            <a:spLocks noGrp="1" noChangeArrowheads="1"/>
          </p:cNvSpPr>
          <p:nvPr>
            <p:ph type="title"/>
          </p:nvPr>
        </p:nvSpPr>
        <p:spPr>
          <a:xfrm>
            <a:off x="609600" y="685800"/>
            <a:ext cx="2590800" cy="762000"/>
          </a:xfrm>
          <a:noFill/>
        </p:spPr>
        <p:txBody>
          <a:bodyPr/>
          <a:lstStyle/>
          <a:p>
            <a:pPr eaLnBrk="1" hangingPunct="1"/>
            <a:r>
              <a:rPr lang="en-US" altLang="en-US">
                <a:ea typeface="ＭＳ Ｐゴシック" panose="020B0600070205080204" pitchFamily="34" charset="-128"/>
              </a:rPr>
              <a:t>Overview</a:t>
            </a:r>
          </a:p>
        </p:txBody>
      </p:sp>
      <p:sp>
        <p:nvSpPr>
          <p:cNvPr id="410660" name="Rectangle 36">
            <a:extLst>
              <a:ext uri="{FF2B5EF4-FFF2-40B4-BE49-F238E27FC236}">
                <a16:creationId xmlns:a16="http://schemas.microsoft.com/office/drawing/2014/main" id="{54401147-D1CB-9642-BE04-1EC6FC9EE159}"/>
              </a:ext>
            </a:extLst>
          </p:cNvPr>
          <p:cNvSpPr>
            <a:spLocks noChangeArrowheads="1"/>
          </p:cNvSpPr>
          <p:nvPr/>
        </p:nvSpPr>
        <p:spPr bwMode="auto">
          <a:xfrm>
            <a:off x="0" y="6156325"/>
            <a:ext cx="4721225" cy="7016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F116A"/>
                </a:solidFill>
              </a:rPr>
              <a:t>DHAP = dihydroxyacetone phosphate</a:t>
            </a:r>
          </a:p>
          <a:p>
            <a:pPr algn="l"/>
            <a:r>
              <a:rPr lang="en-US" altLang="en-US" sz="2000" b="1">
                <a:solidFill>
                  <a:srgbClr val="CC0000"/>
                </a:solidFill>
              </a:rPr>
              <a:t>G3P = glyceraldehyde-3-phosphate</a:t>
            </a:r>
            <a:endParaRPr lang="en-US" altLang="en-US" sz="2000" b="1">
              <a:solidFill>
                <a:srgbClr val="0F116A"/>
              </a:solidFill>
            </a:endParaRPr>
          </a:p>
        </p:txBody>
      </p:sp>
      <p:sp>
        <p:nvSpPr>
          <p:cNvPr id="410664" name="AutoShape 40">
            <a:extLst>
              <a:ext uri="{FF2B5EF4-FFF2-40B4-BE49-F238E27FC236}">
                <a16:creationId xmlns:a16="http://schemas.microsoft.com/office/drawing/2014/main" id="{9CE23E3B-DC56-B44C-90BC-220219FA903A}"/>
              </a:ext>
            </a:extLst>
          </p:cNvPr>
          <p:cNvSpPr>
            <a:spLocks noChangeArrowheads="1"/>
          </p:cNvSpPr>
          <p:nvPr/>
        </p:nvSpPr>
        <p:spPr bwMode="auto">
          <a:xfrm>
            <a:off x="5907088" y="1377950"/>
            <a:ext cx="838200" cy="579438"/>
          </a:xfrm>
          <a:prstGeom prst="curvedRightArrow">
            <a:avLst>
              <a:gd name="adj1" fmla="val 20000"/>
              <a:gd name="adj2" fmla="val 40000"/>
              <a:gd name="adj3" fmla="val 48219"/>
            </a:avLst>
          </a:prstGeom>
          <a:solidFill>
            <a:srgbClr val="3D16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41">
            <a:extLst>
              <a:ext uri="{FF2B5EF4-FFF2-40B4-BE49-F238E27FC236}">
                <a16:creationId xmlns:a16="http://schemas.microsoft.com/office/drawing/2014/main" id="{C118C2D3-E4CF-F149-9C00-4DD2817211F2}"/>
              </a:ext>
            </a:extLst>
          </p:cNvPr>
          <p:cNvGrpSpPr>
            <a:grpSpLocks/>
          </p:cNvGrpSpPr>
          <p:nvPr/>
        </p:nvGrpSpPr>
        <p:grpSpPr bwMode="auto">
          <a:xfrm>
            <a:off x="6665913" y="890588"/>
            <a:ext cx="1519237" cy="852487"/>
            <a:chOff x="3436" y="2033"/>
            <a:chExt cx="957" cy="537"/>
          </a:xfrm>
        </p:grpSpPr>
        <p:sp>
          <p:nvSpPr>
            <p:cNvPr id="23640" name="AutoShape 42">
              <a:extLst>
                <a:ext uri="{FF2B5EF4-FFF2-40B4-BE49-F238E27FC236}">
                  <a16:creationId xmlns:a16="http://schemas.microsoft.com/office/drawing/2014/main" id="{684967EC-B51A-3F4E-9E1E-184799E3C817}"/>
                </a:ext>
              </a:extLst>
            </p:cNvPr>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ATP</a:t>
              </a:r>
              <a:endParaRPr lang="en-US" altLang="en-US" sz="4400" b="1">
                <a:solidFill>
                  <a:schemeClr val="tx2"/>
                </a:solidFill>
              </a:endParaRPr>
            </a:p>
          </p:txBody>
        </p:sp>
        <p:sp>
          <p:nvSpPr>
            <p:cNvPr id="23641" name="Rectangle 43">
              <a:extLst>
                <a:ext uri="{FF2B5EF4-FFF2-40B4-BE49-F238E27FC236}">
                  <a16:creationId xmlns:a16="http://schemas.microsoft.com/office/drawing/2014/main" id="{620AA4B1-1D1C-E647-948A-B843344A8B9F}"/>
                </a:ext>
              </a:extLst>
            </p:cNvPr>
            <p:cNvSpPr>
              <a:spLocks noChangeArrowheads="1"/>
            </p:cNvSpPr>
            <p:nvPr/>
          </p:nvSpPr>
          <p:spPr bwMode="auto">
            <a:xfrm>
              <a:off x="3436" y="2154"/>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2</a:t>
              </a:r>
            </a:p>
          </p:txBody>
        </p:sp>
      </p:grpSp>
      <p:grpSp>
        <p:nvGrpSpPr>
          <p:cNvPr id="3" name="Group 44">
            <a:extLst>
              <a:ext uri="{FF2B5EF4-FFF2-40B4-BE49-F238E27FC236}">
                <a16:creationId xmlns:a16="http://schemas.microsoft.com/office/drawing/2014/main" id="{C46D0F65-5512-9240-9C60-B41E30AAD2D6}"/>
              </a:ext>
            </a:extLst>
          </p:cNvPr>
          <p:cNvGrpSpPr>
            <a:grpSpLocks/>
          </p:cNvGrpSpPr>
          <p:nvPr/>
        </p:nvGrpSpPr>
        <p:grpSpPr bwMode="auto">
          <a:xfrm>
            <a:off x="6583363" y="1539875"/>
            <a:ext cx="1468437" cy="841375"/>
            <a:chOff x="3384" y="2399"/>
            <a:chExt cx="925" cy="530"/>
          </a:xfrm>
        </p:grpSpPr>
        <p:sp>
          <p:nvSpPr>
            <p:cNvPr id="23638" name="AutoShape 45">
              <a:extLst>
                <a:ext uri="{FF2B5EF4-FFF2-40B4-BE49-F238E27FC236}">
                  <a16:creationId xmlns:a16="http://schemas.microsoft.com/office/drawing/2014/main" id="{CA319C5E-87EE-A84E-9970-17848CD03281}"/>
                </a:ext>
              </a:extLst>
            </p:cNvPr>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ADP</a:t>
              </a:r>
              <a:endParaRPr lang="en-US" altLang="en-US" sz="4400" b="1">
                <a:solidFill>
                  <a:schemeClr val="tx2"/>
                </a:solidFill>
              </a:endParaRPr>
            </a:p>
          </p:txBody>
        </p:sp>
        <p:sp>
          <p:nvSpPr>
            <p:cNvPr id="23639" name="AutoShape 46">
              <a:extLst>
                <a:ext uri="{FF2B5EF4-FFF2-40B4-BE49-F238E27FC236}">
                  <a16:creationId xmlns:a16="http://schemas.microsoft.com/office/drawing/2014/main" id="{6F4D72A5-12CD-4F4E-BCCA-B6DF5DA3A2C9}"/>
                </a:ext>
              </a:extLst>
            </p:cNvPr>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2</a:t>
              </a:r>
            </a:p>
          </p:txBody>
        </p:sp>
      </p:grpSp>
      <p:pic>
        <p:nvPicPr>
          <p:cNvPr id="410671" name="Picture 47" descr="match">
            <a:extLst>
              <a:ext uri="{FF2B5EF4-FFF2-40B4-BE49-F238E27FC236}">
                <a16:creationId xmlns:a16="http://schemas.microsoft.com/office/drawing/2014/main" id="{1F660B56-8C21-CE41-ACA5-33E2BD9F14E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08925" y="1203325"/>
            <a:ext cx="98425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1">
            <a:extLst>
              <a:ext uri="{FF2B5EF4-FFF2-40B4-BE49-F238E27FC236}">
                <a16:creationId xmlns:a16="http://schemas.microsoft.com/office/drawing/2014/main" id="{1B235E55-116C-0944-A49F-B58169FEFDFB}"/>
              </a:ext>
            </a:extLst>
          </p:cNvPr>
          <p:cNvGrpSpPr>
            <a:grpSpLocks/>
          </p:cNvGrpSpPr>
          <p:nvPr/>
        </p:nvGrpSpPr>
        <p:grpSpPr bwMode="auto">
          <a:xfrm>
            <a:off x="7486650" y="5686425"/>
            <a:ext cx="1519238" cy="852488"/>
            <a:chOff x="3436" y="2033"/>
            <a:chExt cx="957" cy="537"/>
          </a:xfrm>
        </p:grpSpPr>
        <p:sp>
          <p:nvSpPr>
            <p:cNvPr id="23636" name="AutoShape 52">
              <a:extLst>
                <a:ext uri="{FF2B5EF4-FFF2-40B4-BE49-F238E27FC236}">
                  <a16:creationId xmlns:a16="http://schemas.microsoft.com/office/drawing/2014/main" id="{7567DF02-AB1B-724D-A9D6-6F19583C09B8}"/>
                </a:ext>
              </a:extLst>
            </p:cNvPr>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ATP</a:t>
              </a:r>
              <a:endParaRPr lang="en-US" altLang="en-US" sz="4400" b="1">
                <a:solidFill>
                  <a:schemeClr val="tx2"/>
                </a:solidFill>
              </a:endParaRPr>
            </a:p>
          </p:txBody>
        </p:sp>
        <p:sp>
          <p:nvSpPr>
            <p:cNvPr id="23637" name="Rectangle 53">
              <a:extLst>
                <a:ext uri="{FF2B5EF4-FFF2-40B4-BE49-F238E27FC236}">
                  <a16:creationId xmlns:a16="http://schemas.microsoft.com/office/drawing/2014/main" id="{90D5AD31-3228-8248-AEB2-75DE13869B08}"/>
                </a:ext>
              </a:extLst>
            </p:cNvPr>
            <p:cNvSpPr>
              <a:spLocks noChangeArrowheads="1"/>
            </p:cNvSpPr>
            <p:nvPr/>
          </p:nvSpPr>
          <p:spPr bwMode="auto">
            <a:xfrm>
              <a:off x="3436" y="2154"/>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4</a:t>
              </a:r>
            </a:p>
          </p:txBody>
        </p:sp>
      </p:grpSp>
      <p:grpSp>
        <p:nvGrpSpPr>
          <p:cNvPr id="5" name="Group 54">
            <a:extLst>
              <a:ext uri="{FF2B5EF4-FFF2-40B4-BE49-F238E27FC236}">
                <a16:creationId xmlns:a16="http://schemas.microsoft.com/office/drawing/2014/main" id="{74B8CB56-313A-AA41-90AA-4809A15ED40C}"/>
              </a:ext>
            </a:extLst>
          </p:cNvPr>
          <p:cNvGrpSpPr>
            <a:grpSpLocks/>
          </p:cNvGrpSpPr>
          <p:nvPr/>
        </p:nvGrpSpPr>
        <p:grpSpPr bwMode="auto">
          <a:xfrm>
            <a:off x="7397750" y="5033963"/>
            <a:ext cx="1468438" cy="841375"/>
            <a:chOff x="3384" y="2399"/>
            <a:chExt cx="925" cy="530"/>
          </a:xfrm>
        </p:grpSpPr>
        <p:sp>
          <p:nvSpPr>
            <p:cNvPr id="23634" name="AutoShape 55">
              <a:extLst>
                <a:ext uri="{FF2B5EF4-FFF2-40B4-BE49-F238E27FC236}">
                  <a16:creationId xmlns:a16="http://schemas.microsoft.com/office/drawing/2014/main" id="{FB9E0A25-286B-224A-937C-03543297FACF}"/>
                </a:ext>
              </a:extLst>
            </p:cNvPr>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ADP</a:t>
              </a:r>
              <a:endParaRPr lang="en-US" altLang="en-US" sz="4400" b="1">
                <a:solidFill>
                  <a:schemeClr val="tx2"/>
                </a:solidFill>
              </a:endParaRPr>
            </a:p>
          </p:txBody>
        </p:sp>
        <p:sp>
          <p:nvSpPr>
            <p:cNvPr id="23635" name="AutoShape 56">
              <a:extLst>
                <a:ext uri="{FF2B5EF4-FFF2-40B4-BE49-F238E27FC236}">
                  <a16:creationId xmlns:a16="http://schemas.microsoft.com/office/drawing/2014/main" id="{52C78295-23F5-8B4A-8BDF-78C699C0D221}"/>
                </a:ext>
              </a:extLst>
            </p:cNvPr>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4</a:t>
              </a:r>
            </a:p>
          </p:txBody>
        </p:sp>
      </p:grpSp>
      <p:sp>
        <p:nvSpPr>
          <p:cNvPr id="410681" name="AutoShape 57">
            <a:extLst>
              <a:ext uri="{FF2B5EF4-FFF2-40B4-BE49-F238E27FC236}">
                <a16:creationId xmlns:a16="http://schemas.microsoft.com/office/drawing/2014/main" id="{D826613D-FA94-0647-86B9-43AE6924910A}"/>
              </a:ext>
            </a:extLst>
          </p:cNvPr>
          <p:cNvSpPr>
            <a:spLocks noChangeArrowheads="1"/>
          </p:cNvSpPr>
          <p:nvPr/>
        </p:nvSpPr>
        <p:spPr bwMode="auto">
          <a:xfrm>
            <a:off x="6707188" y="5551488"/>
            <a:ext cx="838200" cy="555625"/>
          </a:xfrm>
          <a:prstGeom prst="curvedRightArrow">
            <a:avLst>
              <a:gd name="adj1" fmla="val 16856"/>
              <a:gd name="adj2" fmla="val 36856"/>
              <a:gd name="adj3" fmla="val 45145"/>
            </a:avLst>
          </a:prstGeom>
          <a:solidFill>
            <a:srgbClr val="3D16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6" name="Group 61">
            <a:extLst>
              <a:ext uri="{FF2B5EF4-FFF2-40B4-BE49-F238E27FC236}">
                <a16:creationId xmlns:a16="http://schemas.microsoft.com/office/drawing/2014/main" id="{3E3B95F1-7B09-D845-B8BA-A671E97E0807}"/>
              </a:ext>
            </a:extLst>
          </p:cNvPr>
          <p:cNvGrpSpPr>
            <a:grpSpLocks/>
          </p:cNvGrpSpPr>
          <p:nvPr/>
        </p:nvGrpSpPr>
        <p:grpSpPr bwMode="auto">
          <a:xfrm>
            <a:off x="7396163" y="3736975"/>
            <a:ext cx="1468437" cy="841375"/>
            <a:chOff x="3384" y="2399"/>
            <a:chExt cx="925" cy="530"/>
          </a:xfrm>
        </p:grpSpPr>
        <p:sp>
          <p:nvSpPr>
            <p:cNvPr id="23632" name="AutoShape 62">
              <a:extLst>
                <a:ext uri="{FF2B5EF4-FFF2-40B4-BE49-F238E27FC236}">
                  <a16:creationId xmlns:a16="http://schemas.microsoft.com/office/drawing/2014/main" id="{17EC9298-3159-FF4E-ACF5-033EF5FEB5DF}"/>
                </a:ext>
              </a:extLst>
            </p:cNvPr>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tx2"/>
                  </a:solidFill>
                </a:rPr>
                <a:t>NAD</a:t>
              </a:r>
              <a:r>
                <a:rPr lang="en-US" altLang="en-US" b="1" baseline="30000">
                  <a:solidFill>
                    <a:schemeClr val="tx2"/>
                  </a:solidFill>
                </a:rPr>
                <a:t>+</a:t>
              </a:r>
              <a:endParaRPr lang="en-US" altLang="en-US" sz="4400" b="1">
                <a:solidFill>
                  <a:schemeClr val="tx2"/>
                </a:solidFill>
              </a:endParaRPr>
            </a:p>
          </p:txBody>
        </p:sp>
        <p:sp>
          <p:nvSpPr>
            <p:cNvPr id="23633" name="AutoShape 63">
              <a:extLst>
                <a:ext uri="{FF2B5EF4-FFF2-40B4-BE49-F238E27FC236}">
                  <a16:creationId xmlns:a16="http://schemas.microsoft.com/office/drawing/2014/main" id="{D311CF36-F318-0446-89D0-85AEE3EA7A96}"/>
                </a:ext>
              </a:extLst>
            </p:cNvPr>
            <p:cNvSpPr>
              <a:spLocks noChangeArrowheads="1"/>
            </p:cNvSpPr>
            <p:nvPr/>
          </p:nvSpPr>
          <p:spPr bwMode="auto">
            <a:xfrm>
              <a:off x="3384" y="2399"/>
              <a:ext cx="33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2</a:t>
              </a:r>
            </a:p>
          </p:txBody>
        </p:sp>
      </p:grpSp>
      <p:sp>
        <p:nvSpPr>
          <p:cNvPr id="410689" name="AutoShape 65">
            <a:extLst>
              <a:ext uri="{FF2B5EF4-FFF2-40B4-BE49-F238E27FC236}">
                <a16:creationId xmlns:a16="http://schemas.microsoft.com/office/drawing/2014/main" id="{494EC0F0-7AFC-584A-9488-C1CD9A06C491}"/>
              </a:ext>
            </a:extLst>
          </p:cNvPr>
          <p:cNvSpPr>
            <a:spLocks noChangeArrowheads="1"/>
          </p:cNvSpPr>
          <p:nvPr/>
        </p:nvSpPr>
        <p:spPr bwMode="auto">
          <a:xfrm>
            <a:off x="6707188" y="4200525"/>
            <a:ext cx="838200" cy="555625"/>
          </a:xfrm>
          <a:prstGeom prst="curvedRightArrow">
            <a:avLst>
              <a:gd name="adj1" fmla="val 16856"/>
              <a:gd name="adj2" fmla="val 36856"/>
              <a:gd name="adj3" fmla="val 45145"/>
            </a:avLst>
          </a:prstGeom>
          <a:solidFill>
            <a:srgbClr val="3D16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0" name="AutoShape 66">
            <a:extLst>
              <a:ext uri="{FF2B5EF4-FFF2-40B4-BE49-F238E27FC236}">
                <a16:creationId xmlns:a16="http://schemas.microsoft.com/office/drawing/2014/main" id="{5F4908D3-FFF8-D34B-9729-D426BF54788D}"/>
              </a:ext>
            </a:extLst>
          </p:cNvPr>
          <p:cNvSpPr>
            <a:spLocks noChangeArrowheads="1"/>
          </p:cNvSpPr>
          <p:nvPr/>
        </p:nvSpPr>
        <p:spPr bwMode="auto">
          <a:xfrm>
            <a:off x="5084763" y="1733550"/>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1" name="AutoShape 67">
            <a:extLst>
              <a:ext uri="{FF2B5EF4-FFF2-40B4-BE49-F238E27FC236}">
                <a16:creationId xmlns:a16="http://schemas.microsoft.com/office/drawing/2014/main" id="{B9B58320-2247-B549-9FB8-392E40DD90ED}"/>
              </a:ext>
            </a:extLst>
          </p:cNvPr>
          <p:cNvSpPr>
            <a:spLocks noChangeArrowheads="1"/>
          </p:cNvSpPr>
          <p:nvPr/>
        </p:nvSpPr>
        <p:spPr bwMode="auto">
          <a:xfrm>
            <a:off x="4092575" y="292258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2" name="AutoShape 68">
            <a:extLst>
              <a:ext uri="{FF2B5EF4-FFF2-40B4-BE49-F238E27FC236}">
                <a16:creationId xmlns:a16="http://schemas.microsoft.com/office/drawing/2014/main" id="{871BB9AA-6863-9C4B-BC55-C4E6FFB23A97}"/>
              </a:ext>
            </a:extLst>
          </p:cNvPr>
          <p:cNvSpPr>
            <a:spLocks noChangeArrowheads="1"/>
          </p:cNvSpPr>
          <p:nvPr/>
        </p:nvSpPr>
        <p:spPr bwMode="auto">
          <a:xfrm>
            <a:off x="6043613" y="292258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3" name="AutoShape 69">
            <a:extLst>
              <a:ext uri="{FF2B5EF4-FFF2-40B4-BE49-F238E27FC236}">
                <a16:creationId xmlns:a16="http://schemas.microsoft.com/office/drawing/2014/main" id="{62D87CD6-627B-7A43-8053-D8E81FDD1A5F}"/>
              </a:ext>
            </a:extLst>
          </p:cNvPr>
          <p:cNvSpPr>
            <a:spLocks noChangeArrowheads="1"/>
          </p:cNvSpPr>
          <p:nvPr/>
        </p:nvSpPr>
        <p:spPr bwMode="auto">
          <a:xfrm>
            <a:off x="6043613" y="423703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4" name="AutoShape 70">
            <a:extLst>
              <a:ext uri="{FF2B5EF4-FFF2-40B4-BE49-F238E27FC236}">
                <a16:creationId xmlns:a16="http://schemas.microsoft.com/office/drawing/2014/main" id="{F5AA9FE0-9170-8649-85DF-122B0DAD553E}"/>
              </a:ext>
            </a:extLst>
          </p:cNvPr>
          <p:cNvSpPr>
            <a:spLocks noChangeArrowheads="1"/>
          </p:cNvSpPr>
          <p:nvPr/>
        </p:nvSpPr>
        <p:spPr bwMode="auto">
          <a:xfrm>
            <a:off x="6043613" y="4884738"/>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5" name="AutoShape 71">
            <a:extLst>
              <a:ext uri="{FF2B5EF4-FFF2-40B4-BE49-F238E27FC236}">
                <a16:creationId xmlns:a16="http://schemas.microsoft.com/office/drawing/2014/main" id="{C503DD42-C280-F74C-956F-FCE565EC3B8D}"/>
              </a:ext>
            </a:extLst>
          </p:cNvPr>
          <p:cNvSpPr>
            <a:spLocks noChangeArrowheads="1"/>
          </p:cNvSpPr>
          <p:nvPr/>
        </p:nvSpPr>
        <p:spPr bwMode="auto">
          <a:xfrm>
            <a:off x="6043613" y="5534025"/>
            <a:ext cx="381000" cy="381000"/>
          </a:xfrm>
          <a:prstGeom prst="downArrow">
            <a:avLst>
              <a:gd name="adj1" fmla="val 50000"/>
              <a:gd name="adj2" fmla="val 25000"/>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96" name="AutoShape 72">
            <a:extLst>
              <a:ext uri="{FF2B5EF4-FFF2-40B4-BE49-F238E27FC236}">
                <a16:creationId xmlns:a16="http://schemas.microsoft.com/office/drawing/2014/main" id="{5C15DF7B-38C8-A248-BA25-7092BAED729E}"/>
              </a:ext>
            </a:extLst>
          </p:cNvPr>
          <p:cNvSpPr>
            <a:spLocks noChangeArrowheads="1"/>
          </p:cNvSpPr>
          <p:nvPr/>
        </p:nvSpPr>
        <p:spPr bwMode="auto">
          <a:xfrm rot="-5400000">
            <a:off x="5085557" y="3234531"/>
            <a:ext cx="381000" cy="588963"/>
          </a:xfrm>
          <a:prstGeom prst="downArrow">
            <a:avLst>
              <a:gd name="adj1" fmla="val 50000"/>
              <a:gd name="adj2" fmla="val 38646"/>
            </a:avLst>
          </a:prstGeom>
          <a:solidFill>
            <a:schemeClr val="hlink"/>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7" name="Group 76">
            <a:extLst>
              <a:ext uri="{FF2B5EF4-FFF2-40B4-BE49-F238E27FC236}">
                <a16:creationId xmlns:a16="http://schemas.microsoft.com/office/drawing/2014/main" id="{B497B484-B222-E349-94DE-A60DAEDB89E9}"/>
              </a:ext>
            </a:extLst>
          </p:cNvPr>
          <p:cNvGrpSpPr>
            <a:grpSpLocks/>
          </p:cNvGrpSpPr>
          <p:nvPr/>
        </p:nvGrpSpPr>
        <p:grpSpPr bwMode="auto">
          <a:xfrm>
            <a:off x="6142038" y="5245100"/>
            <a:ext cx="647700" cy="590550"/>
            <a:chOff x="3935" y="3274"/>
            <a:chExt cx="408" cy="372"/>
          </a:xfrm>
        </p:grpSpPr>
        <p:sp>
          <p:nvSpPr>
            <p:cNvPr id="23630" name="AutoShape 74">
              <a:extLst>
                <a:ext uri="{FF2B5EF4-FFF2-40B4-BE49-F238E27FC236}">
                  <a16:creationId xmlns:a16="http://schemas.microsoft.com/office/drawing/2014/main" id="{1E44F468-2C06-A845-8512-0BBEECCFFE3B}"/>
                </a:ext>
              </a:extLst>
            </p:cNvPr>
            <p:cNvSpPr>
              <a:spLocks noChangeArrowheads="1"/>
            </p:cNvSpPr>
            <p:nvPr/>
          </p:nvSpPr>
          <p:spPr bwMode="auto">
            <a:xfrm rot="14452607" flipH="1">
              <a:off x="4021" y="3413"/>
              <a:ext cx="266" cy="200"/>
            </a:xfrm>
            <a:custGeom>
              <a:avLst/>
              <a:gdLst>
                <a:gd name="T0" fmla="*/ 2 w 21600"/>
                <a:gd name="T1" fmla="*/ 0 h 21600"/>
                <a:gd name="T2" fmla="*/ 1 w 21600"/>
                <a:gd name="T3" fmla="*/ 0 h 21600"/>
                <a:gd name="T4" fmla="*/ 2 w 21600"/>
                <a:gd name="T5" fmla="*/ 1 h 21600"/>
                <a:gd name="T6" fmla="*/ 4 w 21600"/>
                <a:gd name="T7" fmla="*/ 1 h 21600"/>
                <a:gd name="T8" fmla="*/ 3 w 21600"/>
                <a:gd name="T9" fmla="*/ 1 h 21600"/>
                <a:gd name="T10" fmla="*/ 2 w 21600"/>
                <a:gd name="T11" fmla="*/ 1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50" y="5399"/>
                    <a:pt x="9112" y="5600"/>
                    <a:pt x="8354" y="5985"/>
                  </a:cubicBezTo>
                  <a:lnTo>
                    <a:pt x="5909" y="1170"/>
                  </a:lnTo>
                  <a:cubicBezTo>
                    <a:pt x="7424" y="401"/>
                    <a:pt x="9100"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31" name="Rectangle 75">
              <a:extLst>
                <a:ext uri="{FF2B5EF4-FFF2-40B4-BE49-F238E27FC236}">
                  <a16:creationId xmlns:a16="http://schemas.microsoft.com/office/drawing/2014/main" id="{7A4FD0EF-A696-3540-B943-FCE0301B242B}"/>
                </a:ext>
              </a:extLst>
            </p:cNvPr>
            <p:cNvSpPr>
              <a:spLocks noChangeArrowheads="1"/>
            </p:cNvSpPr>
            <p:nvPr/>
          </p:nvSpPr>
          <p:spPr bwMode="auto">
            <a:xfrm>
              <a:off x="3935" y="3274"/>
              <a:ext cx="4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00000"/>
                  </a:solidFill>
                </a:rPr>
                <a:t>2</a:t>
              </a:r>
              <a:r>
                <a:rPr lang="en-US" altLang="en-US" sz="2600" b="1">
                  <a:solidFill>
                    <a:srgbClr val="CC0000"/>
                  </a:solidFill>
                </a:rPr>
                <a:t>P</a:t>
              </a:r>
              <a:r>
                <a:rPr lang="en-US" altLang="en-US" sz="2600" b="1" baseline="-25000">
                  <a:solidFill>
                    <a:srgbClr val="CC0000"/>
                  </a:solidFill>
                </a:rPr>
                <a:t>i</a:t>
              </a:r>
              <a:endParaRPr lang="en-US" altLang="en-US" sz="2600" b="1">
                <a:solidFill>
                  <a:srgbClr val="CC0000"/>
                </a:solidFill>
              </a:endParaRPr>
            </a:p>
          </p:txBody>
        </p:sp>
      </p:grpSp>
      <p:grpSp>
        <p:nvGrpSpPr>
          <p:cNvPr id="8" name="Group 89">
            <a:extLst>
              <a:ext uri="{FF2B5EF4-FFF2-40B4-BE49-F238E27FC236}">
                <a16:creationId xmlns:a16="http://schemas.microsoft.com/office/drawing/2014/main" id="{17857CD8-3975-7141-BADA-1555C640A6E0}"/>
              </a:ext>
            </a:extLst>
          </p:cNvPr>
          <p:cNvGrpSpPr>
            <a:grpSpLocks/>
          </p:cNvGrpSpPr>
          <p:nvPr/>
        </p:nvGrpSpPr>
        <p:grpSpPr bwMode="auto">
          <a:xfrm>
            <a:off x="4629150" y="1166813"/>
            <a:ext cx="742950" cy="446087"/>
            <a:chOff x="2492" y="1661"/>
            <a:chExt cx="468" cy="281"/>
          </a:xfrm>
        </p:grpSpPr>
        <p:sp>
          <p:nvSpPr>
            <p:cNvPr id="23626" name="Freeform 90">
              <a:extLst>
                <a:ext uri="{FF2B5EF4-FFF2-40B4-BE49-F238E27FC236}">
                  <a16:creationId xmlns:a16="http://schemas.microsoft.com/office/drawing/2014/main" id="{8BAA2DFD-7D23-C24D-B472-ABD938505509}"/>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7" name="Freeform 91">
              <a:extLst>
                <a:ext uri="{FF2B5EF4-FFF2-40B4-BE49-F238E27FC236}">
                  <a16:creationId xmlns:a16="http://schemas.microsoft.com/office/drawing/2014/main" id="{079AD662-BA78-B140-922E-D3E72E248C77}"/>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8" name="Rectangle 92">
              <a:extLst>
                <a:ext uri="{FF2B5EF4-FFF2-40B4-BE49-F238E27FC236}">
                  <a16:creationId xmlns:a16="http://schemas.microsoft.com/office/drawing/2014/main" id="{3BCEE47A-98E9-1643-9EAF-8541A746BF50}"/>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29" name="AutoShape 93">
              <a:extLst>
                <a:ext uri="{FF2B5EF4-FFF2-40B4-BE49-F238E27FC236}">
                  <a16:creationId xmlns:a16="http://schemas.microsoft.com/office/drawing/2014/main" id="{9A1A3426-5838-AB49-BF52-ED473EB6A058}"/>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9" name="Group 94">
            <a:extLst>
              <a:ext uri="{FF2B5EF4-FFF2-40B4-BE49-F238E27FC236}">
                <a16:creationId xmlns:a16="http://schemas.microsoft.com/office/drawing/2014/main" id="{0C30EB98-28F7-E949-A5BA-0419C9720FDC}"/>
              </a:ext>
            </a:extLst>
          </p:cNvPr>
          <p:cNvGrpSpPr>
            <a:grpSpLocks/>
          </p:cNvGrpSpPr>
          <p:nvPr/>
        </p:nvGrpSpPr>
        <p:grpSpPr bwMode="auto">
          <a:xfrm>
            <a:off x="4629150" y="1728788"/>
            <a:ext cx="742950" cy="446087"/>
            <a:chOff x="2492" y="1661"/>
            <a:chExt cx="468" cy="281"/>
          </a:xfrm>
        </p:grpSpPr>
        <p:sp>
          <p:nvSpPr>
            <p:cNvPr id="23622" name="Freeform 95">
              <a:extLst>
                <a:ext uri="{FF2B5EF4-FFF2-40B4-BE49-F238E27FC236}">
                  <a16:creationId xmlns:a16="http://schemas.microsoft.com/office/drawing/2014/main" id="{AE261892-A38F-7A42-8F72-1567DA9E14F3}"/>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3" name="Freeform 96">
              <a:extLst>
                <a:ext uri="{FF2B5EF4-FFF2-40B4-BE49-F238E27FC236}">
                  <a16:creationId xmlns:a16="http://schemas.microsoft.com/office/drawing/2014/main" id="{9DD43A0C-1858-5F4B-BBF0-358C16464A37}"/>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4" name="Rectangle 97">
              <a:extLst>
                <a:ext uri="{FF2B5EF4-FFF2-40B4-BE49-F238E27FC236}">
                  <a16:creationId xmlns:a16="http://schemas.microsoft.com/office/drawing/2014/main" id="{5CC5BC9C-BF5F-9C4E-A79E-9ED230756630}"/>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25" name="AutoShape 98">
              <a:extLst>
                <a:ext uri="{FF2B5EF4-FFF2-40B4-BE49-F238E27FC236}">
                  <a16:creationId xmlns:a16="http://schemas.microsoft.com/office/drawing/2014/main" id="{348C41D6-B331-A240-9B53-2181ED467601}"/>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99">
            <a:extLst>
              <a:ext uri="{FF2B5EF4-FFF2-40B4-BE49-F238E27FC236}">
                <a16:creationId xmlns:a16="http://schemas.microsoft.com/office/drawing/2014/main" id="{72DDEA71-2658-0E4C-97C8-12EE77DE7D61}"/>
              </a:ext>
            </a:extLst>
          </p:cNvPr>
          <p:cNvGrpSpPr>
            <a:grpSpLocks/>
          </p:cNvGrpSpPr>
          <p:nvPr/>
        </p:nvGrpSpPr>
        <p:grpSpPr bwMode="auto">
          <a:xfrm>
            <a:off x="3632200" y="2862263"/>
            <a:ext cx="742950" cy="446087"/>
            <a:chOff x="2492" y="1661"/>
            <a:chExt cx="468" cy="281"/>
          </a:xfrm>
        </p:grpSpPr>
        <p:sp>
          <p:nvSpPr>
            <p:cNvPr id="23618" name="Freeform 100">
              <a:extLst>
                <a:ext uri="{FF2B5EF4-FFF2-40B4-BE49-F238E27FC236}">
                  <a16:creationId xmlns:a16="http://schemas.microsoft.com/office/drawing/2014/main" id="{007D2F84-AA78-1B4A-AC4F-55EBF66BC0DD}"/>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9" name="Freeform 101">
              <a:extLst>
                <a:ext uri="{FF2B5EF4-FFF2-40B4-BE49-F238E27FC236}">
                  <a16:creationId xmlns:a16="http://schemas.microsoft.com/office/drawing/2014/main" id="{BD2C1D96-D4D5-7448-A338-0B8F76F24E9B}"/>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0" name="Rectangle 102">
              <a:extLst>
                <a:ext uri="{FF2B5EF4-FFF2-40B4-BE49-F238E27FC236}">
                  <a16:creationId xmlns:a16="http://schemas.microsoft.com/office/drawing/2014/main" id="{D2CAAAA1-1793-D447-8920-6761DA9A0780}"/>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21" name="AutoShape 103">
              <a:extLst>
                <a:ext uri="{FF2B5EF4-FFF2-40B4-BE49-F238E27FC236}">
                  <a16:creationId xmlns:a16="http://schemas.microsoft.com/office/drawing/2014/main" id="{ECCDCD38-5BB5-C94C-A0CC-DCA7B0C156CB}"/>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1" name="Group 104">
            <a:extLst>
              <a:ext uri="{FF2B5EF4-FFF2-40B4-BE49-F238E27FC236}">
                <a16:creationId xmlns:a16="http://schemas.microsoft.com/office/drawing/2014/main" id="{699EA372-05C6-C341-AC62-1A3A84E2426A}"/>
              </a:ext>
            </a:extLst>
          </p:cNvPr>
          <p:cNvGrpSpPr>
            <a:grpSpLocks/>
          </p:cNvGrpSpPr>
          <p:nvPr/>
        </p:nvGrpSpPr>
        <p:grpSpPr bwMode="auto">
          <a:xfrm>
            <a:off x="5600700" y="2862263"/>
            <a:ext cx="742950" cy="446087"/>
            <a:chOff x="2492" y="1661"/>
            <a:chExt cx="468" cy="281"/>
          </a:xfrm>
        </p:grpSpPr>
        <p:sp>
          <p:nvSpPr>
            <p:cNvPr id="23614" name="Freeform 105">
              <a:extLst>
                <a:ext uri="{FF2B5EF4-FFF2-40B4-BE49-F238E27FC236}">
                  <a16:creationId xmlns:a16="http://schemas.microsoft.com/office/drawing/2014/main" id="{82D8C580-A153-8446-87CB-CE6162EB3DB5}"/>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5" name="Freeform 106">
              <a:extLst>
                <a:ext uri="{FF2B5EF4-FFF2-40B4-BE49-F238E27FC236}">
                  <a16:creationId xmlns:a16="http://schemas.microsoft.com/office/drawing/2014/main" id="{9C3EB429-522C-2E4D-A24A-48FB4341470D}"/>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6" name="Rectangle 107">
              <a:extLst>
                <a:ext uri="{FF2B5EF4-FFF2-40B4-BE49-F238E27FC236}">
                  <a16:creationId xmlns:a16="http://schemas.microsoft.com/office/drawing/2014/main" id="{3FF28BD2-37A3-1E41-B4CE-AA7AC0FDC8B4}"/>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17" name="AutoShape 108">
              <a:extLst>
                <a:ext uri="{FF2B5EF4-FFF2-40B4-BE49-F238E27FC236}">
                  <a16:creationId xmlns:a16="http://schemas.microsoft.com/office/drawing/2014/main" id="{113372CB-5E04-5245-AE1C-6BD54382664D}"/>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2" name="Group 109">
            <a:extLst>
              <a:ext uri="{FF2B5EF4-FFF2-40B4-BE49-F238E27FC236}">
                <a16:creationId xmlns:a16="http://schemas.microsoft.com/office/drawing/2014/main" id="{0791E31A-882F-E54E-A445-C8E90337FEFB}"/>
              </a:ext>
            </a:extLst>
          </p:cNvPr>
          <p:cNvGrpSpPr>
            <a:grpSpLocks/>
          </p:cNvGrpSpPr>
          <p:nvPr/>
        </p:nvGrpSpPr>
        <p:grpSpPr bwMode="auto">
          <a:xfrm>
            <a:off x="4868863" y="3151188"/>
            <a:ext cx="742950" cy="446087"/>
            <a:chOff x="2492" y="1661"/>
            <a:chExt cx="468" cy="281"/>
          </a:xfrm>
        </p:grpSpPr>
        <p:sp>
          <p:nvSpPr>
            <p:cNvPr id="23610" name="Freeform 110">
              <a:extLst>
                <a:ext uri="{FF2B5EF4-FFF2-40B4-BE49-F238E27FC236}">
                  <a16:creationId xmlns:a16="http://schemas.microsoft.com/office/drawing/2014/main" id="{E4974DD3-AABA-A448-B9C1-640BA4B644C9}"/>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1" name="Freeform 111">
              <a:extLst>
                <a:ext uri="{FF2B5EF4-FFF2-40B4-BE49-F238E27FC236}">
                  <a16:creationId xmlns:a16="http://schemas.microsoft.com/office/drawing/2014/main" id="{1A8A875F-6CBB-0548-8B8B-1E1AD735A596}"/>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2" name="Rectangle 112">
              <a:extLst>
                <a:ext uri="{FF2B5EF4-FFF2-40B4-BE49-F238E27FC236}">
                  <a16:creationId xmlns:a16="http://schemas.microsoft.com/office/drawing/2014/main" id="{C107C73F-5F81-9548-87FA-7B3C6908318C}"/>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13" name="AutoShape 113">
              <a:extLst>
                <a:ext uri="{FF2B5EF4-FFF2-40B4-BE49-F238E27FC236}">
                  <a16:creationId xmlns:a16="http://schemas.microsoft.com/office/drawing/2014/main" id="{3A676049-E528-744B-A609-B90F13B34209}"/>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3" name="Group 114">
            <a:extLst>
              <a:ext uri="{FF2B5EF4-FFF2-40B4-BE49-F238E27FC236}">
                <a16:creationId xmlns:a16="http://schemas.microsoft.com/office/drawing/2014/main" id="{6F187870-FBB1-744A-84BC-A3A7BDE781D8}"/>
              </a:ext>
            </a:extLst>
          </p:cNvPr>
          <p:cNvGrpSpPr>
            <a:grpSpLocks/>
          </p:cNvGrpSpPr>
          <p:nvPr/>
        </p:nvGrpSpPr>
        <p:grpSpPr bwMode="auto">
          <a:xfrm>
            <a:off x="5600700" y="4286250"/>
            <a:ext cx="742950" cy="446088"/>
            <a:chOff x="2492" y="1661"/>
            <a:chExt cx="468" cy="281"/>
          </a:xfrm>
        </p:grpSpPr>
        <p:sp>
          <p:nvSpPr>
            <p:cNvPr id="23606" name="Freeform 115">
              <a:extLst>
                <a:ext uri="{FF2B5EF4-FFF2-40B4-BE49-F238E27FC236}">
                  <a16:creationId xmlns:a16="http://schemas.microsoft.com/office/drawing/2014/main" id="{884F96CE-B28C-5345-BB20-4DF9EB8B669E}"/>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7" name="Freeform 116">
              <a:extLst>
                <a:ext uri="{FF2B5EF4-FFF2-40B4-BE49-F238E27FC236}">
                  <a16:creationId xmlns:a16="http://schemas.microsoft.com/office/drawing/2014/main" id="{ECA1E339-8EA5-0E46-96D5-11828C98E9EB}"/>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8" name="Rectangle 117">
              <a:extLst>
                <a:ext uri="{FF2B5EF4-FFF2-40B4-BE49-F238E27FC236}">
                  <a16:creationId xmlns:a16="http://schemas.microsoft.com/office/drawing/2014/main" id="{FC949DF1-371F-944D-A663-189BAF61DC65}"/>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09" name="AutoShape 118">
              <a:extLst>
                <a:ext uri="{FF2B5EF4-FFF2-40B4-BE49-F238E27FC236}">
                  <a16:creationId xmlns:a16="http://schemas.microsoft.com/office/drawing/2014/main" id="{9D8B8B53-D89E-4A4B-ADFC-0A3139CA9E14}"/>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4" name="Group 119">
            <a:extLst>
              <a:ext uri="{FF2B5EF4-FFF2-40B4-BE49-F238E27FC236}">
                <a16:creationId xmlns:a16="http://schemas.microsoft.com/office/drawing/2014/main" id="{01A7E3AE-52F5-0E49-8E1F-B65BCA1B293E}"/>
              </a:ext>
            </a:extLst>
          </p:cNvPr>
          <p:cNvGrpSpPr>
            <a:grpSpLocks/>
          </p:cNvGrpSpPr>
          <p:nvPr/>
        </p:nvGrpSpPr>
        <p:grpSpPr bwMode="auto">
          <a:xfrm>
            <a:off x="5600700" y="4905375"/>
            <a:ext cx="742950" cy="446088"/>
            <a:chOff x="2492" y="1661"/>
            <a:chExt cx="468" cy="281"/>
          </a:xfrm>
        </p:grpSpPr>
        <p:sp>
          <p:nvSpPr>
            <p:cNvPr id="23602" name="Freeform 120">
              <a:extLst>
                <a:ext uri="{FF2B5EF4-FFF2-40B4-BE49-F238E27FC236}">
                  <a16:creationId xmlns:a16="http://schemas.microsoft.com/office/drawing/2014/main" id="{35E2E240-9804-A644-A0E2-12F06CCECB1A}"/>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3" name="Freeform 121">
              <a:extLst>
                <a:ext uri="{FF2B5EF4-FFF2-40B4-BE49-F238E27FC236}">
                  <a16:creationId xmlns:a16="http://schemas.microsoft.com/office/drawing/2014/main" id="{7B3A2090-1D5B-6543-9622-FC0C85618876}"/>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4" name="Rectangle 122">
              <a:extLst>
                <a:ext uri="{FF2B5EF4-FFF2-40B4-BE49-F238E27FC236}">
                  <a16:creationId xmlns:a16="http://schemas.microsoft.com/office/drawing/2014/main" id="{EF961053-97FD-4948-AAB1-8CFE78AAA53A}"/>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05" name="AutoShape 123">
              <a:extLst>
                <a:ext uri="{FF2B5EF4-FFF2-40B4-BE49-F238E27FC236}">
                  <a16:creationId xmlns:a16="http://schemas.microsoft.com/office/drawing/2014/main" id="{1146FAFF-06E1-804B-8062-8809B76A53A8}"/>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5" name="Group 124">
            <a:extLst>
              <a:ext uri="{FF2B5EF4-FFF2-40B4-BE49-F238E27FC236}">
                <a16:creationId xmlns:a16="http://schemas.microsoft.com/office/drawing/2014/main" id="{2757FD18-E880-1D40-AFA7-19793B6E6857}"/>
              </a:ext>
            </a:extLst>
          </p:cNvPr>
          <p:cNvGrpSpPr>
            <a:grpSpLocks/>
          </p:cNvGrpSpPr>
          <p:nvPr/>
        </p:nvGrpSpPr>
        <p:grpSpPr bwMode="auto">
          <a:xfrm>
            <a:off x="5600700" y="5524500"/>
            <a:ext cx="742950" cy="446088"/>
            <a:chOff x="2492" y="1661"/>
            <a:chExt cx="468" cy="281"/>
          </a:xfrm>
        </p:grpSpPr>
        <p:sp>
          <p:nvSpPr>
            <p:cNvPr id="23598" name="Freeform 125">
              <a:extLst>
                <a:ext uri="{FF2B5EF4-FFF2-40B4-BE49-F238E27FC236}">
                  <a16:creationId xmlns:a16="http://schemas.microsoft.com/office/drawing/2014/main" id="{7BDE4D42-1FDB-944F-AD16-0795B7EAE3DD}"/>
                </a:ext>
              </a:extLst>
            </p:cNvPr>
            <p:cNvSpPr>
              <a:spLocks/>
            </p:cNvSpPr>
            <p:nvPr/>
          </p:nvSpPr>
          <p:spPr bwMode="auto">
            <a:xfrm>
              <a:off x="2739" y="1676"/>
              <a:ext cx="123" cy="107"/>
            </a:xfrm>
            <a:custGeom>
              <a:avLst/>
              <a:gdLst>
                <a:gd name="T0" fmla="*/ 123 w 175"/>
                <a:gd name="T1" fmla="*/ 79 h 154"/>
                <a:gd name="T2" fmla="*/ 119 w 175"/>
                <a:gd name="T3" fmla="*/ 44 h 154"/>
                <a:gd name="T4" fmla="*/ 70 w 175"/>
                <a:gd name="T5" fmla="*/ 0 h 154"/>
                <a:gd name="T6" fmla="*/ 14 w 175"/>
                <a:gd name="T7" fmla="*/ 24 h 154"/>
                <a:gd name="T8" fmla="*/ 58 w 175"/>
                <a:gd name="T9" fmla="*/ 91 h 154"/>
                <a:gd name="T10" fmla="*/ 91 w 175"/>
                <a:gd name="T11" fmla="*/ 107 h 154"/>
                <a:gd name="T12" fmla="*/ 123 w 175"/>
                <a:gd name="T13" fmla="*/ 79 h 154"/>
                <a:gd name="T14" fmla="*/ 0 60000 65536"/>
                <a:gd name="T15" fmla="*/ 0 60000 65536"/>
                <a:gd name="T16" fmla="*/ 0 60000 65536"/>
                <a:gd name="T17" fmla="*/ 0 60000 65536"/>
                <a:gd name="T18" fmla="*/ 0 60000 65536"/>
                <a:gd name="T19" fmla="*/ 0 60000 65536"/>
                <a:gd name="T20" fmla="*/ 0 60000 65536"/>
                <a:gd name="T21" fmla="*/ 0 w 175"/>
                <a:gd name="T22" fmla="*/ 0 h 154"/>
                <a:gd name="T23" fmla="*/ 175 w 175"/>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54">
                  <a:moveTo>
                    <a:pt x="175" y="114"/>
                  </a:moveTo>
                  <a:cubicBezTo>
                    <a:pt x="173" y="97"/>
                    <a:pt x="173" y="79"/>
                    <a:pt x="169" y="63"/>
                  </a:cubicBezTo>
                  <a:cubicBezTo>
                    <a:pt x="162" y="41"/>
                    <a:pt x="117" y="16"/>
                    <a:pt x="100" y="0"/>
                  </a:cubicBezTo>
                  <a:cubicBezTo>
                    <a:pt x="56" y="5"/>
                    <a:pt x="49" y="7"/>
                    <a:pt x="20" y="34"/>
                  </a:cubicBezTo>
                  <a:cubicBezTo>
                    <a:pt x="0" y="99"/>
                    <a:pt x="31" y="112"/>
                    <a:pt x="83" y="131"/>
                  </a:cubicBezTo>
                  <a:cubicBezTo>
                    <a:pt x="97" y="145"/>
                    <a:pt x="109" y="147"/>
                    <a:pt x="129" y="154"/>
                  </a:cubicBezTo>
                  <a:cubicBezTo>
                    <a:pt x="157" y="146"/>
                    <a:pt x="175" y="147"/>
                    <a:pt x="175" y="114"/>
                  </a:cubicBezTo>
                  <a:close/>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9" name="Freeform 126">
              <a:extLst>
                <a:ext uri="{FF2B5EF4-FFF2-40B4-BE49-F238E27FC236}">
                  <a16:creationId xmlns:a16="http://schemas.microsoft.com/office/drawing/2014/main" id="{F8F896F2-E0BB-424B-A06F-2301D526151D}"/>
                </a:ext>
              </a:extLst>
            </p:cNvPr>
            <p:cNvSpPr>
              <a:spLocks/>
            </p:cNvSpPr>
            <p:nvPr/>
          </p:nvSpPr>
          <p:spPr bwMode="auto">
            <a:xfrm>
              <a:off x="2555" y="1688"/>
              <a:ext cx="333" cy="254"/>
            </a:xfrm>
            <a:custGeom>
              <a:avLst/>
              <a:gdLst>
                <a:gd name="T0" fmla="*/ 31 w 1270"/>
                <a:gd name="T1" fmla="*/ 87 h 968"/>
                <a:gd name="T2" fmla="*/ 62 w 1270"/>
                <a:gd name="T3" fmla="*/ 14 h 968"/>
                <a:gd name="T4" fmla="*/ 152 w 1270"/>
                <a:gd name="T5" fmla="*/ 3 h 968"/>
                <a:gd name="T6" fmla="*/ 203 w 1270"/>
                <a:gd name="T7" fmla="*/ 29 h 968"/>
                <a:gd name="T8" fmla="*/ 251 w 1270"/>
                <a:gd name="T9" fmla="*/ 24 h 968"/>
                <a:gd name="T10" fmla="*/ 297 w 1270"/>
                <a:gd name="T11" fmla="*/ 20 h 968"/>
                <a:gd name="T12" fmla="*/ 329 w 1270"/>
                <a:gd name="T13" fmla="*/ 85 h 968"/>
                <a:gd name="T14" fmla="*/ 324 w 1270"/>
                <a:gd name="T15" fmla="*/ 125 h 968"/>
                <a:gd name="T16" fmla="*/ 282 w 1270"/>
                <a:gd name="T17" fmla="*/ 176 h 968"/>
                <a:gd name="T18" fmla="*/ 211 w 1270"/>
                <a:gd name="T19" fmla="*/ 243 h 968"/>
                <a:gd name="T20" fmla="*/ 138 w 1270"/>
                <a:gd name="T21" fmla="*/ 243 h 968"/>
                <a:gd name="T22" fmla="*/ 58 w 1270"/>
                <a:gd name="T23" fmla="*/ 207 h 968"/>
                <a:gd name="T24" fmla="*/ 8 w 1270"/>
                <a:gd name="T25" fmla="*/ 157 h 968"/>
                <a:gd name="T26" fmla="*/ 12 w 1270"/>
                <a:gd name="T27" fmla="*/ 106 h 968"/>
                <a:gd name="T28" fmla="*/ 33 w 1270"/>
                <a:gd name="T29" fmla="*/ 75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0"/>
                <a:gd name="T46" fmla="*/ 0 h 968"/>
                <a:gd name="T47" fmla="*/ 1270 w 1270"/>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0" h="968">
                  <a:moveTo>
                    <a:pt x="117" y="333"/>
                  </a:moveTo>
                  <a:cubicBezTo>
                    <a:pt x="138" y="219"/>
                    <a:pt x="160" y="106"/>
                    <a:pt x="237" y="53"/>
                  </a:cubicBezTo>
                  <a:cubicBezTo>
                    <a:pt x="314" y="0"/>
                    <a:pt x="492" y="4"/>
                    <a:pt x="581" y="13"/>
                  </a:cubicBezTo>
                  <a:cubicBezTo>
                    <a:pt x="670" y="22"/>
                    <a:pt x="710" y="96"/>
                    <a:pt x="773" y="109"/>
                  </a:cubicBezTo>
                  <a:cubicBezTo>
                    <a:pt x="836" y="122"/>
                    <a:pt x="897" y="98"/>
                    <a:pt x="957" y="93"/>
                  </a:cubicBezTo>
                  <a:cubicBezTo>
                    <a:pt x="1017" y="88"/>
                    <a:pt x="1084" y="38"/>
                    <a:pt x="1133" y="77"/>
                  </a:cubicBezTo>
                  <a:cubicBezTo>
                    <a:pt x="1182" y="116"/>
                    <a:pt x="1236" y="258"/>
                    <a:pt x="1253" y="325"/>
                  </a:cubicBezTo>
                  <a:cubicBezTo>
                    <a:pt x="1270" y="392"/>
                    <a:pt x="1266" y="420"/>
                    <a:pt x="1237" y="477"/>
                  </a:cubicBezTo>
                  <a:cubicBezTo>
                    <a:pt x="1208" y="534"/>
                    <a:pt x="1149" y="594"/>
                    <a:pt x="1077" y="669"/>
                  </a:cubicBezTo>
                  <a:cubicBezTo>
                    <a:pt x="1005" y="744"/>
                    <a:pt x="897" y="882"/>
                    <a:pt x="805" y="925"/>
                  </a:cubicBezTo>
                  <a:cubicBezTo>
                    <a:pt x="713" y="968"/>
                    <a:pt x="622" y="948"/>
                    <a:pt x="525" y="925"/>
                  </a:cubicBezTo>
                  <a:cubicBezTo>
                    <a:pt x="428" y="902"/>
                    <a:pt x="304" y="844"/>
                    <a:pt x="221" y="789"/>
                  </a:cubicBezTo>
                  <a:cubicBezTo>
                    <a:pt x="138" y="734"/>
                    <a:pt x="58" y="661"/>
                    <a:pt x="29" y="597"/>
                  </a:cubicBezTo>
                  <a:cubicBezTo>
                    <a:pt x="0" y="533"/>
                    <a:pt x="29" y="457"/>
                    <a:pt x="45" y="405"/>
                  </a:cubicBezTo>
                  <a:cubicBezTo>
                    <a:pt x="61" y="353"/>
                    <a:pt x="93" y="319"/>
                    <a:pt x="125" y="285"/>
                  </a:cubicBezTo>
                </a:path>
              </a:pathLst>
            </a:custGeom>
            <a:solidFill>
              <a:srgbClr val="CC99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0" name="Rectangle 127">
              <a:extLst>
                <a:ext uri="{FF2B5EF4-FFF2-40B4-BE49-F238E27FC236}">
                  <a16:creationId xmlns:a16="http://schemas.microsoft.com/office/drawing/2014/main" id="{CF065491-5A94-F94E-86AB-39FCA43AB598}"/>
                </a:ext>
              </a:extLst>
            </p:cNvPr>
            <p:cNvSpPr>
              <a:spLocks noChangeArrowheads="1"/>
            </p:cNvSpPr>
            <p:nvPr/>
          </p:nvSpPr>
          <p:spPr bwMode="auto">
            <a:xfrm>
              <a:off x="2492" y="1725"/>
              <a:ext cx="4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enzyme</a:t>
              </a:r>
              <a:endParaRPr lang="en-US" altLang="en-US" sz="1400" b="1" u="sng">
                <a:solidFill>
                  <a:srgbClr val="CC0000"/>
                </a:solidFill>
              </a:endParaRPr>
            </a:p>
          </p:txBody>
        </p:sp>
        <p:sp>
          <p:nvSpPr>
            <p:cNvPr id="23601" name="AutoShape 128">
              <a:extLst>
                <a:ext uri="{FF2B5EF4-FFF2-40B4-BE49-F238E27FC236}">
                  <a16:creationId xmlns:a16="http://schemas.microsoft.com/office/drawing/2014/main" id="{ECDE32FC-39CC-D54D-A2FF-5191A4EE8F77}"/>
                </a:ext>
              </a:extLst>
            </p:cNvPr>
            <p:cNvSpPr>
              <a:spLocks noChangeArrowheads="1"/>
            </p:cNvSpPr>
            <p:nvPr/>
          </p:nvSpPr>
          <p:spPr bwMode="auto">
            <a:xfrm>
              <a:off x="2676" y="1661"/>
              <a:ext cx="119" cy="103"/>
            </a:xfrm>
            <a:prstGeom prst="hexagon">
              <a:avLst>
                <a:gd name="adj" fmla="val 28883"/>
                <a:gd name="vf" fmla="val 115470"/>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6" name="Group 78">
            <a:extLst>
              <a:ext uri="{FF2B5EF4-FFF2-40B4-BE49-F238E27FC236}">
                <a16:creationId xmlns:a16="http://schemas.microsoft.com/office/drawing/2014/main" id="{1C061EB8-0FF5-9549-B372-EE6677BCE301}"/>
              </a:ext>
            </a:extLst>
          </p:cNvPr>
          <p:cNvGrpSpPr>
            <a:grpSpLocks/>
          </p:cNvGrpSpPr>
          <p:nvPr/>
        </p:nvGrpSpPr>
        <p:grpSpPr bwMode="auto">
          <a:xfrm>
            <a:off x="5113338" y="4260850"/>
            <a:ext cx="950912" cy="495300"/>
            <a:chOff x="3275" y="2636"/>
            <a:chExt cx="599" cy="312"/>
          </a:xfrm>
        </p:grpSpPr>
        <p:sp>
          <p:nvSpPr>
            <p:cNvPr id="23596" name="AutoShape 37">
              <a:extLst>
                <a:ext uri="{FF2B5EF4-FFF2-40B4-BE49-F238E27FC236}">
                  <a16:creationId xmlns:a16="http://schemas.microsoft.com/office/drawing/2014/main" id="{AA3200E1-45CF-4C40-B297-0360610D40EF}"/>
                </a:ext>
              </a:extLst>
            </p:cNvPr>
            <p:cNvSpPr>
              <a:spLocks noChangeArrowheads="1"/>
            </p:cNvSpPr>
            <p:nvPr/>
          </p:nvSpPr>
          <p:spPr bwMode="auto">
            <a:xfrm>
              <a:off x="3608" y="2636"/>
              <a:ext cx="266" cy="200"/>
            </a:xfrm>
            <a:custGeom>
              <a:avLst/>
              <a:gdLst>
                <a:gd name="T0" fmla="*/ 2 w 21600"/>
                <a:gd name="T1" fmla="*/ 0 h 21600"/>
                <a:gd name="T2" fmla="*/ 0 w 21600"/>
                <a:gd name="T3" fmla="*/ 1 h 21600"/>
                <a:gd name="T4" fmla="*/ 2 w 21600"/>
                <a:gd name="T5" fmla="*/ 0 h 21600"/>
                <a:gd name="T6" fmla="*/ 4 w 21600"/>
                <a:gd name="T7" fmla="*/ 1 h 21600"/>
                <a:gd name="T8" fmla="*/ 3 w 21600"/>
                <a:gd name="T9" fmla="*/ 1 h 21600"/>
                <a:gd name="T10" fmla="*/ 2 w 21600"/>
                <a:gd name="T11" fmla="*/ 1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7" name="Rectangle 38">
              <a:extLst>
                <a:ext uri="{FF2B5EF4-FFF2-40B4-BE49-F238E27FC236}">
                  <a16:creationId xmlns:a16="http://schemas.microsoft.com/office/drawing/2014/main" id="{E7D9B8D7-6F9C-4A43-98CA-ED3A54FCA407}"/>
                </a:ext>
              </a:extLst>
            </p:cNvPr>
            <p:cNvSpPr>
              <a:spLocks noChangeArrowheads="1"/>
            </p:cNvSpPr>
            <p:nvPr/>
          </p:nvSpPr>
          <p:spPr bwMode="auto">
            <a:xfrm>
              <a:off x="3275" y="2640"/>
              <a:ext cx="408"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600" b="1">
                  <a:solidFill>
                    <a:srgbClr val="000000"/>
                  </a:solidFill>
                </a:rPr>
                <a:t>2</a:t>
              </a:r>
              <a:r>
                <a:rPr lang="en-US" altLang="en-US" sz="2600" b="1">
                  <a:solidFill>
                    <a:srgbClr val="CC0000"/>
                  </a:solidFill>
                </a:rPr>
                <a:t>P</a:t>
              </a:r>
              <a:r>
                <a:rPr lang="en-US" altLang="en-US" sz="2600" b="1" baseline="-25000">
                  <a:solidFill>
                    <a:srgbClr val="CC0000"/>
                  </a:solidFill>
                </a:rPr>
                <a:t>i</a:t>
              </a:r>
              <a:endParaRPr lang="en-US" altLang="en-US" sz="2600" b="1">
                <a:solidFill>
                  <a:srgbClr val="CC0000"/>
                </a:solidFill>
              </a:endParaRPr>
            </a:p>
          </p:txBody>
        </p:sp>
      </p:grpSp>
      <p:grpSp>
        <p:nvGrpSpPr>
          <p:cNvPr id="17" name="Group 129">
            <a:extLst>
              <a:ext uri="{FF2B5EF4-FFF2-40B4-BE49-F238E27FC236}">
                <a16:creationId xmlns:a16="http://schemas.microsoft.com/office/drawing/2014/main" id="{71BB9631-12D4-1C43-8DBF-0235585A8AD3}"/>
              </a:ext>
            </a:extLst>
          </p:cNvPr>
          <p:cNvGrpSpPr>
            <a:grpSpLocks/>
          </p:cNvGrpSpPr>
          <p:nvPr/>
        </p:nvGrpSpPr>
        <p:grpSpPr bwMode="auto">
          <a:xfrm>
            <a:off x="6142038" y="4037013"/>
            <a:ext cx="606425" cy="590550"/>
            <a:chOff x="3935" y="3274"/>
            <a:chExt cx="382" cy="372"/>
          </a:xfrm>
        </p:grpSpPr>
        <p:sp>
          <p:nvSpPr>
            <p:cNvPr id="23594" name="AutoShape 130">
              <a:extLst>
                <a:ext uri="{FF2B5EF4-FFF2-40B4-BE49-F238E27FC236}">
                  <a16:creationId xmlns:a16="http://schemas.microsoft.com/office/drawing/2014/main" id="{5E9938F4-6353-BC4E-BB23-72408C83A378}"/>
                </a:ext>
              </a:extLst>
            </p:cNvPr>
            <p:cNvSpPr>
              <a:spLocks noChangeArrowheads="1"/>
            </p:cNvSpPr>
            <p:nvPr/>
          </p:nvSpPr>
          <p:spPr bwMode="auto">
            <a:xfrm rot="14452607" flipH="1">
              <a:off x="4021" y="3413"/>
              <a:ext cx="266" cy="200"/>
            </a:xfrm>
            <a:custGeom>
              <a:avLst/>
              <a:gdLst>
                <a:gd name="T0" fmla="*/ 2 w 21600"/>
                <a:gd name="T1" fmla="*/ 0 h 21600"/>
                <a:gd name="T2" fmla="*/ 1 w 21600"/>
                <a:gd name="T3" fmla="*/ 0 h 21600"/>
                <a:gd name="T4" fmla="*/ 2 w 21600"/>
                <a:gd name="T5" fmla="*/ 1 h 21600"/>
                <a:gd name="T6" fmla="*/ 4 w 21600"/>
                <a:gd name="T7" fmla="*/ 1 h 21600"/>
                <a:gd name="T8" fmla="*/ 3 w 21600"/>
                <a:gd name="T9" fmla="*/ 1 h 21600"/>
                <a:gd name="T10" fmla="*/ 2 w 21600"/>
                <a:gd name="T11" fmla="*/ 1 h 21600"/>
                <a:gd name="T12" fmla="*/ 0 60000 65536"/>
                <a:gd name="T13" fmla="*/ 0 60000 65536"/>
                <a:gd name="T14" fmla="*/ 0 60000 65536"/>
                <a:gd name="T15" fmla="*/ 0 60000 65536"/>
                <a:gd name="T16" fmla="*/ 0 60000 65536"/>
                <a:gd name="T17" fmla="*/ 0 60000 65536"/>
                <a:gd name="T18" fmla="*/ 3167 w 21600"/>
                <a:gd name="T19" fmla="*/ 3132 h 21600"/>
                <a:gd name="T20" fmla="*/ 18433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50" y="5399"/>
                    <a:pt x="9112" y="5600"/>
                    <a:pt x="8354" y="5985"/>
                  </a:cubicBezTo>
                  <a:lnTo>
                    <a:pt x="5909" y="1170"/>
                  </a:lnTo>
                  <a:cubicBezTo>
                    <a:pt x="7424" y="401"/>
                    <a:pt x="9100" y="-1"/>
                    <a:pt x="10800" y="-1"/>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5" name="Rectangle 131">
              <a:extLst>
                <a:ext uri="{FF2B5EF4-FFF2-40B4-BE49-F238E27FC236}">
                  <a16:creationId xmlns:a16="http://schemas.microsoft.com/office/drawing/2014/main" id="{B956A45B-63B3-DC46-B6D9-9C20AC37B767}"/>
                </a:ext>
              </a:extLst>
            </p:cNvPr>
            <p:cNvSpPr>
              <a:spLocks noChangeArrowheads="1"/>
            </p:cNvSpPr>
            <p:nvPr/>
          </p:nvSpPr>
          <p:spPr bwMode="auto">
            <a:xfrm>
              <a:off x="3935" y="3274"/>
              <a:ext cx="38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00000"/>
                  </a:solidFill>
                </a:rPr>
                <a:t>2</a:t>
              </a:r>
              <a:r>
                <a:rPr lang="en-US" altLang="en-US" sz="2600" b="1">
                  <a:solidFill>
                    <a:srgbClr val="CC0000"/>
                  </a:solidFill>
                </a:rPr>
                <a:t>H</a:t>
              </a:r>
            </a:p>
          </p:txBody>
        </p:sp>
      </p:grpSp>
      <p:grpSp>
        <p:nvGrpSpPr>
          <p:cNvPr id="18" name="Group 134">
            <a:extLst>
              <a:ext uri="{FF2B5EF4-FFF2-40B4-BE49-F238E27FC236}">
                <a16:creationId xmlns:a16="http://schemas.microsoft.com/office/drawing/2014/main" id="{F0D6958A-15E0-C44A-B8E2-B00994775D59}"/>
              </a:ext>
            </a:extLst>
          </p:cNvPr>
          <p:cNvGrpSpPr>
            <a:grpSpLocks/>
          </p:cNvGrpSpPr>
          <p:nvPr/>
        </p:nvGrpSpPr>
        <p:grpSpPr bwMode="auto">
          <a:xfrm>
            <a:off x="7472363" y="4252913"/>
            <a:ext cx="1446212" cy="915987"/>
            <a:chOff x="4711" y="2649"/>
            <a:chExt cx="911" cy="577"/>
          </a:xfrm>
        </p:grpSpPr>
        <p:sp>
          <p:nvSpPr>
            <p:cNvPr id="23592" name="Rectangle 23">
              <a:extLst>
                <a:ext uri="{FF2B5EF4-FFF2-40B4-BE49-F238E27FC236}">
                  <a16:creationId xmlns:a16="http://schemas.microsoft.com/office/drawing/2014/main" id="{8B2538EC-67B5-BB4F-BC12-63C04F100A9A}"/>
                </a:ext>
              </a:extLst>
            </p:cNvPr>
            <p:cNvSpPr>
              <a:spLocks noChangeArrowheads="1"/>
            </p:cNvSpPr>
            <p:nvPr/>
          </p:nvSpPr>
          <p:spPr bwMode="auto">
            <a:xfrm>
              <a:off x="4711" y="2765"/>
              <a:ext cx="2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00000"/>
                  </a:solidFill>
                </a:rPr>
                <a:t>2</a:t>
              </a:r>
              <a:endParaRPr lang="en-US" altLang="en-US" sz="3000" b="1">
                <a:solidFill>
                  <a:srgbClr val="0F116A"/>
                </a:solidFill>
              </a:endParaRPr>
            </a:p>
          </p:txBody>
        </p:sp>
        <p:pic>
          <p:nvPicPr>
            <p:cNvPr id="23593" name="Picture 133" descr="piggybank-ecoin2">
              <a:extLst>
                <a:ext uri="{FF2B5EF4-FFF2-40B4-BE49-F238E27FC236}">
                  <a16:creationId xmlns:a16="http://schemas.microsoft.com/office/drawing/2014/main" id="{16EC8452-8E84-0F4C-BD55-94C9174B69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92" y="2649"/>
              <a:ext cx="7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8440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655">
                                            <p:txEl>
                                              <p:pRg st="0" end="0"/>
                                            </p:txEl>
                                          </p:spTgt>
                                        </p:tgtEl>
                                        <p:attrNameLst>
                                          <p:attrName>style.visibility</p:attrName>
                                        </p:attrNameLst>
                                      </p:cBhvr>
                                      <p:to>
                                        <p:strVal val="visible"/>
                                      </p:to>
                                    </p:set>
                                    <p:anim calcmode="lin" valueType="num">
                                      <p:cBhvr additive="base">
                                        <p:cTn id="7" dur="500" fill="hold"/>
                                        <p:tgtEl>
                                          <p:spTgt spid="4106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0655">
                                            <p:txEl>
                                              <p:pRg st="1" end="1"/>
                                            </p:txEl>
                                          </p:spTgt>
                                        </p:tgtEl>
                                        <p:attrNameLst>
                                          <p:attrName>style.visibility</p:attrName>
                                        </p:attrNameLst>
                                      </p:cBhvr>
                                      <p:to>
                                        <p:strVal val="visible"/>
                                      </p:to>
                                    </p:set>
                                    <p:anim calcmode="lin" valueType="num">
                                      <p:cBhvr additive="base">
                                        <p:cTn id="13" dur="500" fill="hold"/>
                                        <p:tgtEl>
                                          <p:spTgt spid="4106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06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410628"/>
                                        </p:tgtEl>
                                        <p:attrNameLst>
                                          <p:attrName>style.visibility</p:attrName>
                                        </p:attrNameLst>
                                      </p:cBhvr>
                                      <p:to>
                                        <p:strVal val="visible"/>
                                      </p:to>
                                    </p:set>
                                    <p:animEffect transition="in" filter="wipe(up)">
                                      <p:cBhvr>
                                        <p:cTn id="19" dur="500"/>
                                        <p:tgtEl>
                                          <p:spTgt spid="410628"/>
                                        </p:tgtEl>
                                      </p:cBhvr>
                                    </p:animEffect>
                                  </p:childTnLst>
                                  <p:subTnLst>
                                    <p:audio>
                                      <p:cMediaNode>
                                        <p:cTn display="0" masterRel="sameClick">
                                          <p:stCondLst>
                                            <p:cond evt="begin" delay="0">
                                              <p:tn val="17"/>
                                            </p:cond>
                                          </p:stCondLst>
                                          <p:endCondLst>
                                            <p:cond evt="onStopAudio" delay="0">
                                              <p:tgtEl>
                                                <p:sldTgt/>
                                              </p:tgtEl>
                                            </p:cond>
                                          </p:endCondLst>
                                        </p:cTn>
                                        <p:tgtEl>
                                          <p:sndTgt r:embed="rId4" name="Laser"/>
                                        </p:tgtEl>
                                      </p:cMediaNode>
                                    </p:audio>
                                  </p:sub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10690"/>
                                        </p:tgtEl>
                                        <p:attrNameLst>
                                          <p:attrName>style.visibility</p:attrName>
                                        </p:attrNameLst>
                                      </p:cBhvr>
                                      <p:to>
                                        <p:strVal val="visible"/>
                                      </p:to>
                                    </p:set>
                                    <p:animEffect transition="in" filter="wipe(up)">
                                      <p:cBhvr>
                                        <p:cTn id="23" dur="500"/>
                                        <p:tgtEl>
                                          <p:spTgt spid="410690"/>
                                        </p:tgtEl>
                                      </p:cBhvr>
                                    </p:animEffect>
                                  </p:childTnLst>
                                  <p:subTnLst>
                                    <p:audio>
                                      <p:cMediaNode>
                                        <p:cTn display="0" masterRel="sameClick">
                                          <p:stCondLst>
                                            <p:cond evt="begin" delay="0">
                                              <p:tn val="21"/>
                                            </p:cond>
                                          </p:stCondLst>
                                          <p:endCondLst>
                                            <p:cond evt="onStopAudio" delay="0">
                                              <p:tgtEl>
                                                <p:sldTgt/>
                                              </p:tgtEl>
                                            </p:cond>
                                          </p:endCondLst>
                                        </p:cTn>
                                        <p:tgtEl>
                                          <p:sndTgt r:embed="rId4"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0630"/>
                                        </p:tgtEl>
                                        <p:attrNameLst>
                                          <p:attrName>style.visibility</p:attrName>
                                        </p:attrNameLst>
                                      </p:cBhvr>
                                      <p:to>
                                        <p:strVal val="visible"/>
                                      </p:to>
                                    </p:set>
                                    <p:animEffect transition="in" filter="wipe(left)">
                                      <p:cBhvr>
                                        <p:cTn id="28" dur="500"/>
                                        <p:tgtEl>
                                          <p:spTgt spid="410630"/>
                                        </p:tgtEl>
                                      </p:cBhvr>
                                    </p:animEffect>
                                  </p:childTnLst>
                                  <p:subTnLst>
                                    <p:audio>
                                      <p:cMediaNode>
                                        <p:cTn display="0" masterRel="sameClick">
                                          <p:stCondLst>
                                            <p:cond evt="begin" delay="0">
                                              <p:tn val="26"/>
                                            </p:cond>
                                          </p:stCondLst>
                                          <p:endCondLst>
                                            <p:cond evt="onStopAudio" delay="0">
                                              <p:tgtEl>
                                                <p:sldTgt/>
                                              </p:tgtEl>
                                            </p:cond>
                                          </p:endCondLst>
                                        </p:cTn>
                                        <p:tgtEl>
                                          <p:sndTgt r:embed="rId5" name="Vibro Up"/>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32"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out)">
                                      <p:cBhvr>
                                        <p:cTn id="33" dur="500"/>
                                        <p:tgtEl>
                                          <p:spTgt spid="2"/>
                                        </p:tgtEl>
                                      </p:cBhvr>
                                    </p:animEffect>
                                  </p:childTnLst>
                                  <p:subTnLst>
                                    <p:audio>
                                      <p:cMediaNode>
                                        <p:cTn display="0" masterRel="sameClick">
                                          <p:stCondLst>
                                            <p:cond evt="begin" delay="0">
                                              <p:tn val="31"/>
                                            </p:cond>
                                          </p:stCondLst>
                                          <p:endCondLst>
                                            <p:cond evt="onStopAudio" delay="0">
                                              <p:tgtEl>
                                                <p:sldTgt/>
                                              </p:tgtEl>
                                            </p:cond>
                                          </p:endCondLst>
                                        </p:cTn>
                                        <p:tgtEl>
                                          <p:sndTgt r:embed="rId6" name="Explosion"/>
                                        </p:tgtEl>
                                      </p:cMediaNode>
                                    </p:audio>
                                  </p:sub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410664"/>
                                        </p:tgtEl>
                                        <p:attrNameLst>
                                          <p:attrName>style.visibility</p:attrName>
                                        </p:attrNameLst>
                                      </p:cBhvr>
                                      <p:to>
                                        <p:strVal val="visible"/>
                                      </p:to>
                                    </p:set>
                                    <p:animEffect transition="in" filter="wipe(up)">
                                      <p:cBhvr>
                                        <p:cTn id="37" dur="500"/>
                                        <p:tgtEl>
                                          <p:spTgt spid="41066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32"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out)">
                                      <p:cBhvr>
                                        <p:cTn id="42" dur="5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7" name="String"/>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410671"/>
                                        </p:tgtEl>
                                        <p:attrNameLst>
                                          <p:attrName>style.visibility</p:attrName>
                                        </p:attrNameLst>
                                      </p:cBhvr>
                                      <p:to>
                                        <p:strVal val="visible"/>
                                      </p:to>
                                    </p:set>
                                    <p:animEffect transition="in" filter="wipe(down)">
                                      <p:cBhvr>
                                        <p:cTn id="47" dur="500"/>
                                        <p:tgtEl>
                                          <p:spTgt spid="410671"/>
                                        </p:tgtEl>
                                      </p:cBhvr>
                                    </p:animEffect>
                                  </p:childTnLst>
                                  <p:subTnLst>
                                    <p:audio>
                                      <p:cMediaNode>
                                        <p:cTn display="0" masterRel="sameClick">
                                          <p:stCondLst>
                                            <p:cond evt="begin" delay="0">
                                              <p:tn val="45"/>
                                            </p:cond>
                                          </p:stCondLst>
                                          <p:endCondLst>
                                            <p:cond evt="onStopAudio" delay="0">
                                              <p:tgtEl>
                                                <p:sldTgt/>
                                              </p:tgtEl>
                                            </p:cond>
                                          </p:endCondLst>
                                        </p:cTn>
                                        <p:tgtEl>
                                          <p:sndTgt r:embed="rId8" name="match_strik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10691"/>
                                        </p:tgtEl>
                                        <p:attrNameLst>
                                          <p:attrName>style.visibility</p:attrName>
                                        </p:attrNameLst>
                                      </p:cBhvr>
                                      <p:to>
                                        <p:strVal val="visible"/>
                                      </p:to>
                                    </p:set>
                                    <p:animEffect transition="in" filter="wipe(up)">
                                      <p:cBhvr>
                                        <p:cTn id="52" dur="500"/>
                                        <p:tgtEl>
                                          <p:spTgt spid="410691"/>
                                        </p:tgtEl>
                                      </p:cBhvr>
                                    </p:animEffect>
                                  </p:childTnLst>
                                  <p:subTnLst>
                                    <p:audio>
                                      <p:cMediaNode>
                                        <p:cTn display="0" masterRel="sameClick">
                                          <p:stCondLst>
                                            <p:cond evt="begin" delay="0">
                                              <p:tn val="50"/>
                                            </p:cond>
                                          </p:stCondLst>
                                          <p:endCondLst>
                                            <p:cond evt="onStopAudio" delay="0">
                                              <p:tgtEl>
                                                <p:sldTgt/>
                                              </p:tgtEl>
                                            </p:cond>
                                          </p:endCondLst>
                                        </p:cTn>
                                        <p:tgtEl>
                                          <p:sndTgt r:embed="rId4" name="Laser"/>
                                        </p:tgtEl>
                                      </p:cMediaNode>
                                    </p:audio>
                                  </p:sub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10633"/>
                                        </p:tgtEl>
                                        <p:attrNameLst>
                                          <p:attrName>style.visibility</p:attrName>
                                        </p:attrNameLst>
                                      </p:cBhvr>
                                      <p:to>
                                        <p:strVal val="visible"/>
                                      </p:to>
                                    </p:set>
                                    <p:animEffect transition="in" filter="wipe(left)">
                                      <p:cBhvr>
                                        <p:cTn id="56" dur="500"/>
                                        <p:tgtEl>
                                          <p:spTgt spid="410633"/>
                                        </p:tgtEl>
                                      </p:cBhvr>
                                    </p:animEffect>
                                  </p:childTnLst>
                                  <p:subTnLst>
                                    <p:audio>
                                      <p:cMediaNode>
                                        <p:cTn display="0" masterRel="sameClick">
                                          <p:stCondLst>
                                            <p:cond evt="begin" delay="0">
                                              <p:tn val="54"/>
                                            </p:cond>
                                          </p:stCondLst>
                                          <p:endCondLst>
                                            <p:cond evt="onStopAudio" delay="0">
                                              <p:tgtEl>
                                                <p:sldTgt/>
                                              </p:tgtEl>
                                            </p:cond>
                                          </p:endCondLst>
                                        </p:cTn>
                                        <p:tgtEl>
                                          <p:sndTgt r:embed="rId5" name="Vibro Up"/>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410692"/>
                                        </p:tgtEl>
                                        <p:attrNameLst>
                                          <p:attrName>style.visibility</p:attrName>
                                        </p:attrNameLst>
                                      </p:cBhvr>
                                      <p:to>
                                        <p:strVal val="visible"/>
                                      </p:to>
                                    </p:set>
                                    <p:animEffect transition="in" filter="wipe(up)">
                                      <p:cBhvr>
                                        <p:cTn id="61" dur="500"/>
                                        <p:tgtEl>
                                          <p:spTgt spid="410692"/>
                                        </p:tgtEl>
                                      </p:cBhvr>
                                    </p:animEffect>
                                  </p:childTnLst>
                                  <p:subTnLst>
                                    <p:audio>
                                      <p:cMediaNode>
                                        <p:cTn display="0" masterRel="sameClick">
                                          <p:stCondLst>
                                            <p:cond evt="begin" delay="0">
                                              <p:tn val="59"/>
                                            </p:cond>
                                          </p:stCondLst>
                                          <p:endCondLst>
                                            <p:cond evt="onStopAudio" delay="0">
                                              <p:tgtEl>
                                                <p:sldTgt/>
                                              </p:tgtEl>
                                            </p:cond>
                                          </p:endCondLst>
                                        </p:cTn>
                                        <p:tgtEl>
                                          <p:sndTgt r:embed="rId4" name="Laser"/>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10634"/>
                                        </p:tgtEl>
                                        <p:attrNameLst>
                                          <p:attrName>style.visibility</p:attrName>
                                        </p:attrNameLst>
                                      </p:cBhvr>
                                      <p:to>
                                        <p:strVal val="visible"/>
                                      </p:to>
                                    </p:set>
                                    <p:animEffect transition="in" filter="wipe(left)">
                                      <p:cBhvr>
                                        <p:cTn id="65" dur="500"/>
                                        <p:tgtEl>
                                          <p:spTgt spid="410634"/>
                                        </p:tgtEl>
                                      </p:cBhvr>
                                    </p:animEffect>
                                  </p:childTnLst>
                                  <p:subTnLst>
                                    <p:audio>
                                      <p:cMediaNode>
                                        <p:cTn display="0" masterRel="sameClick">
                                          <p:stCondLst>
                                            <p:cond evt="begin" delay="0">
                                              <p:tn val="63"/>
                                            </p:cond>
                                          </p:stCondLst>
                                          <p:endCondLst>
                                            <p:cond evt="onStopAudio" delay="0">
                                              <p:tgtEl>
                                                <p:sldTgt/>
                                              </p:tgtEl>
                                            </p:cond>
                                          </p:endCondLst>
                                        </p:cTn>
                                        <p:tgtEl>
                                          <p:sndTgt r:embed="rId5" name="Vibro Up"/>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10660">
                                            <p:bg/>
                                          </p:spTgt>
                                        </p:tgtEl>
                                        <p:attrNameLst>
                                          <p:attrName>style.visibility</p:attrName>
                                        </p:attrNameLst>
                                      </p:cBhvr>
                                      <p:to>
                                        <p:strVal val="visible"/>
                                      </p:to>
                                    </p:set>
                                    <p:animEffect transition="in" filter="wipe(left)">
                                      <p:cBhvr>
                                        <p:cTn id="70" dur="500"/>
                                        <p:tgtEl>
                                          <p:spTgt spid="410660">
                                            <p:bg/>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10660">
                                            <p:txEl>
                                              <p:pRg st="0" end="0"/>
                                            </p:txEl>
                                          </p:spTgt>
                                        </p:tgtEl>
                                        <p:attrNameLst>
                                          <p:attrName>style.visibility</p:attrName>
                                        </p:attrNameLst>
                                      </p:cBhvr>
                                      <p:to>
                                        <p:strVal val="visible"/>
                                      </p:to>
                                    </p:set>
                                    <p:animEffect transition="in" filter="wipe(left)">
                                      <p:cBhvr>
                                        <p:cTn id="73" dur="500"/>
                                        <p:tgtEl>
                                          <p:spTgt spid="410660">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10660">
                                            <p:txEl>
                                              <p:pRg st="1" end="1"/>
                                            </p:txEl>
                                          </p:spTgt>
                                        </p:tgtEl>
                                        <p:attrNameLst>
                                          <p:attrName>style.visibility</p:attrName>
                                        </p:attrNameLst>
                                      </p:cBhvr>
                                      <p:to>
                                        <p:strVal val="visible"/>
                                      </p:to>
                                    </p:set>
                                    <p:animEffect transition="in" filter="wipe(left)">
                                      <p:cBhvr>
                                        <p:cTn id="78" dur="500"/>
                                        <p:tgtEl>
                                          <p:spTgt spid="410660">
                                            <p:txEl>
                                              <p:pRg st="1" end="1"/>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3" name="Whoosh"/>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10696"/>
                                        </p:tgtEl>
                                        <p:attrNameLst>
                                          <p:attrName>style.visibility</p:attrName>
                                        </p:attrNameLst>
                                      </p:cBhvr>
                                      <p:to>
                                        <p:strVal val="visible"/>
                                      </p:to>
                                    </p:set>
                                    <p:animEffect transition="in" filter="wipe(left)">
                                      <p:cBhvr>
                                        <p:cTn id="83" dur="500"/>
                                        <p:tgtEl>
                                          <p:spTgt spid="410696"/>
                                        </p:tgtEl>
                                      </p:cBhvr>
                                    </p:animEffect>
                                  </p:childTnLst>
                                  <p:subTnLst>
                                    <p:audio>
                                      <p:cMediaNode>
                                        <p:cTn display="0" masterRel="sameClick">
                                          <p:stCondLst>
                                            <p:cond evt="begin" delay="0">
                                              <p:tn val="81"/>
                                            </p:cond>
                                          </p:stCondLst>
                                          <p:endCondLst>
                                            <p:cond evt="onStopAudio" delay="0">
                                              <p:tgtEl>
                                                <p:sldTgt/>
                                              </p:tgtEl>
                                            </p:cond>
                                          </p:endCondLst>
                                        </p:cTn>
                                        <p:tgtEl>
                                          <p:sndTgt r:embed="rId4" name="Laser"/>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410693"/>
                                        </p:tgtEl>
                                        <p:attrNameLst>
                                          <p:attrName>style.visibility</p:attrName>
                                        </p:attrNameLst>
                                      </p:cBhvr>
                                      <p:to>
                                        <p:strVal val="visible"/>
                                      </p:to>
                                    </p:set>
                                    <p:animEffect transition="in" filter="wipe(up)">
                                      <p:cBhvr>
                                        <p:cTn id="88" dur="500"/>
                                        <p:tgtEl>
                                          <p:spTgt spid="410693"/>
                                        </p:tgtEl>
                                      </p:cBhvr>
                                    </p:animEffect>
                                  </p:childTnLst>
                                  <p:subTnLst>
                                    <p:audio>
                                      <p:cMediaNode>
                                        <p:cTn display="0" masterRel="sameClick">
                                          <p:stCondLst>
                                            <p:cond evt="begin" delay="0">
                                              <p:tn val="86"/>
                                            </p:cond>
                                          </p:stCondLst>
                                          <p:endCondLst>
                                            <p:cond evt="onStopAudio" delay="0">
                                              <p:tgtEl>
                                                <p:sldTgt/>
                                              </p:tgtEl>
                                            </p:cond>
                                          </p:endCondLst>
                                        </p:cTn>
                                        <p:tgtEl>
                                          <p:sndTgt r:embed="rId4" name="Laser"/>
                                        </p:tgtEl>
                                      </p:cMediaNode>
                                    </p:audio>
                                  </p:subTnLst>
                                </p:cTn>
                              </p:par>
                            </p:childTnLst>
                          </p:cTn>
                        </p:par>
                        <p:par>
                          <p:cTn id="89" fill="hold" nodeType="afterGroup">
                            <p:stCondLst>
                              <p:cond delay="500"/>
                            </p:stCondLst>
                            <p:childTnLst>
                              <p:par>
                                <p:cTn id="90" presetID="22" presetClass="entr" presetSubtype="1" fill="hold" grpId="0" nodeType="afterEffect">
                                  <p:stCondLst>
                                    <p:cond delay="0"/>
                                  </p:stCondLst>
                                  <p:childTnLst>
                                    <p:set>
                                      <p:cBhvr>
                                        <p:cTn id="91" dur="1" fill="hold">
                                          <p:stCondLst>
                                            <p:cond delay="0"/>
                                          </p:stCondLst>
                                        </p:cTn>
                                        <p:tgtEl>
                                          <p:spTgt spid="410694"/>
                                        </p:tgtEl>
                                        <p:attrNameLst>
                                          <p:attrName>style.visibility</p:attrName>
                                        </p:attrNameLst>
                                      </p:cBhvr>
                                      <p:to>
                                        <p:strVal val="visible"/>
                                      </p:to>
                                    </p:set>
                                    <p:animEffect transition="in" filter="wipe(up)">
                                      <p:cBhvr>
                                        <p:cTn id="92" dur="500"/>
                                        <p:tgtEl>
                                          <p:spTgt spid="410694"/>
                                        </p:tgtEl>
                                      </p:cBhvr>
                                    </p:animEffect>
                                  </p:childTnLst>
                                  <p:subTnLst>
                                    <p:audio>
                                      <p:cMediaNode>
                                        <p:cTn display="0" masterRel="sameClick">
                                          <p:stCondLst>
                                            <p:cond evt="begin" delay="0">
                                              <p:tn val="90"/>
                                            </p:cond>
                                          </p:stCondLst>
                                          <p:endCondLst>
                                            <p:cond evt="onStopAudio" delay="0">
                                              <p:tgtEl>
                                                <p:sldTgt/>
                                              </p:tgtEl>
                                            </p:cond>
                                          </p:endCondLst>
                                        </p:cTn>
                                        <p:tgtEl>
                                          <p:sndTgt r:embed="rId4" name="Laser"/>
                                        </p:tgtEl>
                                      </p:cMediaNode>
                                    </p:audio>
                                  </p:subTnLst>
                                </p:cTn>
                              </p:par>
                            </p:childTnLst>
                          </p:cTn>
                        </p:par>
                        <p:par>
                          <p:cTn id="93" fill="hold" nodeType="afterGroup">
                            <p:stCondLst>
                              <p:cond delay="1000"/>
                            </p:stCondLst>
                            <p:childTnLst>
                              <p:par>
                                <p:cTn id="94" presetID="22" presetClass="entr" presetSubtype="1" fill="hold" grpId="0" nodeType="afterEffect">
                                  <p:stCondLst>
                                    <p:cond delay="0"/>
                                  </p:stCondLst>
                                  <p:childTnLst>
                                    <p:set>
                                      <p:cBhvr>
                                        <p:cTn id="95" dur="1" fill="hold">
                                          <p:stCondLst>
                                            <p:cond delay="0"/>
                                          </p:stCondLst>
                                        </p:cTn>
                                        <p:tgtEl>
                                          <p:spTgt spid="410695"/>
                                        </p:tgtEl>
                                        <p:attrNameLst>
                                          <p:attrName>style.visibility</p:attrName>
                                        </p:attrNameLst>
                                      </p:cBhvr>
                                      <p:to>
                                        <p:strVal val="visible"/>
                                      </p:to>
                                    </p:set>
                                    <p:animEffect transition="in" filter="wipe(up)">
                                      <p:cBhvr>
                                        <p:cTn id="96" dur="500"/>
                                        <p:tgtEl>
                                          <p:spTgt spid="410695"/>
                                        </p:tgtEl>
                                      </p:cBhvr>
                                    </p:animEffect>
                                  </p:childTnLst>
                                  <p:subTnLst>
                                    <p:audio>
                                      <p:cMediaNode>
                                        <p:cTn display="0" masterRel="sameClick">
                                          <p:stCondLst>
                                            <p:cond evt="begin" delay="0">
                                              <p:tn val="94"/>
                                            </p:cond>
                                          </p:stCondLst>
                                          <p:endCondLst>
                                            <p:cond evt="onStopAudio" delay="0">
                                              <p:tgtEl>
                                                <p:sldTgt/>
                                              </p:tgtEl>
                                            </p:cond>
                                          </p:endCondLst>
                                        </p:cTn>
                                        <p:tgtEl>
                                          <p:sndTgt r:embed="rId4" name="Laser"/>
                                        </p:tgtEl>
                                      </p:cMediaNode>
                                    </p:audio>
                                  </p:subTnLst>
                                </p:cTn>
                              </p:par>
                            </p:childTnLst>
                          </p:cTn>
                        </p:par>
                        <p:par>
                          <p:cTn id="97" fill="hold" nodeType="afterGroup">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410639"/>
                                        </p:tgtEl>
                                        <p:attrNameLst>
                                          <p:attrName>style.visibility</p:attrName>
                                        </p:attrNameLst>
                                      </p:cBhvr>
                                      <p:to>
                                        <p:strVal val="visible"/>
                                      </p:to>
                                    </p:set>
                                    <p:animEffect transition="in" filter="wipe(left)">
                                      <p:cBhvr>
                                        <p:cTn id="100" dur="500"/>
                                        <p:tgtEl>
                                          <p:spTgt spid="410639"/>
                                        </p:tgtEl>
                                      </p:cBhvr>
                                    </p:animEffect>
                                  </p:childTnLst>
                                  <p:subTnLst>
                                    <p:audio>
                                      <p:cMediaNode>
                                        <p:cTn display="0" masterRel="sameClick">
                                          <p:stCondLst>
                                            <p:cond evt="begin" delay="0">
                                              <p:tn val="98"/>
                                            </p:cond>
                                          </p:stCondLst>
                                          <p:endCondLst>
                                            <p:cond evt="onStopAudio" delay="0">
                                              <p:tgtEl>
                                                <p:sldTgt/>
                                              </p:tgtEl>
                                            </p:cond>
                                          </p:endCondLst>
                                        </p:cTn>
                                        <p:tgtEl>
                                          <p:sndTgt r:embed="rId9" name="Chimes"/>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wipe(left)">
                                      <p:cBhvr>
                                        <p:cTn id="105" dur="5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5" name="Vibro Up"/>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6" presetClass="entr" presetSubtype="32" fill="hold" nodeType="click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circle(out)">
                                      <p:cBhvr>
                                        <p:cTn id="110" dur="500"/>
                                        <p:tgtEl>
                                          <p:spTgt spid="6"/>
                                        </p:tgtEl>
                                      </p:cBhvr>
                                    </p:animEffect>
                                  </p:childTnLst>
                                  <p:subTnLst>
                                    <p:audio>
                                      <p:cMediaNode>
                                        <p:cTn display="0" masterRel="sameClick">
                                          <p:stCondLst>
                                            <p:cond evt="begin" delay="0">
                                              <p:tn val="108"/>
                                            </p:cond>
                                          </p:stCondLst>
                                          <p:endCondLst>
                                            <p:cond evt="onStopAudio" delay="0">
                                              <p:tgtEl>
                                                <p:sldTgt/>
                                              </p:tgtEl>
                                            </p:cond>
                                          </p:endCondLst>
                                        </p:cTn>
                                        <p:tgtEl>
                                          <p:sndTgt r:embed="rId10" name="Pong"/>
                                        </p:tgtEl>
                                      </p:cMediaNode>
                                    </p:audio>
                                  </p:subTnLst>
                                </p:cTn>
                              </p:par>
                            </p:childTnLst>
                          </p:cTn>
                        </p:par>
                        <p:par>
                          <p:cTn id="111" fill="hold" nodeType="afterGroup">
                            <p:stCondLst>
                              <p:cond delay="500"/>
                            </p:stCondLst>
                            <p:childTnLst>
                              <p:par>
                                <p:cTn id="112" presetID="22" presetClass="entr" presetSubtype="1" fill="hold" grpId="0" nodeType="afterEffect">
                                  <p:stCondLst>
                                    <p:cond delay="0"/>
                                  </p:stCondLst>
                                  <p:childTnLst>
                                    <p:set>
                                      <p:cBhvr>
                                        <p:cTn id="113" dur="1" fill="hold">
                                          <p:stCondLst>
                                            <p:cond delay="0"/>
                                          </p:stCondLst>
                                        </p:cTn>
                                        <p:tgtEl>
                                          <p:spTgt spid="410689"/>
                                        </p:tgtEl>
                                        <p:attrNameLst>
                                          <p:attrName>style.visibility</p:attrName>
                                        </p:attrNameLst>
                                      </p:cBhvr>
                                      <p:to>
                                        <p:strVal val="visible"/>
                                      </p:to>
                                    </p:set>
                                    <p:animEffect transition="in" filter="wipe(up)">
                                      <p:cBhvr>
                                        <p:cTn id="114" dur="500"/>
                                        <p:tgtEl>
                                          <p:spTgt spid="41068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6" presetClass="entr" presetSubtype="32" fill="hold"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circle(out)">
                                      <p:cBhvr>
                                        <p:cTn id="119" dur="500"/>
                                        <p:tgtEl>
                                          <p:spTgt spid="18"/>
                                        </p:tgtEl>
                                      </p:cBhvr>
                                    </p:animEffect>
                                  </p:childTnLst>
                                  <p:subTnLst>
                                    <p:audio>
                                      <p:cMediaNode>
                                        <p:cTn display="0" masterRel="sameClick">
                                          <p:stCondLst>
                                            <p:cond evt="begin" delay="0">
                                              <p:tn val="117"/>
                                            </p:cond>
                                          </p:stCondLst>
                                          <p:endCondLst>
                                            <p:cond evt="onStopAudio" delay="0">
                                              <p:tgtEl>
                                                <p:sldTgt/>
                                              </p:tgtEl>
                                            </p:cond>
                                          </p:endCondLst>
                                        </p:cTn>
                                        <p:tgtEl>
                                          <p:sndTgt r:embed="rId11" name="Pig.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nodeType="click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wipe(left)">
                                      <p:cBhvr>
                                        <p:cTn id="124" dur="500"/>
                                        <p:tgtEl>
                                          <p:spTgt spid="16"/>
                                        </p:tgtEl>
                                      </p:cBhvr>
                                    </p:animEffect>
                                  </p:childTnLst>
                                  <p:subTnLst>
                                    <p:audio>
                                      <p:cMediaNode>
                                        <p:cTn display="0" masterRel="sameClick">
                                          <p:stCondLst>
                                            <p:cond evt="begin" delay="0">
                                              <p:tn val="122"/>
                                            </p:cond>
                                          </p:stCondLst>
                                          <p:endCondLst>
                                            <p:cond evt="onStopAudio" delay="0">
                                              <p:tgtEl>
                                                <p:sldTgt/>
                                              </p:tgtEl>
                                            </p:cond>
                                          </p:endCondLst>
                                        </p:cTn>
                                        <p:tgtEl>
                                          <p:sndTgt r:embed="rId5" name="Vibro Up"/>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nodeType="clickEffect">
                                  <p:stCondLst>
                                    <p:cond delay="0"/>
                                  </p:stCondLst>
                                  <p:childTnLst>
                                    <p:set>
                                      <p:cBhvr>
                                        <p:cTn id="128" dur="1" fill="hold">
                                          <p:stCondLst>
                                            <p:cond delay="0"/>
                                          </p:stCondLst>
                                        </p:cTn>
                                        <p:tgtEl>
                                          <p:spTgt spid="7"/>
                                        </p:tgtEl>
                                        <p:attrNameLst>
                                          <p:attrName>style.visibility</p:attrName>
                                        </p:attrNameLst>
                                      </p:cBhvr>
                                      <p:to>
                                        <p:strVal val="visible"/>
                                      </p:to>
                                    </p:set>
                                    <p:animEffect transition="in" filter="wipe(left)">
                                      <p:cBhvr>
                                        <p:cTn id="129" dur="500"/>
                                        <p:tgtEl>
                                          <p:spTgt spid="7"/>
                                        </p:tgtEl>
                                      </p:cBhvr>
                                    </p:animEffect>
                                  </p:childTnLst>
                                  <p:subTnLst>
                                    <p:audio>
                                      <p:cMediaNode>
                                        <p:cTn display="0" masterRel="sameClick">
                                          <p:stCondLst>
                                            <p:cond evt="begin" delay="0">
                                              <p:tn val="127"/>
                                            </p:cond>
                                          </p:stCondLst>
                                          <p:endCondLst>
                                            <p:cond evt="onStopAudio" delay="0">
                                              <p:tgtEl>
                                                <p:sldTgt/>
                                              </p:tgtEl>
                                            </p:cond>
                                          </p:endCondLst>
                                        </p:cTn>
                                        <p:tgtEl>
                                          <p:sndTgt r:embed="rId5" name="Vibro Up"/>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6" presetClass="entr" presetSubtype="32" fill="hold"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circle(out)">
                                      <p:cBhvr>
                                        <p:cTn id="134" dur="500"/>
                                        <p:tgtEl>
                                          <p:spTgt spid="5"/>
                                        </p:tgtEl>
                                      </p:cBhvr>
                                    </p:animEffect>
                                  </p:childTnLst>
                                  <p:subTnLst>
                                    <p:audio>
                                      <p:cMediaNode>
                                        <p:cTn display="0" masterRel="sameClick">
                                          <p:stCondLst>
                                            <p:cond evt="begin" delay="0">
                                              <p:tn val="132"/>
                                            </p:cond>
                                          </p:stCondLst>
                                          <p:endCondLst>
                                            <p:cond evt="onStopAudio" delay="0">
                                              <p:tgtEl>
                                                <p:sldTgt/>
                                              </p:tgtEl>
                                            </p:cond>
                                          </p:endCondLst>
                                        </p:cTn>
                                        <p:tgtEl>
                                          <p:sndTgt r:embed="rId7" name="String"/>
                                        </p:tgtEl>
                                      </p:cMediaNode>
                                    </p:audio>
                                  </p:subTnLst>
                                </p:cTn>
                              </p:par>
                            </p:childTnLst>
                          </p:cTn>
                        </p:par>
                        <p:par>
                          <p:cTn id="135" fill="hold" nodeType="afterGroup">
                            <p:stCondLst>
                              <p:cond delay="500"/>
                            </p:stCondLst>
                            <p:childTnLst>
                              <p:par>
                                <p:cTn id="136" presetID="22" presetClass="entr" presetSubtype="1" fill="hold" grpId="0" nodeType="afterEffect">
                                  <p:stCondLst>
                                    <p:cond delay="0"/>
                                  </p:stCondLst>
                                  <p:childTnLst>
                                    <p:set>
                                      <p:cBhvr>
                                        <p:cTn id="137" dur="1" fill="hold">
                                          <p:stCondLst>
                                            <p:cond delay="0"/>
                                          </p:stCondLst>
                                        </p:cTn>
                                        <p:tgtEl>
                                          <p:spTgt spid="410681"/>
                                        </p:tgtEl>
                                        <p:attrNameLst>
                                          <p:attrName>style.visibility</p:attrName>
                                        </p:attrNameLst>
                                      </p:cBhvr>
                                      <p:to>
                                        <p:strVal val="visible"/>
                                      </p:to>
                                    </p:set>
                                    <p:animEffect transition="in" filter="wipe(up)">
                                      <p:cBhvr>
                                        <p:cTn id="138" dur="500"/>
                                        <p:tgtEl>
                                          <p:spTgt spid="41068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6" presetClass="entr" presetSubtype="32" fill="hold" nodeType="click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circle(out)">
                                      <p:cBhvr>
                                        <p:cTn id="143" dur="500"/>
                                        <p:tgtEl>
                                          <p:spTgt spid="4"/>
                                        </p:tgtEl>
                                      </p:cBhvr>
                                    </p:animEffect>
                                  </p:childTnLst>
                                  <p:subTnLst>
                                    <p:audio>
                                      <p:cMediaNode>
                                        <p:cTn display="0" masterRel="sameClick">
                                          <p:stCondLst>
                                            <p:cond evt="begin" delay="0">
                                              <p:tn val="141"/>
                                            </p:cond>
                                          </p:stCondLst>
                                          <p:endCondLst>
                                            <p:cond evt="onStopAudio" delay="0">
                                              <p:tgtEl>
                                                <p:sldTgt/>
                                              </p:tgtEl>
                                            </p:cond>
                                          </p:endCondLst>
                                        </p:cTn>
                                        <p:tgtEl>
                                          <p:sndTgt r:embed="rId6" name="Explosion"/>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410655">
                                            <p:txEl>
                                              <p:pRg st="2" end="2"/>
                                            </p:txEl>
                                          </p:spTgt>
                                        </p:tgtEl>
                                        <p:attrNameLst>
                                          <p:attrName>style.visibility</p:attrName>
                                        </p:attrNameLst>
                                      </p:cBhvr>
                                      <p:to>
                                        <p:strVal val="visible"/>
                                      </p:to>
                                    </p:set>
                                    <p:anim calcmode="lin" valueType="num">
                                      <p:cBhvr additive="base">
                                        <p:cTn id="148" dur="500" fill="hold"/>
                                        <p:tgtEl>
                                          <p:spTgt spid="410655">
                                            <p:txEl>
                                              <p:pRg st="2" end="2"/>
                                            </p:txEl>
                                          </p:spTgt>
                                        </p:tgtEl>
                                        <p:attrNameLst>
                                          <p:attrName>ppt_x</p:attrName>
                                        </p:attrNameLst>
                                      </p:cBhvr>
                                      <p:tavLst>
                                        <p:tav tm="0">
                                          <p:val>
                                            <p:strVal val="0-#ppt_w/2"/>
                                          </p:val>
                                        </p:tav>
                                        <p:tav tm="100000">
                                          <p:val>
                                            <p:strVal val="#ppt_x"/>
                                          </p:val>
                                        </p:tav>
                                      </p:tavLst>
                                    </p:anim>
                                    <p:anim calcmode="lin" valueType="num">
                                      <p:cBhvr additive="base">
                                        <p:cTn id="149" dur="500" fill="hold"/>
                                        <p:tgtEl>
                                          <p:spTgt spid="4106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3" name="Whoosh"/>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410655">
                                            <p:txEl>
                                              <p:pRg st="3" end="3"/>
                                            </p:txEl>
                                          </p:spTgt>
                                        </p:tgtEl>
                                        <p:attrNameLst>
                                          <p:attrName>style.visibility</p:attrName>
                                        </p:attrNameLst>
                                      </p:cBhvr>
                                      <p:to>
                                        <p:strVal val="visible"/>
                                      </p:to>
                                    </p:set>
                                    <p:anim calcmode="lin" valueType="num">
                                      <p:cBhvr additive="base">
                                        <p:cTn id="154" dur="500" fill="hold"/>
                                        <p:tgtEl>
                                          <p:spTgt spid="410655">
                                            <p:txEl>
                                              <p:pRg st="3" end="3"/>
                                            </p:txEl>
                                          </p:spTgt>
                                        </p:tgtEl>
                                        <p:attrNameLst>
                                          <p:attrName>ppt_x</p:attrName>
                                        </p:attrNameLst>
                                      </p:cBhvr>
                                      <p:tavLst>
                                        <p:tav tm="0">
                                          <p:val>
                                            <p:strVal val="0-#ppt_w/2"/>
                                          </p:val>
                                        </p:tav>
                                        <p:tav tm="100000">
                                          <p:val>
                                            <p:strVal val="#ppt_x"/>
                                          </p:val>
                                        </p:tav>
                                      </p:tavLst>
                                    </p:anim>
                                    <p:anim calcmode="lin" valueType="num">
                                      <p:cBhvr additive="base">
                                        <p:cTn id="155" dur="500" fill="hold"/>
                                        <p:tgtEl>
                                          <p:spTgt spid="4106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3" name="Whoosh"/>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410655">
                                            <p:txEl>
                                              <p:pRg st="4" end="4"/>
                                            </p:txEl>
                                          </p:spTgt>
                                        </p:tgtEl>
                                        <p:attrNameLst>
                                          <p:attrName>style.visibility</p:attrName>
                                        </p:attrNameLst>
                                      </p:cBhvr>
                                      <p:to>
                                        <p:strVal val="visible"/>
                                      </p:to>
                                    </p:set>
                                    <p:anim calcmode="lin" valueType="num">
                                      <p:cBhvr additive="base">
                                        <p:cTn id="160" dur="500" fill="hold"/>
                                        <p:tgtEl>
                                          <p:spTgt spid="410655">
                                            <p:txEl>
                                              <p:pRg st="4" end="4"/>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106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3" name="Whoosh"/>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nodeType="clickEffect">
                                  <p:stCondLst>
                                    <p:cond delay="0"/>
                                  </p:stCondLst>
                                  <p:childTnLst>
                                    <p:set>
                                      <p:cBhvr>
                                        <p:cTn id="165" dur="1" fill="hold">
                                          <p:stCondLst>
                                            <p:cond delay="0"/>
                                          </p:stCondLst>
                                        </p:cTn>
                                        <p:tgtEl>
                                          <p:spTgt spid="8"/>
                                        </p:tgtEl>
                                        <p:attrNameLst>
                                          <p:attrName>style.visibility</p:attrName>
                                        </p:attrNameLst>
                                      </p:cBhvr>
                                      <p:to>
                                        <p:strVal val="visible"/>
                                      </p:to>
                                    </p:set>
                                    <p:animEffect transition="in" filter="wipe(left)">
                                      <p:cBhvr>
                                        <p:cTn id="166" dur="500"/>
                                        <p:tgtEl>
                                          <p:spTgt spid="8"/>
                                        </p:tgtEl>
                                      </p:cBhvr>
                                    </p:animEffect>
                                  </p:childTnLst>
                                  <p:subTnLst>
                                    <p:audio>
                                      <p:cMediaNode>
                                        <p:cTn display="0" masterRel="sameClick">
                                          <p:stCondLst>
                                            <p:cond evt="begin" delay="0">
                                              <p:tn val="164"/>
                                            </p:cond>
                                          </p:stCondLst>
                                          <p:endCondLst>
                                            <p:cond evt="onStopAudio" delay="0">
                                              <p:tgtEl>
                                                <p:sldTgt/>
                                              </p:tgtEl>
                                            </p:cond>
                                          </p:endCondLst>
                                        </p:cTn>
                                        <p:tgtEl>
                                          <p:sndTgt r:embed="rId12" name="Pencil Check"/>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wipe(left)">
                                      <p:cBhvr>
                                        <p:cTn id="171" dur="500"/>
                                        <p:tgtEl>
                                          <p:spTgt spid="9"/>
                                        </p:tgtEl>
                                      </p:cBhvr>
                                    </p:animEffect>
                                  </p:childTnLst>
                                  <p:subTnLst>
                                    <p:audio>
                                      <p:cMediaNode>
                                        <p:cTn display="0" masterRel="sameClick">
                                          <p:stCondLst>
                                            <p:cond evt="begin" delay="0">
                                              <p:tn val="169"/>
                                            </p:cond>
                                          </p:stCondLst>
                                          <p:endCondLst>
                                            <p:cond evt="onStopAudio" delay="0">
                                              <p:tgtEl>
                                                <p:sldTgt/>
                                              </p:tgtEl>
                                            </p:cond>
                                          </p:endCondLst>
                                        </p:cTn>
                                        <p:tgtEl>
                                          <p:sndTgt r:embed="rId12" name="Pencil Check"/>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nodeType="clickEffect">
                                  <p:stCondLst>
                                    <p:cond delay="0"/>
                                  </p:stCondLst>
                                  <p:childTnLst>
                                    <p:set>
                                      <p:cBhvr>
                                        <p:cTn id="175" dur="1" fill="hold">
                                          <p:stCondLst>
                                            <p:cond delay="0"/>
                                          </p:stCondLst>
                                        </p:cTn>
                                        <p:tgtEl>
                                          <p:spTgt spid="10"/>
                                        </p:tgtEl>
                                        <p:attrNameLst>
                                          <p:attrName>style.visibility</p:attrName>
                                        </p:attrNameLst>
                                      </p:cBhvr>
                                      <p:to>
                                        <p:strVal val="visible"/>
                                      </p:to>
                                    </p:set>
                                    <p:animEffect transition="in" filter="wipe(left)">
                                      <p:cBhvr>
                                        <p:cTn id="176" dur="500"/>
                                        <p:tgtEl>
                                          <p:spTgt spid="10"/>
                                        </p:tgtEl>
                                      </p:cBhvr>
                                    </p:animEffect>
                                  </p:childTnLst>
                                  <p:subTnLst>
                                    <p:audio>
                                      <p:cMediaNode>
                                        <p:cTn display="0" masterRel="sameClick">
                                          <p:stCondLst>
                                            <p:cond evt="begin" delay="0">
                                              <p:tn val="174"/>
                                            </p:cond>
                                          </p:stCondLst>
                                          <p:endCondLst>
                                            <p:cond evt="onStopAudio" delay="0">
                                              <p:tgtEl>
                                                <p:sldTgt/>
                                              </p:tgtEl>
                                            </p:cond>
                                          </p:endCondLst>
                                        </p:cTn>
                                        <p:tgtEl>
                                          <p:sndTgt r:embed="rId12" name="Pencil Check"/>
                                        </p:tgtEl>
                                      </p:cMediaNode>
                                    </p:audio>
                                  </p:subTnLst>
                                </p:cTn>
                              </p:par>
                            </p:childTnLst>
                          </p:cTn>
                        </p:par>
                        <p:par>
                          <p:cTn id="177" fill="hold" nodeType="afterGroup">
                            <p:stCondLst>
                              <p:cond delay="500"/>
                            </p:stCondLst>
                            <p:childTnLst>
                              <p:par>
                                <p:cTn id="178" presetID="22" presetClass="entr" presetSubtype="8" fill="hold" nodeType="after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wipe(left)">
                                      <p:cBhvr>
                                        <p:cTn id="180" dur="500"/>
                                        <p:tgtEl>
                                          <p:spTgt spid="11"/>
                                        </p:tgtEl>
                                      </p:cBhvr>
                                    </p:animEffect>
                                  </p:childTnLst>
                                  <p:subTnLst>
                                    <p:audio>
                                      <p:cMediaNode>
                                        <p:cTn display="0" masterRel="sameClick">
                                          <p:stCondLst>
                                            <p:cond evt="begin" delay="0">
                                              <p:tn val="178"/>
                                            </p:cond>
                                          </p:stCondLst>
                                          <p:endCondLst>
                                            <p:cond evt="onStopAudio" delay="0">
                                              <p:tgtEl>
                                                <p:sldTgt/>
                                              </p:tgtEl>
                                            </p:cond>
                                          </p:endCondLst>
                                        </p:cTn>
                                        <p:tgtEl>
                                          <p:sndTgt r:embed="rId12" name="Pencil Check"/>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8" fill="hold" nodeType="clickEffect">
                                  <p:stCondLst>
                                    <p:cond delay="0"/>
                                  </p:stCondLst>
                                  <p:childTnLst>
                                    <p:set>
                                      <p:cBhvr>
                                        <p:cTn id="184" dur="1" fill="hold">
                                          <p:stCondLst>
                                            <p:cond delay="0"/>
                                          </p:stCondLst>
                                        </p:cTn>
                                        <p:tgtEl>
                                          <p:spTgt spid="12"/>
                                        </p:tgtEl>
                                        <p:attrNameLst>
                                          <p:attrName>style.visibility</p:attrName>
                                        </p:attrNameLst>
                                      </p:cBhvr>
                                      <p:to>
                                        <p:strVal val="visible"/>
                                      </p:to>
                                    </p:set>
                                    <p:animEffect transition="in" filter="wipe(left)">
                                      <p:cBhvr>
                                        <p:cTn id="185" dur="500"/>
                                        <p:tgtEl>
                                          <p:spTgt spid="12"/>
                                        </p:tgtEl>
                                      </p:cBhvr>
                                    </p:animEffect>
                                  </p:childTnLst>
                                  <p:subTnLst>
                                    <p:audio>
                                      <p:cMediaNode>
                                        <p:cTn display="0" masterRel="sameClick">
                                          <p:stCondLst>
                                            <p:cond evt="begin" delay="0">
                                              <p:tn val="183"/>
                                            </p:cond>
                                          </p:stCondLst>
                                          <p:endCondLst>
                                            <p:cond evt="onStopAudio" delay="0">
                                              <p:tgtEl>
                                                <p:sldTgt/>
                                              </p:tgtEl>
                                            </p:cond>
                                          </p:endCondLst>
                                        </p:cTn>
                                        <p:tgtEl>
                                          <p:sndTgt r:embed="rId12" name="Pencil Check"/>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22" presetClass="entr" presetSubtype="8" fill="hold" nodeType="clickEffect">
                                  <p:stCondLst>
                                    <p:cond delay="0"/>
                                  </p:stCondLst>
                                  <p:childTnLst>
                                    <p:set>
                                      <p:cBhvr>
                                        <p:cTn id="189" dur="1" fill="hold">
                                          <p:stCondLst>
                                            <p:cond delay="0"/>
                                          </p:stCondLst>
                                        </p:cTn>
                                        <p:tgtEl>
                                          <p:spTgt spid="13"/>
                                        </p:tgtEl>
                                        <p:attrNameLst>
                                          <p:attrName>style.visibility</p:attrName>
                                        </p:attrNameLst>
                                      </p:cBhvr>
                                      <p:to>
                                        <p:strVal val="visible"/>
                                      </p:to>
                                    </p:set>
                                    <p:animEffect transition="in" filter="wipe(left)">
                                      <p:cBhvr>
                                        <p:cTn id="190" dur="500"/>
                                        <p:tgtEl>
                                          <p:spTgt spid="13"/>
                                        </p:tgtEl>
                                      </p:cBhvr>
                                    </p:animEffect>
                                  </p:childTnLst>
                                  <p:subTnLst>
                                    <p:audio>
                                      <p:cMediaNode>
                                        <p:cTn display="0" masterRel="sameClick">
                                          <p:stCondLst>
                                            <p:cond evt="begin" delay="0">
                                              <p:tn val="188"/>
                                            </p:cond>
                                          </p:stCondLst>
                                          <p:endCondLst>
                                            <p:cond evt="onStopAudio" delay="0">
                                              <p:tgtEl>
                                                <p:sldTgt/>
                                              </p:tgtEl>
                                            </p:cond>
                                          </p:endCondLst>
                                        </p:cTn>
                                        <p:tgtEl>
                                          <p:sndTgt r:embed="rId12" name="Pencil Check"/>
                                        </p:tgtEl>
                                      </p:cMediaNode>
                                    </p:audio>
                                  </p:subTnLst>
                                </p:cTn>
                              </p:par>
                            </p:childTnLst>
                          </p:cTn>
                        </p:par>
                        <p:par>
                          <p:cTn id="191" fill="hold" nodeType="afterGroup">
                            <p:stCondLst>
                              <p:cond delay="500"/>
                            </p:stCondLst>
                            <p:childTnLst>
                              <p:par>
                                <p:cTn id="192" presetID="22" presetClass="entr" presetSubtype="8" fill="hold" nodeType="afterEffect">
                                  <p:stCondLst>
                                    <p:cond delay="0"/>
                                  </p:stCondLst>
                                  <p:childTnLst>
                                    <p:set>
                                      <p:cBhvr>
                                        <p:cTn id="193" dur="1" fill="hold">
                                          <p:stCondLst>
                                            <p:cond delay="0"/>
                                          </p:stCondLst>
                                        </p:cTn>
                                        <p:tgtEl>
                                          <p:spTgt spid="14"/>
                                        </p:tgtEl>
                                        <p:attrNameLst>
                                          <p:attrName>style.visibility</p:attrName>
                                        </p:attrNameLst>
                                      </p:cBhvr>
                                      <p:to>
                                        <p:strVal val="visible"/>
                                      </p:to>
                                    </p:set>
                                    <p:animEffect transition="in" filter="wipe(left)">
                                      <p:cBhvr>
                                        <p:cTn id="194" dur="500"/>
                                        <p:tgtEl>
                                          <p:spTgt spid="14"/>
                                        </p:tgtEl>
                                      </p:cBhvr>
                                    </p:animEffect>
                                  </p:childTnLst>
                                  <p:subTnLst>
                                    <p:audio>
                                      <p:cMediaNode>
                                        <p:cTn display="0" masterRel="sameClick">
                                          <p:stCondLst>
                                            <p:cond evt="begin" delay="0">
                                              <p:tn val="192"/>
                                            </p:cond>
                                          </p:stCondLst>
                                          <p:endCondLst>
                                            <p:cond evt="onStopAudio" delay="0">
                                              <p:tgtEl>
                                                <p:sldTgt/>
                                              </p:tgtEl>
                                            </p:cond>
                                          </p:endCondLst>
                                        </p:cTn>
                                        <p:tgtEl>
                                          <p:sndTgt r:embed="rId12" name="Pencil Check"/>
                                        </p:tgtEl>
                                      </p:cMediaNode>
                                    </p:audio>
                                  </p:subTnLst>
                                </p:cTn>
                              </p:par>
                            </p:childTnLst>
                          </p:cTn>
                        </p:par>
                        <p:par>
                          <p:cTn id="195" fill="hold" nodeType="afterGroup">
                            <p:stCondLst>
                              <p:cond delay="1000"/>
                            </p:stCondLst>
                            <p:childTnLst>
                              <p:par>
                                <p:cTn id="196" presetID="22" presetClass="entr" presetSubtype="8" fill="hold" nodeType="afterEffect">
                                  <p:stCondLst>
                                    <p:cond delay="0"/>
                                  </p:stCondLst>
                                  <p:childTnLst>
                                    <p:set>
                                      <p:cBhvr>
                                        <p:cTn id="197" dur="1" fill="hold">
                                          <p:stCondLst>
                                            <p:cond delay="0"/>
                                          </p:stCondLst>
                                        </p:cTn>
                                        <p:tgtEl>
                                          <p:spTgt spid="15"/>
                                        </p:tgtEl>
                                        <p:attrNameLst>
                                          <p:attrName>style.visibility</p:attrName>
                                        </p:attrNameLst>
                                      </p:cBhvr>
                                      <p:to>
                                        <p:strVal val="visible"/>
                                      </p:to>
                                    </p:set>
                                    <p:animEffect transition="in" filter="wipe(left)">
                                      <p:cBhvr>
                                        <p:cTn id="198" dur="500"/>
                                        <p:tgtEl>
                                          <p:spTgt spid="15"/>
                                        </p:tgtEl>
                                      </p:cBhvr>
                                    </p:animEffect>
                                  </p:childTnLst>
                                  <p:subTnLst>
                                    <p:audio>
                                      <p:cMediaNode>
                                        <p:cTn display="0" masterRel="sameClick">
                                          <p:stCondLst>
                                            <p:cond evt="begin" delay="0">
                                              <p:tn val="196"/>
                                            </p:cond>
                                          </p:stCondLst>
                                          <p:endCondLst>
                                            <p:cond evt="onStopAudio" delay="0">
                                              <p:tgtEl>
                                                <p:sldTgt/>
                                              </p:tgtEl>
                                            </p:cond>
                                          </p:endCondLst>
                                        </p:cTn>
                                        <p:tgtEl>
                                          <p:sndTgt r:embed="rId12"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55" grpId="0" build="p" autoUpdateAnimBg="0"/>
      <p:bldP spid="410628" grpId="0" animBg="1"/>
      <p:bldP spid="410630" grpId="0" autoUpdateAnimBg="0"/>
      <p:bldP spid="410633" grpId="0" autoUpdateAnimBg="0"/>
      <p:bldP spid="410634" grpId="0" autoUpdateAnimBg="0"/>
      <p:bldP spid="410639" grpId="0" autoUpdateAnimBg="0"/>
      <p:bldP spid="410660" grpId="0" build="p" animBg="1" autoUpdateAnimBg="0"/>
      <p:bldP spid="410664" grpId="0" animBg="1"/>
      <p:bldP spid="410681" grpId="0" animBg="1"/>
      <p:bldP spid="410689" grpId="0" animBg="1"/>
      <p:bldP spid="410690" grpId="0" animBg="1"/>
      <p:bldP spid="410691" grpId="0" animBg="1"/>
      <p:bldP spid="410692" grpId="0" animBg="1"/>
      <p:bldP spid="410693" grpId="0" animBg="1"/>
      <p:bldP spid="410694" grpId="0" animBg="1"/>
      <p:bldP spid="410695" grpId="0" animBg="1"/>
      <p:bldP spid="41069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C6E99694-300E-1C48-95D2-A2E6DE106C3E}"/>
              </a:ext>
            </a:extLst>
          </p:cNvPr>
          <p:cNvGrpSpPr>
            <a:grpSpLocks/>
          </p:cNvGrpSpPr>
          <p:nvPr/>
        </p:nvGrpSpPr>
        <p:grpSpPr bwMode="auto">
          <a:xfrm>
            <a:off x="5840413" y="1809750"/>
            <a:ext cx="2540000" cy="977900"/>
            <a:chOff x="3792" y="1592"/>
            <a:chExt cx="1600" cy="616"/>
          </a:xfrm>
        </p:grpSpPr>
        <p:pic>
          <p:nvPicPr>
            <p:cNvPr id="25623" name="Picture 3" descr="fire">
              <a:extLst>
                <a:ext uri="{FF2B5EF4-FFF2-40B4-BE49-F238E27FC236}">
                  <a16:creationId xmlns:a16="http://schemas.microsoft.com/office/drawing/2014/main" id="{29823F2E-B260-C44A-94C7-0E0F099FD1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15" y="1592"/>
              <a:ext cx="57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4" descr="logs">
              <a:extLst>
                <a:ext uri="{FF2B5EF4-FFF2-40B4-BE49-F238E27FC236}">
                  <a16:creationId xmlns:a16="http://schemas.microsoft.com/office/drawing/2014/main" id="{E1988024-8C35-9044-9DFB-10E3D48F20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2" y="1592"/>
              <a:ext cx="672"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5" name="AutoShape 5">
              <a:extLst>
                <a:ext uri="{FF2B5EF4-FFF2-40B4-BE49-F238E27FC236}">
                  <a16:creationId xmlns:a16="http://schemas.microsoft.com/office/drawing/2014/main" id="{D25DEAE9-8728-D241-8B47-0B7F2E76270C}"/>
                </a:ext>
              </a:extLst>
            </p:cNvPr>
            <p:cNvSpPr>
              <a:spLocks noChangeArrowheads="1"/>
            </p:cNvSpPr>
            <p:nvPr/>
          </p:nvSpPr>
          <p:spPr bwMode="auto">
            <a:xfrm>
              <a:off x="4417" y="1880"/>
              <a:ext cx="383" cy="160"/>
            </a:xfrm>
            <a:prstGeom prst="rightArrow">
              <a:avLst>
                <a:gd name="adj1" fmla="val 50000"/>
                <a:gd name="adj2" fmla="val 59844"/>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25603" name="Picture 6">
            <a:extLst>
              <a:ext uri="{FF2B5EF4-FFF2-40B4-BE49-F238E27FC236}">
                <a16:creationId xmlns:a16="http://schemas.microsoft.com/office/drawing/2014/main" id="{528F5CE4-7334-3F46-8591-6132947588D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5070" r="5070" b="3600"/>
          <a:stretch>
            <a:fillRect/>
          </a:stretch>
        </p:blipFill>
        <p:spPr bwMode="auto">
          <a:xfrm>
            <a:off x="239713" y="1327150"/>
            <a:ext cx="4776787"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7">
            <a:extLst>
              <a:ext uri="{FF2B5EF4-FFF2-40B4-BE49-F238E27FC236}">
                <a16:creationId xmlns:a16="http://schemas.microsoft.com/office/drawing/2014/main" id="{CAE3AE69-724F-A84C-831D-9B6EF4C436D0}"/>
              </a:ext>
            </a:extLst>
          </p:cNvPr>
          <p:cNvSpPr>
            <a:spLocks noGrp="1" noChangeArrowheads="1"/>
          </p:cNvSpPr>
          <p:nvPr>
            <p:ph type="title"/>
          </p:nvPr>
        </p:nvSpPr>
        <p:spPr>
          <a:noFill/>
        </p:spPr>
        <p:txBody>
          <a:bodyPr/>
          <a:lstStyle/>
          <a:p>
            <a:pPr eaLnBrk="1" hangingPunct="1"/>
            <a:r>
              <a:rPr lang="en-US" altLang="en-US">
                <a:ea typeface="ＭＳ Ｐゴシック" panose="020B0600070205080204" pitchFamily="34" charset="-128"/>
              </a:rPr>
              <a:t>Glycolysis summary </a:t>
            </a:r>
          </a:p>
        </p:txBody>
      </p:sp>
      <p:sp>
        <p:nvSpPr>
          <p:cNvPr id="540680" name="Rectangle 8">
            <a:extLst>
              <a:ext uri="{FF2B5EF4-FFF2-40B4-BE49-F238E27FC236}">
                <a16:creationId xmlns:a16="http://schemas.microsoft.com/office/drawing/2014/main" id="{DC57AD4B-A213-A64D-BDB1-F2683F8C428B}"/>
              </a:ext>
            </a:extLst>
          </p:cNvPr>
          <p:cNvSpPr>
            <a:spLocks noChangeArrowheads="1"/>
          </p:cNvSpPr>
          <p:nvPr/>
        </p:nvSpPr>
        <p:spPr bwMode="auto">
          <a:xfrm>
            <a:off x="5081588" y="1220788"/>
            <a:ext cx="2844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a:solidFill>
                  <a:srgbClr val="CC0000"/>
                </a:solidFill>
              </a:rPr>
              <a:t>endergonic</a:t>
            </a:r>
            <a:endParaRPr lang="en-US" altLang="en-US" sz="2600" b="1">
              <a:solidFill>
                <a:srgbClr val="CC0000"/>
              </a:solidFill>
            </a:endParaRPr>
          </a:p>
          <a:p>
            <a:pPr algn="l"/>
            <a:r>
              <a:rPr lang="en-US" altLang="en-US" sz="2600" b="1">
                <a:solidFill>
                  <a:srgbClr val="0F116A"/>
                </a:solidFill>
              </a:rPr>
              <a:t>invest some ATP</a:t>
            </a:r>
            <a:endParaRPr lang="en-US" altLang="en-US" sz="2600" b="1">
              <a:solidFill>
                <a:srgbClr val="CC0000"/>
              </a:solidFill>
            </a:endParaRPr>
          </a:p>
        </p:txBody>
      </p:sp>
      <p:sp>
        <p:nvSpPr>
          <p:cNvPr id="540681" name="Rectangle 9">
            <a:extLst>
              <a:ext uri="{FF2B5EF4-FFF2-40B4-BE49-F238E27FC236}">
                <a16:creationId xmlns:a16="http://schemas.microsoft.com/office/drawing/2014/main" id="{373DD75D-7D14-1845-9BFE-7E6CA58C8662}"/>
              </a:ext>
            </a:extLst>
          </p:cNvPr>
          <p:cNvSpPr>
            <a:spLocks noChangeArrowheads="1"/>
          </p:cNvSpPr>
          <p:nvPr/>
        </p:nvSpPr>
        <p:spPr bwMode="auto">
          <a:xfrm>
            <a:off x="5081588" y="3101975"/>
            <a:ext cx="326548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dirty="0">
                <a:solidFill>
                  <a:srgbClr val="CC0000"/>
                </a:solidFill>
              </a:rPr>
              <a:t>exergonic</a:t>
            </a:r>
            <a:endParaRPr lang="en-US" altLang="en-US" sz="2600" b="1" dirty="0">
              <a:solidFill>
                <a:srgbClr val="CC0000"/>
              </a:solidFill>
            </a:endParaRPr>
          </a:p>
          <a:p>
            <a:pPr algn="l"/>
            <a:r>
              <a:rPr lang="en-US" altLang="en-US" sz="2600" b="1" dirty="0">
                <a:solidFill>
                  <a:srgbClr val="0F116A"/>
                </a:solidFill>
              </a:rPr>
              <a:t>harvest a little </a:t>
            </a:r>
            <a:br>
              <a:rPr lang="en-US" altLang="en-US" sz="2600" b="1" dirty="0">
                <a:solidFill>
                  <a:srgbClr val="0F116A"/>
                </a:solidFill>
              </a:rPr>
            </a:br>
            <a:r>
              <a:rPr lang="en-US" altLang="en-US" sz="2600" b="1" dirty="0">
                <a:solidFill>
                  <a:srgbClr val="0F116A"/>
                </a:solidFill>
              </a:rPr>
              <a:t>ATP &amp; a little NADH</a:t>
            </a:r>
            <a:endParaRPr lang="en-US" altLang="en-US" sz="2600" b="1" dirty="0">
              <a:solidFill>
                <a:srgbClr val="CC0000"/>
              </a:solidFill>
            </a:endParaRPr>
          </a:p>
        </p:txBody>
      </p:sp>
      <p:pic>
        <p:nvPicPr>
          <p:cNvPr id="540682" name="Picture 10" descr="21009023">
            <a:extLst>
              <a:ext uri="{FF2B5EF4-FFF2-40B4-BE49-F238E27FC236}">
                <a16:creationId xmlns:a16="http://schemas.microsoft.com/office/drawing/2014/main" id="{957C27A5-E788-014F-9BB1-9C049D1DDA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0863" y="2219325"/>
            <a:ext cx="9223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83" name="Rectangle 11">
            <a:extLst>
              <a:ext uri="{FF2B5EF4-FFF2-40B4-BE49-F238E27FC236}">
                <a16:creationId xmlns:a16="http://schemas.microsoft.com/office/drawing/2014/main" id="{F1A3CB6F-40AF-E348-A23F-CFCA59B05DAC}"/>
              </a:ext>
            </a:extLst>
          </p:cNvPr>
          <p:cNvSpPr>
            <a:spLocks noChangeArrowheads="1"/>
          </p:cNvSpPr>
          <p:nvPr/>
        </p:nvSpPr>
        <p:spPr bwMode="auto">
          <a:xfrm>
            <a:off x="5081588" y="5443538"/>
            <a:ext cx="1671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a:solidFill>
                  <a:srgbClr val="CC0000"/>
                </a:solidFill>
              </a:rPr>
              <a:t>net yield</a:t>
            </a:r>
            <a:endParaRPr lang="en-US" altLang="en-US" sz="2600" b="1">
              <a:solidFill>
                <a:srgbClr val="CC0000"/>
              </a:solidFill>
            </a:endParaRPr>
          </a:p>
          <a:p>
            <a:pPr algn="l">
              <a:buFont typeface="Wingdings" pitchFamily="2" charset="2"/>
              <a:buChar char="ü"/>
            </a:pPr>
            <a:r>
              <a:rPr lang="en-US" altLang="en-US" sz="2600" b="1">
                <a:solidFill>
                  <a:srgbClr val="0F116A"/>
                </a:solidFill>
              </a:rPr>
              <a:t>2 ATP</a:t>
            </a:r>
          </a:p>
          <a:p>
            <a:pPr algn="l">
              <a:buFont typeface="Wingdings" pitchFamily="2" charset="2"/>
              <a:buChar char="ü"/>
            </a:pPr>
            <a:r>
              <a:rPr lang="en-US" altLang="en-US" sz="2600" b="1">
                <a:solidFill>
                  <a:srgbClr val="0F116A"/>
                </a:solidFill>
              </a:rPr>
              <a:t>2 NADH</a:t>
            </a:r>
            <a:endParaRPr lang="en-US" altLang="en-US" sz="2600" b="1">
              <a:solidFill>
                <a:srgbClr val="CC0000"/>
              </a:solidFill>
            </a:endParaRPr>
          </a:p>
        </p:txBody>
      </p:sp>
      <p:sp>
        <p:nvSpPr>
          <p:cNvPr id="25609" name="Rectangle 12">
            <a:extLst>
              <a:ext uri="{FF2B5EF4-FFF2-40B4-BE49-F238E27FC236}">
                <a16:creationId xmlns:a16="http://schemas.microsoft.com/office/drawing/2014/main" id="{8635E63B-9F71-9942-8777-FCBA0A2D5A30}"/>
              </a:ext>
            </a:extLst>
          </p:cNvPr>
          <p:cNvSpPr>
            <a:spLocks noChangeArrowheads="1"/>
          </p:cNvSpPr>
          <p:nvPr/>
        </p:nvSpPr>
        <p:spPr bwMode="auto">
          <a:xfrm>
            <a:off x="217488" y="1379538"/>
            <a:ext cx="4808537" cy="1795462"/>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0" name="Rectangle 13">
            <a:extLst>
              <a:ext uri="{FF2B5EF4-FFF2-40B4-BE49-F238E27FC236}">
                <a16:creationId xmlns:a16="http://schemas.microsoft.com/office/drawing/2014/main" id="{54A8973C-56D7-FD45-BB57-E43D50CA7366}"/>
              </a:ext>
            </a:extLst>
          </p:cNvPr>
          <p:cNvSpPr>
            <a:spLocks noChangeArrowheads="1"/>
          </p:cNvSpPr>
          <p:nvPr/>
        </p:nvSpPr>
        <p:spPr bwMode="auto">
          <a:xfrm>
            <a:off x="217488" y="3267075"/>
            <a:ext cx="4808537" cy="2149475"/>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1" name="Rectangle 14">
            <a:extLst>
              <a:ext uri="{FF2B5EF4-FFF2-40B4-BE49-F238E27FC236}">
                <a16:creationId xmlns:a16="http://schemas.microsoft.com/office/drawing/2014/main" id="{B2657908-19FC-4E42-8D60-7AEE7E948B8C}"/>
              </a:ext>
            </a:extLst>
          </p:cNvPr>
          <p:cNvSpPr>
            <a:spLocks noChangeArrowheads="1"/>
          </p:cNvSpPr>
          <p:nvPr/>
        </p:nvSpPr>
        <p:spPr bwMode="auto">
          <a:xfrm>
            <a:off x="217488" y="5507038"/>
            <a:ext cx="4808537" cy="1196975"/>
          </a:xfrm>
          <a:prstGeom prst="rect">
            <a:avLst/>
          </a:prstGeom>
          <a:noFill/>
          <a:ln w="5715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687" name="AutoShape 15">
            <a:extLst>
              <a:ext uri="{FF2B5EF4-FFF2-40B4-BE49-F238E27FC236}">
                <a16:creationId xmlns:a16="http://schemas.microsoft.com/office/drawing/2014/main" id="{1E6DC7A9-4C6A-A047-B9CF-5DAC301C314D}"/>
              </a:ext>
            </a:extLst>
          </p:cNvPr>
          <p:cNvSpPr>
            <a:spLocks noChangeArrowheads="1"/>
          </p:cNvSpPr>
          <p:nvPr/>
        </p:nvSpPr>
        <p:spPr bwMode="auto">
          <a:xfrm>
            <a:off x="3506788" y="3448050"/>
            <a:ext cx="1504950" cy="985838"/>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EA18"/>
                </a:solidFill>
              </a:rPr>
              <a:t>4 ATP</a:t>
            </a:r>
            <a:endParaRPr lang="en-US" altLang="en-US" sz="2800" b="1">
              <a:solidFill>
                <a:schemeClr val="tx2"/>
              </a:solidFill>
            </a:endParaRPr>
          </a:p>
        </p:txBody>
      </p:sp>
      <p:sp>
        <p:nvSpPr>
          <p:cNvPr id="25613" name="Rectangle 16">
            <a:extLst>
              <a:ext uri="{FF2B5EF4-FFF2-40B4-BE49-F238E27FC236}">
                <a16:creationId xmlns:a16="http://schemas.microsoft.com/office/drawing/2014/main" id="{8F3A8D8A-45DC-F94C-99E4-60AA37C36F6D}"/>
              </a:ext>
            </a:extLst>
          </p:cNvPr>
          <p:cNvSpPr>
            <a:spLocks noChangeArrowheads="1"/>
          </p:cNvSpPr>
          <p:nvPr/>
        </p:nvSpPr>
        <p:spPr bwMode="auto">
          <a:xfrm>
            <a:off x="280988" y="1433513"/>
            <a:ext cx="3321050" cy="280987"/>
          </a:xfrm>
          <a:prstGeom prst="rect">
            <a:avLst/>
          </a:prstGeom>
          <a:solidFill>
            <a:srgbClr val="EEFBF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689" name="Rectangle 17">
            <a:extLst>
              <a:ext uri="{FF2B5EF4-FFF2-40B4-BE49-F238E27FC236}">
                <a16:creationId xmlns:a16="http://schemas.microsoft.com/office/drawing/2014/main" id="{B1963F8D-2E6E-4B41-A5B4-1F0F657200B5}"/>
              </a:ext>
            </a:extLst>
          </p:cNvPr>
          <p:cNvSpPr>
            <a:spLocks noChangeArrowheads="1"/>
          </p:cNvSpPr>
          <p:nvPr/>
        </p:nvSpPr>
        <p:spPr bwMode="auto">
          <a:xfrm>
            <a:off x="312738" y="1431925"/>
            <a:ext cx="2586037" cy="244475"/>
          </a:xfrm>
          <a:prstGeom prst="rect">
            <a:avLst/>
          </a:prstGeom>
          <a:solidFill>
            <a:srgbClr val="EEFBF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CC0000"/>
                </a:solidFill>
              </a:rPr>
              <a:t>ENERGY INVESTMENT</a:t>
            </a:r>
          </a:p>
        </p:txBody>
      </p:sp>
      <p:sp>
        <p:nvSpPr>
          <p:cNvPr id="25615" name="Rectangle 18">
            <a:extLst>
              <a:ext uri="{FF2B5EF4-FFF2-40B4-BE49-F238E27FC236}">
                <a16:creationId xmlns:a16="http://schemas.microsoft.com/office/drawing/2014/main" id="{267A6BDC-7581-4C49-9517-63CB1D5CFB2C}"/>
              </a:ext>
            </a:extLst>
          </p:cNvPr>
          <p:cNvSpPr>
            <a:spLocks noChangeArrowheads="1"/>
          </p:cNvSpPr>
          <p:nvPr/>
        </p:nvSpPr>
        <p:spPr bwMode="auto">
          <a:xfrm>
            <a:off x="252413" y="3324225"/>
            <a:ext cx="2559050" cy="263525"/>
          </a:xfrm>
          <a:prstGeom prst="rect">
            <a:avLst/>
          </a:prstGeom>
          <a:solidFill>
            <a:srgbClr val="D1EC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691" name="Rectangle 19">
            <a:extLst>
              <a:ext uri="{FF2B5EF4-FFF2-40B4-BE49-F238E27FC236}">
                <a16:creationId xmlns:a16="http://schemas.microsoft.com/office/drawing/2014/main" id="{17334338-497F-3847-99F0-5F9F34102EE3}"/>
              </a:ext>
            </a:extLst>
          </p:cNvPr>
          <p:cNvSpPr>
            <a:spLocks noChangeArrowheads="1"/>
          </p:cNvSpPr>
          <p:nvPr/>
        </p:nvSpPr>
        <p:spPr bwMode="auto">
          <a:xfrm>
            <a:off x="312738" y="3343275"/>
            <a:ext cx="2586037" cy="244475"/>
          </a:xfrm>
          <a:prstGeom prst="rect">
            <a:avLst/>
          </a:prstGeom>
          <a:solidFill>
            <a:srgbClr val="D1EC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CC0000"/>
                </a:solidFill>
              </a:rPr>
              <a:t>ENERGY PAYOFF</a:t>
            </a:r>
          </a:p>
        </p:txBody>
      </p:sp>
      <p:sp>
        <p:nvSpPr>
          <p:cNvPr id="540692" name="Rectangle 20">
            <a:extLst>
              <a:ext uri="{FF2B5EF4-FFF2-40B4-BE49-F238E27FC236}">
                <a16:creationId xmlns:a16="http://schemas.microsoft.com/office/drawing/2014/main" id="{9815103A-FCD8-7546-8E24-0A3529E9418E}"/>
              </a:ext>
            </a:extLst>
          </p:cNvPr>
          <p:cNvSpPr>
            <a:spLocks noChangeArrowheads="1"/>
          </p:cNvSpPr>
          <p:nvPr/>
        </p:nvSpPr>
        <p:spPr bwMode="auto">
          <a:xfrm>
            <a:off x="2357438" y="3003550"/>
            <a:ext cx="973137" cy="52228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9144"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0F116A"/>
                </a:solidFill>
              </a:rPr>
              <a:t> </a:t>
            </a:r>
            <a:r>
              <a:rPr lang="en-US" altLang="en-US" sz="2000" b="1">
                <a:solidFill>
                  <a:srgbClr val="0F116A"/>
                </a:solidFill>
              </a:rPr>
              <a:t>G3P</a:t>
            </a:r>
          </a:p>
          <a:p>
            <a:pPr>
              <a:lnSpc>
                <a:spcPct val="80000"/>
              </a:lnSpc>
            </a:pPr>
            <a:r>
              <a:rPr lang="en-US" altLang="en-US" sz="2000" b="1">
                <a:solidFill>
                  <a:srgbClr val="0C8F0F"/>
                </a:solidFill>
              </a:rPr>
              <a:t>C-C-C</a:t>
            </a:r>
            <a:r>
              <a:rPr lang="en-US" altLang="en-US" sz="2000" b="1">
                <a:solidFill>
                  <a:srgbClr val="CC0000"/>
                </a:solidFill>
              </a:rPr>
              <a:t>-P</a:t>
            </a:r>
            <a:endParaRPr lang="en-US" altLang="en-US" sz="2200" b="1">
              <a:solidFill>
                <a:srgbClr val="CC0000"/>
              </a:solidFill>
            </a:endParaRPr>
          </a:p>
        </p:txBody>
      </p:sp>
      <p:sp>
        <p:nvSpPr>
          <p:cNvPr id="25618" name="Rectangle 21">
            <a:extLst>
              <a:ext uri="{FF2B5EF4-FFF2-40B4-BE49-F238E27FC236}">
                <a16:creationId xmlns:a16="http://schemas.microsoft.com/office/drawing/2014/main" id="{14F7352E-F2DE-CD42-B413-AE7C653FEE75}"/>
              </a:ext>
            </a:extLst>
          </p:cNvPr>
          <p:cNvSpPr>
            <a:spLocks noChangeArrowheads="1"/>
          </p:cNvSpPr>
          <p:nvPr/>
        </p:nvSpPr>
        <p:spPr bwMode="auto">
          <a:xfrm>
            <a:off x="271463" y="5561013"/>
            <a:ext cx="2603500" cy="244475"/>
          </a:xfrm>
          <a:prstGeom prst="rect">
            <a:avLst/>
          </a:prstGeom>
          <a:solidFill>
            <a:srgbClr val="94D0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0694" name="Rectangle 22">
            <a:extLst>
              <a:ext uri="{FF2B5EF4-FFF2-40B4-BE49-F238E27FC236}">
                <a16:creationId xmlns:a16="http://schemas.microsoft.com/office/drawing/2014/main" id="{5E6B432C-2129-934C-AB59-AB6D99181B8B}"/>
              </a:ext>
            </a:extLst>
          </p:cNvPr>
          <p:cNvSpPr>
            <a:spLocks noChangeArrowheads="1"/>
          </p:cNvSpPr>
          <p:nvPr/>
        </p:nvSpPr>
        <p:spPr bwMode="auto">
          <a:xfrm>
            <a:off x="312738" y="5592763"/>
            <a:ext cx="1271587" cy="244475"/>
          </a:xfrm>
          <a:prstGeom prst="rect">
            <a:avLst/>
          </a:prstGeom>
          <a:solidFill>
            <a:srgbClr val="94D0C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CC0000"/>
                </a:solidFill>
              </a:rPr>
              <a:t>NET YIELD</a:t>
            </a:r>
          </a:p>
        </p:txBody>
      </p:sp>
      <p:pic>
        <p:nvPicPr>
          <p:cNvPr id="540695" name="Picture 23" descr="piggybank-ecoin2">
            <a:extLst>
              <a:ext uri="{FF2B5EF4-FFF2-40B4-BE49-F238E27FC236}">
                <a16:creationId xmlns:a16="http://schemas.microsoft.com/office/drawing/2014/main" id="{1E63C126-D198-F140-90B0-71C95A89BC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3413" y="4922838"/>
            <a:ext cx="2160587"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0696" name="AutoShape 24">
            <a:extLst>
              <a:ext uri="{FF2B5EF4-FFF2-40B4-BE49-F238E27FC236}">
                <a16:creationId xmlns:a16="http://schemas.microsoft.com/office/drawing/2014/main" id="{39C54EBD-8407-9A4B-9250-4D95925F5585}"/>
              </a:ext>
            </a:extLst>
          </p:cNvPr>
          <p:cNvSpPr>
            <a:spLocks noChangeArrowheads="1"/>
          </p:cNvSpPr>
          <p:nvPr/>
        </p:nvSpPr>
        <p:spPr bwMode="auto">
          <a:xfrm>
            <a:off x="5973763" y="4446588"/>
            <a:ext cx="1195387" cy="1041400"/>
          </a:xfrm>
          <a:prstGeom prst="wedgeEllipseCallout">
            <a:avLst>
              <a:gd name="adj1" fmla="val 36986"/>
              <a:gd name="adj2" fmla="val 85519"/>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like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in the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bank</a:t>
            </a:r>
            <a:endParaRPr lang="en-US" altLang="en-US" sz="1800" b="1" i="1">
              <a:solidFill>
                <a:srgbClr val="0F116A"/>
              </a:solidFill>
              <a:latin typeface="Comic Sans MS" panose="030F0902030302020204" pitchFamily="66" charset="0"/>
            </a:endParaRPr>
          </a:p>
        </p:txBody>
      </p:sp>
      <p:sp>
        <p:nvSpPr>
          <p:cNvPr id="540697" name="AutoShape 25">
            <a:extLst>
              <a:ext uri="{FF2B5EF4-FFF2-40B4-BE49-F238E27FC236}">
                <a16:creationId xmlns:a16="http://schemas.microsoft.com/office/drawing/2014/main" id="{B0C677AB-412D-0746-8DA2-D03AF7B5A99E}"/>
              </a:ext>
            </a:extLst>
          </p:cNvPr>
          <p:cNvSpPr>
            <a:spLocks noChangeArrowheads="1"/>
          </p:cNvSpPr>
          <p:nvPr/>
        </p:nvSpPr>
        <p:spPr bwMode="auto">
          <a:xfrm>
            <a:off x="3506788" y="2162175"/>
            <a:ext cx="1504950" cy="985838"/>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00"/>
                </a:solidFill>
              </a:rPr>
              <a:t>-2</a:t>
            </a:r>
            <a:r>
              <a:rPr lang="en-US" altLang="en-US" sz="2800" b="1">
                <a:solidFill>
                  <a:srgbClr val="FFEA18"/>
                </a:solidFill>
              </a:rPr>
              <a:t> ATP</a:t>
            </a:r>
            <a:endParaRPr lang="en-US" altLang="en-US" sz="2800" b="1">
              <a:solidFill>
                <a:schemeClr val="tx2"/>
              </a:solidFill>
            </a:endParaRPr>
          </a:p>
        </p:txBody>
      </p:sp>
    </p:spTree>
    <p:extLst>
      <p:ext uri="{BB962C8B-B14F-4D97-AF65-F5344CB8AC3E}">
        <p14:creationId xmlns:p14="http://schemas.microsoft.com/office/powerpoint/2010/main" val="1716645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0689"/>
                                        </p:tgtEl>
                                        <p:attrNameLst>
                                          <p:attrName>style.visibility</p:attrName>
                                        </p:attrNameLst>
                                      </p:cBhvr>
                                      <p:to>
                                        <p:strVal val="visible"/>
                                      </p:to>
                                    </p:set>
                                    <p:animEffect transition="in" filter="wipe(left)">
                                      <p:cBhvr>
                                        <p:cTn id="7" dur="500"/>
                                        <p:tgtEl>
                                          <p:spTgt spid="540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0680">
                                            <p:txEl>
                                              <p:pRg st="0" end="0"/>
                                            </p:txEl>
                                          </p:spTgt>
                                        </p:tgtEl>
                                        <p:attrNameLst>
                                          <p:attrName>style.visibility</p:attrName>
                                        </p:attrNameLst>
                                      </p:cBhvr>
                                      <p:to>
                                        <p:strVal val="visible"/>
                                      </p:to>
                                    </p:set>
                                    <p:animEffect transition="in" filter="wipe(left)">
                                      <p:cBhvr>
                                        <p:cTn id="12" dur="500"/>
                                        <p:tgtEl>
                                          <p:spTgt spid="54068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0680">
                                            <p:txEl>
                                              <p:pRg st="1" end="1"/>
                                            </p:txEl>
                                          </p:spTgt>
                                        </p:tgtEl>
                                        <p:attrNameLst>
                                          <p:attrName>style.visibility</p:attrName>
                                        </p:attrNameLst>
                                      </p:cBhvr>
                                      <p:to>
                                        <p:strVal val="visible"/>
                                      </p:to>
                                    </p:set>
                                    <p:animEffect transition="in" filter="wipe(left)">
                                      <p:cBhvr>
                                        <p:cTn id="17" dur="500"/>
                                        <p:tgtEl>
                                          <p:spTgt spid="54068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4"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540682"/>
                                        </p:tgtEl>
                                        <p:attrNameLst>
                                          <p:attrName>style.visibility</p:attrName>
                                        </p:attrNameLst>
                                      </p:cBhvr>
                                      <p:to>
                                        <p:strVal val="visible"/>
                                      </p:to>
                                    </p:set>
                                    <p:animEffect transition="in" filter="wipe(right)">
                                      <p:cBhvr>
                                        <p:cTn id="27" dur="500"/>
                                        <p:tgtEl>
                                          <p:spTgt spid="540682"/>
                                        </p:tgtEl>
                                      </p:cBhvr>
                                    </p:animEffect>
                                  </p:childTnLst>
                                  <p:subTnLst>
                                    <p:audio>
                                      <p:cMediaNode>
                                        <p:cTn display="0" masterRel="sameClick">
                                          <p:stCondLst>
                                            <p:cond evt="begin" delay="0">
                                              <p:tn val="25"/>
                                            </p:cond>
                                          </p:stCondLst>
                                          <p:endCondLst>
                                            <p:cond evt="onStopAudio" delay="0">
                                              <p:tgtEl>
                                                <p:sldTgt/>
                                              </p:tgtEl>
                                            </p:cond>
                                          </p:endCondLst>
                                        </p:cTn>
                                        <p:tgtEl>
                                          <p:sndTgt r:embed="rId5" name="match_strik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540697"/>
                                        </p:tgtEl>
                                        <p:attrNameLst>
                                          <p:attrName>style.visibility</p:attrName>
                                        </p:attrNameLst>
                                      </p:cBhvr>
                                      <p:to>
                                        <p:strVal val="visible"/>
                                      </p:to>
                                    </p:set>
                                    <p:animEffect transition="in" filter="circle(out)">
                                      <p:cBhvr>
                                        <p:cTn id="32" dur="500"/>
                                        <p:tgtEl>
                                          <p:spTgt spid="540697"/>
                                        </p:tgtEl>
                                      </p:cBhvr>
                                    </p:animEffect>
                                  </p:childTnLst>
                                  <p:subTnLst>
                                    <p:audio>
                                      <p:cMediaNode>
                                        <p:cTn display="0" masterRel="sameClick">
                                          <p:stCondLst>
                                            <p:cond evt="begin" delay="0">
                                              <p:tn val="30"/>
                                            </p:cond>
                                          </p:stCondLst>
                                          <p:endCondLst>
                                            <p:cond evt="onStopAudio" delay="0">
                                              <p:tgtEl>
                                                <p:sldTgt/>
                                              </p:tgtEl>
                                            </p:cond>
                                          </p:endCondLst>
                                        </p:cTn>
                                        <p:tgtEl>
                                          <p:sndTgt r:embed="rId6"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0692"/>
                                        </p:tgtEl>
                                        <p:attrNameLst>
                                          <p:attrName>style.visibility</p:attrName>
                                        </p:attrNameLst>
                                      </p:cBhvr>
                                      <p:to>
                                        <p:strVal val="visible"/>
                                      </p:to>
                                    </p:set>
                                    <p:animEffect transition="in" filter="wipe(left)">
                                      <p:cBhvr>
                                        <p:cTn id="37" dur="500"/>
                                        <p:tgtEl>
                                          <p:spTgt spid="540692"/>
                                        </p:tgtEl>
                                      </p:cBhvr>
                                    </p:animEffect>
                                  </p:childTnLst>
                                  <p:subTnLst>
                                    <p:audio>
                                      <p:cMediaNode>
                                        <p:cTn display="0" masterRel="sameClick">
                                          <p:stCondLst>
                                            <p:cond evt="begin" delay="0">
                                              <p:tn val="35"/>
                                            </p:cond>
                                          </p:stCondLst>
                                          <p:endCondLst>
                                            <p:cond evt="onStopAudio" delay="0">
                                              <p:tgtEl>
                                                <p:sldTgt/>
                                              </p:tgtEl>
                                            </p:cond>
                                          </p:endCondLst>
                                        </p:cTn>
                                        <p:tgtEl>
                                          <p:sndTgt r:embed="rId7" name="Chime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0691"/>
                                        </p:tgtEl>
                                        <p:attrNameLst>
                                          <p:attrName>style.visibility</p:attrName>
                                        </p:attrNameLst>
                                      </p:cBhvr>
                                      <p:to>
                                        <p:strVal val="visible"/>
                                      </p:to>
                                    </p:set>
                                    <p:animEffect transition="in" filter="wipe(left)">
                                      <p:cBhvr>
                                        <p:cTn id="42" dur="500"/>
                                        <p:tgtEl>
                                          <p:spTgt spid="54069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0681">
                                            <p:txEl>
                                              <p:pRg st="0" end="0"/>
                                            </p:txEl>
                                          </p:spTgt>
                                        </p:tgtEl>
                                        <p:attrNameLst>
                                          <p:attrName>style.visibility</p:attrName>
                                        </p:attrNameLst>
                                      </p:cBhvr>
                                      <p:to>
                                        <p:strVal val="visible"/>
                                      </p:to>
                                    </p:set>
                                    <p:animEffect transition="in" filter="wipe(left)">
                                      <p:cBhvr>
                                        <p:cTn id="47" dur="500"/>
                                        <p:tgtEl>
                                          <p:spTgt spid="540681">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0681">
                                            <p:txEl>
                                              <p:pRg st="1" end="1"/>
                                            </p:txEl>
                                          </p:spTgt>
                                        </p:tgtEl>
                                        <p:attrNameLst>
                                          <p:attrName>style.visibility</p:attrName>
                                        </p:attrNameLst>
                                      </p:cBhvr>
                                      <p:to>
                                        <p:strVal val="visible"/>
                                      </p:to>
                                    </p:set>
                                    <p:animEffect transition="in" filter="wipe(left)">
                                      <p:cBhvr>
                                        <p:cTn id="52" dur="500"/>
                                        <p:tgtEl>
                                          <p:spTgt spid="540681">
                                            <p:txEl>
                                              <p:pRg st="1" end="1"/>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540687"/>
                                        </p:tgtEl>
                                        <p:attrNameLst>
                                          <p:attrName>style.visibility</p:attrName>
                                        </p:attrNameLst>
                                      </p:cBhvr>
                                      <p:to>
                                        <p:strVal val="visible"/>
                                      </p:to>
                                    </p:set>
                                    <p:animEffect transition="in" filter="circle(out)">
                                      <p:cBhvr>
                                        <p:cTn id="57" dur="500"/>
                                        <p:tgtEl>
                                          <p:spTgt spid="540687"/>
                                        </p:tgtEl>
                                      </p:cBhvr>
                                    </p:animEffect>
                                  </p:childTnLst>
                                  <p:subTnLst>
                                    <p:audio>
                                      <p:cMediaNode>
                                        <p:cTn display="0" masterRel="sameClick">
                                          <p:stCondLst>
                                            <p:cond evt="begin" delay="0">
                                              <p:tn val="55"/>
                                            </p:cond>
                                          </p:stCondLst>
                                          <p:endCondLst>
                                            <p:cond evt="onStopAudio" delay="0">
                                              <p:tgtEl>
                                                <p:sldTgt/>
                                              </p:tgtEl>
                                            </p:cond>
                                          </p:endCondLst>
                                        </p:cTn>
                                        <p:tgtEl>
                                          <p:sndTgt r:embed="rId8" name="Explosion"/>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540695"/>
                                        </p:tgtEl>
                                        <p:attrNameLst>
                                          <p:attrName>style.visibility</p:attrName>
                                        </p:attrNameLst>
                                      </p:cBhvr>
                                      <p:to>
                                        <p:strVal val="visible"/>
                                      </p:to>
                                    </p:set>
                                    <p:animEffect transition="in" filter="wipe(right)">
                                      <p:cBhvr>
                                        <p:cTn id="62" dur="500"/>
                                        <p:tgtEl>
                                          <p:spTgt spid="540695"/>
                                        </p:tgtEl>
                                      </p:cBhvr>
                                    </p:animEffect>
                                  </p:childTnLst>
                                </p:cTn>
                              </p:par>
                            </p:childTnLst>
                          </p:cTn>
                        </p:par>
                        <p:par>
                          <p:cTn id="63" fill="hold" nodeType="afterGroup">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540696"/>
                                        </p:tgtEl>
                                        <p:attrNameLst>
                                          <p:attrName>style.visibility</p:attrName>
                                        </p:attrNameLst>
                                      </p:cBhvr>
                                      <p:to>
                                        <p:strVal val="visible"/>
                                      </p:to>
                                    </p:set>
                                    <p:animEffect transition="in" filter="wipe(down)">
                                      <p:cBhvr>
                                        <p:cTn id="66" dur="500"/>
                                        <p:tgtEl>
                                          <p:spTgt spid="540696"/>
                                        </p:tgtEl>
                                      </p:cBhvr>
                                    </p:animEffect>
                                  </p:childTnLst>
                                  <p:subTnLst>
                                    <p:audio>
                                      <p:cMediaNode>
                                        <p:cTn display="0" masterRel="sameClick">
                                          <p:stCondLst>
                                            <p:cond evt="begin" delay="0">
                                              <p:tn val="64"/>
                                            </p:cond>
                                          </p:stCondLst>
                                          <p:endCondLst>
                                            <p:cond evt="onStopAudio" delay="0">
                                              <p:tgtEl>
                                                <p:sldTgt/>
                                              </p:tgtEl>
                                            </p:cond>
                                          </p:endCondLst>
                                        </p:cTn>
                                        <p:tgtEl>
                                          <p:sndTgt r:embed="rId9" name="Pi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40694"/>
                                        </p:tgtEl>
                                        <p:attrNameLst>
                                          <p:attrName>style.visibility</p:attrName>
                                        </p:attrNameLst>
                                      </p:cBhvr>
                                      <p:to>
                                        <p:strVal val="visible"/>
                                      </p:to>
                                    </p:set>
                                    <p:animEffect transition="in" filter="wipe(left)">
                                      <p:cBhvr>
                                        <p:cTn id="71" dur="500"/>
                                        <p:tgtEl>
                                          <p:spTgt spid="54069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40683">
                                            <p:txEl>
                                              <p:pRg st="0" end="0"/>
                                            </p:txEl>
                                          </p:spTgt>
                                        </p:tgtEl>
                                        <p:attrNameLst>
                                          <p:attrName>style.visibility</p:attrName>
                                        </p:attrNameLst>
                                      </p:cBhvr>
                                      <p:to>
                                        <p:strVal val="visible"/>
                                      </p:to>
                                    </p:set>
                                    <p:animEffect transition="in" filter="wipe(left)">
                                      <p:cBhvr>
                                        <p:cTn id="76" dur="500"/>
                                        <p:tgtEl>
                                          <p:spTgt spid="540683">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3"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40683">
                                            <p:txEl>
                                              <p:pRg st="1" end="1"/>
                                            </p:txEl>
                                          </p:spTgt>
                                        </p:tgtEl>
                                        <p:attrNameLst>
                                          <p:attrName>style.visibility</p:attrName>
                                        </p:attrNameLst>
                                      </p:cBhvr>
                                      <p:to>
                                        <p:strVal val="visible"/>
                                      </p:to>
                                    </p:set>
                                    <p:animEffect transition="in" filter="wipe(left)">
                                      <p:cBhvr>
                                        <p:cTn id="81" dur="500"/>
                                        <p:tgtEl>
                                          <p:spTgt spid="540683">
                                            <p:txEl>
                                              <p:pRg st="1" end="1"/>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3" name="Whoosh"/>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40683">
                                            <p:txEl>
                                              <p:pRg st="2" end="2"/>
                                            </p:txEl>
                                          </p:spTgt>
                                        </p:tgtEl>
                                        <p:attrNameLst>
                                          <p:attrName>style.visibility</p:attrName>
                                        </p:attrNameLst>
                                      </p:cBhvr>
                                      <p:to>
                                        <p:strVal val="visible"/>
                                      </p:to>
                                    </p:set>
                                    <p:animEffect transition="in" filter="wipe(left)">
                                      <p:cBhvr>
                                        <p:cTn id="86" dur="500"/>
                                        <p:tgtEl>
                                          <p:spTgt spid="540683">
                                            <p:txEl>
                                              <p:pRg st="2" end="2"/>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80" grpId="0" build="p" autoUpdateAnimBg="0"/>
      <p:bldP spid="540681" grpId="0" build="p" autoUpdateAnimBg="0"/>
      <p:bldP spid="540683" grpId="0" build="p" autoUpdateAnimBg="0"/>
      <p:bldP spid="540687" grpId="0" animBg="1" autoUpdateAnimBg="0"/>
      <p:bldP spid="540689" grpId="0" animBg="1" autoUpdateAnimBg="0"/>
      <p:bldP spid="540691" grpId="0" animBg="1" autoUpdateAnimBg="0"/>
      <p:bldP spid="540692" grpId="0" animBg="1" autoUpdateAnimBg="0"/>
      <p:bldP spid="540694" grpId="0" animBg="1" autoUpdateAnimBg="0"/>
      <p:bldP spid="540696" grpId="0" animBg="1" autoUpdateAnimBg="0"/>
      <p:bldP spid="54069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7">
            <a:extLst>
              <a:ext uri="{FF2B5EF4-FFF2-40B4-BE49-F238E27FC236}">
                <a16:creationId xmlns:a16="http://schemas.microsoft.com/office/drawing/2014/main" id="{06D1A82C-DB70-FE44-BF22-19EEC74F03B6}"/>
              </a:ext>
            </a:extLst>
          </p:cNvPr>
          <p:cNvSpPr>
            <a:spLocks noChangeArrowheads="1"/>
          </p:cNvSpPr>
          <p:nvPr/>
        </p:nvSpPr>
        <p:spPr bwMode="auto">
          <a:xfrm>
            <a:off x="254000" y="1951038"/>
            <a:ext cx="1033463" cy="244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7651" name="Picture 4" descr="09_07a">
            <a:extLst>
              <a:ext uri="{FF2B5EF4-FFF2-40B4-BE49-F238E27FC236}">
                <a16:creationId xmlns:a16="http://schemas.microsoft.com/office/drawing/2014/main" id="{EB72462B-8304-7B4E-8252-177B3109FB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625" t="7500" b="6000"/>
          <a:stretch>
            <a:fillRect/>
          </a:stretch>
        </p:blipFill>
        <p:spPr bwMode="auto">
          <a:xfrm>
            <a:off x="2479675" y="1385888"/>
            <a:ext cx="6424613" cy="54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a:extLst>
              <a:ext uri="{FF2B5EF4-FFF2-40B4-BE49-F238E27FC236}">
                <a16:creationId xmlns:a16="http://schemas.microsoft.com/office/drawing/2014/main" id="{5FFA946F-34B4-7A45-BFBC-0338B440B72F}"/>
              </a:ext>
            </a:extLst>
          </p:cNvPr>
          <p:cNvSpPr>
            <a:spLocks noChangeArrowheads="1"/>
          </p:cNvSpPr>
          <p:nvPr/>
        </p:nvSpPr>
        <p:spPr bwMode="auto">
          <a:xfrm>
            <a:off x="5005388" y="5700713"/>
            <a:ext cx="1301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P</a:t>
            </a:r>
            <a:r>
              <a:rPr lang="en-US" altLang="en-US" sz="1200" b="1" baseline="-25000">
                <a:solidFill>
                  <a:srgbClr val="000000"/>
                </a:solidFill>
              </a:rPr>
              <a:t>i</a:t>
            </a:r>
            <a:endParaRPr lang="en-US" altLang="en-US" sz="1200" b="1">
              <a:solidFill>
                <a:srgbClr val="000000"/>
              </a:solidFill>
            </a:endParaRPr>
          </a:p>
        </p:txBody>
      </p:sp>
      <p:sp>
        <p:nvSpPr>
          <p:cNvPr id="27653" name="Rectangle 6">
            <a:extLst>
              <a:ext uri="{FF2B5EF4-FFF2-40B4-BE49-F238E27FC236}">
                <a16:creationId xmlns:a16="http://schemas.microsoft.com/office/drawing/2014/main" id="{E85356F4-30F7-6C42-841A-CD04810AD6D1}"/>
              </a:ext>
            </a:extLst>
          </p:cNvPr>
          <p:cNvSpPr>
            <a:spLocks noChangeArrowheads="1"/>
          </p:cNvSpPr>
          <p:nvPr/>
        </p:nvSpPr>
        <p:spPr bwMode="auto">
          <a:xfrm>
            <a:off x="4818063" y="3687763"/>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3</a:t>
            </a:r>
            <a:endParaRPr lang="en-US" altLang="en-US" sz="1200" b="1"/>
          </a:p>
        </p:txBody>
      </p:sp>
      <p:sp>
        <p:nvSpPr>
          <p:cNvPr id="27654" name="Rectangle 7">
            <a:extLst>
              <a:ext uri="{FF2B5EF4-FFF2-40B4-BE49-F238E27FC236}">
                <a16:creationId xmlns:a16="http://schemas.microsoft.com/office/drawing/2014/main" id="{94CFCF33-012D-A846-B85C-DA3B9E658C4D}"/>
              </a:ext>
            </a:extLst>
          </p:cNvPr>
          <p:cNvSpPr>
            <a:spLocks noChangeArrowheads="1"/>
          </p:cNvSpPr>
          <p:nvPr/>
        </p:nvSpPr>
        <p:spPr bwMode="auto">
          <a:xfrm>
            <a:off x="4645025" y="5745163"/>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6</a:t>
            </a:r>
            <a:endParaRPr lang="en-US" altLang="en-US" sz="1200" b="1"/>
          </a:p>
        </p:txBody>
      </p:sp>
      <p:sp>
        <p:nvSpPr>
          <p:cNvPr id="27655" name="Rectangle 8">
            <a:extLst>
              <a:ext uri="{FF2B5EF4-FFF2-40B4-BE49-F238E27FC236}">
                <a16:creationId xmlns:a16="http://schemas.microsoft.com/office/drawing/2014/main" id="{17586530-7B67-1048-B3A7-731C7D9E4E76}"/>
              </a:ext>
            </a:extLst>
          </p:cNvPr>
          <p:cNvSpPr>
            <a:spLocks noChangeArrowheads="1"/>
          </p:cNvSpPr>
          <p:nvPr/>
        </p:nvSpPr>
        <p:spPr bwMode="auto">
          <a:xfrm>
            <a:off x="4564063" y="4724400"/>
            <a:ext cx="2111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4,5</a:t>
            </a:r>
            <a:endParaRPr lang="en-US" altLang="en-US" sz="1200" b="1"/>
          </a:p>
        </p:txBody>
      </p:sp>
      <p:sp>
        <p:nvSpPr>
          <p:cNvPr id="27656" name="Rectangle 9">
            <a:extLst>
              <a:ext uri="{FF2B5EF4-FFF2-40B4-BE49-F238E27FC236}">
                <a16:creationId xmlns:a16="http://schemas.microsoft.com/office/drawing/2014/main" id="{1622F3B5-8FDF-A14F-BC35-F24C26FF96DA}"/>
              </a:ext>
            </a:extLst>
          </p:cNvPr>
          <p:cNvSpPr>
            <a:spLocks noChangeArrowheads="1"/>
          </p:cNvSpPr>
          <p:nvPr/>
        </p:nvSpPr>
        <p:spPr bwMode="auto">
          <a:xfrm>
            <a:off x="3962400" y="2136775"/>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ADP</a:t>
            </a:r>
            <a:endParaRPr lang="en-US" altLang="en-US" sz="1200" b="1"/>
          </a:p>
        </p:txBody>
      </p:sp>
      <p:sp>
        <p:nvSpPr>
          <p:cNvPr id="27657" name="Rectangle 10">
            <a:extLst>
              <a:ext uri="{FF2B5EF4-FFF2-40B4-BE49-F238E27FC236}">
                <a16:creationId xmlns:a16="http://schemas.microsoft.com/office/drawing/2014/main" id="{9EEC14DA-7C97-B049-BB0D-662D601E0177}"/>
              </a:ext>
            </a:extLst>
          </p:cNvPr>
          <p:cNvSpPr>
            <a:spLocks noChangeArrowheads="1"/>
          </p:cNvSpPr>
          <p:nvPr/>
        </p:nvSpPr>
        <p:spPr bwMode="auto">
          <a:xfrm>
            <a:off x="2946400" y="5700713"/>
            <a:ext cx="388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27658" name="Rectangle 17">
            <a:extLst>
              <a:ext uri="{FF2B5EF4-FFF2-40B4-BE49-F238E27FC236}">
                <a16:creationId xmlns:a16="http://schemas.microsoft.com/office/drawing/2014/main" id="{207B2066-D780-4C42-BA12-4F1DC7411F0A}"/>
              </a:ext>
            </a:extLst>
          </p:cNvPr>
          <p:cNvSpPr>
            <a:spLocks noChangeArrowheads="1"/>
          </p:cNvSpPr>
          <p:nvPr/>
        </p:nvSpPr>
        <p:spPr bwMode="auto">
          <a:xfrm>
            <a:off x="4432300" y="1517650"/>
            <a:ext cx="6016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Glucose</a:t>
            </a:r>
            <a:endParaRPr lang="en-US" altLang="en-US" sz="1200" b="1"/>
          </a:p>
        </p:txBody>
      </p:sp>
      <p:sp>
        <p:nvSpPr>
          <p:cNvPr id="27659" name="Rectangle 18">
            <a:extLst>
              <a:ext uri="{FF2B5EF4-FFF2-40B4-BE49-F238E27FC236}">
                <a16:creationId xmlns:a16="http://schemas.microsoft.com/office/drawing/2014/main" id="{C330A8A5-D192-4241-960D-8D2D52A2FDB2}"/>
              </a:ext>
            </a:extLst>
          </p:cNvPr>
          <p:cNvSpPr>
            <a:spLocks noChangeArrowheads="1"/>
          </p:cNvSpPr>
          <p:nvPr/>
        </p:nvSpPr>
        <p:spPr bwMode="auto">
          <a:xfrm>
            <a:off x="4841875" y="1889125"/>
            <a:ext cx="830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hexokinase</a:t>
            </a:r>
          </a:p>
        </p:txBody>
      </p:sp>
      <p:sp>
        <p:nvSpPr>
          <p:cNvPr id="27660" name="Rectangle 19">
            <a:extLst>
              <a:ext uri="{FF2B5EF4-FFF2-40B4-BE49-F238E27FC236}">
                <a16:creationId xmlns:a16="http://schemas.microsoft.com/office/drawing/2014/main" id="{171D67C6-AE3C-6847-9BB6-27518265F8A1}"/>
              </a:ext>
            </a:extLst>
          </p:cNvPr>
          <p:cNvSpPr>
            <a:spLocks noChangeArrowheads="1"/>
          </p:cNvSpPr>
          <p:nvPr/>
        </p:nvSpPr>
        <p:spPr bwMode="auto">
          <a:xfrm>
            <a:off x="4849813" y="2963863"/>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phosphoglucose</a:t>
            </a:r>
          </a:p>
          <a:p>
            <a:pPr algn="l"/>
            <a:r>
              <a:rPr lang="en-US" altLang="en-US" sz="1200" b="1">
                <a:solidFill>
                  <a:srgbClr val="CC0000"/>
                </a:solidFill>
              </a:rPr>
              <a:t>isomerase</a:t>
            </a:r>
          </a:p>
        </p:txBody>
      </p:sp>
      <p:sp>
        <p:nvSpPr>
          <p:cNvPr id="27661" name="Rectangle 20">
            <a:extLst>
              <a:ext uri="{FF2B5EF4-FFF2-40B4-BE49-F238E27FC236}">
                <a16:creationId xmlns:a16="http://schemas.microsoft.com/office/drawing/2014/main" id="{D707DFE3-D317-2443-A794-90FCB657AE83}"/>
              </a:ext>
            </a:extLst>
          </p:cNvPr>
          <p:cNvSpPr>
            <a:spLocks noChangeArrowheads="1"/>
          </p:cNvSpPr>
          <p:nvPr/>
        </p:nvSpPr>
        <p:spPr bwMode="auto">
          <a:xfrm>
            <a:off x="4818063" y="3870325"/>
            <a:ext cx="1549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phosphofructokinase</a:t>
            </a:r>
          </a:p>
        </p:txBody>
      </p:sp>
      <p:sp>
        <p:nvSpPr>
          <p:cNvPr id="27662" name="Rectangle 21">
            <a:extLst>
              <a:ext uri="{FF2B5EF4-FFF2-40B4-BE49-F238E27FC236}">
                <a16:creationId xmlns:a16="http://schemas.microsoft.com/office/drawing/2014/main" id="{BB1AB495-16E1-2545-A1EC-7619ACFC8058}"/>
              </a:ext>
            </a:extLst>
          </p:cNvPr>
          <p:cNvSpPr>
            <a:spLocks noChangeArrowheads="1"/>
          </p:cNvSpPr>
          <p:nvPr/>
        </p:nvSpPr>
        <p:spPr bwMode="auto">
          <a:xfrm>
            <a:off x="5257800" y="5192713"/>
            <a:ext cx="127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Glyceraldehyde 3</a:t>
            </a:r>
          </a:p>
          <a:p>
            <a:pPr algn="l"/>
            <a:r>
              <a:rPr lang="en-US" altLang="en-US" sz="1200" b="1">
                <a:solidFill>
                  <a:srgbClr val="000000"/>
                </a:solidFill>
              </a:rPr>
              <a:t>-phosphate (G3P)</a:t>
            </a:r>
            <a:endParaRPr lang="en-US" altLang="en-US" sz="1200" b="1"/>
          </a:p>
        </p:txBody>
      </p:sp>
      <p:sp>
        <p:nvSpPr>
          <p:cNvPr id="27663" name="Rectangle 22">
            <a:extLst>
              <a:ext uri="{FF2B5EF4-FFF2-40B4-BE49-F238E27FC236}">
                <a16:creationId xmlns:a16="http://schemas.microsoft.com/office/drawing/2014/main" id="{435DA544-AB30-2C4F-8299-D24B557DD072}"/>
              </a:ext>
            </a:extLst>
          </p:cNvPr>
          <p:cNvSpPr>
            <a:spLocks noChangeArrowheads="1"/>
          </p:cNvSpPr>
          <p:nvPr/>
        </p:nvSpPr>
        <p:spPr bwMode="auto">
          <a:xfrm>
            <a:off x="3663950" y="5192713"/>
            <a:ext cx="132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Dihydroxyacetone</a:t>
            </a:r>
          </a:p>
          <a:p>
            <a:pPr algn="l"/>
            <a:r>
              <a:rPr lang="en-US" altLang="en-US" sz="1200" b="1">
                <a:solidFill>
                  <a:srgbClr val="000000"/>
                </a:solidFill>
              </a:rPr>
              <a:t>phosphate</a:t>
            </a:r>
          </a:p>
        </p:txBody>
      </p:sp>
      <p:sp>
        <p:nvSpPr>
          <p:cNvPr id="27664" name="Rectangle 23">
            <a:extLst>
              <a:ext uri="{FF2B5EF4-FFF2-40B4-BE49-F238E27FC236}">
                <a16:creationId xmlns:a16="http://schemas.microsoft.com/office/drawing/2014/main" id="{58C5F981-B6F1-9648-B486-FC1AD97364B7}"/>
              </a:ext>
            </a:extLst>
          </p:cNvPr>
          <p:cNvSpPr>
            <a:spLocks noChangeArrowheads="1"/>
          </p:cNvSpPr>
          <p:nvPr/>
        </p:nvSpPr>
        <p:spPr bwMode="auto">
          <a:xfrm>
            <a:off x="4041775" y="2506663"/>
            <a:ext cx="154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Glucose 6-phosphate</a:t>
            </a:r>
            <a:endParaRPr lang="en-US" altLang="en-US" sz="1200" b="1"/>
          </a:p>
        </p:txBody>
      </p:sp>
      <p:sp>
        <p:nvSpPr>
          <p:cNvPr id="27665" name="Rectangle 24">
            <a:extLst>
              <a:ext uri="{FF2B5EF4-FFF2-40B4-BE49-F238E27FC236}">
                <a16:creationId xmlns:a16="http://schemas.microsoft.com/office/drawing/2014/main" id="{E19E416D-EF6A-104D-A14B-E955A02F0645}"/>
              </a:ext>
            </a:extLst>
          </p:cNvPr>
          <p:cNvSpPr>
            <a:spLocks noChangeArrowheads="1"/>
          </p:cNvSpPr>
          <p:nvPr/>
        </p:nvSpPr>
        <p:spPr bwMode="auto">
          <a:xfrm>
            <a:off x="3989388" y="3459163"/>
            <a:ext cx="15922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Fructose 6-phosphate</a:t>
            </a:r>
            <a:endParaRPr lang="en-US" altLang="en-US" sz="1200" b="1"/>
          </a:p>
        </p:txBody>
      </p:sp>
      <p:sp>
        <p:nvSpPr>
          <p:cNvPr id="27666" name="Rectangle 25">
            <a:extLst>
              <a:ext uri="{FF2B5EF4-FFF2-40B4-BE49-F238E27FC236}">
                <a16:creationId xmlns:a16="http://schemas.microsoft.com/office/drawing/2014/main" id="{25E2FA57-3997-AD4F-9A01-108AB6AF3616}"/>
              </a:ext>
            </a:extLst>
          </p:cNvPr>
          <p:cNvSpPr>
            <a:spLocks noChangeArrowheads="1"/>
          </p:cNvSpPr>
          <p:nvPr/>
        </p:nvSpPr>
        <p:spPr bwMode="auto">
          <a:xfrm>
            <a:off x="3859213" y="4422775"/>
            <a:ext cx="1939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Fructose 1,6-bisphosphate</a:t>
            </a:r>
            <a:endParaRPr lang="en-US" altLang="en-US" sz="1200" b="1"/>
          </a:p>
        </p:txBody>
      </p:sp>
      <p:sp>
        <p:nvSpPr>
          <p:cNvPr id="27667" name="Rectangle 26">
            <a:extLst>
              <a:ext uri="{FF2B5EF4-FFF2-40B4-BE49-F238E27FC236}">
                <a16:creationId xmlns:a16="http://schemas.microsoft.com/office/drawing/2014/main" id="{3618D211-55EE-2349-ABA7-C9D07C2E7B2E}"/>
              </a:ext>
            </a:extLst>
          </p:cNvPr>
          <p:cNvSpPr>
            <a:spLocks noChangeArrowheads="1"/>
          </p:cNvSpPr>
          <p:nvPr/>
        </p:nvSpPr>
        <p:spPr bwMode="auto">
          <a:xfrm>
            <a:off x="4318000" y="4906963"/>
            <a:ext cx="7540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isomerase</a:t>
            </a:r>
          </a:p>
        </p:txBody>
      </p:sp>
      <p:sp>
        <p:nvSpPr>
          <p:cNvPr id="27668" name="Rectangle 27">
            <a:extLst>
              <a:ext uri="{FF2B5EF4-FFF2-40B4-BE49-F238E27FC236}">
                <a16:creationId xmlns:a16="http://schemas.microsoft.com/office/drawing/2014/main" id="{8BB031BB-380A-5445-990F-E0A806302EB0}"/>
              </a:ext>
            </a:extLst>
          </p:cNvPr>
          <p:cNvSpPr>
            <a:spLocks noChangeArrowheads="1"/>
          </p:cNvSpPr>
          <p:nvPr/>
        </p:nvSpPr>
        <p:spPr bwMode="auto">
          <a:xfrm>
            <a:off x="4170363" y="5973763"/>
            <a:ext cx="11271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200" b="1">
                <a:solidFill>
                  <a:srgbClr val="CC0000"/>
                </a:solidFill>
              </a:rPr>
              <a:t>glyceraldehyde</a:t>
            </a:r>
          </a:p>
          <a:p>
            <a:pPr>
              <a:lnSpc>
                <a:spcPct val="80000"/>
              </a:lnSpc>
            </a:pPr>
            <a:r>
              <a:rPr lang="en-US" altLang="en-US" sz="1200" b="1">
                <a:solidFill>
                  <a:srgbClr val="CC0000"/>
                </a:solidFill>
              </a:rPr>
              <a:t>3-phosphate</a:t>
            </a:r>
          </a:p>
          <a:p>
            <a:pPr>
              <a:lnSpc>
                <a:spcPct val="80000"/>
              </a:lnSpc>
            </a:pPr>
            <a:r>
              <a:rPr lang="en-US" altLang="en-US" sz="1200" b="1">
                <a:solidFill>
                  <a:srgbClr val="CC0000"/>
                </a:solidFill>
              </a:rPr>
              <a:t>dehydrogenase</a:t>
            </a:r>
          </a:p>
        </p:txBody>
      </p:sp>
      <p:sp>
        <p:nvSpPr>
          <p:cNvPr id="27669" name="Rectangle 28">
            <a:extLst>
              <a:ext uri="{FF2B5EF4-FFF2-40B4-BE49-F238E27FC236}">
                <a16:creationId xmlns:a16="http://schemas.microsoft.com/office/drawing/2014/main" id="{3204B98E-57A9-0E4B-BB8D-2E2B6EC2F445}"/>
              </a:ext>
            </a:extLst>
          </p:cNvPr>
          <p:cNvSpPr>
            <a:spLocks noChangeArrowheads="1"/>
          </p:cNvSpPr>
          <p:nvPr/>
        </p:nvSpPr>
        <p:spPr bwMode="auto">
          <a:xfrm>
            <a:off x="4979988" y="4657725"/>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aldolase</a:t>
            </a:r>
          </a:p>
        </p:txBody>
      </p:sp>
      <p:sp>
        <p:nvSpPr>
          <p:cNvPr id="27670" name="Rectangle 29">
            <a:extLst>
              <a:ext uri="{FF2B5EF4-FFF2-40B4-BE49-F238E27FC236}">
                <a16:creationId xmlns:a16="http://schemas.microsoft.com/office/drawing/2014/main" id="{7B99BABD-5462-FF42-96CB-E681402C223F}"/>
              </a:ext>
            </a:extLst>
          </p:cNvPr>
          <p:cNvSpPr>
            <a:spLocks noChangeArrowheads="1"/>
          </p:cNvSpPr>
          <p:nvPr/>
        </p:nvSpPr>
        <p:spPr bwMode="auto">
          <a:xfrm>
            <a:off x="2794000" y="6430963"/>
            <a:ext cx="1812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1,3-Bisphosphoglycerate</a:t>
            </a:r>
          </a:p>
          <a:p>
            <a:r>
              <a:rPr lang="en-US" altLang="en-US" sz="1200" b="1">
                <a:solidFill>
                  <a:srgbClr val="000000"/>
                </a:solidFill>
              </a:rPr>
              <a:t>(BPG)</a:t>
            </a:r>
            <a:endParaRPr lang="en-US" altLang="en-US" sz="1200" b="1"/>
          </a:p>
        </p:txBody>
      </p:sp>
      <p:sp>
        <p:nvSpPr>
          <p:cNvPr id="27671" name="Rectangle 30">
            <a:extLst>
              <a:ext uri="{FF2B5EF4-FFF2-40B4-BE49-F238E27FC236}">
                <a16:creationId xmlns:a16="http://schemas.microsoft.com/office/drawing/2014/main" id="{E2D2E241-0DC6-984E-9770-CBB7A38914C2}"/>
              </a:ext>
            </a:extLst>
          </p:cNvPr>
          <p:cNvSpPr>
            <a:spLocks noChangeArrowheads="1"/>
          </p:cNvSpPr>
          <p:nvPr/>
        </p:nvSpPr>
        <p:spPr bwMode="auto">
          <a:xfrm>
            <a:off x="4770438" y="6416675"/>
            <a:ext cx="18129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1,3-Bisphosphoglycerate</a:t>
            </a:r>
          </a:p>
          <a:p>
            <a:r>
              <a:rPr lang="en-US" altLang="en-US" sz="1200" b="1">
                <a:solidFill>
                  <a:srgbClr val="000000"/>
                </a:solidFill>
              </a:rPr>
              <a:t>(BPG)</a:t>
            </a:r>
            <a:endParaRPr lang="en-US" altLang="en-US" sz="1200" b="1"/>
          </a:p>
        </p:txBody>
      </p:sp>
      <p:sp>
        <p:nvSpPr>
          <p:cNvPr id="27672" name="Rectangle 33">
            <a:extLst>
              <a:ext uri="{FF2B5EF4-FFF2-40B4-BE49-F238E27FC236}">
                <a16:creationId xmlns:a16="http://schemas.microsoft.com/office/drawing/2014/main" id="{B693CFE9-894B-8242-B7C5-1F7E042A5F5F}"/>
              </a:ext>
            </a:extLst>
          </p:cNvPr>
          <p:cNvSpPr>
            <a:spLocks noChangeArrowheads="1"/>
          </p:cNvSpPr>
          <p:nvPr/>
        </p:nvSpPr>
        <p:spPr bwMode="auto">
          <a:xfrm>
            <a:off x="4819650" y="1717675"/>
            <a:ext cx="841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1</a:t>
            </a:r>
            <a:endParaRPr lang="en-US" altLang="en-US" sz="1200" b="1"/>
          </a:p>
        </p:txBody>
      </p:sp>
      <p:sp>
        <p:nvSpPr>
          <p:cNvPr id="27673" name="Rectangle 34">
            <a:extLst>
              <a:ext uri="{FF2B5EF4-FFF2-40B4-BE49-F238E27FC236}">
                <a16:creationId xmlns:a16="http://schemas.microsoft.com/office/drawing/2014/main" id="{870F48C4-973C-9740-B4B7-4B712F206EC8}"/>
              </a:ext>
            </a:extLst>
          </p:cNvPr>
          <p:cNvSpPr>
            <a:spLocks noChangeArrowheads="1"/>
          </p:cNvSpPr>
          <p:nvPr/>
        </p:nvSpPr>
        <p:spPr bwMode="auto">
          <a:xfrm>
            <a:off x="4818063" y="273208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2</a:t>
            </a:r>
            <a:endParaRPr lang="en-US" altLang="en-US" sz="1200" b="1"/>
          </a:p>
        </p:txBody>
      </p:sp>
      <p:sp>
        <p:nvSpPr>
          <p:cNvPr id="27674" name="Rectangle 35">
            <a:extLst>
              <a:ext uri="{FF2B5EF4-FFF2-40B4-BE49-F238E27FC236}">
                <a16:creationId xmlns:a16="http://schemas.microsoft.com/office/drawing/2014/main" id="{B114DBF0-ED40-444C-A057-ECC35B4434D0}"/>
              </a:ext>
            </a:extLst>
          </p:cNvPr>
          <p:cNvSpPr>
            <a:spLocks noChangeArrowheads="1"/>
          </p:cNvSpPr>
          <p:nvPr/>
        </p:nvSpPr>
        <p:spPr bwMode="auto">
          <a:xfrm>
            <a:off x="4006850" y="1797050"/>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ATP</a:t>
            </a:r>
            <a:endParaRPr lang="en-US" altLang="en-US" sz="1200" b="1"/>
          </a:p>
        </p:txBody>
      </p:sp>
      <p:sp>
        <p:nvSpPr>
          <p:cNvPr id="27675" name="Rectangle 36">
            <a:extLst>
              <a:ext uri="{FF2B5EF4-FFF2-40B4-BE49-F238E27FC236}">
                <a16:creationId xmlns:a16="http://schemas.microsoft.com/office/drawing/2014/main" id="{D8ECDC77-1D34-6640-B22F-1EF2B46BD23A}"/>
              </a:ext>
            </a:extLst>
          </p:cNvPr>
          <p:cNvSpPr>
            <a:spLocks noChangeArrowheads="1"/>
          </p:cNvSpPr>
          <p:nvPr/>
        </p:nvSpPr>
        <p:spPr bwMode="auto">
          <a:xfrm>
            <a:off x="3905250" y="4117975"/>
            <a:ext cx="322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ADP</a:t>
            </a:r>
            <a:endParaRPr lang="en-US" altLang="en-US" sz="1200" b="1"/>
          </a:p>
        </p:txBody>
      </p:sp>
      <p:sp>
        <p:nvSpPr>
          <p:cNvPr id="27676" name="Rectangle 37">
            <a:extLst>
              <a:ext uri="{FF2B5EF4-FFF2-40B4-BE49-F238E27FC236}">
                <a16:creationId xmlns:a16="http://schemas.microsoft.com/office/drawing/2014/main" id="{D9A05A7B-2EC3-3842-9CC7-B7947C570701}"/>
              </a:ext>
            </a:extLst>
          </p:cNvPr>
          <p:cNvSpPr>
            <a:spLocks noChangeArrowheads="1"/>
          </p:cNvSpPr>
          <p:nvPr/>
        </p:nvSpPr>
        <p:spPr bwMode="auto">
          <a:xfrm>
            <a:off x="3905250" y="3779838"/>
            <a:ext cx="304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ATP</a:t>
            </a:r>
            <a:endParaRPr lang="en-US" altLang="en-US" sz="1200" b="1"/>
          </a:p>
        </p:txBody>
      </p:sp>
      <p:sp>
        <p:nvSpPr>
          <p:cNvPr id="27677" name="Rectangle 38">
            <a:extLst>
              <a:ext uri="{FF2B5EF4-FFF2-40B4-BE49-F238E27FC236}">
                <a16:creationId xmlns:a16="http://schemas.microsoft.com/office/drawing/2014/main" id="{8A4D38ED-7F66-6048-B58C-CB30A1E71DBB}"/>
              </a:ext>
            </a:extLst>
          </p:cNvPr>
          <p:cNvSpPr>
            <a:spLocks noChangeArrowheads="1"/>
          </p:cNvSpPr>
          <p:nvPr/>
        </p:nvSpPr>
        <p:spPr bwMode="auto">
          <a:xfrm>
            <a:off x="5946775" y="60102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27678" name="Rectangle 39">
            <a:extLst>
              <a:ext uri="{FF2B5EF4-FFF2-40B4-BE49-F238E27FC236}">
                <a16:creationId xmlns:a16="http://schemas.microsoft.com/office/drawing/2014/main" id="{126D53A8-09EB-7147-A54B-A8F680C01597}"/>
              </a:ext>
            </a:extLst>
          </p:cNvPr>
          <p:cNvSpPr>
            <a:spLocks noChangeArrowheads="1"/>
          </p:cNvSpPr>
          <p:nvPr/>
        </p:nvSpPr>
        <p:spPr bwMode="auto">
          <a:xfrm>
            <a:off x="5969000" y="5700713"/>
            <a:ext cx="3889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27679" name="Rectangle 40">
            <a:extLst>
              <a:ext uri="{FF2B5EF4-FFF2-40B4-BE49-F238E27FC236}">
                <a16:creationId xmlns:a16="http://schemas.microsoft.com/office/drawing/2014/main" id="{6B80EE8B-166E-9944-B2EC-B0C325A133A9}"/>
              </a:ext>
            </a:extLst>
          </p:cNvPr>
          <p:cNvSpPr>
            <a:spLocks noChangeArrowheads="1"/>
          </p:cNvSpPr>
          <p:nvPr/>
        </p:nvSpPr>
        <p:spPr bwMode="auto">
          <a:xfrm>
            <a:off x="3041650" y="6002338"/>
            <a:ext cx="439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27680" name="Rectangle 42">
            <a:extLst>
              <a:ext uri="{FF2B5EF4-FFF2-40B4-BE49-F238E27FC236}">
                <a16:creationId xmlns:a16="http://schemas.microsoft.com/office/drawing/2014/main" id="{02186131-ED06-C84D-80C2-8E86D8929EC1}"/>
              </a:ext>
            </a:extLst>
          </p:cNvPr>
          <p:cNvSpPr>
            <a:spLocks noChangeArrowheads="1"/>
          </p:cNvSpPr>
          <p:nvPr/>
        </p:nvSpPr>
        <p:spPr bwMode="auto">
          <a:xfrm>
            <a:off x="4264025" y="5715000"/>
            <a:ext cx="130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P</a:t>
            </a:r>
            <a:r>
              <a:rPr lang="en-US" altLang="en-US" sz="1200" b="1" baseline="-25000">
                <a:solidFill>
                  <a:srgbClr val="000000"/>
                </a:solidFill>
              </a:rPr>
              <a:t>i</a:t>
            </a:r>
            <a:endParaRPr lang="en-US" altLang="en-US" sz="1200" b="1">
              <a:solidFill>
                <a:srgbClr val="000000"/>
              </a:solidFill>
            </a:endParaRPr>
          </a:p>
        </p:txBody>
      </p:sp>
      <p:sp>
        <p:nvSpPr>
          <p:cNvPr id="27681" name="Text Box 45">
            <a:extLst>
              <a:ext uri="{FF2B5EF4-FFF2-40B4-BE49-F238E27FC236}">
                <a16:creationId xmlns:a16="http://schemas.microsoft.com/office/drawing/2014/main" id="{2C5DBA16-BF01-CB47-B52F-FF3A50935D2E}"/>
              </a:ext>
            </a:extLst>
          </p:cNvPr>
          <p:cNvSpPr txBox="1">
            <a:spLocks noChangeArrowheads="1"/>
          </p:cNvSpPr>
          <p:nvPr/>
        </p:nvSpPr>
        <p:spPr bwMode="auto">
          <a:xfrm>
            <a:off x="3022600" y="4860925"/>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682" name="Text Box 46">
            <a:extLst>
              <a:ext uri="{FF2B5EF4-FFF2-40B4-BE49-F238E27FC236}">
                <a16:creationId xmlns:a16="http://schemas.microsoft.com/office/drawing/2014/main" id="{D7AB64D6-7730-3042-9EC2-2AE67E98DA38}"/>
              </a:ext>
            </a:extLst>
          </p:cNvPr>
          <p:cNvSpPr txBox="1">
            <a:spLocks noChangeArrowheads="1"/>
          </p:cNvSpPr>
          <p:nvPr/>
        </p:nvSpPr>
        <p:spPr bwMode="auto">
          <a:xfrm>
            <a:off x="3022600" y="513556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endParaRPr lang="en-US" altLang="en-US" sz="1600">
              <a:latin typeface="Times" pitchFamily="2" charset="0"/>
            </a:endParaRPr>
          </a:p>
        </p:txBody>
      </p:sp>
      <p:sp>
        <p:nvSpPr>
          <p:cNvPr id="27683" name="Text Box 47">
            <a:extLst>
              <a:ext uri="{FF2B5EF4-FFF2-40B4-BE49-F238E27FC236}">
                <a16:creationId xmlns:a16="http://schemas.microsoft.com/office/drawing/2014/main" id="{F7844395-042E-404A-971D-D0258427512C}"/>
              </a:ext>
            </a:extLst>
          </p:cNvPr>
          <p:cNvSpPr txBox="1">
            <a:spLocks noChangeArrowheads="1"/>
          </p:cNvSpPr>
          <p:nvPr/>
        </p:nvSpPr>
        <p:spPr bwMode="auto">
          <a:xfrm>
            <a:off x="3327400" y="51355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84" name="Text Box 48">
            <a:extLst>
              <a:ext uri="{FF2B5EF4-FFF2-40B4-BE49-F238E27FC236}">
                <a16:creationId xmlns:a16="http://schemas.microsoft.com/office/drawing/2014/main" id="{73E739ED-73E7-AF45-AC2F-9485D6320EF5}"/>
              </a:ext>
            </a:extLst>
          </p:cNvPr>
          <p:cNvSpPr txBox="1">
            <a:spLocks noChangeArrowheads="1"/>
          </p:cNvSpPr>
          <p:nvPr/>
        </p:nvSpPr>
        <p:spPr bwMode="auto">
          <a:xfrm>
            <a:off x="2865438" y="5394325"/>
            <a:ext cx="688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r>
              <a:rPr lang="en-US" altLang="en-US" sz="1200" b="1"/>
              <a:t>OH</a:t>
            </a:r>
            <a:endParaRPr lang="en-US" altLang="en-US" sz="1600">
              <a:latin typeface="Times" pitchFamily="2" charset="0"/>
            </a:endParaRPr>
          </a:p>
        </p:txBody>
      </p:sp>
      <p:sp>
        <p:nvSpPr>
          <p:cNvPr id="27685" name="Text Box 49">
            <a:extLst>
              <a:ext uri="{FF2B5EF4-FFF2-40B4-BE49-F238E27FC236}">
                <a16:creationId xmlns:a16="http://schemas.microsoft.com/office/drawing/2014/main" id="{65CE499A-7AE1-B94E-88C5-174D66A1A9A6}"/>
              </a:ext>
            </a:extLst>
          </p:cNvPr>
          <p:cNvSpPr txBox="1">
            <a:spLocks noChangeArrowheads="1"/>
          </p:cNvSpPr>
          <p:nvPr/>
        </p:nvSpPr>
        <p:spPr bwMode="auto">
          <a:xfrm>
            <a:off x="6604000" y="60499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686" name="Text Box 50">
            <a:extLst>
              <a:ext uri="{FF2B5EF4-FFF2-40B4-BE49-F238E27FC236}">
                <a16:creationId xmlns:a16="http://schemas.microsoft.com/office/drawing/2014/main" id="{F70A5D81-ABC0-324F-910A-0D665BEFDE26}"/>
              </a:ext>
            </a:extLst>
          </p:cNvPr>
          <p:cNvSpPr txBox="1">
            <a:spLocks noChangeArrowheads="1"/>
          </p:cNvSpPr>
          <p:nvPr/>
        </p:nvSpPr>
        <p:spPr bwMode="auto">
          <a:xfrm>
            <a:off x="6910388" y="60499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87" name="Text Box 51">
            <a:extLst>
              <a:ext uri="{FF2B5EF4-FFF2-40B4-BE49-F238E27FC236}">
                <a16:creationId xmlns:a16="http://schemas.microsoft.com/office/drawing/2014/main" id="{30414D50-EA73-EC47-9DAE-D41A94B0470B}"/>
              </a:ext>
            </a:extLst>
          </p:cNvPr>
          <p:cNvSpPr txBox="1">
            <a:spLocks noChangeArrowheads="1"/>
          </p:cNvSpPr>
          <p:nvPr/>
        </p:nvSpPr>
        <p:spPr bwMode="auto">
          <a:xfrm>
            <a:off x="7137400" y="6537325"/>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688" name="Text Box 52">
            <a:extLst>
              <a:ext uri="{FF2B5EF4-FFF2-40B4-BE49-F238E27FC236}">
                <a16:creationId xmlns:a16="http://schemas.microsoft.com/office/drawing/2014/main" id="{055717B1-5AFF-974F-8618-FCB748D5052D}"/>
              </a:ext>
            </a:extLst>
          </p:cNvPr>
          <p:cNvSpPr txBox="1">
            <a:spLocks noChangeArrowheads="1"/>
          </p:cNvSpPr>
          <p:nvPr/>
        </p:nvSpPr>
        <p:spPr bwMode="auto">
          <a:xfrm>
            <a:off x="7519988" y="65373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89" name="Text Box 53">
            <a:extLst>
              <a:ext uri="{FF2B5EF4-FFF2-40B4-BE49-F238E27FC236}">
                <a16:creationId xmlns:a16="http://schemas.microsoft.com/office/drawing/2014/main" id="{2CA93FC6-379E-1E46-B343-B9765B9E7FD8}"/>
              </a:ext>
            </a:extLst>
          </p:cNvPr>
          <p:cNvSpPr txBox="1">
            <a:spLocks noChangeArrowheads="1"/>
          </p:cNvSpPr>
          <p:nvPr/>
        </p:nvSpPr>
        <p:spPr bwMode="auto">
          <a:xfrm>
            <a:off x="7842250" y="65373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690" name="Text Box 54">
            <a:extLst>
              <a:ext uri="{FF2B5EF4-FFF2-40B4-BE49-F238E27FC236}">
                <a16:creationId xmlns:a16="http://schemas.microsoft.com/office/drawing/2014/main" id="{E89A5A50-4BF2-084C-B82B-69BCB61BBA61}"/>
              </a:ext>
            </a:extLst>
          </p:cNvPr>
          <p:cNvSpPr txBox="1">
            <a:spLocks noChangeArrowheads="1"/>
          </p:cNvSpPr>
          <p:nvPr/>
        </p:nvSpPr>
        <p:spPr bwMode="auto">
          <a:xfrm>
            <a:off x="7442200" y="60499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91" name="Text Box 55">
            <a:extLst>
              <a:ext uri="{FF2B5EF4-FFF2-40B4-BE49-F238E27FC236}">
                <a16:creationId xmlns:a16="http://schemas.microsoft.com/office/drawing/2014/main" id="{45C34A7C-9F88-8F40-8E90-C0A1866A67B1}"/>
              </a:ext>
            </a:extLst>
          </p:cNvPr>
          <p:cNvSpPr txBox="1">
            <a:spLocks noChangeArrowheads="1"/>
          </p:cNvSpPr>
          <p:nvPr/>
        </p:nvSpPr>
        <p:spPr bwMode="auto">
          <a:xfrm>
            <a:off x="6996113" y="6311900"/>
            <a:ext cx="6334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CHOH</a:t>
            </a:r>
            <a:endParaRPr lang="en-US" altLang="en-US" sz="1600">
              <a:latin typeface="Times" pitchFamily="2" charset="0"/>
            </a:endParaRPr>
          </a:p>
        </p:txBody>
      </p:sp>
      <p:sp>
        <p:nvSpPr>
          <p:cNvPr id="27692" name="Text Box 56">
            <a:extLst>
              <a:ext uri="{FF2B5EF4-FFF2-40B4-BE49-F238E27FC236}">
                <a16:creationId xmlns:a16="http://schemas.microsoft.com/office/drawing/2014/main" id="{214E218D-5D36-094E-911C-1AD944BD157B}"/>
              </a:ext>
            </a:extLst>
          </p:cNvPr>
          <p:cNvSpPr txBox="1">
            <a:spLocks noChangeArrowheads="1"/>
          </p:cNvSpPr>
          <p:nvPr/>
        </p:nvSpPr>
        <p:spPr bwMode="auto">
          <a:xfrm>
            <a:off x="7148513" y="505936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endParaRPr lang="en-US" altLang="en-US" sz="1600">
              <a:latin typeface="Times" pitchFamily="2" charset="0"/>
            </a:endParaRPr>
          </a:p>
        </p:txBody>
      </p:sp>
      <p:sp>
        <p:nvSpPr>
          <p:cNvPr id="27693" name="Text Box 57">
            <a:extLst>
              <a:ext uri="{FF2B5EF4-FFF2-40B4-BE49-F238E27FC236}">
                <a16:creationId xmlns:a16="http://schemas.microsoft.com/office/drawing/2014/main" id="{5E7ABD2C-9173-3049-A185-A4DCD2691059}"/>
              </a:ext>
            </a:extLst>
          </p:cNvPr>
          <p:cNvSpPr txBox="1">
            <a:spLocks noChangeArrowheads="1"/>
          </p:cNvSpPr>
          <p:nvPr/>
        </p:nvSpPr>
        <p:spPr bwMode="auto">
          <a:xfrm>
            <a:off x="7137400" y="5516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694" name="Text Box 58">
            <a:extLst>
              <a:ext uri="{FF2B5EF4-FFF2-40B4-BE49-F238E27FC236}">
                <a16:creationId xmlns:a16="http://schemas.microsoft.com/office/drawing/2014/main" id="{E289953A-CC2C-6240-9040-782C35752235}"/>
              </a:ext>
            </a:extLst>
          </p:cNvPr>
          <p:cNvSpPr txBox="1">
            <a:spLocks noChangeArrowheads="1"/>
          </p:cNvSpPr>
          <p:nvPr/>
        </p:nvSpPr>
        <p:spPr bwMode="auto">
          <a:xfrm>
            <a:off x="7519988" y="55467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95" name="Text Box 59">
            <a:extLst>
              <a:ext uri="{FF2B5EF4-FFF2-40B4-BE49-F238E27FC236}">
                <a16:creationId xmlns:a16="http://schemas.microsoft.com/office/drawing/2014/main" id="{926433F1-2E51-AE49-8DB9-550F06E6A9A8}"/>
              </a:ext>
            </a:extLst>
          </p:cNvPr>
          <p:cNvSpPr txBox="1">
            <a:spLocks noChangeArrowheads="1"/>
          </p:cNvSpPr>
          <p:nvPr/>
        </p:nvSpPr>
        <p:spPr bwMode="auto">
          <a:xfrm>
            <a:off x="7842250" y="5546725"/>
            <a:ext cx="285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696" name="Text Box 60">
            <a:extLst>
              <a:ext uri="{FF2B5EF4-FFF2-40B4-BE49-F238E27FC236}">
                <a16:creationId xmlns:a16="http://schemas.microsoft.com/office/drawing/2014/main" id="{1B0FB138-933B-3447-B69E-3DE2347778C7}"/>
              </a:ext>
            </a:extLst>
          </p:cNvPr>
          <p:cNvSpPr txBox="1">
            <a:spLocks noChangeArrowheads="1"/>
          </p:cNvSpPr>
          <p:nvPr/>
        </p:nvSpPr>
        <p:spPr bwMode="auto">
          <a:xfrm>
            <a:off x="7442200" y="5059363"/>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697" name="Text Box 61">
            <a:extLst>
              <a:ext uri="{FF2B5EF4-FFF2-40B4-BE49-F238E27FC236}">
                <a16:creationId xmlns:a16="http://schemas.microsoft.com/office/drawing/2014/main" id="{32273698-48B7-AD40-AAA3-2F9E32C5D634}"/>
              </a:ext>
            </a:extLst>
          </p:cNvPr>
          <p:cNvSpPr txBox="1">
            <a:spLocks noChangeArrowheads="1"/>
          </p:cNvSpPr>
          <p:nvPr/>
        </p:nvSpPr>
        <p:spPr bwMode="auto">
          <a:xfrm>
            <a:off x="6985000" y="5287963"/>
            <a:ext cx="633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CHOH</a:t>
            </a:r>
            <a:endParaRPr lang="en-US" altLang="en-US" sz="1600">
              <a:latin typeface="Times" pitchFamily="2" charset="0"/>
            </a:endParaRPr>
          </a:p>
        </p:txBody>
      </p:sp>
      <p:sp>
        <p:nvSpPr>
          <p:cNvPr id="27698" name="Text Box 62">
            <a:extLst>
              <a:ext uri="{FF2B5EF4-FFF2-40B4-BE49-F238E27FC236}">
                <a16:creationId xmlns:a16="http://schemas.microsoft.com/office/drawing/2014/main" id="{500808AC-F728-3843-ADED-B27FF7C4F154}"/>
              </a:ext>
            </a:extLst>
          </p:cNvPr>
          <p:cNvSpPr txBox="1">
            <a:spLocks noChangeArrowheads="1"/>
          </p:cNvSpPr>
          <p:nvPr/>
        </p:nvSpPr>
        <p:spPr bwMode="auto">
          <a:xfrm>
            <a:off x="7747000" y="3992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699" name="Text Box 63">
            <a:extLst>
              <a:ext uri="{FF2B5EF4-FFF2-40B4-BE49-F238E27FC236}">
                <a16:creationId xmlns:a16="http://schemas.microsoft.com/office/drawing/2014/main" id="{58B3FBA2-2458-884C-9F18-2B01260E22E5}"/>
              </a:ext>
            </a:extLst>
          </p:cNvPr>
          <p:cNvSpPr txBox="1">
            <a:spLocks noChangeArrowheads="1"/>
          </p:cNvSpPr>
          <p:nvPr/>
        </p:nvSpPr>
        <p:spPr bwMode="auto">
          <a:xfrm>
            <a:off x="8205788" y="39925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00" name="Text Box 64">
            <a:extLst>
              <a:ext uri="{FF2B5EF4-FFF2-40B4-BE49-F238E27FC236}">
                <a16:creationId xmlns:a16="http://schemas.microsoft.com/office/drawing/2014/main" id="{18BD449F-A117-5D43-8AF6-2C7195847CF9}"/>
              </a:ext>
            </a:extLst>
          </p:cNvPr>
          <p:cNvSpPr txBox="1">
            <a:spLocks noChangeArrowheads="1"/>
          </p:cNvSpPr>
          <p:nvPr/>
        </p:nvSpPr>
        <p:spPr bwMode="auto">
          <a:xfrm>
            <a:off x="8509000" y="39925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701" name="Text Box 65">
            <a:extLst>
              <a:ext uri="{FF2B5EF4-FFF2-40B4-BE49-F238E27FC236}">
                <a16:creationId xmlns:a16="http://schemas.microsoft.com/office/drawing/2014/main" id="{BB6CEACE-F713-834A-86FF-E475A90C538C}"/>
              </a:ext>
            </a:extLst>
          </p:cNvPr>
          <p:cNvSpPr txBox="1">
            <a:spLocks noChangeArrowheads="1"/>
          </p:cNvSpPr>
          <p:nvPr/>
        </p:nvSpPr>
        <p:spPr bwMode="auto">
          <a:xfrm>
            <a:off x="7408863" y="40989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02" name="Text Box 66">
            <a:extLst>
              <a:ext uri="{FF2B5EF4-FFF2-40B4-BE49-F238E27FC236}">
                <a16:creationId xmlns:a16="http://schemas.microsoft.com/office/drawing/2014/main" id="{FFA847FA-AF71-6848-A676-7772CA8B808C}"/>
              </a:ext>
            </a:extLst>
          </p:cNvPr>
          <p:cNvSpPr txBox="1">
            <a:spLocks noChangeArrowheads="1"/>
          </p:cNvSpPr>
          <p:nvPr/>
        </p:nvSpPr>
        <p:spPr bwMode="auto">
          <a:xfrm>
            <a:off x="6985000" y="39925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703" name="Text Box 67">
            <a:extLst>
              <a:ext uri="{FF2B5EF4-FFF2-40B4-BE49-F238E27FC236}">
                <a16:creationId xmlns:a16="http://schemas.microsoft.com/office/drawing/2014/main" id="{ABC4D88A-9BE5-0941-B277-9F91FACDB35D}"/>
              </a:ext>
            </a:extLst>
          </p:cNvPr>
          <p:cNvSpPr txBox="1">
            <a:spLocks noChangeArrowheads="1"/>
          </p:cNvSpPr>
          <p:nvPr/>
        </p:nvSpPr>
        <p:spPr bwMode="auto">
          <a:xfrm>
            <a:off x="6681788" y="39925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04" name="Text Box 68">
            <a:extLst>
              <a:ext uri="{FF2B5EF4-FFF2-40B4-BE49-F238E27FC236}">
                <a16:creationId xmlns:a16="http://schemas.microsoft.com/office/drawing/2014/main" id="{E5178D19-46C3-3548-8046-BAAF0BA74B86}"/>
              </a:ext>
            </a:extLst>
          </p:cNvPr>
          <p:cNvSpPr txBox="1">
            <a:spLocks noChangeArrowheads="1"/>
          </p:cNvSpPr>
          <p:nvPr/>
        </p:nvSpPr>
        <p:spPr bwMode="auto">
          <a:xfrm>
            <a:off x="6451600" y="39925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 </a:t>
            </a:r>
            <a:endParaRPr lang="en-US" altLang="en-US" sz="1600">
              <a:latin typeface="Times" pitchFamily="2" charset="0"/>
            </a:endParaRPr>
          </a:p>
        </p:txBody>
      </p:sp>
      <p:sp>
        <p:nvSpPr>
          <p:cNvPr id="27705" name="Text Box 69">
            <a:extLst>
              <a:ext uri="{FF2B5EF4-FFF2-40B4-BE49-F238E27FC236}">
                <a16:creationId xmlns:a16="http://schemas.microsoft.com/office/drawing/2014/main" id="{696ADB9B-C9C6-DE40-8AFF-4B036841DCF0}"/>
              </a:ext>
            </a:extLst>
          </p:cNvPr>
          <p:cNvSpPr txBox="1">
            <a:spLocks noChangeArrowheads="1"/>
          </p:cNvSpPr>
          <p:nvPr/>
        </p:nvSpPr>
        <p:spPr bwMode="auto">
          <a:xfrm>
            <a:off x="7596188" y="14779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06" name="Text Box 70">
            <a:extLst>
              <a:ext uri="{FF2B5EF4-FFF2-40B4-BE49-F238E27FC236}">
                <a16:creationId xmlns:a16="http://schemas.microsoft.com/office/drawing/2014/main" id="{272188A6-04EE-2648-A793-B8A2EABFD8E1}"/>
              </a:ext>
            </a:extLst>
          </p:cNvPr>
          <p:cNvSpPr txBox="1">
            <a:spLocks noChangeArrowheads="1"/>
          </p:cNvSpPr>
          <p:nvPr/>
        </p:nvSpPr>
        <p:spPr bwMode="auto">
          <a:xfrm>
            <a:off x="7712075" y="3021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707" name="Text Box 71">
            <a:extLst>
              <a:ext uri="{FF2B5EF4-FFF2-40B4-BE49-F238E27FC236}">
                <a16:creationId xmlns:a16="http://schemas.microsoft.com/office/drawing/2014/main" id="{F2D6D649-6893-F640-A99E-B4FF66FFCBDE}"/>
              </a:ext>
            </a:extLst>
          </p:cNvPr>
          <p:cNvSpPr txBox="1">
            <a:spLocks noChangeArrowheads="1"/>
          </p:cNvSpPr>
          <p:nvPr/>
        </p:nvSpPr>
        <p:spPr bwMode="auto">
          <a:xfrm>
            <a:off x="7388225" y="3184525"/>
            <a:ext cx="303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08" name="Text Box 72">
            <a:extLst>
              <a:ext uri="{FF2B5EF4-FFF2-40B4-BE49-F238E27FC236}">
                <a16:creationId xmlns:a16="http://schemas.microsoft.com/office/drawing/2014/main" id="{D01D6B12-CFB3-BE4E-86B6-B9B5CF608933}"/>
              </a:ext>
            </a:extLst>
          </p:cNvPr>
          <p:cNvSpPr txBox="1">
            <a:spLocks noChangeArrowheads="1"/>
          </p:cNvSpPr>
          <p:nvPr/>
        </p:nvSpPr>
        <p:spPr bwMode="auto">
          <a:xfrm>
            <a:off x="6980238" y="300196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709" name="Text Box 73">
            <a:extLst>
              <a:ext uri="{FF2B5EF4-FFF2-40B4-BE49-F238E27FC236}">
                <a16:creationId xmlns:a16="http://schemas.microsoft.com/office/drawing/2014/main" id="{06327F91-000F-234C-8AA4-D7444E600A4B}"/>
              </a:ext>
            </a:extLst>
          </p:cNvPr>
          <p:cNvSpPr txBox="1">
            <a:spLocks noChangeArrowheads="1"/>
          </p:cNvSpPr>
          <p:nvPr/>
        </p:nvSpPr>
        <p:spPr bwMode="auto">
          <a:xfrm>
            <a:off x="7148513" y="4784725"/>
            <a:ext cx="293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H</a:t>
            </a:r>
            <a:endParaRPr lang="en-US" altLang="en-US" sz="1600">
              <a:latin typeface="Times" pitchFamily="2" charset="0"/>
            </a:endParaRPr>
          </a:p>
        </p:txBody>
      </p:sp>
      <p:sp>
        <p:nvSpPr>
          <p:cNvPr id="27710" name="Text Box 74">
            <a:extLst>
              <a:ext uri="{FF2B5EF4-FFF2-40B4-BE49-F238E27FC236}">
                <a16:creationId xmlns:a16="http://schemas.microsoft.com/office/drawing/2014/main" id="{8AAB6756-5BBE-2944-A396-143B847AE434}"/>
              </a:ext>
            </a:extLst>
          </p:cNvPr>
          <p:cNvSpPr txBox="1">
            <a:spLocks noChangeArrowheads="1"/>
          </p:cNvSpPr>
          <p:nvPr/>
        </p:nvSpPr>
        <p:spPr bwMode="auto">
          <a:xfrm>
            <a:off x="7818438" y="315436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r>
              <a:rPr lang="en-US" altLang="en-US" sz="1200" b="1"/>
              <a:t>OH</a:t>
            </a:r>
            <a:endParaRPr lang="en-US" altLang="en-US" sz="1600">
              <a:latin typeface="Times" pitchFamily="2" charset="0"/>
            </a:endParaRPr>
          </a:p>
        </p:txBody>
      </p:sp>
      <p:sp>
        <p:nvSpPr>
          <p:cNvPr id="27711" name="Text Box 75">
            <a:extLst>
              <a:ext uri="{FF2B5EF4-FFF2-40B4-BE49-F238E27FC236}">
                <a16:creationId xmlns:a16="http://schemas.microsoft.com/office/drawing/2014/main" id="{DC5D856F-690E-6C44-AFA3-C36360AAF3E6}"/>
              </a:ext>
            </a:extLst>
          </p:cNvPr>
          <p:cNvSpPr txBox="1">
            <a:spLocks noChangeArrowheads="1"/>
          </p:cNvSpPr>
          <p:nvPr/>
        </p:nvSpPr>
        <p:spPr bwMode="auto">
          <a:xfrm>
            <a:off x="7367588" y="30321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12" name="Text Box 76">
            <a:extLst>
              <a:ext uri="{FF2B5EF4-FFF2-40B4-BE49-F238E27FC236}">
                <a16:creationId xmlns:a16="http://schemas.microsoft.com/office/drawing/2014/main" id="{A7CFE9C5-61ED-B54C-AC29-B599F21B0E6A}"/>
              </a:ext>
            </a:extLst>
          </p:cNvPr>
          <p:cNvSpPr txBox="1">
            <a:spLocks noChangeArrowheads="1"/>
          </p:cNvSpPr>
          <p:nvPr/>
        </p:nvSpPr>
        <p:spPr bwMode="auto">
          <a:xfrm>
            <a:off x="7197725" y="215265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endParaRPr lang="en-US" altLang="en-US" sz="1600">
              <a:latin typeface="Times" pitchFamily="2" charset="0"/>
            </a:endParaRPr>
          </a:p>
        </p:txBody>
      </p:sp>
      <p:sp>
        <p:nvSpPr>
          <p:cNvPr id="27713" name="Text Box 77">
            <a:extLst>
              <a:ext uri="{FF2B5EF4-FFF2-40B4-BE49-F238E27FC236}">
                <a16:creationId xmlns:a16="http://schemas.microsoft.com/office/drawing/2014/main" id="{971175F0-83E5-DA4E-833E-E0F4228E4279}"/>
              </a:ext>
            </a:extLst>
          </p:cNvPr>
          <p:cNvSpPr txBox="1">
            <a:spLocks noChangeArrowheads="1"/>
          </p:cNvSpPr>
          <p:nvPr/>
        </p:nvSpPr>
        <p:spPr bwMode="auto">
          <a:xfrm>
            <a:off x="7896225" y="21637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714" name="Text Box 78">
            <a:extLst>
              <a:ext uri="{FF2B5EF4-FFF2-40B4-BE49-F238E27FC236}">
                <a16:creationId xmlns:a16="http://schemas.microsoft.com/office/drawing/2014/main" id="{DE1E0511-BE5F-BC41-895B-39B75642B2D9}"/>
              </a:ext>
            </a:extLst>
          </p:cNvPr>
          <p:cNvSpPr txBox="1">
            <a:spLocks noChangeArrowheads="1"/>
          </p:cNvSpPr>
          <p:nvPr/>
        </p:nvSpPr>
        <p:spPr bwMode="auto">
          <a:xfrm>
            <a:off x="7572375" y="2293938"/>
            <a:ext cx="3032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15" name="Text Box 79">
            <a:extLst>
              <a:ext uri="{FF2B5EF4-FFF2-40B4-BE49-F238E27FC236}">
                <a16:creationId xmlns:a16="http://schemas.microsoft.com/office/drawing/2014/main" id="{0A2AA04E-5028-4344-BADA-B5312A45651E}"/>
              </a:ext>
            </a:extLst>
          </p:cNvPr>
          <p:cNvSpPr txBox="1">
            <a:spLocks noChangeArrowheads="1"/>
          </p:cNvSpPr>
          <p:nvPr/>
        </p:nvSpPr>
        <p:spPr bwMode="auto">
          <a:xfrm>
            <a:off x="7596188" y="216376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16" name="Text Box 80">
            <a:extLst>
              <a:ext uri="{FF2B5EF4-FFF2-40B4-BE49-F238E27FC236}">
                <a16:creationId xmlns:a16="http://schemas.microsoft.com/office/drawing/2014/main" id="{853C5014-1021-7744-96B8-4679BEB22C4A}"/>
              </a:ext>
            </a:extLst>
          </p:cNvPr>
          <p:cNvSpPr txBox="1">
            <a:spLocks noChangeArrowheads="1"/>
          </p:cNvSpPr>
          <p:nvPr/>
        </p:nvSpPr>
        <p:spPr bwMode="auto">
          <a:xfrm>
            <a:off x="7061200" y="132556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r>
              <a:rPr lang="en-US" altLang="en-US" sz="1200" b="1"/>
              <a:t>OH</a:t>
            </a:r>
            <a:endParaRPr lang="en-US" altLang="en-US" sz="1600">
              <a:latin typeface="Times" pitchFamily="2" charset="0"/>
            </a:endParaRPr>
          </a:p>
        </p:txBody>
      </p:sp>
      <p:sp>
        <p:nvSpPr>
          <p:cNvPr id="27717" name="Rectangle 81">
            <a:extLst>
              <a:ext uri="{FF2B5EF4-FFF2-40B4-BE49-F238E27FC236}">
                <a16:creationId xmlns:a16="http://schemas.microsoft.com/office/drawing/2014/main" id="{E8CF6668-2BFC-ED40-8DB4-AF392FB1B309}"/>
              </a:ext>
            </a:extLst>
          </p:cNvPr>
          <p:cNvSpPr>
            <a:spLocks noChangeArrowheads="1"/>
          </p:cNvSpPr>
          <p:nvPr/>
        </p:nvSpPr>
        <p:spPr bwMode="auto">
          <a:xfrm>
            <a:off x="1868488" y="1384300"/>
            <a:ext cx="815975" cy="5397500"/>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18" name="Text Box 43">
            <a:extLst>
              <a:ext uri="{FF2B5EF4-FFF2-40B4-BE49-F238E27FC236}">
                <a16:creationId xmlns:a16="http://schemas.microsoft.com/office/drawing/2014/main" id="{84196A49-2A9E-AE42-95AF-0AB4B9595394}"/>
              </a:ext>
            </a:extLst>
          </p:cNvPr>
          <p:cNvSpPr txBox="1">
            <a:spLocks noChangeArrowheads="1"/>
          </p:cNvSpPr>
          <p:nvPr/>
        </p:nvSpPr>
        <p:spPr bwMode="auto">
          <a:xfrm>
            <a:off x="2473325" y="490696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endParaRPr lang="en-US" altLang="en-US" sz="1600">
              <a:latin typeface="Times" pitchFamily="2" charset="0"/>
            </a:endParaRPr>
          </a:p>
        </p:txBody>
      </p:sp>
      <p:sp>
        <p:nvSpPr>
          <p:cNvPr id="27719" name="Text Box 44">
            <a:extLst>
              <a:ext uri="{FF2B5EF4-FFF2-40B4-BE49-F238E27FC236}">
                <a16:creationId xmlns:a16="http://schemas.microsoft.com/office/drawing/2014/main" id="{059F674D-0B0A-D442-9D19-299076D05E8A}"/>
              </a:ext>
            </a:extLst>
          </p:cNvPr>
          <p:cNvSpPr txBox="1">
            <a:spLocks noChangeArrowheads="1"/>
          </p:cNvSpPr>
          <p:nvPr/>
        </p:nvSpPr>
        <p:spPr bwMode="auto">
          <a:xfrm>
            <a:off x="2795588" y="486092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endParaRPr lang="en-US" altLang="en-US" sz="1600">
              <a:latin typeface="Times" pitchFamily="2" charset="0"/>
            </a:endParaRPr>
          </a:p>
        </p:txBody>
      </p:sp>
      <p:sp>
        <p:nvSpPr>
          <p:cNvPr id="27720" name="Rectangle 82">
            <a:extLst>
              <a:ext uri="{FF2B5EF4-FFF2-40B4-BE49-F238E27FC236}">
                <a16:creationId xmlns:a16="http://schemas.microsoft.com/office/drawing/2014/main" id="{BF8F53C8-0993-1D45-8584-683FD8BA4B7F}"/>
              </a:ext>
            </a:extLst>
          </p:cNvPr>
          <p:cNvSpPr>
            <a:spLocks noChangeArrowheads="1"/>
          </p:cNvSpPr>
          <p:nvPr/>
        </p:nvSpPr>
        <p:spPr bwMode="auto">
          <a:xfrm>
            <a:off x="2593975" y="1419225"/>
            <a:ext cx="1352550" cy="544513"/>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21" name="Rectangle 83">
            <a:extLst>
              <a:ext uri="{FF2B5EF4-FFF2-40B4-BE49-F238E27FC236}">
                <a16:creationId xmlns:a16="http://schemas.microsoft.com/office/drawing/2014/main" id="{7E192CA0-034F-9840-A785-E105D4CE11AC}"/>
              </a:ext>
            </a:extLst>
          </p:cNvPr>
          <p:cNvSpPr>
            <a:spLocks noChangeArrowheads="1"/>
          </p:cNvSpPr>
          <p:nvPr/>
        </p:nvSpPr>
        <p:spPr bwMode="auto">
          <a:xfrm>
            <a:off x="2593975" y="2671763"/>
            <a:ext cx="1525588" cy="725487"/>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22" name="Rectangle 84">
            <a:extLst>
              <a:ext uri="{FF2B5EF4-FFF2-40B4-BE49-F238E27FC236}">
                <a16:creationId xmlns:a16="http://schemas.microsoft.com/office/drawing/2014/main" id="{B91515D7-6969-3945-9B07-75FA17EB215B}"/>
              </a:ext>
            </a:extLst>
          </p:cNvPr>
          <p:cNvSpPr>
            <a:spLocks noGrp="1" noChangeArrowheads="1"/>
          </p:cNvSpPr>
          <p:nvPr>
            <p:ph type="title"/>
          </p:nvPr>
        </p:nvSpPr>
        <p:spPr>
          <a:noFill/>
        </p:spPr>
        <p:txBody>
          <a:bodyPr/>
          <a:lstStyle/>
          <a:p>
            <a:pPr eaLnBrk="1" hangingPunct="1"/>
            <a:r>
              <a:rPr lang="en-US" altLang="en-US">
                <a:ea typeface="ＭＳ Ｐゴシック" panose="020B0600070205080204" pitchFamily="34" charset="-128"/>
              </a:rPr>
              <a:t>1st half of glycolysis </a:t>
            </a:r>
            <a:r>
              <a:rPr lang="en-US" altLang="en-US" sz="2800">
                <a:ea typeface="ＭＳ Ｐゴシック" panose="020B0600070205080204" pitchFamily="34" charset="-128"/>
              </a:rPr>
              <a:t>(5 reactions)</a:t>
            </a:r>
            <a:endParaRPr lang="en-US" altLang="en-US">
              <a:ea typeface="ＭＳ Ｐゴシック" panose="020B0600070205080204" pitchFamily="34" charset="-128"/>
            </a:endParaRPr>
          </a:p>
        </p:txBody>
      </p:sp>
      <p:sp>
        <p:nvSpPr>
          <p:cNvPr id="27723" name="Rectangle 85">
            <a:extLst>
              <a:ext uri="{FF2B5EF4-FFF2-40B4-BE49-F238E27FC236}">
                <a16:creationId xmlns:a16="http://schemas.microsoft.com/office/drawing/2014/main" id="{F1B9B307-5C30-AE4B-9FB1-2896E954A494}"/>
              </a:ext>
            </a:extLst>
          </p:cNvPr>
          <p:cNvSpPr>
            <a:spLocks noChangeArrowheads="1"/>
          </p:cNvSpPr>
          <p:nvPr/>
        </p:nvSpPr>
        <p:spPr bwMode="auto">
          <a:xfrm>
            <a:off x="254000" y="1371600"/>
            <a:ext cx="3119438" cy="4889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Glucose “priming”</a:t>
            </a:r>
          </a:p>
        </p:txBody>
      </p:sp>
      <p:sp>
        <p:nvSpPr>
          <p:cNvPr id="27724" name="Rectangle 86">
            <a:extLst>
              <a:ext uri="{FF2B5EF4-FFF2-40B4-BE49-F238E27FC236}">
                <a16:creationId xmlns:a16="http://schemas.microsoft.com/office/drawing/2014/main" id="{4368BC4D-15C6-6A40-93A3-1ED93A743CE3}"/>
              </a:ext>
            </a:extLst>
          </p:cNvPr>
          <p:cNvSpPr>
            <a:spLocks noChangeArrowheads="1"/>
          </p:cNvSpPr>
          <p:nvPr/>
        </p:nvSpPr>
        <p:spPr bwMode="auto">
          <a:xfrm>
            <a:off x="152400" y="1987550"/>
            <a:ext cx="346392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marL="344488" indent="-230188">
              <a:defRPr sz="2400">
                <a:solidFill>
                  <a:schemeClr val="tx1"/>
                </a:solidFill>
                <a:latin typeface="Arial" panose="020B0604020202020204" pitchFamily="34" charset="0"/>
                <a:ea typeface="ＭＳ Ｐゴシック" panose="020B0600070205080204" pitchFamily="34" charset="-128"/>
              </a:defRPr>
            </a:lvl2pPr>
            <a:lvl3pPr marL="688975" indent="-230188">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1" algn="l" eaLnBrk="1" hangingPunct="1">
              <a:spcBef>
                <a:spcPct val="20000"/>
              </a:spcBef>
              <a:buClr>
                <a:schemeClr val="tx1"/>
              </a:buClr>
              <a:buSzPct val="60000"/>
              <a:buFont typeface="Wingdings" pitchFamily="2" charset="2"/>
              <a:buChar char="u"/>
            </a:pPr>
            <a:r>
              <a:rPr lang="en-US" altLang="en-US" b="1"/>
              <a:t>get glucose ready to split</a:t>
            </a:r>
          </a:p>
          <a:p>
            <a:pPr lvl="2" algn="l" eaLnBrk="1" hangingPunct="1">
              <a:spcBef>
                <a:spcPct val="20000"/>
              </a:spcBef>
              <a:buClr>
                <a:schemeClr val="hlink"/>
              </a:buClr>
              <a:buSzPct val="95000"/>
              <a:buFont typeface="Wingdings" pitchFamily="2" charset="2"/>
              <a:buChar char="§"/>
            </a:pPr>
            <a:r>
              <a:rPr lang="en-US" altLang="en-US" sz="2000" b="1">
                <a:solidFill>
                  <a:srgbClr val="0F116A"/>
                </a:solidFill>
              </a:rPr>
              <a:t>phosphorylate glucose </a:t>
            </a:r>
          </a:p>
          <a:p>
            <a:pPr lvl="2" algn="l" eaLnBrk="1" hangingPunct="1">
              <a:spcBef>
                <a:spcPct val="20000"/>
              </a:spcBef>
              <a:buClr>
                <a:schemeClr val="hlink"/>
              </a:buClr>
              <a:buSzPct val="95000"/>
              <a:buFont typeface="Wingdings" pitchFamily="2" charset="2"/>
              <a:buChar char="§"/>
            </a:pPr>
            <a:r>
              <a:rPr lang="en-US" altLang="en-US" sz="2000" b="1">
                <a:solidFill>
                  <a:srgbClr val="0F116A"/>
                </a:solidFill>
              </a:rPr>
              <a:t>molecular rearrangement</a:t>
            </a:r>
          </a:p>
          <a:p>
            <a:pPr lvl="1" algn="l" eaLnBrk="1" hangingPunct="1">
              <a:spcBef>
                <a:spcPct val="20000"/>
              </a:spcBef>
              <a:buClr>
                <a:schemeClr val="tx1"/>
              </a:buClr>
              <a:buSzPct val="60000"/>
              <a:buFont typeface="Wingdings" pitchFamily="2" charset="2"/>
              <a:buChar char="u"/>
            </a:pPr>
            <a:r>
              <a:rPr lang="en-US" altLang="en-US" b="1"/>
              <a:t>split destabilized glucose</a:t>
            </a:r>
            <a:endParaRPr lang="en-US" altLang="en-US" sz="2000" b="1"/>
          </a:p>
        </p:txBody>
      </p:sp>
      <p:sp>
        <p:nvSpPr>
          <p:cNvPr id="532568" name="Oval 88">
            <a:extLst>
              <a:ext uri="{FF2B5EF4-FFF2-40B4-BE49-F238E27FC236}">
                <a16:creationId xmlns:a16="http://schemas.microsoft.com/office/drawing/2014/main" id="{6A7A806A-7EEB-354C-8C43-B4059F548A89}"/>
              </a:ext>
            </a:extLst>
          </p:cNvPr>
          <p:cNvSpPr>
            <a:spLocks noChangeArrowheads="1"/>
          </p:cNvSpPr>
          <p:nvPr/>
        </p:nvSpPr>
        <p:spPr bwMode="auto">
          <a:xfrm>
            <a:off x="4748213" y="3736975"/>
            <a:ext cx="1746250" cy="49053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2569" name="Oval 89">
            <a:extLst>
              <a:ext uri="{FF2B5EF4-FFF2-40B4-BE49-F238E27FC236}">
                <a16:creationId xmlns:a16="http://schemas.microsoft.com/office/drawing/2014/main" id="{BBC4D3A2-630A-0442-814E-F57089B4AE2F}"/>
              </a:ext>
            </a:extLst>
          </p:cNvPr>
          <p:cNvSpPr>
            <a:spLocks noChangeArrowheads="1"/>
          </p:cNvSpPr>
          <p:nvPr/>
        </p:nvSpPr>
        <p:spPr bwMode="auto">
          <a:xfrm>
            <a:off x="5038725" y="5097463"/>
            <a:ext cx="1746250" cy="554037"/>
          </a:xfrm>
          <a:prstGeom prst="ellipse">
            <a:avLst/>
          </a:prstGeom>
          <a:noFill/>
          <a:ln w="571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1465795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68"/>
                                        </p:tgtEl>
                                        <p:attrNameLst>
                                          <p:attrName>style.visibility</p:attrName>
                                        </p:attrNameLst>
                                      </p:cBhvr>
                                      <p:to>
                                        <p:strVal val="visible"/>
                                      </p:to>
                                    </p:set>
                                    <p:animEffect transition="in" filter="wipe(left)">
                                      <p:cBhvr>
                                        <p:cTn id="7" dur="500"/>
                                        <p:tgtEl>
                                          <p:spTgt spid="53256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69"/>
                                        </p:tgtEl>
                                        <p:attrNameLst>
                                          <p:attrName>style.visibility</p:attrName>
                                        </p:attrNameLst>
                                      </p:cBhvr>
                                      <p:to>
                                        <p:strVal val="visible"/>
                                      </p:to>
                                    </p:set>
                                    <p:animEffect transition="in" filter="wipe(left)">
                                      <p:cBhvr>
                                        <p:cTn id="12" dur="500"/>
                                        <p:tgtEl>
                                          <p:spTgt spid="532569"/>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8" grpId="0" animBg="1"/>
      <p:bldP spid="5325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3" descr="09_07a">
            <a:extLst>
              <a:ext uri="{FF2B5EF4-FFF2-40B4-BE49-F238E27FC236}">
                <a16:creationId xmlns:a16="http://schemas.microsoft.com/office/drawing/2014/main" id="{DD3EFDBB-2C6C-034D-8428-154472B3CE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462" t="70500" r="9113" b="13499"/>
          <a:stretch>
            <a:fillRect/>
          </a:stretch>
        </p:blipFill>
        <p:spPr bwMode="auto">
          <a:xfrm>
            <a:off x="3878263" y="1489075"/>
            <a:ext cx="52514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a:extLst>
              <a:ext uri="{FF2B5EF4-FFF2-40B4-BE49-F238E27FC236}">
                <a16:creationId xmlns:a16="http://schemas.microsoft.com/office/drawing/2014/main" id="{9491C77D-5BA0-D844-BE42-9783B55AF2F8}"/>
              </a:ext>
            </a:extLst>
          </p:cNvPr>
          <p:cNvSpPr>
            <a:spLocks noGrp="1" noChangeArrowheads="1"/>
          </p:cNvSpPr>
          <p:nvPr>
            <p:ph type="title"/>
          </p:nvPr>
        </p:nvSpPr>
        <p:spPr>
          <a:xfrm>
            <a:off x="609600" y="628650"/>
            <a:ext cx="7772400" cy="762000"/>
          </a:xfrm>
        </p:spPr>
        <p:txBody>
          <a:bodyPr/>
          <a:lstStyle/>
          <a:p>
            <a:pPr eaLnBrk="1" hangingPunct="1"/>
            <a:r>
              <a:rPr lang="en-US" altLang="en-US">
                <a:ea typeface="ＭＳ Ｐゴシック" panose="020B0600070205080204" pitchFamily="34" charset="-128"/>
              </a:rPr>
              <a:t>2nd half of glycolysis </a:t>
            </a:r>
            <a:r>
              <a:rPr lang="en-US" altLang="en-US" sz="2800">
                <a:ea typeface="ＭＳ Ｐゴシック" panose="020B0600070205080204" pitchFamily="34" charset="-128"/>
              </a:rPr>
              <a:t>(5 reactions)</a:t>
            </a:r>
          </a:p>
        </p:txBody>
      </p:sp>
      <p:pic>
        <p:nvPicPr>
          <p:cNvPr id="534540" name="Picture 12" descr="penguinL">
            <a:extLst>
              <a:ext uri="{FF2B5EF4-FFF2-40B4-BE49-F238E27FC236}">
                <a16:creationId xmlns:a16="http://schemas.microsoft.com/office/drawing/2014/main" id="{5E0DEC42-93BE-5842-853E-C1380058E9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11125" y="546417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41" name="AutoShape 13">
            <a:extLst>
              <a:ext uri="{FF2B5EF4-FFF2-40B4-BE49-F238E27FC236}">
                <a16:creationId xmlns:a16="http://schemas.microsoft.com/office/drawing/2014/main" id="{DFE7CFA8-B55D-3344-96FA-A1D10411EE1B}"/>
              </a:ext>
            </a:extLst>
          </p:cNvPr>
          <p:cNvSpPr>
            <a:spLocks noChangeArrowheads="1"/>
          </p:cNvSpPr>
          <p:nvPr/>
        </p:nvSpPr>
        <p:spPr bwMode="auto">
          <a:xfrm flipH="1">
            <a:off x="1570038" y="6026150"/>
            <a:ext cx="1957387" cy="769938"/>
          </a:xfrm>
          <a:prstGeom prst="wedgeEllipseCallout">
            <a:avLst>
              <a:gd name="adj1" fmla="val 78139"/>
              <a:gd name="adj2" fmla="val -7969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600" b="1">
                <a:solidFill>
                  <a:srgbClr val="0F116A"/>
                </a:solidFill>
                <a:latin typeface="Comic Sans MS" panose="030F0902030302020204" pitchFamily="66" charset="0"/>
              </a:rPr>
              <a:t>Payola</a:t>
            </a:r>
            <a:r>
              <a:rPr lang="en-US" altLang="en-US" sz="1600" b="1" i="1">
                <a:solidFill>
                  <a:srgbClr val="0F116A"/>
                </a:solidFill>
                <a:latin typeface="Comic Sans MS" panose="030F0902030302020204" pitchFamily="66" charset="0"/>
              </a:rPr>
              <a:t>!</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Finally some </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ATP</a:t>
            </a:r>
            <a:r>
              <a:rPr lang="en-US" altLang="en-US" sz="1600" b="1" i="1">
                <a:solidFill>
                  <a:srgbClr val="0F116A"/>
                </a:solidFill>
                <a:latin typeface="Comic Sans MS" panose="030F0902030302020204" pitchFamily="66" charset="0"/>
              </a:rPr>
              <a:t>!</a:t>
            </a:r>
          </a:p>
        </p:txBody>
      </p:sp>
      <p:pic>
        <p:nvPicPr>
          <p:cNvPr id="29702" name="Picture 15" descr="09_07b">
            <a:extLst>
              <a:ext uri="{FF2B5EF4-FFF2-40B4-BE49-F238E27FC236}">
                <a16:creationId xmlns:a16="http://schemas.microsoft.com/office/drawing/2014/main" id="{3B97DD4A-E729-534F-9D34-B95A3FD4AA6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8688" t="15750" r="9000" b="14999"/>
          <a:stretch>
            <a:fillRect/>
          </a:stretch>
        </p:blipFill>
        <p:spPr bwMode="auto">
          <a:xfrm>
            <a:off x="3879850" y="2411413"/>
            <a:ext cx="5240338" cy="43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16">
            <a:extLst>
              <a:ext uri="{FF2B5EF4-FFF2-40B4-BE49-F238E27FC236}">
                <a16:creationId xmlns:a16="http://schemas.microsoft.com/office/drawing/2014/main" id="{FCBA0393-F314-1741-BF08-7C453C6324E7}"/>
              </a:ext>
            </a:extLst>
          </p:cNvPr>
          <p:cNvSpPr>
            <a:spLocks noChangeArrowheads="1"/>
          </p:cNvSpPr>
          <p:nvPr/>
        </p:nvSpPr>
        <p:spPr bwMode="auto">
          <a:xfrm>
            <a:off x="5646738" y="2436813"/>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7</a:t>
            </a:r>
            <a:endParaRPr lang="en-US" altLang="en-US" sz="1200" b="1"/>
          </a:p>
        </p:txBody>
      </p:sp>
      <p:sp>
        <p:nvSpPr>
          <p:cNvPr id="29704" name="Rectangle 17">
            <a:extLst>
              <a:ext uri="{FF2B5EF4-FFF2-40B4-BE49-F238E27FC236}">
                <a16:creationId xmlns:a16="http://schemas.microsoft.com/office/drawing/2014/main" id="{CAFDBD27-AC15-F54C-8A90-4E10CFFE3D05}"/>
              </a:ext>
            </a:extLst>
          </p:cNvPr>
          <p:cNvSpPr>
            <a:spLocks noChangeArrowheads="1"/>
          </p:cNvSpPr>
          <p:nvPr/>
        </p:nvSpPr>
        <p:spPr bwMode="auto">
          <a:xfrm>
            <a:off x="5646738" y="3552825"/>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8</a:t>
            </a:r>
            <a:endParaRPr lang="en-US" altLang="en-US" sz="1200" b="1"/>
          </a:p>
        </p:txBody>
      </p:sp>
      <p:sp>
        <p:nvSpPr>
          <p:cNvPr id="29705" name="Rectangle 18">
            <a:extLst>
              <a:ext uri="{FF2B5EF4-FFF2-40B4-BE49-F238E27FC236}">
                <a16:creationId xmlns:a16="http://schemas.microsoft.com/office/drawing/2014/main" id="{960450A3-50CF-DA48-8D25-82F5365EB789}"/>
              </a:ext>
            </a:extLst>
          </p:cNvPr>
          <p:cNvSpPr>
            <a:spLocks noChangeArrowheads="1"/>
          </p:cNvSpPr>
          <p:nvPr/>
        </p:nvSpPr>
        <p:spPr bwMode="auto">
          <a:xfrm>
            <a:off x="4386263" y="4845050"/>
            <a:ext cx="2857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29706" name="Rectangle 19">
            <a:extLst>
              <a:ext uri="{FF2B5EF4-FFF2-40B4-BE49-F238E27FC236}">
                <a16:creationId xmlns:a16="http://schemas.microsoft.com/office/drawing/2014/main" id="{913A84CE-7491-AD4E-BA3D-955D79FB1E5E}"/>
              </a:ext>
            </a:extLst>
          </p:cNvPr>
          <p:cNvSpPr>
            <a:spLocks noChangeArrowheads="1"/>
          </p:cNvSpPr>
          <p:nvPr/>
        </p:nvSpPr>
        <p:spPr bwMode="auto">
          <a:xfrm>
            <a:off x="5646738" y="4695825"/>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9</a:t>
            </a:r>
            <a:endParaRPr lang="en-US" altLang="en-US" sz="1200" b="1"/>
          </a:p>
        </p:txBody>
      </p:sp>
      <p:sp>
        <p:nvSpPr>
          <p:cNvPr id="29707" name="Rectangle 20">
            <a:extLst>
              <a:ext uri="{FF2B5EF4-FFF2-40B4-BE49-F238E27FC236}">
                <a16:creationId xmlns:a16="http://schemas.microsoft.com/office/drawing/2014/main" id="{9285D9CF-F7F6-6246-8D53-5BCE71A806CB}"/>
              </a:ext>
            </a:extLst>
          </p:cNvPr>
          <p:cNvSpPr>
            <a:spLocks noChangeArrowheads="1"/>
          </p:cNvSpPr>
          <p:nvPr/>
        </p:nvSpPr>
        <p:spPr bwMode="auto">
          <a:xfrm>
            <a:off x="5608638" y="5826125"/>
            <a:ext cx="1698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10</a:t>
            </a:r>
            <a:endParaRPr lang="en-US" altLang="en-US" sz="1200" b="1"/>
          </a:p>
        </p:txBody>
      </p:sp>
      <p:sp>
        <p:nvSpPr>
          <p:cNvPr id="29708" name="Rectangle 21">
            <a:extLst>
              <a:ext uri="{FF2B5EF4-FFF2-40B4-BE49-F238E27FC236}">
                <a16:creationId xmlns:a16="http://schemas.microsoft.com/office/drawing/2014/main" id="{F86174E3-F92D-F949-B1A2-B30832692ABA}"/>
              </a:ext>
            </a:extLst>
          </p:cNvPr>
          <p:cNvSpPr>
            <a:spLocks noChangeArrowheads="1"/>
          </p:cNvSpPr>
          <p:nvPr/>
        </p:nvSpPr>
        <p:spPr bwMode="auto">
          <a:xfrm>
            <a:off x="4084638" y="2462213"/>
            <a:ext cx="322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29709" name="Rectangle 22">
            <a:extLst>
              <a:ext uri="{FF2B5EF4-FFF2-40B4-BE49-F238E27FC236}">
                <a16:creationId xmlns:a16="http://schemas.microsoft.com/office/drawing/2014/main" id="{2577A04D-B2FB-CE4B-B5D5-328EBEF9D200}"/>
              </a:ext>
            </a:extLst>
          </p:cNvPr>
          <p:cNvSpPr>
            <a:spLocks noChangeArrowheads="1"/>
          </p:cNvSpPr>
          <p:nvPr/>
        </p:nvSpPr>
        <p:spPr bwMode="auto">
          <a:xfrm>
            <a:off x="4110038" y="28432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29710" name="Rectangle 23">
            <a:extLst>
              <a:ext uri="{FF2B5EF4-FFF2-40B4-BE49-F238E27FC236}">
                <a16:creationId xmlns:a16="http://schemas.microsoft.com/office/drawing/2014/main" id="{55AB588C-53FE-B342-A54C-CF636ED95872}"/>
              </a:ext>
            </a:extLst>
          </p:cNvPr>
          <p:cNvSpPr>
            <a:spLocks noChangeArrowheads="1"/>
          </p:cNvSpPr>
          <p:nvPr/>
        </p:nvSpPr>
        <p:spPr bwMode="auto">
          <a:xfrm>
            <a:off x="4184650" y="31067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3-Phosphoglycerate</a:t>
            </a:r>
          </a:p>
          <a:p>
            <a:pPr>
              <a:lnSpc>
                <a:spcPct val="90000"/>
              </a:lnSpc>
            </a:pPr>
            <a:r>
              <a:rPr lang="en-US" altLang="en-US" sz="1200" b="1">
                <a:solidFill>
                  <a:srgbClr val="000000"/>
                </a:solidFill>
              </a:rPr>
              <a:t>(3PG)</a:t>
            </a:r>
          </a:p>
        </p:txBody>
      </p:sp>
      <p:sp>
        <p:nvSpPr>
          <p:cNvPr id="29711" name="Rectangle 24">
            <a:extLst>
              <a:ext uri="{FF2B5EF4-FFF2-40B4-BE49-F238E27FC236}">
                <a16:creationId xmlns:a16="http://schemas.microsoft.com/office/drawing/2014/main" id="{513AEE34-2DAD-4F4A-84EE-9D780282ACC7}"/>
              </a:ext>
            </a:extLst>
          </p:cNvPr>
          <p:cNvSpPr>
            <a:spLocks noChangeArrowheads="1"/>
          </p:cNvSpPr>
          <p:nvPr/>
        </p:nvSpPr>
        <p:spPr bwMode="auto">
          <a:xfrm>
            <a:off x="5984875" y="31067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3-Phosphoglycerate</a:t>
            </a:r>
          </a:p>
          <a:p>
            <a:pPr>
              <a:lnSpc>
                <a:spcPct val="90000"/>
              </a:lnSpc>
            </a:pPr>
            <a:r>
              <a:rPr lang="en-US" altLang="en-US" sz="1200" b="1">
                <a:solidFill>
                  <a:srgbClr val="000000"/>
                </a:solidFill>
              </a:rPr>
              <a:t>(3PG)</a:t>
            </a:r>
          </a:p>
        </p:txBody>
      </p:sp>
      <p:sp>
        <p:nvSpPr>
          <p:cNvPr id="29712" name="Rectangle 25">
            <a:extLst>
              <a:ext uri="{FF2B5EF4-FFF2-40B4-BE49-F238E27FC236}">
                <a16:creationId xmlns:a16="http://schemas.microsoft.com/office/drawing/2014/main" id="{5F4F12D2-CFD8-DB4A-A4CE-C6D33F724D6B}"/>
              </a:ext>
            </a:extLst>
          </p:cNvPr>
          <p:cNvSpPr>
            <a:spLocks noChangeArrowheads="1"/>
          </p:cNvSpPr>
          <p:nvPr/>
        </p:nvSpPr>
        <p:spPr bwMode="auto">
          <a:xfrm>
            <a:off x="4184650" y="42370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2-Phosphoglycerate</a:t>
            </a:r>
          </a:p>
          <a:p>
            <a:pPr>
              <a:lnSpc>
                <a:spcPct val="90000"/>
              </a:lnSpc>
            </a:pPr>
            <a:r>
              <a:rPr lang="en-US" altLang="en-US" sz="1200" b="1">
                <a:solidFill>
                  <a:srgbClr val="000000"/>
                </a:solidFill>
              </a:rPr>
              <a:t>(2PG)</a:t>
            </a:r>
            <a:endParaRPr lang="en-US" altLang="en-US" sz="1200" b="1"/>
          </a:p>
        </p:txBody>
      </p:sp>
      <p:sp>
        <p:nvSpPr>
          <p:cNvPr id="29713" name="Rectangle 26">
            <a:extLst>
              <a:ext uri="{FF2B5EF4-FFF2-40B4-BE49-F238E27FC236}">
                <a16:creationId xmlns:a16="http://schemas.microsoft.com/office/drawing/2014/main" id="{EFE43E6A-26B1-3D40-942C-21816D3F8FCE}"/>
              </a:ext>
            </a:extLst>
          </p:cNvPr>
          <p:cNvSpPr>
            <a:spLocks noChangeArrowheads="1"/>
          </p:cNvSpPr>
          <p:nvPr/>
        </p:nvSpPr>
        <p:spPr bwMode="auto">
          <a:xfrm>
            <a:off x="5984875" y="4237038"/>
            <a:ext cx="14573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2-Phosphoglycerate</a:t>
            </a:r>
          </a:p>
          <a:p>
            <a:pPr>
              <a:lnSpc>
                <a:spcPct val="90000"/>
              </a:lnSpc>
            </a:pPr>
            <a:r>
              <a:rPr lang="en-US" altLang="en-US" sz="1200" b="1">
                <a:solidFill>
                  <a:srgbClr val="000000"/>
                </a:solidFill>
              </a:rPr>
              <a:t>(2PG)</a:t>
            </a:r>
            <a:endParaRPr lang="en-US" altLang="en-US" sz="1200" b="1"/>
          </a:p>
        </p:txBody>
      </p:sp>
      <p:sp>
        <p:nvSpPr>
          <p:cNvPr id="29714" name="Rectangle 27">
            <a:extLst>
              <a:ext uri="{FF2B5EF4-FFF2-40B4-BE49-F238E27FC236}">
                <a16:creationId xmlns:a16="http://schemas.microsoft.com/office/drawing/2014/main" id="{100C3149-4E78-6242-9C2D-7233B53EA671}"/>
              </a:ext>
            </a:extLst>
          </p:cNvPr>
          <p:cNvSpPr>
            <a:spLocks noChangeArrowheads="1"/>
          </p:cNvSpPr>
          <p:nvPr/>
        </p:nvSpPr>
        <p:spPr bwMode="auto">
          <a:xfrm>
            <a:off x="4106863" y="5357813"/>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29715" name="Rectangle 28">
            <a:extLst>
              <a:ext uri="{FF2B5EF4-FFF2-40B4-BE49-F238E27FC236}">
                <a16:creationId xmlns:a16="http://schemas.microsoft.com/office/drawing/2014/main" id="{012CEE1C-514C-074B-BBA0-8028F5210062}"/>
              </a:ext>
            </a:extLst>
          </p:cNvPr>
          <p:cNvSpPr>
            <a:spLocks noChangeArrowheads="1"/>
          </p:cNvSpPr>
          <p:nvPr/>
        </p:nvSpPr>
        <p:spPr bwMode="auto">
          <a:xfrm>
            <a:off x="5907088" y="5357813"/>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29716" name="Rectangle 29">
            <a:extLst>
              <a:ext uri="{FF2B5EF4-FFF2-40B4-BE49-F238E27FC236}">
                <a16:creationId xmlns:a16="http://schemas.microsoft.com/office/drawing/2014/main" id="{05A5C3D9-CFC9-D842-AC78-C7293851CDEF}"/>
              </a:ext>
            </a:extLst>
          </p:cNvPr>
          <p:cNvSpPr>
            <a:spLocks noChangeArrowheads="1"/>
          </p:cNvSpPr>
          <p:nvPr/>
        </p:nvSpPr>
        <p:spPr bwMode="auto">
          <a:xfrm>
            <a:off x="4610100" y="6513513"/>
            <a:ext cx="644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29717" name="Rectangle 30">
            <a:extLst>
              <a:ext uri="{FF2B5EF4-FFF2-40B4-BE49-F238E27FC236}">
                <a16:creationId xmlns:a16="http://schemas.microsoft.com/office/drawing/2014/main" id="{6C08A74C-2206-6E40-B2B7-922D2972AE82}"/>
              </a:ext>
            </a:extLst>
          </p:cNvPr>
          <p:cNvSpPr>
            <a:spLocks noChangeArrowheads="1"/>
          </p:cNvSpPr>
          <p:nvPr/>
        </p:nvSpPr>
        <p:spPr bwMode="auto">
          <a:xfrm>
            <a:off x="6134100" y="6513513"/>
            <a:ext cx="644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29718" name="Rectangle 32">
            <a:extLst>
              <a:ext uri="{FF2B5EF4-FFF2-40B4-BE49-F238E27FC236}">
                <a16:creationId xmlns:a16="http://schemas.microsoft.com/office/drawing/2014/main" id="{4B6CDB2C-1F76-0C43-9083-B50BFB9C1630}"/>
              </a:ext>
            </a:extLst>
          </p:cNvPr>
          <p:cNvSpPr>
            <a:spLocks noChangeArrowheads="1"/>
          </p:cNvSpPr>
          <p:nvPr/>
        </p:nvSpPr>
        <p:spPr bwMode="auto">
          <a:xfrm>
            <a:off x="5003800" y="2598738"/>
            <a:ext cx="13128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CC0000"/>
                </a:solidFill>
              </a:rPr>
              <a:t>phosphoglycerate</a:t>
            </a:r>
          </a:p>
          <a:p>
            <a:pPr>
              <a:lnSpc>
                <a:spcPct val="90000"/>
              </a:lnSpc>
            </a:pPr>
            <a:r>
              <a:rPr lang="en-US" altLang="en-US" sz="1200" b="1" u="sng">
                <a:solidFill>
                  <a:srgbClr val="CC0000"/>
                </a:solidFill>
              </a:rPr>
              <a:t>kinase</a:t>
            </a:r>
            <a:endParaRPr lang="en-US" altLang="en-US" sz="1200" b="1">
              <a:solidFill>
                <a:srgbClr val="CC0000"/>
              </a:solidFill>
            </a:endParaRPr>
          </a:p>
        </p:txBody>
      </p:sp>
      <p:sp>
        <p:nvSpPr>
          <p:cNvPr id="29719" name="Rectangle 33">
            <a:extLst>
              <a:ext uri="{FF2B5EF4-FFF2-40B4-BE49-F238E27FC236}">
                <a16:creationId xmlns:a16="http://schemas.microsoft.com/office/drawing/2014/main" id="{BBDDC010-55F2-5E40-BFED-6FE9A707FBC1}"/>
              </a:ext>
            </a:extLst>
          </p:cNvPr>
          <p:cNvSpPr>
            <a:spLocks noChangeArrowheads="1"/>
          </p:cNvSpPr>
          <p:nvPr/>
        </p:nvSpPr>
        <p:spPr bwMode="auto">
          <a:xfrm>
            <a:off x="4795838" y="3748088"/>
            <a:ext cx="17494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CC0000"/>
                </a:solidFill>
              </a:rPr>
              <a:t>phosphoglycero-</a:t>
            </a:r>
            <a:br>
              <a:rPr lang="en-US" altLang="en-US" sz="1200" b="1">
                <a:solidFill>
                  <a:srgbClr val="CC0000"/>
                </a:solidFill>
              </a:rPr>
            </a:br>
            <a:r>
              <a:rPr lang="en-US" altLang="en-US" sz="1200" b="1">
                <a:solidFill>
                  <a:srgbClr val="CC0000"/>
                </a:solidFill>
              </a:rPr>
              <a:t>mutase</a:t>
            </a:r>
          </a:p>
        </p:txBody>
      </p:sp>
      <p:sp>
        <p:nvSpPr>
          <p:cNvPr id="29720" name="Rectangle 34">
            <a:extLst>
              <a:ext uri="{FF2B5EF4-FFF2-40B4-BE49-F238E27FC236}">
                <a16:creationId xmlns:a16="http://schemas.microsoft.com/office/drawing/2014/main" id="{6E5D6C97-5839-9341-9584-C20A95D82DAB}"/>
              </a:ext>
            </a:extLst>
          </p:cNvPr>
          <p:cNvSpPr>
            <a:spLocks noChangeArrowheads="1"/>
          </p:cNvSpPr>
          <p:nvPr/>
        </p:nvSpPr>
        <p:spPr bwMode="auto">
          <a:xfrm>
            <a:off x="5384800" y="4879975"/>
            <a:ext cx="5683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CC0000"/>
                </a:solidFill>
              </a:rPr>
              <a:t>enolase</a:t>
            </a:r>
          </a:p>
        </p:txBody>
      </p:sp>
      <p:sp>
        <p:nvSpPr>
          <p:cNvPr id="29721" name="Rectangle 35">
            <a:extLst>
              <a:ext uri="{FF2B5EF4-FFF2-40B4-BE49-F238E27FC236}">
                <a16:creationId xmlns:a16="http://schemas.microsoft.com/office/drawing/2014/main" id="{F619F5CA-00EC-524E-935A-1D1C956A07EB}"/>
              </a:ext>
            </a:extLst>
          </p:cNvPr>
          <p:cNvSpPr>
            <a:spLocks noChangeArrowheads="1"/>
          </p:cNvSpPr>
          <p:nvPr/>
        </p:nvSpPr>
        <p:spPr bwMode="auto">
          <a:xfrm>
            <a:off x="5083175" y="6022975"/>
            <a:ext cx="1152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CC0000"/>
                </a:solidFill>
              </a:rPr>
              <a:t>pyruvate </a:t>
            </a:r>
            <a:r>
              <a:rPr lang="en-US" altLang="en-US" sz="1200" b="1" u="sng">
                <a:solidFill>
                  <a:srgbClr val="CC0000"/>
                </a:solidFill>
              </a:rPr>
              <a:t>kinase</a:t>
            </a:r>
            <a:endParaRPr lang="en-US" altLang="en-US" sz="1200" b="1">
              <a:solidFill>
                <a:srgbClr val="CC0000"/>
              </a:solidFill>
            </a:endParaRPr>
          </a:p>
        </p:txBody>
      </p:sp>
      <p:sp>
        <p:nvSpPr>
          <p:cNvPr id="29722" name="Rectangle 36">
            <a:extLst>
              <a:ext uri="{FF2B5EF4-FFF2-40B4-BE49-F238E27FC236}">
                <a16:creationId xmlns:a16="http://schemas.microsoft.com/office/drawing/2014/main" id="{5A34B294-661B-3E4D-A0CB-61B7D879C8FD}"/>
              </a:ext>
            </a:extLst>
          </p:cNvPr>
          <p:cNvSpPr>
            <a:spLocks noChangeArrowheads="1"/>
          </p:cNvSpPr>
          <p:nvPr/>
        </p:nvSpPr>
        <p:spPr bwMode="auto">
          <a:xfrm>
            <a:off x="6988175" y="2462213"/>
            <a:ext cx="322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29723" name="Rectangle 37">
            <a:extLst>
              <a:ext uri="{FF2B5EF4-FFF2-40B4-BE49-F238E27FC236}">
                <a16:creationId xmlns:a16="http://schemas.microsoft.com/office/drawing/2014/main" id="{DA778B1E-ED47-1047-AE17-82CE724BF285}"/>
              </a:ext>
            </a:extLst>
          </p:cNvPr>
          <p:cNvSpPr>
            <a:spLocks noChangeArrowheads="1"/>
          </p:cNvSpPr>
          <p:nvPr/>
        </p:nvSpPr>
        <p:spPr bwMode="auto">
          <a:xfrm>
            <a:off x="7000875" y="28178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29724" name="Rectangle 38">
            <a:extLst>
              <a:ext uri="{FF2B5EF4-FFF2-40B4-BE49-F238E27FC236}">
                <a16:creationId xmlns:a16="http://schemas.microsoft.com/office/drawing/2014/main" id="{9D345234-40F6-F84F-9756-2CAEE6563F00}"/>
              </a:ext>
            </a:extLst>
          </p:cNvPr>
          <p:cNvSpPr>
            <a:spLocks noChangeArrowheads="1"/>
          </p:cNvSpPr>
          <p:nvPr/>
        </p:nvSpPr>
        <p:spPr bwMode="auto">
          <a:xfrm>
            <a:off x="6988175" y="5865813"/>
            <a:ext cx="322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29725" name="Rectangle 39">
            <a:extLst>
              <a:ext uri="{FF2B5EF4-FFF2-40B4-BE49-F238E27FC236}">
                <a16:creationId xmlns:a16="http://schemas.microsoft.com/office/drawing/2014/main" id="{BAEBD08E-E2A3-5740-AE54-4AA4542E996C}"/>
              </a:ext>
            </a:extLst>
          </p:cNvPr>
          <p:cNvSpPr>
            <a:spLocks noChangeArrowheads="1"/>
          </p:cNvSpPr>
          <p:nvPr/>
        </p:nvSpPr>
        <p:spPr bwMode="auto">
          <a:xfrm>
            <a:off x="7000875" y="6207125"/>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29726" name="Rectangle 40">
            <a:extLst>
              <a:ext uri="{FF2B5EF4-FFF2-40B4-BE49-F238E27FC236}">
                <a16:creationId xmlns:a16="http://schemas.microsoft.com/office/drawing/2014/main" id="{896FF0A7-7083-F64E-BC30-4D0248AC5F94}"/>
              </a:ext>
            </a:extLst>
          </p:cNvPr>
          <p:cNvSpPr>
            <a:spLocks noChangeArrowheads="1"/>
          </p:cNvSpPr>
          <p:nvPr/>
        </p:nvSpPr>
        <p:spPr bwMode="auto">
          <a:xfrm>
            <a:off x="4084638" y="5865813"/>
            <a:ext cx="322262"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29727" name="Rectangle 41">
            <a:extLst>
              <a:ext uri="{FF2B5EF4-FFF2-40B4-BE49-F238E27FC236}">
                <a16:creationId xmlns:a16="http://schemas.microsoft.com/office/drawing/2014/main" id="{9D34E8C6-7318-F64E-8618-5C5A47BD11C1}"/>
              </a:ext>
            </a:extLst>
          </p:cNvPr>
          <p:cNvSpPr>
            <a:spLocks noChangeArrowheads="1"/>
          </p:cNvSpPr>
          <p:nvPr/>
        </p:nvSpPr>
        <p:spPr bwMode="auto">
          <a:xfrm>
            <a:off x="4097338" y="6234113"/>
            <a:ext cx="3048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29728" name="Rectangle 44">
            <a:extLst>
              <a:ext uri="{FF2B5EF4-FFF2-40B4-BE49-F238E27FC236}">
                <a16:creationId xmlns:a16="http://schemas.microsoft.com/office/drawing/2014/main" id="{FB8F6E03-3CB0-1244-8979-FBA13BE1DD7F}"/>
              </a:ext>
            </a:extLst>
          </p:cNvPr>
          <p:cNvSpPr>
            <a:spLocks noChangeArrowheads="1"/>
          </p:cNvSpPr>
          <p:nvPr/>
        </p:nvSpPr>
        <p:spPr bwMode="auto">
          <a:xfrm>
            <a:off x="6745288" y="4862513"/>
            <a:ext cx="2857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29729" name="Text Box 45">
            <a:extLst>
              <a:ext uri="{FF2B5EF4-FFF2-40B4-BE49-F238E27FC236}">
                <a16:creationId xmlns:a16="http://schemas.microsoft.com/office/drawing/2014/main" id="{E549382D-FE7E-864C-9FC9-30CED5FDBB9B}"/>
              </a:ext>
            </a:extLst>
          </p:cNvPr>
          <p:cNvSpPr txBox="1">
            <a:spLocks noChangeArrowheads="1"/>
          </p:cNvSpPr>
          <p:nvPr/>
        </p:nvSpPr>
        <p:spPr bwMode="auto">
          <a:xfrm>
            <a:off x="7964488" y="4341813"/>
            <a:ext cx="688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r>
              <a:rPr lang="en-US" altLang="en-US" sz="1200" b="1"/>
              <a:t>OH</a:t>
            </a:r>
          </a:p>
        </p:txBody>
      </p:sp>
      <p:sp>
        <p:nvSpPr>
          <p:cNvPr id="29730" name="Rectangle 46">
            <a:extLst>
              <a:ext uri="{FF2B5EF4-FFF2-40B4-BE49-F238E27FC236}">
                <a16:creationId xmlns:a16="http://schemas.microsoft.com/office/drawing/2014/main" id="{8130EA12-B7CF-924C-B4E4-DC41FDC05569}"/>
              </a:ext>
            </a:extLst>
          </p:cNvPr>
          <p:cNvSpPr>
            <a:spLocks noChangeArrowheads="1"/>
          </p:cNvSpPr>
          <p:nvPr/>
        </p:nvSpPr>
        <p:spPr bwMode="auto">
          <a:xfrm>
            <a:off x="8116888" y="64754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3</a:t>
            </a:r>
          </a:p>
        </p:txBody>
      </p:sp>
      <p:sp>
        <p:nvSpPr>
          <p:cNvPr id="29731" name="Rectangle 47">
            <a:extLst>
              <a:ext uri="{FF2B5EF4-FFF2-40B4-BE49-F238E27FC236}">
                <a16:creationId xmlns:a16="http://schemas.microsoft.com/office/drawing/2014/main" id="{F3D9245C-B9FF-0547-B7C3-1CC58767D0AE}"/>
              </a:ext>
            </a:extLst>
          </p:cNvPr>
          <p:cNvSpPr>
            <a:spLocks noChangeArrowheads="1"/>
          </p:cNvSpPr>
          <p:nvPr/>
        </p:nvSpPr>
        <p:spPr bwMode="auto">
          <a:xfrm>
            <a:off x="8112125" y="32750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p>
        </p:txBody>
      </p:sp>
      <p:sp>
        <p:nvSpPr>
          <p:cNvPr id="29732" name="Rectangle 48">
            <a:extLst>
              <a:ext uri="{FF2B5EF4-FFF2-40B4-BE49-F238E27FC236}">
                <a16:creationId xmlns:a16="http://schemas.microsoft.com/office/drawing/2014/main" id="{11E18CF7-78B2-8648-B68D-946EDFC47333}"/>
              </a:ext>
            </a:extLst>
          </p:cNvPr>
          <p:cNvSpPr>
            <a:spLocks noChangeArrowheads="1"/>
          </p:cNvSpPr>
          <p:nvPr/>
        </p:nvSpPr>
        <p:spPr bwMode="auto">
          <a:xfrm>
            <a:off x="8161338" y="5713413"/>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29733" name="Rectangle 49">
            <a:extLst>
              <a:ext uri="{FF2B5EF4-FFF2-40B4-BE49-F238E27FC236}">
                <a16:creationId xmlns:a16="http://schemas.microsoft.com/office/drawing/2014/main" id="{940563E0-001A-A642-A9A3-BA7CF604BB90}"/>
              </a:ext>
            </a:extLst>
          </p:cNvPr>
          <p:cNvSpPr>
            <a:spLocks noChangeArrowheads="1"/>
          </p:cNvSpPr>
          <p:nvPr/>
        </p:nvSpPr>
        <p:spPr bwMode="auto">
          <a:xfrm>
            <a:off x="8421688" y="624681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34" name="Rectangle 50">
            <a:extLst>
              <a:ext uri="{FF2B5EF4-FFF2-40B4-BE49-F238E27FC236}">
                <a16:creationId xmlns:a16="http://schemas.microsoft.com/office/drawing/2014/main" id="{D0FCC1CB-C311-C245-82E4-C8D26F7A6E0A}"/>
              </a:ext>
            </a:extLst>
          </p:cNvPr>
          <p:cNvSpPr>
            <a:spLocks noChangeArrowheads="1"/>
          </p:cNvSpPr>
          <p:nvPr/>
        </p:nvSpPr>
        <p:spPr bwMode="auto">
          <a:xfrm>
            <a:off x="8128000" y="5972175"/>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35" name="Rectangle 51">
            <a:extLst>
              <a:ext uri="{FF2B5EF4-FFF2-40B4-BE49-F238E27FC236}">
                <a16:creationId xmlns:a16="http://schemas.microsoft.com/office/drawing/2014/main" id="{67090AA2-E99E-6A46-BD74-80D5203A2DB1}"/>
              </a:ext>
            </a:extLst>
          </p:cNvPr>
          <p:cNvSpPr>
            <a:spLocks noChangeArrowheads="1"/>
          </p:cNvSpPr>
          <p:nvPr/>
        </p:nvSpPr>
        <p:spPr bwMode="auto">
          <a:xfrm>
            <a:off x="8726488" y="41132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p>
        </p:txBody>
      </p:sp>
      <p:sp>
        <p:nvSpPr>
          <p:cNvPr id="29736" name="Rectangle 52">
            <a:extLst>
              <a:ext uri="{FF2B5EF4-FFF2-40B4-BE49-F238E27FC236}">
                <a16:creationId xmlns:a16="http://schemas.microsoft.com/office/drawing/2014/main" id="{33C913D5-33C2-EB41-A49A-7608C10E2EFB}"/>
              </a:ext>
            </a:extLst>
          </p:cNvPr>
          <p:cNvSpPr>
            <a:spLocks noChangeArrowheads="1"/>
          </p:cNvSpPr>
          <p:nvPr/>
        </p:nvSpPr>
        <p:spPr bwMode="auto">
          <a:xfrm>
            <a:off x="7888288" y="411321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H</a:t>
            </a:r>
          </a:p>
        </p:txBody>
      </p:sp>
      <p:sp>
        <p:nvSpPr>
          <p:cNvPr id="29737" name="Text Box 53">
            <a:extLst>
              <a:ext uri="{FF2B5EF4-FFF2-40B4-BE49-F238E27FC236}">
                <a16:creationId xmlns:a16="http://schemas.microsoft.com/office/drawing/2014/main" id="{801B1BE3-23D4-1944-8A06-3348E4763452}"/>
              </a:ext>
            </a:extLst>
          </p:cNvPr>
          <p:cNvSpPr txBox="1">
            <a:spLocks noChangeArrowheads="1"/>
          </p:cNvSpPr>
          <p:nvPr/>
        </p:nvSpPr>
        <p:spPr bwMode="auto">
          <a:xfrm>
            <a:off x="7964488" y="3046413"/>
            <a:ext cx="6334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CHOH</a:t>
            </a:r>
          </a:p>
        </p:txBody>
      </p:sp>
      <p:sp>
        <p:nvSpPr>
          <p:cNvPr id="29738" name="Rectangle 54">
            <a:extLst>
              <a:ext uri="{FF2B5EF4-FFF2-40B4-BE49-F238E27FC236}">
                <a16:creationId xmlns:a16="http://schemas.microsoft.com/office/drawing/2014/main" id="{16C7334F-9B25-3A42-875A-CB5F39B96A1E}"/>
              </a:ext>
            </a:extLst>
          </p:cNvPr>
          <p:cNvSpPr>
            <a:spLocks noChangeArrowheads="1"/>
          </p:cNvSpPr>
          <p:nvPr/>
        </p:nvSpPr>
        <p:spPr bwMode="auto">
          <a:xfrm>
            <a:off x="8116888" y="254317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29739" name="Rectangle 55">
            <a:extLst>
              <a:ext uri="{FF2B5EF4-FFF2-40B4-BE49-F238E27FC236}">
                <a16:creationId xmlns:a16="http://schemas.microsoft.com/office/drawing/2014/main" id="{4BC8FD3A-07A4-CE46-9D0C-D0F5CCB6CA7A}"/>
              </a:ext>
            </a:extLst>
          </p:cNvPr>
          <p:cNvSpPr>
            <a:spLocks noChangeArrowheads="1"/>
          </p:cNvSpPr>
          <p:nvPr/>
        </p:nvSpPr>
        <p:spPr bwMode="auto">
          <a:xfrm>
            <a:off x="8116888" y="3609975"/>
            <a:ext cx="336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29740" name="Rectangle 56">
            <a:extLst>
              <a:ext uri="{FF2B5EF4-FFF2-40B4-BE49-F238E27FC236}">
                <a16:creationId xmlns:a16="http://schemas.microsoft.com/office/drawing/2014/main" id="{0DB56FE9-7552-3A4E-B2B7-384E1555E048}"/>
              </a:ext>
            </a:extLst>
          </p:cNvPr>
          <p:cNvSpPr>
            <a:spLocks noChangeArrowheads="1"/>
          </p:cNvSpPr>
          <p:nvPr/>
        </p:nvSpPr>
        <p:spPr bwMode="auto">
          <a:xfrm>
            <a:off x="8161338" y="4646613"/>
            <a:ext cx="336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29741" name="Rectangle 57">
            <a:extLst>
              <a:ext uri="{FF2B5EF4-FFF2-40B4-BE49-F238E27FC236}">
                <a16:creationId xmlns:a16="http://schemas.microsoft.com/office/drawing/2014/main" id="{D0A08E85-2370-D348-BD97-AEAA43EE972B}"/>
              </a:ext>
            </a:extLst>
          </p:cNvPr>
          <p:cNvSpPr>
            <a:spLocks noChangeArrowheads="1"/>
          </p:cNvSpPr>
          <p:nvPr/>
        </p:nvSpPr>
        <p:spPr bwMode="auto">
          <a:xfrm>
            <a:off x="8116888" y="2771775"/>
            <a:ext cx="2936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2" name="Rectangle 58">
            <a:extLst>
              <a:ext uri="{FF2B5EF4-FFF2-40B4-BE49-F238E27FC236}">
                <a16:creationId xmlns:a16="http://schemas.microsoft.com/office/drawing/2014/main" id="{E37ED3A8-7A4B-8E4E-8703-4E973A5FD292}"/>
              </a:ext>
            </a:extLst>
          </p:cNvPr>
          <p:cNvSpPr>
            <a:spLocks noChangeArrowheads="1"/>
          </p:cNvSpPr>
          <p:nvPr/>
        </p:nvSpPr>
        <p:spPr bwMode="auto">
          <a:xfrm>
            <a:off x="8128000" y="38846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3" name="Rectangle 59">
            <a:extLst>
              <a:ext uri="{FF2B5EF4-FFF2-40B4-BE49-F238E27FC236}">
                <a16:creationId xmlns:a16="http://schemas.microsoft.com/office/drawing/2014/main" id="{F01476B5-95B8-C345-9DE1-B8131C93427E}"/>
              </a:ext>
            </a:extLst>
          </p:cNvPr>
          <p:cNvSpPr>
            <a:spLocks noChangeArrowheads="1"/>
          </p:cNvSpPr>
          <p:nvPr/>
        </p:nvSpPr>
        <p:spPr bwMode="auto">
          <a:xfrm>
            <a:off x="8128000" y="4905375"/>
            <a:ext cx="293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4" name="Rectangle 60">
            <a:extLst>
              <a:ext uri="{FF2B5EF4-FFF2-40B4-BE49-F238E27FC236}">
                <a16:creationId xmlns:a16="http://schemas.microsoft.com/office/drawing/2014/main" id="{53D442BB-7C6A-B449-A1AB-E2F357FF879A}"/>
              </a:ext>
            </a:extLst>
          </p:cNvPr>
          <p:cNvSpPr>
            <a:spLocks noChangeArrowheads="1"/>
          </p:cNvSpPr>
          <p:nvPr/>
        </p:nvSpPr>
        <p:spPr bwMode="auto">
          <a:xfrm>
            <a:off x="8128000" y="41132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5" name="Rectangle 61">
            <a:extLst>
              <a:ext uri="{FF2B5EF4-FFF2-40B4-BE49-F238E27FC236}">
                <a16:creationId xmlns:a16="http://schemas.microsoft.com/office/drawing/2014/main" id="{E0594C9F-EC67-F044-A468-A01B2E58DBCA}"/>
              </a:ext>
            </a:extLst>
          </p:cNvPr>
          <p:cNvSpPr>
            <a:spLocks noChangeArrowheads="1"/>
          </p:cNvSpPr>
          <p:nvPr/>
        </p:nvSpPr>
        <p:spPr bwMode="auto">
          <a:xfrm>
            <a:off x="8128000" y="5180013"/>
            <a:ext cx="2936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6" name="Rectangle 62">
            <a:extLst>
              <a:ext uri="{FF2B5EF4-FFF2-40B4-BE49-F238E27FC236}">
                <a16:creationId xmlns:a16="http://schemas.microsoft.com/office/drawing/2014/main" id="{15384000-8811-E944-8274-26568E3705DC}"/>
              </a:ext>
            </a:extLst>
          </p:cNvPr>
          <p:cNvSpPr>
            <a:spLocks noChangeArrowheads="1"/>
          </p:cNvSpPr>
          <p:nvPr/>
        </p:nvSpPr>
        <p:spPr bwMode="auto">
          <a:xfrm>
            <a:off x="8116888" y="6246813"/>
            <a:ext cx="2936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29747" name="Rectangle 63">
            <a:extLst>
              <a:ext uri="{FF2B5EF4-FFF2-40B4-BE49-F238E27FC236}">
                <a16:creationId xmlns:a16="http://schemas.microsoft.com/office/drawing/2014/main" id="{E2855D06-53B0-FE41-A0AD-3FB092C2E1A9}"/>
              </a:ext>
            </a:extLst>
          </p:cNvPr>
          <p:cNvSpPr>
            <a:spLocks noChangeArrowheads="1"/>
          </p:cNvSpPr>
          <p:nvPr/>
        </p:nvSpPr>
        <p:spPr bwMode="auto">
          <a:xfrm>
            <a:off x="8821738" y="3275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p>
        </p:txBody>
      </p:sp>
      <p:sp>
        <p:nvSpPr>
          <p:cNvPr id="29748" name="Rectangle 64">
            <a:extLst>
              <a:ext uri="{FF2B5EF4-FFF2-40B4-BE49-F238E27FC236}">
                <a16:creationId xmlns:a16="http://schemas.microsoft.com/office/drawing/2014/main" id="{7709123B-7176-204D-B718-B04A823D5153}"/>
              </a:ext>
            </a:extLst>
          </p:cNvPr>
          <p:cNvSpPr>
            <a:spLocks noChangeArrowheads="1"/>
          </p:cNvSpPr>
          <p:nvPr/>
        </p:nvSpPr>
        <p:spPr bwMode="auto">
          <a:xfrm>
            <a:off x="8726488" y="5180013"/>
            <a:ext cx="285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p>
        </p:txBody>
      </p:sp>
      <p:sp>
        <p:nvSpPr>
          <p:cNvPr id="29749" name="Rectangle 65">
            <a:extLst>
              <a:ext uri="{FF2B5EF4-FFF2-40B4-BE49-F238E27FC236}">
                <a16:creationId xmlns:a16="http://schemas.microsoft.com/office/drawing/2014/main" id="{7D0B6DDE-4492-284E-A5F1-1CA304B2CD69}"/>
              </a:ext>
            </a:extLst>
          </p:cNvPr>
          <p:cNvSpPr>
            <a:spLocks noChangeArrowheads="1"/>
          </p:cNvSpPr>
          <p:nvPr/>
        </p:nvSpPr>
        <p:spPr bwMode="auto">
          <a:xfrm>
            <a:off x="8574088" y="33051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0" name="Rectangle 66">
            <a:extLst>
              <a:ext uri="{FF2B5EF4-FFF2-40B4-BE49-F238E27FC236}">
                <a16:creationId xmlns:a16="http://schemas.microsoft.com/office/drawing/2014/main" id="{2A23972E-0571-764E-82AB-3D5A4ABDD158}"/>
              </a:ext>
            </a:extLst>
          </p:cNvPr>
          <p:cNvSpPr>
            <a:spLocks noChangeArrowheads="1"/>
          </p:cNvSpPr>
          <p:nvPr/>
        </p:nvSpPr>
        <p:spPr bwMode="auto">
          <a:xfrm>
            <a:off x="8421688" y="38385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1" name="Rectangle 67">
            <a:extLst>
              <a:ext uri="{FF2B5EF4-FFF2-40B4-BE49-F238E27FC236}">
                <a16:creationId xmlns:a16="http://schemas.microsoft.com/office/drawing/2014/main" id="{DF63B000-BCC9-0D41-9A04-87C8E97D19E2}"/>
              </a:ext>
            </a:extLst>
          </p:cNvPr>
          <p:cNvSpPr>
            <a:spLocks noChangeArrowheads="1"/>
          </p:cNvSpPr>
          <p:nvPr/>
        </p:nvSpPr>
        <p:spPr bwMode="auto">
          <a:xfrm>
            <a:off x="8421688" y="4113213"/>
            <a:ext cx="30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2" name="Rectangle 68">
            <a:extLst>
              <a:ext uri="{FF2B5EF4-FFF2-40B4-BE49-F238E27FC236}">
                <a16:creationId xmlns:a16="http://schemas.microsoft.com/office/drawing/2014/main" id="{865EB733-4F30-BA48-BDFE-C3483234E5F7}"/>
              </a:ext>
            </a:extLst>
          </p:cNvPr>
          <p:cNvSpPr>
            <a:spLocks noChangeArrowheads="1"/>
          </p:cNvSpPr>
          <p:nvPr/>
        </p:nvSpPr>
        <p:spPr bwMode="auto">
          <a:xfrm>
            <a:off x="8421688" y="49053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3" name="Rectangle 69">
            <a:extLst>
              <a:ext uri="{FF2B5EF4-FFF2-40B4-BE49-F238E27FC236}">
                <a16:creationId xmlns:a16="http://schemas.microsoft.com/office/drawing/2014/main" id="{317AE20E-9B96-944A-A236-AEF9E9FC3C8B}"/>
              </a:ext>
            </a:extLst>
          </p:cNvPr>
          <p:cNvSpPr>
            <a:spLocks noChangeArrowheads="1"/>
          </p:cNvSpPr>
          <p:nvPr/>
        </p:nvSpPr>
        <p:spPr bwMode="auto">
          <a:xfrm>
            <a:off x="8421688" y="51339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4" name="Rectangle 70">
            <a:extLst>
              <a:ext uri="{FF2B5EF4-FFF2-40B4-BE49-F238E27FC236}">
                <a16:creationId xmlns:a16="http://schemas.microsoft.com/office/drawing/2014/main" id="{688E4B56-36B8-E44D-8931-09A7B35F82B2}"/>
              </a:ext>
            </a:extLst>
          </p:cNvPr>
          <p:cNvSpPr>
            <a:spLocks noChangeArrowheads="1"/>
          </p:cNvSpPr>
          <p:nvPr/>
        </p:nvSpPr>
        <p:spPr bwMode="auto">
          <a:xfrm>
            <a:off x="8421688" y="5972175"/>
            <a:ext cx="303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29755" name="Rectangle 71">
            <a:extLst>
              <a:ext uri="{FF2B5EF4-FFF2-40B4-BE49-F238E27FC236}">
                <a16:creationId xmlns:a16="http://schemas.microsoft.com/office/drawing/2014/main" id="{7F1E5681-EEDF-9E4E-B594-13E05A0BC8D7}"/>
              </a:ext>
            </a:extLst>
          </p:cNvPr>
          <p:cNvSpPr>
            <a:spLocks noChangeArrowheads="1"/>
          </p:cNvSpPr>
          <p:nvPr/>
        </p:nvSpPr>
        <p:spPr bwMode="auto">
          <a:xfrm>
            <a:off x="8116888" y="5408613"/>
            <a:ext cx="460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p>
        </p:txBody>
      </p:sp>
      <p:sp>
        <p:nvSpPr>
          <p:cNvPr id="29756" name="Rectangle 74">
            <a:extLst>
              <a:ext uri="{FF2B5EF4-FFF2-40B4-BE49-F238E27FC236}">
                <a16:creationId xmlns:a16="http://schemas.microsoft.com/office/drawing/2014/main" id="{C3F0122D-5D58-994F-AF54-07EE7C2D7A7D}"/>
              </a:ext>
            </a:extLst>
          </p:cNvPr>
          <p:cNvSpPr>
            <a:spLocks noChangeArrowheads="1"/>
          </p:cNvSpPr>
          <p:nvPr/>
        </p:nvSpPr>
        <p:spPr bwMode="auto">
          <a:xfrm>
            <a:off x="4038600" y="18097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29757" name="Rectangle 75">
            <a:extLst>
              <a:ext uri="{FF2B5EF4-FFF2-40B4-BE49-F238E27FC236}">
                <a16:creationId xmlns:a16="http://schemas.microsoft.com/office/drawing/2014/main" id="{5F2F41F7-E988-1743-96C1-D3685D37EF55}"/>
              </a:ext>
            </a:extLst>
          </p:cNvPr>
          <p:cNvSpPr>
            <a:spLocks noChangeArrowheads="1"/>
          </p:cNvSpPr>
          <p:nvPr/>
        </p:nvSpPr>
        <p:spPr bwMode="auto">
          <a:xfrm>
            <a:off x="6934200" y="2119313"/>
            <a:ext cx="439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29758" name="Rectangle 76">
            <a:extLst>
              <a:ext uri="{FF2B5EF4-FFF2-40B4-BE49-F238E27FC236}">
                <a16:creationId xmlns:a16="http://schemas.microsoft.com/office/drawing/2014/main" id="{2190C476-5C3E-494D-904E-F313CB570D14}"/>
              </a:ext>
            </a:extLst>
          </p:cNvPr>
          <p:cNvSpPr>
            <a:spLocks noChangeArrowheads="1"/>
          </p:cNvSpPr>
          <p:nvPr/>
        </p:nvSpPr>
        <p:spPr bwMode="auto">
          <a:xfrm>
            <a:off x="6918325" y="1809750"/>
            <a:ext cx="3889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29759" name="Rectangle 77">
            <a:extLst>
              <a:ext uri="{FF2B5EF4-FFF2-40B4-BE49-F238E27FC236}">
                <a16:creationId xmlns:a16="http://schemas.microsoft.com/office/drawing/2014/main" id="{BF809D49-EBC4-8B41-A6B0-8B2066B506C4}"/>
              </a:ext>
            </a:extLst>
          </p:cNvPr>
          <p:cNvSpPr>
            <a:spLocks noChangeArrowheads="1"/>
          </p:cNvSpPr>
          <p:nvPr/>
        </p:nvSpPr>
        <p:spPr bwMode="auto">
          <a:xfrm>
            <a:off x="4029075" y="2111375"/>
            <a:ext cx="43973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29760" name="AutoShape 78">
            <a:extLst>
              <a:ext uri="{FF2B5EF4-FFF2-40B4-BE49-F238E27FC236}">
                <a16:creationId xmlns:a16="http://schemas.microsoft.com/office/drawing/2014/main" id="{E3734CD7-BAD3-3E43-928E-B94E1283A14E}"/>
              </a:ext>
            </a:extLst>
          </p:cNvPr>
          <p:cNvSpPr>
            <a:spLocks noChangeArrowheads="1"/>
          </p:cNvSpPr>
          <p:nvPr/>
        </p:nvSpPr>
        <p:spPr bwMode="auto">
          <a:xfrm>
            <a:off x="409575" y="1349375"/>
            <a:ext cx="2657475"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Energy Harvest</a:t>
            </a:r>
          </a:p>
        </p:txBody>
      </p:sp>
      <p:sp>
        <p:nvSpPr>
          <p:cNvPr id="534607" name="AutoShape 79">
            <a:extLst>
              <a:ext uri="{FF2B5EF4-FFF2-40B4-BE49-F238E27FC236}">
                <a16:creationId xmlns:a16="http://schemas.microsoft.com/office/drawing/2014/main" id="{D17586FF-ECB3-A74F-A5A4-A4459CF3EA75}"/>
              </a:ext>
            </a:extLst>
          </p:cNvPr>
          <p:cNvSpPr>
            <a:spLocks noChangeArrowheads="1"/>
          </p:cNvSpPr>
          <p:nvPr/>
        </p:nvSpPr>
        <p:spPr bwMode="auto">
          <a:xfrm>
            <a:off x="5938838" y="1123950"/>
            <a:ext cx="1030287" cy="5794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9144"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0F116A"/>
                </a:solidFill>
              </a:rPr>
              <a:t> </a:t>
            </a:r>
            <a:r>
              <a:rPr lang="en-US" altLang="en-US" sz="2000" b="1">
                <a:solidFill>
                  <a:srgbClr val="0F116A"/>
                </a:solidFill>
              </a:rPr>
              <a:t>G3P</a:t>
            </a:r>
          </a:p>
          <a:p>
            <a:pPr>
              <a:lnSpc>
                <a:spcPct val="80000"/>
              </a:lnSpc>
            </a:pPr>
            <a:r>
              <a:rPr lang="en-US" altLang="en-US" sz="2000" b="1">
                <a:solidFill>
                  <a:srgbClr val="0C8F0F"/>
                </a:solidFill>
              </a:rPr>
              <a:t>C-C-C</a:t>
            </a:r>
            <a:r>
              <a:rPr lang="en-US" altLang="en-US" sz="2000" b="1">
                <a:solidFill>
                  <a:srgbClr val="CC0000"/>
                </a:solidFill>
              </a:rPr>
              <a:t>-P</a:t>
            </a:r>
            <a:endParaRPr lang="en-US" altLang="en-US" sz="2200" b="1">
              <a:solidFill>
                <a:srgbClr val="CC0000"/>
              </a:solidFill>
            </a:endParaRPr>
          </a:p>
        </p:txBody>
      </p:sp>
      <p:sp>
        <p:nvSpPr>
          <p:cNvPr id="29762" name="Rectangle 80">
            <a:extLst>
              <a:ext uri="{FF2B5EF4-FFF2-40B4-BE49-F238E27FC236}">
                <a16:creationId xmlns:a16="http://schemas.microsoft.com/office/drawing/2014/main" id="{71B675C9-2DBC-5B4B-84AE-9D19F5E72F0E}"/>
              </a:ext>
            </a:extLst>
          </p:cNvPr>
          <p:cNvSpPr>
            <a:spLocks noChangeArrowheads="1"/>
          </p:cNvSpPr>
          <p:nvPr/>
        </p:nvSpPr>
        <p:spPr bwMode="auto">
          <a:xfrm>
            <a:off x="7472363" y="1524000"/>
            <a:ext cx="1633537" cy="942975"/>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63" name="Rectangle 81">
            <a:extLst>
              <a:ext uri="{FF2B5EF4-FFF2-40B4-BE49-F238E27FC236}">
                <a16:creationId xmlns:a16="http://schemas.microsoft.com/office/drawing/2014/main" id="{BA7BC6E2-010A-C44C-AEDC-1195C0DA963B}"/>
              </a:ext>
            </a:extLst>
          </p:cNvPr>
          <p:cNvSpPr>
            <a:spLocks noChangeArrowheads="1"/>
          </p:cNvSpPr>
          <p:nvPr/>
        </p:nvSpPr>
        <p:spPr bwMode="auto">
          <a:xfrm>
            <a:off x="6011863" y="1792288"/>
            <a:ext cx="1301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a:t>
            </a:r>
            <a:r>
              <a:rPr lang="en-US" altLang="en-US" sz="1200" b="1" baseline="-25000">
                <a:solidFill>
                  <a:srgbClr val="CC0000"/>
                </a:solidFill>
              </a:rPr>
              <a:t>i</a:t>
            </a:r>
            <a:endParaRPr lang="en-US" altLang="en-US" sz="1200" b="1">
              <a:solidFill>
                <a:srgbClr val="CC0000"/>
              </a:solidFill>
            </a:endParaRPr>
          </a:p>
        </p:txBody>
      </p:sp>
      <p:sp>
        <p:nvSpPr>
          <p:cNvPr id="29764" name="Rectangle 82">
            <a:extLst>
              <a:ext uri="{FF2B5EF4-FFF2-40B4-BE49-F238E27FC236}">
                <a16:creationId xmlns:a16="http://schemas.microsoft.com/office/drawing/2014/main" id="{3B4E7D41-0DEB-E741-AFD2-2D3A3253DE5E}"/>
              </a:ext>
            </a:extLst>
          </p:cNvPr>
          <p:cNvSpPr>
            <a:spLocks noChangeArrowheads="1"/>
          </p:cNvSpPr>
          <p:nvPr/>
        </p:nvSpPr>
        <p:spPr bwMode="auto">
          <a:xfrm>
            <a:off x="5270500" y="1806575"/>
            <a:ext cx="1301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a:t>
            </a:r>
            <a:r>
              <a:rPr lang="en-US" altLang="en-US" sz="1200" b="1" baseline="-25000">
                <a:solidFill>
                  <a:srgbClr val="CC0000"/>
                </a:solidFill>
              </a:rPr>
              <a:t>i</a:t>
            </a:r>
            <a:endParaRPr lang="en-US" altLang="en-US" sz="1200" b="1">
              <a:solidFill>
                <a:srgbClr val="CC0000"/>
              </a:solidFill>
            </a:endParaRPr>
          </a:p>
        </p:txBody>
      </p:sp>
      <p:sp>
        <p:nvSpPr>
          <p:cNvPr id="29765" name="Rectangle 83">
            <a:extLst>
              <a:ext uri="{FF2B5EF4-FFF2-40B4-BE49-F238E27FC236}">
                <a16:creationId xmlns:a16="http://schemas.microsoft.com/office/drawing/2014/main" id="{68D134FD-8F7B-0A4E-87A6-275BD77C1D8E}"/>
              </a:ext>
            </a:extLst>
          </p:cNvPr>
          <p:cNvSpPr>
            <a:spLocks noChangeArrowheads="1"/>
          </p:cNvSpPr>
          <p:nvPr/>
        </p:nvSpPr>
        <p:spPr bwMode="auto">
          <a:xfrm>
            <a:off x="5646738" y="1911350"/>
            <a:ext cx="8413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6</a:t>
            </a:r>
            <a:endParaRPr lang="en-US" altLang="en-US" sz="1200" b="1"/>
          </a:p>
        </p:txBody>
      </p:sp>
      <p:sp>
        <p:nvSpPr>
          <p:cNvPr id="534612" name="AutoShape 84">
            <a:extLst>
              <a:ext uri="{FF2B5EF4-FFF2-40B4-BE49-F238E27FC236}">
                <a16:creationId xmlns:a16="http://schemas.microsoft.com/office/drawing/2014/main" id="{317A496A-A6D9-A546-9DD8-AA5B7AA1C696}"/>
              </a:ext>
            </a:extLst>
          </p:cNvPr>
          <p:cNvSpPr>
            <a:spLocks noChangeArrowheads="1"/>
          </p:cNvSpPr>
          <p:nvPr/>
        </p:nvSpPr>
        <p:spPr bwMode="auto">
          <a:xfrm>
            <a:off x="3856038" y="5300663"/>
            <a:ext cx="3779837" cy="1431925"/>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4613" name="Freeform 85">
            <a:extLst>
              <a:ext uri="{FF2B5EF4-FFF2-40B4-BE49-F238E27FC236}">
                <a16:creationId xmlns:a16="http://schemas.microsoft.com/office/drawing/2014/main" id="{13392691-98F8-7144-8646-F2DFA1C1638C}"/>
              </a:ext>
            </a:extLst>
          </p:cNvPr>
          <p:cNvSpPr>
            <a:spLocks/>
          </p:cNvSpPr>
          <p:nvPr/>
        </p:nvSpPr>
        <p:spPr bwMode="auto">
          <a:xfrm>
            <a:off x="3482975" y="5091113"/>
            <a:ext cx="501650" cy="171450"/>
          </a:xfrm>
          <a:custGeom>
            <a:avLst/>
            <a:gdLst>
              <a:gd name="T0" fmla="*/ 0 w 230"/>
              <a:gd name="T1" fmla="*/ 4763 h 108"/>
              <a:gd name="T2" fmla="*/ 355517 w 230"/>
              <a:gd name="T3" fmla="*/ 26988 h 108"/>
              <a:gd name="T4" fmla="*/ 501650 w 230"/>
              <a:gd name="T5" fmla="*/ 171450 h 108"/>
              <a:gd name="T6" fmla="*/ 0 60000 65536"/>
              <a:gd name="T7" fmla="*/ 0 60000 65536"/>
              <a:gd name="T8" fmla="*/ 0 60000 65536"/>
              <a:gd name="T9" fmla="*/ 0 w 230"/>
              <a:gd name="T10" fmla="*/ 0 h 108"/>
              <a:gd name="T11" fmla="*/ 230 w 230"/>
              <a:gd name="T12" fmla="*/ 108 h 108"/>
            </a:gdLst>
            <a:ahLst/>
            <a:cxnLst>
              <a:cxn ang="T6">
                <a:pos x="T0" y="T1"/>
              </a:cxn>
              <a:cxn ang="T7">
                <a:pos x="T2" y="T3"/>
              </a:cxn>
              <a:cxn ang="T8">
                <a:pos x="T4" y="T5"/>
              </a:cxn>
            </a:cxnLst>
            <a:rect l="T9" t="T10" r="T11" b="T12"/>
            <a:pathLst>
              <a:path w="230" h="108">
                <a:moveTo>
                  <a:pt x="0" y="3"/>
                </a:moveTo>
                <a:cubicBezTo>
                  <a:pt x="62" y="1"/>
                  <a:pt x="125" y="0"/>
                  <a:pt x="163" y="17"/>
                </a:cubicBezTo>
                <a:cubicBezTo>
                  <a:pt x="201" y="34"/>
                  <a:pt x="215" y="71"/>
                  <a:pt x="230" y="108"/>
                </a:cubicBezTo>
              </a:path>
            </a:pathLst>
          </a:custGeom>
          <a:noFill/>
          <a:ln w="38100">
            <a:solidFill>
              <a:srgbClr val="000000"/>
            </a:solidFill>
            <a:round/>
            <a:headEnd/>
            <a:tailEnd type="stealth" w="med"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4615" name="AutoShape 87">
            <a:extLst>
              <a:ext uri="{FF2B5EF4-FFF2-40B4-BE49-F238E27FC236}">
                <a16:creationId xmlns:a16="http://schemas.microsoft.com/office/drawing/2014/main" id="{D894F61E-5026-FF4C-99A0-A37CE3DAE6E4}"/>
              </a:ext>
            </a:extLst>
          </p:cNvPr>
          <p:cNvSpPr>
            <a:spLocks noChangeArrowheads="1"/>
          </p:cNvSpPr>
          <p:nvPr/>
        </p:nvSpPr>
        <p:spPr bwMode="auto">
          <a:xfrm>
            <a:off x="4440238" y="1123950"/>
            <a:ext cx="1030287" cy="5794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9144"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0F116A"/>
                </a:solidFill>
              </a:rPr>
              <a:t> </a:t>
            </a:r>
            <a:r>
              <a:rPr lang="en-US" altLang="en-US" sz="2000" b="1">
                <a:solidFill>
                  <a:srgbClr val="0F116A"/>
                </a:solidFill>
              </a:rPr>
              <a:t>DHAP</a:t>
            </a:r>
          </a:p>
          <a:p>
            <a:pPr>
              <a:lnSpc>
                <a:spcPct val="80000"/>
              </a:lnSpc>
            </a:pPr>
            <a:r>
              <a:rPr lang="en-US" altLang="en-US" sz="2000" b="1">
                <a:solidFill>
                  <a:srgbClr val="CC0000"/>
                </a:solidFill>
              </a:rPr>
              <a:t>P-</a:t>
            </a:r>
            <a:r>
              <a:rPr lang="en-US" altLang="en-US" sz="2000" b="1">
                <a:solidFill>
                  <a:srgbClr val="0C8F0F"/>
                </a:solidFill>
              </a:rPr>
              <a:t>C-C-C</a:t>
            </a:r>
          </a:p>
        </p:txBody>
      </p:sp>
      <p:sp>
        <p:nvSpPr>
          <p:cNvPr id="534616" name="AutoShape 88">
            <a:extLst>
              <a:ext uri="{FF2B5EF4-FFF2-40B4-BE49-F238E27FC236}">
                <a16:creationId xmlns:a16="http://schemas.microsoft.com/office/drawing/2014/main" id="{18282E13-2837-F845-A634-6B2553526683}"/>
              </a:ext>
            </a:extLst>
          </p:cNvPr>
          <p:cNvSpPr>
            <a:spLocks noChangeArrowheads="1"/>
          </p:cNvSpPr>
          <p:nvPr/>
        </p:nvSpPr>
        <p:spPr bwMode="auto">
          <a:xfrm>
            <a:off x="5567363" y="1392238"/>
            <a:ext cx="333375" cy="82550"/>
          </a:xfrm>
          <a:prstGeom prst="rightArrow">
            <a:avLst>
              <a:gd name="adj1" fmla="val 50000"/>
              <a:gd name="adj2" fmla="val 100962"/>
            </a:avLst>
          </a:prstGeom>
          <a:solidFill>
            <a:srgbClr val="000000"/>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4621" name="AutoShape 93">
            <a:extLst>
              <a:ext uri="{FF2B5EF4-FFF2-40B4-BE49-F238E27FC236}">
                <a16:creationId xmlns:a16="http://schemas.microsoft.com/office/drawing/2014/main" id="{478CFE95-7AA9-6649-97D9-CFBADECF19A8}"/>
              </a:ext>
            </a:extLst>
          </p:cNvPr>
          <p:cNvSpPr>
            <a:spLocks noChangeArrowheads="1"/>
          </p:cNvSpPr>
          <p:nvPr/>
        </p:nvSpPr>
        <p:spPr bwMode="auto">
          <a:xfrm>
            <a:off x="3856038" y="1703388"/>
            <a:ext cx="3779837" cy="693737"/>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4620" name="Freeform 92">
            <a:extLst>
              <a:ext uri="{FF2B5EF4-FFF2-40B4-BE49-F238E27FC236}">
                <a16:creationId xmlns:a16="http://schemas.microsoft.com/office/drawing/2014/main" id="{42CF0F23-6684-5C4E-9D4B-3622064E6379}"/>
              </a:ext>
            </a:extLst>
          </p:cNvPr>
          <p:cNvSpPr>
            <a:spLocks/>
          </p:cNvSpPr>
          <p:nvPr/>
        </p:nvSpPr>
        <p:spPr bwMode="auto">
          <a:xfrm>
            <a:off x="3463925" y="2009775"/>
            <a:ext cx="557213" cy="92075"/>
          </a:xfrm>
          <a:custGeom>
            <a:avLst/>
            <a:gdLst>
              <a:gd name="T0" fmla="*/ 0 w 354"/>
              <a:gd name="T1" fmla="*/ 84138 h 58"/>
              <a:gd name="T2" fmla="*/ 308513 w 354"/>
              <a:gd name="T3" fmla="*/ 1588 h 58"/>
              <a:gd name="T4" fmla="*/ 557213 w 354"/>
              <a:gd name="T5" fmla="*/ 92075 h 58"/>
              <a:gd name="T6" fmla="*/ 0 60000 65536"/>
              <a:gd name="T7" fmla="*/ 0 60000 65536"/>
              <a:gd name="T8" fmla="*/ 0 60000 65536"/>
              <a:gd name="T9" fmla="*/ 0 w 354"/>
              <a:gd name="T10" fmla="*/ 0 h 58"/>
              <a:gd name="T11" fmla="*/ 354 w 354"/>
              <a:gd name="T12" fmla="*/ 58 h 58"/>
            </a:gdLst>
            <a:ahLst/>
            <a:cxnLst>
              <a:cxn ang="T6">
                <a:pos x="T0" y="T1"/>
              </a:cxn>
              <a:cxn ang="T7">
                <a:pos x="T2" y="T3"/>
              </a:cxn>
              <a:cxn ang="T8">
                <a:pos x="T4" y="T5"/>
              </a:cxn>
            </a:cxnLst>
            <a:rect l="T9" t="T10" r="T11" b="T12"/>
            <a:pathLst>
              <a:path w="354" h="58">
                <a:moveTo>
                  <a:pt x="0" y="53"/>
                </a:moveTo>
                <a:cubicBezTo>
                  <a:pt x="68" y="26"/>
                  <a:pt x="137" y="0"/>
                  <a:pt x="196" y="1"/>
                </a:cubicBezTo>
                <a:cubicBezTo>
                  <a:pt x="255" y="2"/>
                  <a:pt x="304" y="30"/>
                  <a:pt x="354" y="58"/>
                </a:cubicBezTo>
              </a:path>
            </a:pathLst>
          </a:custGeom>
          <a:noFill/>
          <a:ln w="38100">
            <a:solidFill>
              <a:srgbClr val="000000"/>
            </a:solidFill>
            <a:round/>
            <a:headEnd/>
            <a:tailEnd type="stealth" w="med"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4542" name="Rectangle 14" descr="Rectangle: Click to edit Master text styles&#13;&#10;Second level&#13;&#10;Third level&#13;&#10;Fourth level&#13;&#10;Fifth level">
            <a:extLst>
              <a:ext uri="{FF2B5EF4-FFF2-40B4-BE49-F238E27FC236}">
                <a16:creationId xmlns:a16="http://schemas.microsoft.com/office/drawing/2014/main" id="{60DCEF52-18B7-024F-A446-755DA55AD310}"/>
              </a:ext>
            </a:extLst>
          </p:cNvPr>
          <p:cNvSpPr>
            <a:spLocks noGrp="1" noChangeArrowheads="1"/>
          </p:cNvSpPr>
          <p:nvPr>
            <p:ph type="body" idx="1"/>
          </p:nvPr>
        </p:nvSpPr>
        <p:spPr>
          <a:xfrm>
            <a:off x="65088" y="1439863"/>
            <a:ext cx="4035425" cy="4125912"/>
          </a:xfrm>
        </p:spPr>
        <p:txBody>
          <a:bodyPr/>
          <a:lstStyle/>
          <a:p>
            <a:pPr eaLnBrk="1" hangingPunct="1">
              <a:lnSpc>
                <a:spcPct val="90000"/>
              </a:lnSpc>
            </a:pPr>
            <a:endParaRPr lang="en-US" altLang="en-US" sz="2600" dirty="0">
              <a:ea typeface="ＭＳ Ｐゴシック" panose="020B0600070205080204" pitchFamily="34" charset="-128"/>
            </a:endParaRPr>
          </a:p>
          <a:p>
            <a:pPr lvl="1" eaLnBrk="1" hangingPunct="1">
              <a:lnSpc>
                <a:spcPct val="90000"/>
              </a:lnSpc>
            </a:pPr>
            <a:r>
              <a:rPr lang="en-US" altLang="en-US" sz="2400" dirty="0">
                <a:ea typeface="ＭＳ Ｐゴシック" panose="020B0600070205080204" pitchFamily="34" charset="-128"/>
              </a:rPr>
              <a:t>NADH production</a:t>
            </a:r>
          </a:p>
          <a:p>
            <a:pPr marL="1085850" lvl="2" eaLnBrk="1" hangingPunct="1">
              <a:lnSpc>
                <a:spcPct val="90000"/>
              </a:lnSpc>
            </a:pPr>
            <a:r>
              <a:rPr lang="en-US" altLang="en-US" sz="2000" dirty="0">
                <a:ea typeface="ＭＳ Ｐゴシック" panose="020B0600070205080204" pitchFamily="34" charset="-128"/>
              </a:rPr>
              <a:t>G3P donates H</a:t>
            </a:r>
          </a:p>
          <a:p>
            <a:pPr marL="1085850" lvl="2" eaLnBrk="1" hangingPunct="1">
              <a:lnSpc>
                <a:spcPct val="90000"/>
              </a:lnSpc>
            </a:pPr>
            <a:r>
              <a:rPr lang="en-US" altLang="en-US" sz="2000" dirty="0">
                <a:ea typeface="ＭＳ Ｐゴシック" panose="020B0600070205080204" pitchFamily="34" charset="-128"/>
              </a:rPr>
              <a:t>oxidizes the sugar</a:t>
            </a:r>
          </a:p>
          <a:p>
            <a:pPr marL="1085850" lvl="2" eaLnBrk="1" hangingPunct="1">
              <a:lnSpc>
                <a:spcPct val="90000"/>
              </a:lnSpc>
            </a:pPr>
            <a:r>
              <a:rPr lang="en-US" altLang="en-US" sz="2000" dirty="0">
                <a:ea typeface="ＭＳ Ｐゴシック" panose="020B0600070205080204" pitchFamily="34" charset="-128"/>
              </a:rPr>
              <a:t>reduces NAD</a:t>
            </a:r>
            <a:r>
              <a:rPr lang="en-US" altLang="en-US" sz="2000" baseline="30000" dirty="0">
                <a:ea typeface="ＭＳ Ｐゴシック" panose="020B0600070205080204" pitchFamily="34" charset="-128"/>
              </a:rPr>
              <a:t>+</a:t>
            </a:r>
            <a:endParaRPr lang="en-US" altLang="en-US" sz="2000" dirty="0">
              <a:ea typeface="ＭＳ Ｐゴシック" panose="020B0600070205080204" pitchFamily="34" charset="-128"/>
            </a:endParaRPr>
          </a:p>
          <a:p>
            <a:pPr marL="1085850" lvl="2" eaLnBrk="1" hangingPunct="1">
              <a:lnSpc>
                <a:spcPct val="90000"/>
              </a:lnSpc>
            </a:pPr>
            <a:r>
              <a:rPr lang="en-US" altLang="en-US" sz="2000" dirty="0">
                <a:ea typeface="ＭＳ Ｐゴシック" panose="020B0600070205080204" pitchFamily="34" charset="-128"/>
              </a:rPr>
              <a:t>NAD</a:t>
            </a:r>
            <a:r>
              <a:rPr lang="en-US" altLang="en-US" sz="2000" baseline="30000" dirty="0">
                <a:ea typeface="ＭＳ Ｐゴシック" panose="020B0600070205080204" pitchFamily="34" charset="-128"/>
              </a:rPr>
              <a:t>+</a:t>
            </a:r>
            <a:r>
              <a:rPr lang="en-US" altLang="en-US" sz="2000" dirty="0">
                <a:ea typeface="ＭＳ Ｐゴシック" panose="020B0600070205080204" pitchFamily="34" charset="-128"/>
              </a:rPr>
              <a:t> </a:t>
            </a:r>
            <a:r>
              <a:rPr lang="en-US" altLang="en-US" sz="2000" dirty="0">
                <a:ea typeface="ＭＳ Ｐゴシック" panose="020B0600070205080204" pitchFamily="34" charset="-128"/>
                <a:sym typeface="Symbol" pitchFamily="2" charset="2"/>
              </a:rPr>
              <a:t> </a:t>
            </a:r>
            <a:r>
              <a:rPr lang="en-US" altLang="en-US" sz="2000" dirty="0">
                <a:solidFill>
                  <a:srgbClr val="CC0000"/>
                </a:solidFill>
                <a:ea typeface="ＭＳ Ｐゴシック" panose="020B0600070205080204" pitchFamily="34" charset="-128"/>
                <a:sym typeface="Symbol" pitchFamily="2" charset="2"/>
              </a:rPr>
              <a:t>NADH</a:t>
            </a:r>
            <a:endParaRPr lang="en-US" altLang="en-US" sz="2000" dirty="0">
              <a:ea typeface="ＭＳ Ｐゴシック" panose="020B0600070205080204" pitchFamily="34" charset="-128"/>
              <a:sym typeface="Symbol" pitchFamily="2" charset="2"/>
            </a:endParaRPr>
          </a:p>
          <a:p>
            <a:pPr lvl="1" eaLnBrk="1" hangingPunct="1">
              <a:lnSpc>
                <a:spcPct val="90000"/>
              </a:lnSpc>
            </a:pPr>
            <a:r>
              <a:rPr lang="en-US" altLang="en-US" sz="2400" dirty="0">
                <a:ea typeface="ＭＳ Ｐゴシック" panose="020B0600070205080204" pitchFamily="34" charset="-128"/>
              </a:rPr>
              <a:t>ATP production</a:t>
            </a:r>
          </a:p>
          <a:p>
            <a:pPr marL="1085850" lvl="2" eaLnBrk="1" hangingPunct="1">
              <a:lnSpc>
                <a:spcPct val="90000"/>
              </a:lnSpc>
            </a:pPr>
            <a:r>
              <a:rPr lang="en-US" altLang="en-US" sz="2000" dirty="0">
                <a:ea typeface="ＭＳ Ｐゴシック" panose="020B0600070205080204" pitchFamily="34" charset="-128"/>
              </a:rPr>
              <a:t>G3P </a:t>
            </a:r>
            <a:r>
              <a:rPr lang="en-US" altLang="en-US" sz="2000" dirty="0">
                <a:ea typeface="ＭＳ Ｐゴシック" panose="020B0600070205080204" pitchFamily="34" charset="-128"/>
                <a:sym typeface="Symbol" pitchFamily="2" charset="2"/>
              </a:rPr>
              <a:t>   pyruvate</a:t>
            </a:r>
          </a:p>
          <a:p>
            <a:pPr marL="1085850" lvl="2" eaLnBrk="1" hangingPunct="1">
              <a:lnSpc>
                <a:spcPct val="90000"/>
              </a:lnSpc>
            </a:pPr>
            <a:r>
              <a:rPr lang="en-US" altLang="en-US" sz="2000" dirty="0">
                <a:ea typeface="ＭＳ Ｐゴシック" panose="020B0600070205080204" pitchFamily="34" charset="-128"/>
                <a:sym typeface="Symbol" pitchFamily="2" charset="2"/>
              </a:rPr>
              <a:t>PEP sugar donates P</a:t>
            </a:r>
          </a:p>
          <a:p>
            <a:pPr marL="1428750" lvl="3" eaLnBrk="1" hangingPunct="1">
              <a:lnSpc>
                <a:spcPct val="90000"/>
              </a:lnSpc>
            </a:pPr>
            <a:r>
              <a:rPr lang="en-US" altLang="en-US" sz="1800" dirty="0">
                <a:solidFill>
                  <a:srgbClr val="002060"/>
                </a:solidFill>
                <a:ea typeface="ＭＳ Ｐゴシック" panose="020B0600070205080204" pitchFamily="34" charset="-128"/>
                <a:sym typeface="Symbol" pitchFamily="2" charset="2"/>
              </a:rPr>
              <a:t>“</a:t>
            </a:r>
            <a:r>
              <a:rPr lang="en-US" altLang="en-US" sz="1800" u="sng" dirty="0">
                <a:solidFill>
                  <a:srgbClr val="002060"/>
                </a:solidFill>
                <a:ea typeface="ＭＳ Ｐゴシック" panose="020B0600070205080204" pitchFamily="34" charset="-128"/>
                <a:sym typeface="Symbol" pitchFamily="2" charset="2"/>
              </a:rPr>
              <a:t>substrate level phosphorylation</a:t>
            </a:r>
            <a:r>
              <a:rPr lang="en-US" altLang="en-US" sz="1800" dirty="0">
                <a:solidFill>
                  <a:srgbClr val="002060"/>
                </a:solidFill>
                <a:ea typeface="ＭＳ Ｐゴシック" panose="020B0600070205080204" pitchFamily="34" charset="-128"/>
                <a:sym typeface="Symbol" pitchFamily="2" charset="2"/>
              </a:rPr>
              <a:t>”</a:t>
            </a:r>
          </a:p>
          <a:p>
            <a:pPr marL="1085850" lvl="2" eaLnBrk="1" hangingPunct="1">
              <a:lnSpc>
                <a:spcPct val="90000"/>
              </a:lnSpc>
            </a:pPr>
            <a:r>
              <a:rPr lang="en-US" altLang="en-US" sz="2000" dirty="0">
                <a:ea typeface="ＭＳ Ｐゴシック" panose="020B0600070205080204" pitchFamily="34" charset="-128"/>
                <a:sym typeface="Symbol" pitchFamily="2" charset="2"/>
              </a:rPr>
              <a:t>ADP  </a:t>
            </a:r>
            <a:r>
              <a:rPr lang="en-US" altLang="en-US" sz="2000" dirty="0">
                <a:solidFill>
                  <a:srgbClr val="CC0000"/>
                </a:solidFill>
                <a:ea typeface="ＭＳ Ｐゴシック" panose="020B0600070205080204" pitchFamily="34" charset="-128"/>
                <a:sym typeface="Symbol" pitchFamily="2" charset="2"/>
              </a:rPr>
              <a:t>ATP</a:t>
            </a:r>
          </a:p>
        </p:txBody>
      </p:sp>
    </p:spTree>
    <p:extLst>
      <p:ext uri="{BB962C8B-B14F-4D97-AF65-F5344CB8AC3E}">
        <p14:creationId xmlns:p14="http://schemas.microsoft.com/office/powerpoint/2010/main" val="3726674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4615"/>
                                        </p:tgtEl>
                                        <p:attrNameLst>
                                          <p:attrName>style.visibility</p:attrName>
                                        </p:attrNameLst>
                                      </p:cBhvr>
                                      <p:to>
                                        <p:strVal val="visible"/>
                                      </p:to>
                                    </p:set>
                                    <p:animEffect transition="in" filter="wipe(left)">
                                      <p:cBhvr>
                                        <p:cTn id="7" dur="500"/>
                                        <p:tgtEl>
                                          <p:spTgt spid="534615"/>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4616"/>
                                        </p:tgtEl>
                                        <p:attrNameLst>
                                          <p:attrName>style.visibility</p:attrName>
                                        </p:attrNameLst>
                                      </p:cBhvr>
                                      <p:to>
                                        <p:strVal val="visible"/>
                                      </p:to>
                                    </p:set>
                                    <p:animEffect transition="in" filter="wipe(left)">
                                      <p:cBhvr>
                                        <p:cTn id="11" dur="500"/>
                                        <p:tgtEl>
                                          <p:spTgt spid="534616"/>
                                        </p:tgtEl>
                                      </p:cBhvr>
                                    </p:animEffect>
                                  </p:childTnLst>
                                  <p:subTnLst>
                                    <p:audio>
                                      <p:cMediaNode>
                                        <p:cTn display="0" masterRel="sameClick">
                                          <p:stCondLst>
                                            <p:cond evt="begin" delay="0">
                                              <p:tn val="9"/>
                                            </p:cond>
                                          </p:stCondLst>
                                          <p:endCondLst>
                                            <p:cond evt="onStopAudio" delay="0">
                                              <p:tgtEl>
                                                <p:sldTgt/>
                                              </p:tgtEl>
                                            </p:cond>
                                          </p:endCondLst>
                                        </p:cTn>
                                        <p:tgtEl>
                                          <p:sndTgt r:embed="rId3" name="Pencil Check"/>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4607"/>
                                        </p:tgtEl>
                                        <p:attrNameLst>
                                          <p:attrName>style.visibility</p:attrName>
                                        </p:attrNameLst>
                                      </p:cBhvr>
                                      <p:to>
                                        <p:strVal val="visible"/>
                                      </p:to>
                                    </p:set>
                                    <p:animEffect transition="in" filter="wipe(left)">
                                      <p:cBhvr>
                                        <p:cTn id="16" dur="500"/>
                                        <p:tgtEl>
                                          <p:spTgt spid="534607"/>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34542">
                                            <p:txEl>
                                              <p:pRg st="1" end="1"/>
                                            </p:txEl>
                                          </p:spTgt>
                                        </p:tgtEl>
                                        <p:attrNameLst>
                                          <p:attrName>style.visibility</p:attrName>
                                        </p:attrNameLst>
                                      </p:cBhvr>
                                      <p:to>
                                        <p:strVal val="visible"/>
                                      </p:to>
                                    </p:set>
                                    <p:anim calcmode="lin" valueType="num">
                                      <p:cBhvr additive="base">
                                        <p:cTn id="21" dur="500" fill="hold"/>
                                        <p:tgtEl>
                                          <p:spTgt spid="534542">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345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4620"/>
                                        </p:tgtEl>
                                        <p:attrNameLst>
                                          <p:attrName>style.visibility</p:attrName>
                                        </p:attrNameLst>
                                      </p:cBhvr>
                                      <p:to>
                                        <p:strVal val="visible"/>
                                      </p:to>
                                    </p:set>
                                    <p:animEffect transition="in" filter="wipe(left)">
                                      <p:cBhvr>
                                        <p:cTn id="27" dur="500"/>
                                        <p:tgtEl>
                                          <p:spTgt spid="534620"/>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534621"/>
                                        </p:tgtEl>
                                        <p:attrNameLst>
                                          <p:attrName>style.visibility</p:attrName>
                                        </p:attrNameLst>
                                      </p:cBhvr>
                                      <p:to>
                                        <p:strVal val="visible"/>
                                      </p:to>
                                    </p:set>
                                    <p:animEffect transition="in" filter="wipe(left)">
                                      <p:cBhvr>
                                        <p:cTn id="31" dur="500"/>
                                        <p:tgtEl>
                                          <p:spTgt spid="534621"/>
                                        </p:tgtEl>
                                      </p:cBhvr>
                                    </p:animEffect>
                                  </p:childTnLst>
                                  <p:subTnLst>
                                    <p:audio>
                                      <p:cMediaNode>
                                        <p:cTn display="0" masterRel="sameClick">
                                          <p:stCondLst>
                                            <p:cond evt="begin" delay="0">
                                              <p:tn val="29"/>
                                            </p:cond>
                                          </p:stCondLst>
                                          <p:endCondLst>
                                            <p:cond evt="onStopAudio" delay="0">
                                              <p:tgtEl>
                                                <p:sldTgt/>
                                              </p:tgtEl>
                                            </p:cond>
                                          </p:endCondLst>
                                        </p:cTn>
                                        <p:tgtEl>
                                          <p:sndTgt r:embed="rId6"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34542">
                                            <p:txEl>
                                              <p:pRg st="2" end="2"/>
                                            </p:txEl>
                                          </p:spTgt>
                                        </p:tgtEl>
                                        <p:attrNameLst>
                                          <p:attrName>style.visibility</p:attrName>
                                        </p:attrNameLst>
                                      </p:cBhvr>
                                      <p:to>
                                        <p:strVal val="visible"/>
                                      </p:to>
                                    </p:set>
                                    <p:anim calcmode="lin" valueType="num">
                                      <p:cBhvr additive="base">
                                        <p:cTn id="36" dur="500" fill="hold"/>
                                        <p:tgtEl>
                                          <p:spTgt spid="534542">
                                            <p:txEl>
                                              <p:pRg st="2" end="2"/>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3454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34542">
                                            <p:txEl>
                                              <p:pRg st="3" end="3"/>
                                            </p:txEl>
                                          </p:spTgt>
                                        </p:tgtEl>
                                        <p:attrNameLst>
                                          <p:attrName>style.visibility</p:attrName>
                                        </p:attrNameLst>
                                      </p:cBhvr>
                                      <p:to>
                                        <p:strVal val="visible"/>
                                      </p:to>
                                    </p:set>
                                    <p:anim calcmode="lin" valueType="num">
                                      <p:cBhvr additive="base">
                                        <p:cTn id="42" dur="500" fill="hold"/>
                                        <p:tgtEl>
                                          <p:spTgt spid="534542">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3454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34542">
                                            <p:txEl>
                                              <p:pRg st="4" end="4"/>
                                            </p:txEl>
                                          </p:spTgt>
                                        </p:tgtEl>
                                        <p:attrNameLst>
                                          <p:attrName>style.visibility</p:attrName>
                                        </p:attrNameLst>
                                      </p:cBhvr>
                                      <p:to>
                                        <p:strVal val="visible"/>
                                      </p:to>
                                    </p:set>
                                    <p:anim calcmode="lin" valueType="num">
                                      <p:cBhvr additive="base">
                                        <p:cTn id="48" dur="500" fill="hold"/>
                                        <p:tgtEl>
                                          <p:spTgt spid="534542">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3454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34542">
                                            <p:txEl>
                                              <p:pRg st="5" end="5"/>
                                            </p:txEl>
                                          </p:spTgt>
                                        </p:tgtEl>
                                        <p:attrNameLst>
                                          <p:attrName>style.visibility</p:attrName>
                                        </p:attrNameLst>
                                      </p:cBhvr>
                                      <p:to>
                                        <p:strVal val="visible"/>
                                      </p:to>
                                    </p:set>
                                    <p:anim calcmode="lin" valueType="num">
                                      <p:cBhvr additive="base">
                                        <p:cTn id="54" dur="500" fill="hold"/>
                                        <p:tgtEl>
                                          <p:spTgt spid="534542">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53454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5"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534542">
                                            <p:txEl>
                                              <p:pRg st="6" end="6"/>
                                            </p:txEl>
                                          </p:spTgt>
                                        </p:tgtEl>
                                        <p:attrNameLst>
                                          <p:attrName>style.visibility</p:attrName>
                                        </p:attrNameLst>
                                      </p:cBhvr>
                                      <p:to>
                                        <p:strVal val="visible"/>
                                      </p:to>
                                    </p:set>
                                    <p:anim calcmode="lin" valueType="num">
                                      <p:cBhvr additive="base">
                                        <p:cTn id="60" dur="500" fill="hold"/>
                                        <p:tgtEl>
                                          <p:spTgt spid="534542">
                                            <p:txEl>
                                              <p:pRg st="6" end="6"/>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3454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5"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534542">
                                            <p:txEl>
                                              <p:pRg st="7" end="7"/>
                                            </p:txEl>
                                          </p:spTgt>
                                        </p:tgtEl>
                                        <p:attrNameLst>
                                          <p:attrName>style.visibility</p:attrName>
                                        </p:attrNameLst>
                                      </p:cBhvr>
                                      <p:to>
                                        <p:strVal val="visible"/>
                                      </p:to>
                                    </p:set>
                                    <p:anim calcmode="lin" valueType="num">
                                      <p:cBhvr additive="base">
                                        <p:cTn id="66" dur="500" fill="hold"/>
                                        <p:tgtEl>
                                          <p:spTgt spid="534542">
                                            <p:txEl>
                                              <p:pRg st="7" end="7"/>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53454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5"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534542">
                                            <p:txEl>
                                              <p:pRg st="8" end="8"/>
                                            </p:txEl>
                                          </p:spTgt>
                                        </p:tgtEl>
                                        <p:attrNameLst>
                                          <p:attrName>style.visibility</p:attrName>
                                        </p:attrNameLst>
                                      </p:cBhvr>
                                      <p:to>
                                        <p:strVal val="visible"/>
                                      </p:to>
                                    </p:set>
                                    <p:anim calcmode="lin" valueType="num">
                                      <p:cBhvr additive="base">
                                        <p:cTn id="72" dur="500" fill="hold"/>
                                        <p:tgtEl>
                                          <p:spTgt spid="534542">
                                            <p:txEl>
                                              <p:pRg st="8" end="8"/>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53454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5" name="Whoosh"/>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534542">
                                            <p:txEl>
                                              <p:pRg st="9" end="9"/>
                                            </p:txEl>
                                          </p:spTgt>
                                        </p:tgtEl>
                                        <p:attrNameLst>
                                          <p:attrName>style.visibility</p:attrName>
                                        </p:attrNameLst>
                                      </p:cBhvr>
                                      <p:to>
                                        <p:strVal val="visible"/>
                                      </p:to>
                                    </p:set>
                                    <p:anim calcmode="lin" valueType="num">
                                      <p:cBhvr additive="base">
                                        <p:cTn id="78" dur="500" fill="hold"/>
                                        <p:tgtEl>
                                          <p:spTgt spid="534542">
                                            <p:txEl>
                                              <p:pRg st="9" end="9"/>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534542">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5" name="Whoosh"/>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34613"/>
                                        </p:tgtEl>
                                        <p:attrNameLst>
                                          <p:attrName>style.visibility</p:attrName>
                                        </p:attrNameLst>
                                      </p:cBhvr>
                                      <p:to>
                                        <p:strVal val="visible"/>
                                      </p:to>
                                    </p:set>
                                    <p:animEffect transition="in" filter="wipe(left)">
                                      <p:cBhvr>
                                        <p:cTn id="84" dur="500"/>
                                        <p:tgtEl>
                                          <p:spTgt spid="534613"/>
                                        </p:tgtEl>
                                      </p:cBhvr>
                                    </p:animEffect>
                                  </p:childTnLst>
                                  <p:subTnLst>
                                    <p:audio>
                                      <p:cMediaNode>
                                        <p:cTn display="0" masterRel="sameClick">
                                          <p:stCondLst>
                                            <p:cond evt="begin" delay="0">
                                              <p:tn val="82"/>
                                            </p:cond>
                                          </p:stCondLst>
                                          <p:endCondLst>
                                            <p:cond evt="onStopAudio" delay="0">
                                              <p:tgtEl>
                                                <p:sldTgt/>
                                              </p:tgtEl>
                                            </p:cond>
                                          </p:endCondLst>
                                        </p:cTn>
                                        <p:tgtEl>
                                          <p:sndTgt r:embed="rId3" name="Pencil Check"/>
                                        </p:tgtEl>
                                      </p:cMediaNode>
                                    </p:audio>
                                  </p:subTnLst>
                                </p:cTn>
                              </p:par>
                            </p:childTnLst>
                          </p:cTn>
                        </p:par>
                        <p:par>
                          <p:cTn id="85" fill="hold" nodeType="afterGroup">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534612"/>
                                        </p:tgtEl>
                                        <p:attrNameLst>
                                          <p:attrName>style.visibility</p:attrName>
                                        </p:attrNameLst>
                                      </p:cBhvr>
                                      <p:to>
                                        <p:strVal val="visible"/>
                                      </p:to>
                                    </p:set>
                                    <p:animEffect transition="in" filter="wipe(left)">
                                      <p:cBhvr>
                                        <p:cTn id="88" dur="500"/>
                                        <p:tgtEl>
                                          <p:spTgt spid="534612"/>
                                        </p:tgtEl>
                                      </p:cBhvr>
                                    </p:animEffect>
                                  </p:childTnLst>
                                  <p:subTnLst>
                                    <p:audio>
                                      <p:cMediaNode>
                                        <p:cTn display="0" masterRel="sameClick">
                                          <p:stCondLst>
                                            <p:cond evt="begin" delay="0">
                                              <p:tn val="86"/>
                                            </p:cond>
                                          </p:stCondLst>
                                          <p:endCondLst>
                                            <p:cond evt="onStopAudio" delay="0">
                                              <p:tgtEl>
                                                <p:sldTgt/>
                                              </p:tgtEl>
                                            </p:cond>
                                          </p:endCondLst>
                                        </p:cTn>
                                        <p:tgtEl>
                                          <p:sndTgt r:embed="rId6" name="Vibro Up"/>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34542">
                                            <p:txEl>
                                              <p:pRg st="10" end="10"/>
                                            </p:txEl>
                                          </p:spTgt>
                                        </p:tgtEl>
                                        <p:attrNameLst>
                                          <p:attrName>style.visibility</p:attrName>
                                        </p:attrNameLst>
                                      </p:cBhvr>
                                      <p:to>
                                        <p:strVal val="visible"/>
                                      </p:to>
                                    </p:set>
                                    <p:anim calcmode="lin" valueType="num">
                                      <p:cBhvr additive="base">
                                        <p:cTn id="93" dur="500" fill="hold"/>
                                        <p:tgtEl>
                                          <p:spTgt spid="534542">
                                            <p:txEl>
                                              <p:pRg st="10" end="1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53454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Whoosh"/>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534540"/>
                                        </p:tgtEl>
                                        <p:attrNameLst>
                                          <p:attrName>style.visibility</p:attrName>
                                        </p:attrNameLst>
                                      </p:cBhvr>
                                      <p:to>
                                        <p:strVal val="visible"/>
                                      </p:to>
                                    </p:set>
                                    <p:animEffect transition="in" filter="wipe(left)">
                                      <p:cBhvr>
                                        <p:cTn id="99" dur="500"/>
                                        <p:tgtEl>
                                          <p:spTgt spid="534540"/>
                                        </p:tgtEl>
                                      </p:cBhvr>
                                    </p:animEffect>
                                  </p:childTnLst>
                                </p:cTn>
                              </p:par>
                            </p:childTnLst>
                          </p:cTn>
                        </p:par>
                        <p:par>
                          <p:cTn id="100" fill="hold" nodeType="afterGroup">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534541"/>
                                        </p:tgtEl>
                                        <p:attrNameLst>
                                          <p:attrName>style.visibility</p:attrName>
                                        </p:attrNameLst>
                                      </p:cBhvr>
                                      <p:to>
                                        <p:strVal val="visible"/>
                                      </p:to>
                                    </p:set>
                                    <p:animEffect transition="in" filter="wipe(left)">
                                      <p:cBhvr>
                                        <p:cTn id="103" dur="500"/>
                                        <p:tgtEl>
                                          <p:spTgt spid="534541"/>
                                        </p:tgtEl>
                                      </p:cBhvr>
                                    </p:animEffect>
                                  </p:childTnLst>
                                  <p:subTnLst>
                                    <p:audio>
                                      <p:cMediaNode>
                                        <p:cTn display="0" masterRel="sameClick">
                                          <p:stCondLst>
                                            <p:cond evt="begin" delay="0">
                                              <p:tn val="101"/>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1" grpId="0" animBg="1" autoUpdateAnimBg="0"/>
      <p:bldP spid="534607" grpId="0" animBg="1" autoUpdateAnimBg="0"/>
      <p:bldP spid="534612" grpId="0" animBg="1"/>
      <p:bldP spid="534613" grpId="0" animBg="1"/>
      <p:bldP spid="534615" grpId="0" animBg="1" autoUpdateAnimBg="0"/>
      <p:bldP spid="534616" grpId="0" animBg="1"/>
      <p:bldP spid="534621" grpId="0" animBg="1"/>
      <p:bldP spid="534620" grpId="0" animBg="1"/>
      <p:bldP spid="53454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C7FFB0B-7877-4147-8732-FD821020590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Substrate-level Phosphorylation</a:t>
            </a:r>
          </a:p>
        </p:txBody>
      </p:sp>
      <p:pic>
        <p:nvPicPr>
          <p:cNvPr id="542723" name="Picture 3" descr="f9-04_substrate-level_p_c">
            <a:extLst>
              <a:ext uri="{FF2B5EF4-FFF2-40B4-BE49-F238E27FC236}">
                <a16:creationId xmlns:a16="http://schemas.microsoft.com/office/drawing/2014/main" id="{2784518A-A36B-3B41-B5FE-E0608B810E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125" t="19501" r="53999" b="14999"/>
          <a:stretch>
            <a:fillRect/>
          </a:stretch>
        </p:blipFill>
        <p:spPr bwMode="auto">
          <a:xfrm>
            <a:off x="4267200" y="4416425"/>
            <a:ext cx="21510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4" name="AutoShape 4">
            <a:extLst>
              <a:ext uri="{FF2B5EF4-FFF2-40B4-BE49-F238E27FC236}">
                <a16:creationId xmlns:a16="http://schemas.microsoft.com/office/drawing/2014/main" id="{46BAB3ED-E5DD-7541-83BB-E444400DA10E}"/>
              </a:ext>
            </a:extLst>
          </p:cNvPr>
          <p:cNvSpPr>
            <a:spLocks noChangeArrowheads="1"/>
          </p:cNvSpPr>
          <p:nvPr/>
        </p:nvSpPr>
        <p:spPr bwMode="auto">
          <a:xfrm>
            <a:off x="105021" y="2777074"/>
            <a:ext cx="3227388" cy="1940957"/>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39725" indent="-2254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dirty="0">
                <a:solidFill>
                  <a:srgbClr val="0F116A"/>
                </a:solidFill>
              </a:rPr>
              <a:t>P is transferred from PEP to ADP</a:t>
            </a:r>
          </a:p>
          <a:p>
            <a:pPr lvl="1" algn="l">
              <a:buClr>
                <a:schemeClr val="tx1"/>
              </a:buClr>
              <a:buFont typeface="Wingdings" pitchFamily="2" charset="2"/>
              <a:buChar char="ü"/>
            </a:pPr>
            <a:r>
              <a:rPr lang="en-US" altLang="en-US" sz="2600" b="1" dirty="0">
                <a:solidFill>
                  <a:srgbClr val="00B050"/>
                </a:solidFill>
              </a:rPr>
              <a:t>kinase enzyme</a:t>
            </a:r>
          </a:p>
          <a:p>
            <a:pPr lvl="1" algn="l">
              <a:buClr>
                <a:schemeClr val="tx1"/>
              </a:buClr>
              <a:buFont typeface="Wingdings" pitchFamily="2" charset="2"/>
              <a:buChar char="ü"/>
            </a:pPr>
            <a:r>
              <a:rPr lang="en-US" altLang="en-US" sz="2600" b="1" dirty="0">
                <a:solidFill>
                  <a:srgbClr val="0F116A"/>
                </a:solidFill>
              </a:rPr>
              <a:t>ADP </a:t>
            </a:r>
            <a:r>
              <a:rPr lang="en-US" altLang="en-US" sz="3000" b="1" dirty="0">
                <a:solidFill>
                  <a:srgbClr val="0F116A"/>
                </a:solidFill>
                <a:sym typeface="Symbol" pitchFamily="2" charset="2"/>
              </a:rPr>
              <a:t></a:t>
            </a:r>
            <a:r>
              <a:rPr lang="en-US" altLang="en-US" sz="2600" b="1" dirty="0">
                <a:solidFill>
                  <a:srgbClr val="0F116A"/>
                </a:solidFill>
              </a:rPr>
              <a:t> ATP</a:t>
            </a:r>
          </a:p>
        </p:txBody>
      </p:sp>
      <p:pic>
        <p:nvPicPr>
          <p:cNvPr id="542725" name="Picture 5" descr="penguinL">
            <a:extLst>
              <a:ext uri="{FF2B5EF4-FFF2-40B4-BE49-F238E27FC236}">
                <a16:creationId xmlns:a16="http://schemas.microsoft.com/office/drawing/2014/main" id="{EBA1350B-0901-3C41-8C39-45CF440F0B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6" name="AutoShape 6">
            <a:extLst>
              <a:ext uri="{FF2B5EF4-FFF2-40B4-BE49-F238E27FC236}">
                <a16:creationId xmlns:a16="http://schemas.microsoft.com/office/drawing/2014/main" id="{AEB3C51C-BA63-B348-81B6-90767C3F8E8E}"/>
              </a:ext>
            </a:extLst>
          </p:cNvPr>
          <p:cNvSpPr>
            <a:spLocks noChangeArrowheads="1"/>
          </p:cNvSpPr>
          <p:nvPr/>
        </p:nvSpPr>
        <p:spPr bwMode="auto">
          <a:xfrm flipH="1">
            <a:off x="1793875" y="5345113"/>
            <a:ext cx="2089150" cy="1398587"/>
          </a:xfrm>
          <a:prstGeom prst="wedgeEllipseCallout">
            <a:avLst>
              <a:gd name="adj1" fmla="val 85255"/>
              <a:gd name="adj2" fmla="val -10273"/>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I get it!</a:t>
            </a:r>
          </a:p>
          <a:p>
            <a:pPr>
              <a:lnSpc>
                <a:spcPct val="90000"/>
              </a:lnSpc>
            </a:pPr>
            <a:r>
              <a:rPr lang="en-US" altLang="en-US" sz="1800" b="1">
                <a:solidFill>
                  <a:srgbClr val="0F116A"/>
                </a:solidFill>
                <a:latin typeface="Comic Sans MS" panose="030F0902030302020204" pitchFamily="66" charset="0"/>
              </a:rPr>
              <a:t>The P</a:t>
            </a:r>
            <a:r>
              <a:rPr lang="en-US" altLang="en-US" sz="1800" b="1" baseline="-25000">
                <a:solidFill>
                  <a:srgbClr val="0F116A"/>
                </a:solidFill>
                <a:latin typeface="Comic Sans MS" panose="030F0902030302020204" pitchFamily="66" charset="0"/>
              </a:rPr>
              <a:t>i</a:t>
            </a:r>
            <a:r>
              <a:rPr lang="en-US" altLang="en-US" sz="1800" b="1">
                <a:solidFill>
                  <a:srgbClr val="0F116A"/>
                </a:solidFill>
                <a:latin typeface="Comic Sans MS" panose="030F0902030302020204" pitchFamily="66" charset="0"/>
              </a:rPr>
              <a:t> came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directly from</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 substrate</a:t>
            </a:r>
            <a:r>
              <a:rPr lang="en-US" altLang="en-US" sz="1800" b="1" i="1">
                <a:solidFill>
                  <a:srgbClr val="0F116A"/>
                </a:solidFill>
                <a:latin typeface="Comic Sans MS" panose="030F0902030302020204" pitchFamily="66" charset="0"/>
              </a:rPr>
              <a:t>!</a:t>
            </a:r>
            <a:endParaRPr lang="en-US" altLang="en-US" sz="1700" b="1">
              <a:solidFill>
                <a:srgbClr val="0F116A"/>
              </a:solidFill>
              <a:latin typeface="Comic Sans MS" panose="030F0902030302020204" pitchFamily="66" charset="0"/>
            </a:endParaRPr>
          </a:p>
        </p:txBody>
      </p:sp>
      <p:pic>
        <p:nvPicPr>
          <p:cNvPr id="542727" name="Picture 7" descr="f9-04_substrate-level_p_c">
            <a:extLst>
              <a:ext uri="{FF2B5EF4-FFF2-40B4-BE49-F238E27FC236}">
                <a16:creationId xmlns:a16="http://schemas.microsoft.com/office/drawing/2014/main" id="{541650E9-C5C9-F342-B9DC-6CE7278CC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45000" t="19501" b="14999"/>
          <a:stretch>
            <a:fillRect/>
          </a:stretch>
        </p:blipFill>
        <p:spPr bwMode="auto">
          <a:xfrm>
            <a:off x="6369050" y="4416425"/>
            <a:ext cx="2633663"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28" name="AutoShape 8">
            <a:extLst>
              <a:ext uri="{FF2B5EF4-FFF2-40B4-BE49-F238E27FC236}">
                <a16:creationId xmlns:a16="http://schemas.microsoft.com/office/drawing/2014/main" id="{5A2C94DB-FAB9-8C48-89D9-4DCF2922224C}"/>
              </a:ext>
            </a:extLst>
          </p:cNvPr>
          <p:cNvSpPr>
            <a:spLocks noChangeArrowheads="1"/>
          </p:cNvSpPr>
          <p:nvPr/>
        </p:nvSpPr>
        <p:spPr bwMode="auto">
          <a:xfrm>
            <a:off x="5943600" y="5607050"/>
            <a:ext cx="1225550" cy="304800"/>
          </a:xfrm>
          <a:prstGeom prst="rightArrow">
            <a:avLst>
              <a:gd name="adj1" fmla="val 50000"/>
              <a:gd name="adj2" fmla="val 100521"/>
            </a:avLst>
          </a:prstGeom>
          <a:solidFill>
            <a:srgbClr val="CC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729" name="AutoShape 9">
            <a:extLst>
              <a:ext uri="{FF2B5EF4-FFF2-40B4-BE49-F238E27FC236}">
                <a16:creationId xmlns:a16="http://schemas.microsoft.com/office/drawing/2014/main" id="{9B61E132-7140-9444-9B13-937F354EE77C}"/>
              </a:ext>
            </a:extLst>
          </p:cNvPr>
          <p:cNvSpPr>
            <a:spLocks noChangeArrowheads="1"/>
          </p:cNvSpPr>
          <p:nvPr/>
        </p:nvSpPr>
        <p:spPr bwMode="auto">
          <a:xfrm>
            <a:off x="4127500" y="5476875"/>
            <a:ext cx="2195513" cy="1204913"/>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730" name="AutoShape 10">
            <a:extLst>
              <a:ext uri="{FF2B5EF4-FFF2-40B4-BE49-F238E27FC236}">
                <a16:creationId xmlns:a16="http://schemas.microsoft.com/office/drawing/2014/main" id="{A848DF29-B22C-4C46-ACFE-2F9076649C00}"/>
              </a:ext>
            </a:extLst>
          </p:cNvPr>
          <p:cNvSpPr>
            <a:spLocks noChangeArrowheads="1"/>
          </p:cNvSpPr>
          <p:nvPr/>
        </p:nvSpPr>
        <p:spPr bwMode="auto">
          <a:xfrm>
            <a:off x="4127500" y="4603750"/>
            <a:ext cx="2195513" cy="781050"/>
          </a:xfrm>
          <a:prstGeom prst="roundRect">
            <a:avLst>
              <a:gd name="adj" fmla="val 16667"/>
            </a:avLst>
          </a:prstGeom>
          <a:noFill/>
          <a:ln w="3810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755" name="Group 11">
            <a:extLst>
              <a:ext uri="{FF2B5EF4-FFF2-40B4-BE49-F238E27FC236}">
                <a16:creationId xmlns:a16="http://schemas.microsoft.com/office/drawing/2014/main" id="{93A75C9B-0E48-E04E-BFE2-9516CC605AC8}"/>
              </a:ext>
            </a:extLst>
          </p:cNvPr>
          <p:cNvGrpSpPr>
            <a:grpSpLocks/>
          </p:cNvGrpSpPr>
          <p:nvPr/>
        </p:nvGrpSpPr>
        <p:grpSpPr bwMode="auto">
          <a:xfrm>
            <a:off x="3903663" y="2208213"/>
            <a:ext cx="5240337" cy="2165350"/>
            <a:chOff x="2444" y="2906"/>
            <a:chExt cx="3301" cy="1364"/>
          </a:xfrm>
        </p:grpSpPr>
        <p:pic>
          <p:nvPicPr>
            <p:cNvPr id="31761" name="Picture 12" descr="09_07b">
              <a:extLst>
                <a:ext uri="{FF2B5EF4-FFF2-40B4-BE49-F238E27FC236}">
                  <a16:creationId xmlns:a16="http://schemas.microsoft.com/office/drawing/2014/main" id="{B658207E-736A-DC44-8825-085317260E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8688" t="50700" r="9000" b="14999"/>
            <a:stretch>
              <a:fillRect/>
            </a:stretch>
          </p:blipFill>
          <p:spPr bwMode="auto">
            <a:xfrm>
              <a:off x="2444" y="2906"/>
              <a:ext cx="3301" cy="1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2" name="Rectangle 13">
              <a:extLst>
                <a:ext uri="{FF2B5EF4-FFF2-40B4-BE49-F238E27FC236}">
                  <a16:creationId xmlns:a16="http://schemas.microsoft.com/office/drawing/2014/main" id="{91CB8DB7-DC97-E440-BCAB-409D5149188B}"/>
                </a:ext>
              </a:extLst>
            </p:cNvPr>
            <p:cNvSpPr>
              <a:spLocks noChangeArrowheads="1"/>
            </p:cNvSpPr>
            <p:nvPr/>
          </p:nvSpPr>
          <p:spPr bwMode="auto">
            <a:xfrm>
              <a:off x="2763" y="3052"/>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31763" name="Rectangle 14">
              <a:extLst>
                <a:ext uri="{FF2B5EF4-FFF2-40B4-BE49-F238E27FC236}">
                  <a16:creationId xmlns:a16="http://schemas.microsoft.com/office/drawing/2014/main" id="{A22E12E5-259B-1A4A-8959-BFD9A503C388}"/>
                </a:ext>
              </a:extLst>
            </p:cNvPr>
            <p:cNvSpPr>
              <a:spLocks noChangeArrowheads="1"/>
            </p:cNvSpPr>
            <p:nvPr/>
          </p:nvSpPr>
          <p:spPr bwMode="auto">
            <a:xfrm>
              <a:off x="3557" y="2958"/>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9</a:t>
              </a:r>
              <a:endParaRPr lang="en-US" altLang="en-US" sz="1200" b="1"/>
            </a:p>
          </p:txBody>
        </p:sp>
        <p:sp>
          <p:nvSpPr>
            <p:cNvPr id="31764" name="Rectangle 15">
              <a:extLst>
                <a:ext uri="{FF2B5EF4-FFF2-40B4-BE49-F238E27FC236}">
                  <a16:creationId xmlns:a16="http://schemas.microsoft.com/office/drawing/2014/main" id="{CB021E8F-CDFE-6D49-9DEC-D7EFB04094C9}"/>
                </a:ext>
              </a:extLst>
            </p:cNvPr>
            <p:cNvSpPr>
              <a:spLocks noChangeArrowheads="1"/>
            </p:cNvSpPr>
            <p:nvPr/>
          </p:nvSpPr>
          <p:spPr bwMode="auto">
            <a:xfrm>
              <a:off x="3533" y="3670"/>
              <a:ext cx="1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10</a:t>
              </a:r>
              <a:endParaRPr lang="en-US" altLang="en-US" sz="1200" b="1"/>
            </a:p>
          </p:txBody>
        </p:sp>
        <p:sp>
          <p:nvSpPr>
            <p:cNvPr id="31765" name="Rectangle 16">
              <a:extLst>
                <a:ext uri="{FF2B5EF4-FFF2-40B4-BE49-F238E27FC236}">
                  <a16:creationId xmlns:a16="http://schemas.microsoft.com/office/drawing/2014/main" id="{A9828D95-F8DD-3F42-A5BA-A6D6F4424020}"/>
                </a:ext>
              </a:extLst>
            </p:cNvPr>
            <p:cNvSpPr>
              <a:spLocks noChangeArrowheads="1"/>
            </p:cNvSpPr>
            <p:nvPr/>
          </p:nvSpPr>
          <p:spPr bwMode="auto">
            <a:xfrm>
              <a:off x="2587" y="3375"/>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31766" name="Rectangle 17">
              <a:extLst>
                <a:ext uri="{FF2B5EF4-FFF2-40B4-BE49-F238E27FC236}">
                  <a16:creationId xmlns:a16="http://schemas.microsoft.com/office/drawing/2014/main" id="{0DA1D97F-28C2-1F42-A245-8577863DB228}"/>
                </a:ext>
              </a:extLst>
            </p:cNvPr>
            <p:cNvSpPr>
              <a:spLocks noChangeArrowheads="1"/>
            </p:cNvSpPr>
            <p:nvPr/>
          </p:nvSpPr>
          <p:spPr bwMode="auto">
            <a:xfrm>
              <a:off x="3721" y="3375"/>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31767" name="Rectangle 18">
              <a:extLst>
                <a:ext uri="{FF2B5EF4-FFF2-40B4-BE49-F238E27FC236}">
                  <a16:creationId xmlns:a16="http://schemas.microsoft.com/office/drawing/2014/main" id="{FDE485AA-44F7-914A-9769-0E03DB978D4C}"/>
                </a:ext>
              </a:extLst>
            </p:cNvPr>
            <p:cNvSpPr>
              <a:spLocks noChangeArrowheads="1"/>
            </p:cNvSpPr>
            <p:nvPr/>
          </p:nvSpPr>
          <p:spPr bwMode="auto">
            <a:xfrm>
              <a:off x="2904" y="4103"/>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31768" name="Rectangle 19">
              <a:extLst>
                <a:ext uri="{FF2B5EF4-FFF2-40B4-BE49-F238E27FC236}">
                  <a16:creationId xmlns:a16="http://schemas.microsoft.com/office/drawing/2014/main" id="{A9BEE3C3-576A-9A42-BD68-D7C624716973}"/>
                </a:ext>
              </a:extLst>
            </p:cNvPr>
            <p:cNvSpPr>
              <a:spLocks noChangeArrowheads="1"/>
            </p:cNvSpPr>
            <p:nvPr/>
          </p:nvSpPr>
          <p:spPr bwMode="auto">
            <a:xfrm>
              <a:off x="3864" y="4103"/>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31769" name="Rectangle 20">
              <a:extLst>
                <a:ext uri="{FF2B5EF4-FFF2-40B4-BE49-F238E27FC236}">
                  <a16:creationId xmlns:a16="http://schemas.microsoft.com/office/drawing/2014/main" id="{C15B6823-14D5-6847-8A51-BDE6DEA9E061}"/>
                </a:ext>
              </a:extLst>
            </p:cNvPr>
            <p:cNvSpPr>
              <a:spLocks noChangeArrowheads="1"/>
            </p:cNvSpPr>
            <p:nvPr/>
          </p:nvSpPr>
          <p:spPr bwMode="auto">
            <a:xfrm>
              <a:off x="3392" y="3074"/>
              <a:ext cx="358"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CC0000"/>
                  </a:solidFill>
                </a:rPr>
                <a:t>enolase</a:t>
              </a:r>
            </a:p>
          </p:txBody>
        </p:sp>
        <p:sp>
          <p:nvSpPr>
            <p:cNvPr id="31770" name="Rectangle 21">
              <a:extLst>
                <a:ext uri="{FF2B5EF4-FFF2-40B4-BE49-F238E27FC236}">
                  <a16:creationId xmlns:a16="http://schemas.microsoft.com/office/drawing/2014/main" id="{C689914E-6655-8242-A6CA-9525E9545C9A}"/>
                </a:ext>
              </a:extLst>
            </p:cNvPr>
            <p:cNvSpPr>
              <a:spLocks noChangeArrowheads="1"/>
            </p:cNvSpPr>
            <p:nvPr/>
          </p:nvSpPr>
          <p:spPr bwMode="auto">
            <a:xfrm>
              <a:off x="3202" y="3794"/>
              <a:ext cx="72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CC0000"/>
                  </a:solidFill>
                </a:rPr>
                <a:t>pyruvate kinase</a:t>
              </a:r>
            </a:p>
          </p:txBody>
        </p:sp>
        <p:sp>
          <p:nvSpPr>
            <p:cNvPr id="31771" name="Rectangle 22">
              <a:extLst>
                <a:ext uri="{FF2B5EF4-FFF2-40B4-BE49-F238E27FC236}">
                  <a16:creationId xmlns:a16="http://schemas.microsoft.com/office/drawing/2014/main" id="{D587837A-F7CF-0D47-B9D6-E9985DB9C46C}"/>
                </a:ext>
              </a:extLst>
            </p:cNvPr>
            <p:cNvSpPr>
              <a:spLocks noChangeArrowheads="1"/>
            </p:cNvSpPr>
            <p:nvPr/>
          </p:nvSpPr>
          <p:spPr bwMode="auto">
            <a:xfrm>
              <a:off x="4402" y="3695"/>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1772" name="Rectangle 23">
              <a:extLst>
                <a:ext uri="{FF2B5EF4-FFF2-40B4-BE49-F238E27FC236}">
                  <a16:creationId xmlns:a16="http://schemas.microsoft.com/office/drawing/2014/main" id="{696611C5-03C6-7745-9A72-7466ACC2B1FD}"/>
                </a:ext>
              </a:extLst>
            </p:cNvPr>
            <p:cNvSpPr>
              <a:spLocks noChangeArrowheads="1"/>
            </p:cNvSpPr>
            <p:nvPr/>
          </p:nvSpPr>
          <p:spPr bwMode="auto">
            <a:xfrm>
              <a:off x="4410" y="3910"/>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1773" name="Rectangle 24">
              <a:extLst>
                <a:ext uri="{FF2B5EF4-FFF2-40B4-BE49-F238E27FC236}">
                  <a16:creationId xmlns:a16="http://schemas.microsoft.com/office/drawing/2014/main" id="{74105C15-7058-2D44-82B5-236E0F521AD3}"/>
                </a:ext>
              </a:extLst>
            </p:cNvPr>
            <p:cNvSpPr>
              <a:spLocks noChangeArrowheads="1"/>
            </p:cNvSpPr>
            <p:nvPr/>
          </p:nvSpPr>
          <p:spPr bwMode="auto">
            <a:xfrm>
              <a:off x="2573" y="3695"/>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1774" name="Rectangle 25">
              <a:extLst>
                <a:ext uri="{FF2B5EF4-FFF2-40B4-BE49-F238E27FC236}">
                  <a16:creationId xmlns:a16="http://schemas.microsoft.com/office/drawing/2014/main" id="{EC700D91-9C3A-7543-82FA-3032655E998B}"/>
                </a:ext>
              </a:extLst>
            </p:cNvPr>
            <p:cNvSpPr>
              <a:spLocks noChangeArrowheads="1"/>
            </p:cNvSpPr>
            <p:nvPr/>
          </p:nvSpPr>
          <p:spPr bwMode="auto">
            <a:xfrm>
              <a:off x="2581" y="3927"/>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1775" name="Rectangle 26">
              <a:extLst>
                <a:ext uri="{FF2B5EF4-FFF2-40B4-BE49-F238E27FC236}">
                  <a16:creationId xmlns:a16="http://schemas.microsoft.com/office/drawing/2014/main" id="{7B8A9BC8-A96A-CE46-9053-D40F9A8E7739}"/>
                </a:ext>
              </a:extLst>
            </p:cNvPr>
            <p:cNvSpPr>
              <a:spLocks noChangeArrowheads="1"/>
            </p:cNvSpPr>
            <p:nvPr/>
          </p:nvSpPr>
          <p:spPr bwMode="auto">
            <a:xfrm>
              <a:off x="4249" y="3063"/>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31776" name="Rectangle 27">
              <a:extLst>
                <a:ext uri="{FF2B5EF4-FFF2-40B4-BE49-F238E27FC236}">
                  <a16:creationId xmlns:a16="http://schemas.microsoft.com/office/drawing/2014/main" id="{AE3599D3-7483-A141-B644-A5E2D1DC46DC}"/>
                </a:ext>
              </a:extLst>
            </p:cNvPr>
            <p:cNvSpPr>
              <a:spLocks noChangeArrowheads="1"/>
            </p:cNvSpPr>
            <p:nvPr/>
          </p:nvSpPr>
          <p:spPr bwMode="auto">
            <a:xfrm>
              <a:off x="5113" y="4079"/>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3</a:t>
              </a:r>
            </a:p>
          </p:txBody>
        </p:sp>
        <p:sp>
          <p:nvSpPr>
            <p:cNvPr id="31777" name="Rectangle 28">
              <a:extLst>
                <a:ext uri="{FF2B5EF4-FFF2-40B4-BE49-F238E27FC236}">
                  <a16:creationId xmlns:a16="http://schemas.microsoft.com/office/drawing/2014/main" id="{B1358A90-4FB0-A94C-B050-EF8C4B306E04}"/>
                </a:ext>
              </a:extLst>
            </p:cNvPr>
            <p:cNvSpPr>
              <a:spLocks noChangeArrowheads="1"/>
            </p:cNvSpPr>
            <p:nvPr/>
          </p:nvSpPr>
          <p:spPr bwMode="auto">
            <a:xfrm>
              <a:off x="5141" y="3599"/>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31778" name="Rectangle 29">
              <a:extLst>
                <a:ext uri="{FF2B5EF4-FFF2-40B4-BE49-F238E27FC236}">
                  <a16:creationId xmlns:a16="http://schemas.microsoft.com/office/drawing/2014/main" id="{AA1D1026-255F-1A4B-9101-26FB2A6A9E42}"/>
                </a:ext>
              </a:extLst>
            </p:cNvPr>
            <p:cNvSpPr>
              <a:spLocks noChangeArrowheads="1"/>
            </p:cNvSpPr>
            <p:nvPr/>
          </p:nvSpPr>
          <p:spPr bwMode="auto">
            <a:xfrm>
              <a:off x="5305" y="3935"/>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31779" name="Rectangle 30">
              <a:extLst>
                <a:ext uri="{FF2B5EF4-FFF2-40B4-BE49-F238E27FC236}">
                  <a16:creationId xmlns:a16="http://schemas.microsoft.com/office/drawing/2014/main" id="{B76503E0-BD23-D64E-A0F7-E98B215AE554}"/>
                </a:ext>
              </a:extLst>
            </p:cNvPr>
            <p:cNvSpPr>
              <a:spLocks noChangeArrowheads="1"/>
            </p:cNvSpPr>
            <p:nvPr/>
          </p:nvSpPr>
          <p:spPr bwMode="auto">
            <a:xfrm>
              <a:off x="5120" y="3762"/>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31780" name="Rectangle 31">
              <a:extLst>
                <a:ext uri="{FF2B5EF4-FFF2-40B4-BE49-F238E27FC236}">
                  <a16:creationId xmlns:a16="http://schemas.microsoft.com/office/drawing/2014/main" id="{A0C25959-1781-1946-A9D4-029C111BA294}"/>
                </a:ext>
              </a:extLst>
            </p:cNvPr>
            <p:cNvSpPr>
              <a:spLocks noChangeArrowheads="1"/>
            </p:cNvSpPr>
            <p:nvPr/>
          </p:nvSpPr>
          <p:spPr bwMode="auto">
            <a:xfrm>
              <a:off x="5141" y="2927"/>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r>
                <a:rPr lang="en-US" altLang="en-US" sz="1200" b="1" baseline="30000"/>
                <a:t>-</a:t>
              </a:r>
            </a:p>
          </p:txBody>
        </p:sp>
        <p:sp>
          <p:nvSpPr>
            <p:cNvPr id="31781" name="Rectangle 32">
              <a:extLst>
                <a:ext uri="{FF2B5EF4-FFF2-40B4-BE49-F238E27FC236}">
                  <a16:creationId xmlns:a16="http://schemas.microsoft.com/office/drawing/2014/main" id="{57CA5147-1595-104B-97B6-D18CC86CEFB0}"/>
                </a:ext>
              </a:extLst>
            </p:cNvPr>
            <p:cNvSpPr>
              <a:spLocks noChangeArrowheads="1"/>
            </p:cNvSpPr>
            <p:nvPr/>
          </p:nvSpPr>
          <p:spPr bwMode="auto">
            <a:xfrm>
              <a:off x="5120" y="3090"/>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31782" name="Rectangle 33">
              <a:extLst>
                <a:ext uri="{FF2B5EF4-FFF2-40B4-BE49-F238E27FC236}">
                  <a16:creationId xmlns:a16="http://schemas.microsoft.com/office/drawing/2014/main" id="{19292847-0866-7D4C-B522-972D7AD9020E}"/>
                </a:ext>
              </a:extLst>
            </p:cNvPr>
            <p:cNvSpPr>
              <a:spLocks noChangeArrowheads="1"/>
            </p:cNvSpPr>
            <p:nvPr/>
          </p:nvSpPr>
          <p:spPr bwMode="auto">
            <a:xfrm>
              <a:off x="5120" y="3263"/>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31783" name="Rectangle 34">
              <a:extLst>
                <a:ext uri="{FF2B5EF4-FFF2-40B4-BE49-F238E27FC236}">
                  <a16:creationId xmlns:a16="http://schemas.microsoft.com/office/drawing/2014/main" id="{9E7F1FB5-F6F2-1647-93A8-74BAC8BD0746}"/>
                </a:ext>
              </a:extLst>
            </p:cNvPr>
            <p:cNvSpPr>
              <a:spLocks noChangeArrowheads="1"/>
            </p:cNvSpPr>
            <p:nvPr/>
          </p:nvSpPr>
          <p:spPr bwMode="auto">
            <a:xfrm>
              <a:off x="5113" y="3935"/>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a:t>
              </a:r>
            </a:p>
          </p:txBody>
        </p:sp>
        <p:sp>
          <p:nvSpPr>
            <p:cNvPr id="31784" name="Rectangle 35">
              <a:extLst>
                <a:ext uri="{FF2B5EF4-FFF2-40B4-BE49-F238E27FC236}">
                  <a16:creationId xmlns:a16="http://schemas.microsoft.com/office/drawing/2014/main" id="{E97EA32C-4A2D-784D-AFD3-DBEBE0A731C9}"/>
                </a:ext>
              </a:extLst>
            </p:cNvPr>
            <p:cNvSpPr>
              <a:spLocks noChangeArrowheads="1"/>
            </p:cNvSpPr>
            <p:nvPr/>
          </p:nvSpPr>
          <p:spPr bwMode="auto">
            <a:xfrm>
              <a:off x="5497" y="3263"/>
              <a:ext cx="1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P</a:t>
              </a:r>
            </a:p>
          </p:txBody>
        </p:sp>
        <p:sp>
          <p:nvSpPr>
            <p:cNvPr id="31785" name="Rectangle 36">
              <a:extLst>
                <a:ext uri="{FF2B5EF4-FFF2-40B4-BE49-F238E27FC236}">
                  <a16:creationId xmlns:a16="http://schemas.microsoft.com/office/drawing/2014/main" id="{50D3196B-E003-E445-A261-ABB472285B61}"/>
                </a:ext>
              </a:extLst>
            </p:cNvPr>
            <p:cNvSpPr>
              <a:spLocks noChangeArrowheads="1"/>
            </p:cNvSpPr>
            <p:nvPr/>
          </p:nvSpPr>
          <p:spPr bwMode="auto">
            <a:xfrm>
              <a:off x="5305" y="3090"/>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31786" name="Rectangle 37">
              <a:extLst>
                <a:ext uri="{FF2B5EF4-FFF2-40B4-BE49-F238E27FC236}">
                  <a16:creationId xmlns:a16="http://schemas.microsoft.com/office/drawing/2014/main" id="{AF7614D8-C354-E443-AE31-E29AC8997BFC}"/>
                </a:ext>
              </a:extLst>
            </p:cNvPr>
            <p:cNvSpPr>
              <a:spLocks noChangeArrowheads="1"/>
            </p:cNvSpPr>
            <p:nvPr/>
          </p:nvSpPr>
          <p:spPr bwMode="auto">
            <a:xfrm>
              <a:off x="5305" y="3234"/>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31787" name="Rectangle 38">
              <a:extLst>
                <a:ext uri="{FF2B5EF4-FFF2-40B4-BE49-F238E27FC236}">
                  <a16:creationId xmlns:a16="http://schemas.microsoft.com/office/drawing/2014/main" id="{D9BEC0C7-1BC0-D64A-8C3D-7B20132F3B35}"/>
                </a:ext>
              </a:extLst>
            </p:cNvPr>
            <p:cNvSpPr>
              <a:spLocks noChangeArrowheads="1"/>
            </p:cNvSpPr>
            <p:nvPr/>
          </p:nvSpPr>
          <p:spPr bwMode="auto">
            <a:xfrm>
              <a:off x="5305" y="3762"/>
              <a:ext cx="19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O</a:t>
              </a:r>
            </a:p>
          </p:txBody>
        </p:sp>
        <p:sp>
          <p:nvSpPr>
            <p:cNvPr id="31788" name="Rectangle 39">
              <a:extLst>
                <a:ext uri="{FF2B5EF4-FFF2-40B4-BE49-F238E27FC236}">
                  <a16:creationId xmlns:a16="http://schemas.microsoft.com/office/drawing/2014/main" id="{1B8FD399-EA41-834F-8D49-15D3B1E4A432}"/>
                </a:ext>
              </a:extLst>
            </p:cNvPr>
            <p:cNvSpPr>
              <a:spLocks noChangeArrowheads="1"/>
            </p:cNvSpPr>
            <p:nvPr/>
          </p:nvSpPr>
          <p:spPr bwMode="auto">
            <a:xfrm>
              <a:off x="5113" y="3407"/>
              <a:ext cx="29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t>CH</a:t>
              </a:r>
              <a:r>
                <a:rPr lang="en-US" altLang="en-US" sz="1200" b="1" baseline="-25000"/>
                <a:t>2</a:t>
              </a:r>
            </a:p>
          </p:txBody>
        </p:sp>
        <p:sp>
          <p:nvSpPr>
            <p:cNvPr id="31789" name="Rectangle 40">
              <a:extLst>
                <a:ext uri="{FF2B5EF4-FFF2-40B4-BE49-F238E27FC236}">
                  <a16:creationId xmlns:a16="http://schemas.microsoft.com/office/drawing/2014/main" id="{65D98429-D3A4-5940-89B2-8EE1550BB66F}"/>
                </a:ext>
              </a:extLst>
            </p:cNvPr>
            <p:cNvSpPr>
              <a:spLocks noChangeArrowheads="1"/>
            </p:cNvSpPr>
            <p:nvPr/>
          </p:nvSpPr>
          <p:spPr bwMode="auto">
            <a:xfrm>
              <a:off x="2720" y="2937"/>
              <a:ext cx="1863" cy="429"/>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42761" name="Rectangle 41" descr="Rectangle: Click to edit Master text styles&#13;&#10;Second level&#13;&#10;Third level&#13;&#10;Fourth level&#13;&#10;Fifth level">
            <a:extLst>
              <a:ext uri="{FF2B5EF4-FFF2-40B4-BE49-F238E27FC236}">
                <a16:creationId xmlns:a16="http://schemas.microsoft.com/office/drawing/2014/main" id="{86C1D354-0888-1044-AAA8-47FFC13F18E5}"/>
              </a:ext>
            </a:extLst>
          </p:cNvPr>
          <p:cNvSpPr>
            <a:spLocks noGrp="1" noChangeArrowheads="1"/>
          </p:cNvSpPr>
          <p:nvPr>
            <p:ph type="body" idx="1"/>
          </p:nvPr>
        </p:nvSpPr>
        <p:spPr>
          <a:xfrm>
            <a:off x="838200" y="1371600"/>
            <a:ext cx="7216775" cy="1285875"/>
          </a:xfrm>
        </p:spPr>
        <p:txBody>
          <a:bodyPr/>
          <a:lstStyle/>
          <a:p>
            <a:pPr eaLnBrk="1" hangingPunct="1">
              <a:lnSpc>
                <a:spcPct val="90000"/>
              </a:lnSpc>
            </a:pPr>
            <a:r>
              <a:rPr lang="en-US" altLang="en-US" sz="2600" dirty="0">
                <a:ea typeface="ＭＳ Ｐゴシック" panose="020B0600070205080204" pitchFamily="34" charset="-128"/>
              </a:rPr>
              <a:t>In the last steps of glycolysis, where did the P come from to make ATP?</a:t>
            </a:r>
          </a:p>
          <a:p>
            <a:pPr lvl="1" eaLnBrk="1" hangingPunct="1">
              <a:lnSpc>
                <a:spcPct val="90000"/>
              </a:lnSpc>
            </a:pPr>
            <a:r>
              <a:rPr lang="en-US" altLang="en-US" sz="2400" dirty="0">
                <a:ea typeface="ＭＳ Ｐゴシック" panose="020B0600070205080204" pitchFamily="34" charset="-128"/>
              </a:rPr>
              <a:t>the sugar substrate (PEP)</a:t>
            </a:r>
          </a:p>
        </p:txBody>
      </p:sp>
      <p:sp>
        <p:nvSpPr>
          <p:cNvPr id="542762" name="AutoShape 42">
            <a:extLst>
              <a:ext uri="{FF2B5EF4-FFF2-40B4-BE49-F238E27FC236}">
                <a16:creationId xmlns:a16="http://schemas.microsoft.com/office/drawing/2014/main" id="{7024C7B3-98BB-DE4F-8F36-A918A29E9A2D}"/>
              </a:ext>
            </a:extLst>
          </p:cNvPr>
          <p:cNvSpPr>
            <a:spLocks noChangeArrowheads="1"/>
          </p:cNvSpPr>
          <p:nvPr/>
        </p:nvSpPr>
        <p:spPr bwMode="auto">
          <a:xfrm>
            <a:off x="2654300" y="4083050"/>
            <a:ext cx="1504950" cy="985838"/>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EA18"/>
                </a:solidFill>
              </a:rPr>
              <a:t>ATP</a:t>
            </a:r>
            <a:endParaRPr lang="en-US" altLang="en-US" sz="2800" b="1">
              <a:solidFill>
                <a:schemeClr val="tx2"/>
              </a:solidFill>
            </a:endParaRPr>
          </a:p>
        </p:txBody>
      </p:sp>
      <p:sp>
        <p:nvSpPr>
          <p:cNvPr id="542763" name="AutoShape 43">
            <a:extLst>
              <a:ext uri="{FF2B5EF4-FFF2-40B4-BE49-F238E27FC236}">
                <a16:creationId xmlns:a16="http://schemas.microsoft.com/office/drawing/2014/main" id="{6A05CB6E-FE8B-9942-A410-8C65E0F17CAA}"/>
              </a:ext>
            </a:extLst>
          </p:cNvPr>
          <p:cNvSpPr>
            <a:spLocks noChangeArrowheads="1"/>
          </p:cNvSpPr>
          <p:nvPr/>
        </p:nvSpPr>
        <p:spPr bwMode="auto">
          <a:xfrm rot="-1564654">
            <a:off x="7364413" y="5073650"/>
            <a:ext cx="1614487" cy="1582738"/>
          </a:xfrm>
          <a:prstGeom prst="roundRect">
            <a:avLst>
              <a:gd name="adj" fmla="val 16667"/>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764" name="AutoShape 44">
            <a:extLst>
              <a:ext uri="{FF2B5EF4-FFF2-40B4-BE49-F238E27FC236}">
                <a16:creationId xmlns:a16="http://schemas.microsoft.com/office/drawing/2014/main" id="{192479E3-1868-8640-B797-48825A130618}"/>
              </a:ext>
            </a:extLst>
          </p:cNvPr>
          <p:cNvSpPr>
            <a:spLocks noChangeArrowheads="1"/>
          </p:cNvSpPr>
          <p:nvPr/>
        </p:nvSpPr>
        <p:spPr bwMode="auto">
          <a:xfrm>
            <a:off x="5943600" y="4884738"/>
            <a:ext cx="1217613" cy="304800"/>
          </a:xfrm>
          <a:prstGeom prst="rightArrow">
            <a:avLst>
              <a:gd name="adj1" fmla="val 50000"/>
              <a:gd name="adj2" fmla="val 99870"/>
            </a:avLst>
          </a:prstGeom>
          <a:solidFill>
            <a:srgbClr val="008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42765" name="AutoShape 45">
            <a:extLst>
              <a:ext uri="{FF2B5EF4-FFF2-40B4-BE49-F238E27FC236}">
                <a16:creationId xmlns:a16="http://schemas.microsoft.com/office/drawing/2014/main" id="{478999EC-C9DB-9D40-8058-3A08358801DE}"/>
              </a:ext>
            </a:extLst>
          </p:cNvPr>
          <p:cNvSpPr>
            <a:spLocks noChangeArrowheads="1"/>
          </p:cNvSpPr>
          <p:nvPr/>
        </p:nvSpPr>
        <p:spPr bwMode="auto">
          <a:xfrm rot="-1521068">
            <a:off x="7527925" y="4616450"/>
            <a:ext cx="1042988" cy="444500"/>
          </a:xfrm>
          <a:prstGeom prst="roundRect">
            <a:avLst>
              <a:gd name="adj" fmla="val 16667"/>
            </a:avLst>
          </a:prstGeom>
          <a:noFill/>
          <a:ln w="3810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610935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61">
                                            <p:txEl>
                                              <p:pRg st="0" end="0"/>
                                            </p:txEl>
                                          </p:spTgt>
                                        </p:tgtEl>
                                        <p:attrNameLst>
                                          <p:attrName>style.visibility</p:attrName>
                                        </p:attrNameLst>
                                      </p:cBhvr>
                                      <p:to>
                                        <p:strVal val="visible"/>
                                      </p:to>
                                    </p:set>
                                    <p:anim calcmode="lin" valueType="num">
                                      <p:cBhvr additive="base">
                                        <p:cTn id="7" dur="500" fill="hold"/>
                                        <p:tgtEl>
                                          <p:spTgt spid="5427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42761">
                                            <p:txEl>
                                              <p:pRg st="1" end="1"/>
                                            </p:txEl>
                                          </p:spTgt>
                                        </p:tgtEl>
                                        <p:attrNameLst>
                                          <p:attrName>style.visibility</p:attrName>
                                        </p:attrNameLst>
                                      </p:cBhvr>
                                      <p:to>
                                        <p:strVal val="visible"/>
                                      </p:to>
                                    </p:set>
                                    <p:anim calcmode="lin" valueType="num">
                                      <p:cBhvr additive="base">
                                        <p:cTn id="11" dur="500" fill="hold"/>
                                        <p:tgtEl>
                                          <p:spTgt spid="54276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427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42723"/>
                                        </p:tgtEl>
                                        <p:attrNameLst>
                                          <p:attrName>style.visibility</p:attrName>
                                        </p:attrNameLst>
                                      </p:cBhvr>
                                      <p:to>
                                        <p:strVal val="visible"/>
                                      </p:to>
                                    </p:set>
                                    <p:animEffect transition="in" filter="wipe(left)">
                                      <p:cBhvr>
                                        <p:cTn id="17" dur="500"/>
                                        <p:tgtEl>
                                          <p:spTgt spid="5427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2730"/>
                                        </p:tgtEl>
                                        <p:attrNameLst>
                                          <p:attrName>style.visibility</p:attrName>
                                        </p:attrNameLst>
                                      </p:cBhvr>
                                      <p:to>
                                        <p:strVal val="visible"/>
                                      </p:to>
                                    </p:set>
                                    <p:animEffect transition="in" filter="wipe(left)">
                                      <p:cBhvr>
                                        <p:cTn id="22" dur="500"/>
                                        <p:tgtEl>
                                          <p:spTgt spid="542730"/>
                                        </p:tgtEl>
                                      </p:cBhvr>
                                    </p:animEffect>
                                  </p:childTnLst>
                                  <p:subTnLst>
                                    <p:audio>
                                      <p:cMediaNode>
                                        <p:cTn display="0" masterRel="sameClick">
                                          <p:stCondLst>
                                            <p:cond evt="begin" delay="0">
                                              <p:tn val="20"/>
                                            </p:cond>
                                          </p:stCondLst>
                                          <p:endCondLst>
                                            <p:cond evt="onStopAudio" delay="0">
                                              <p:tgtEl>
                                                <p:sldTgt/>
                                              </p:tgtEl>
                                            </p:cond>
                                          </p:endCondLst>
                                        </p:cTn>
                                        <p:tgtEl>
                                          <p:sndTgt r:embed="rId3" name="Pencil Che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2729"/>
                                        </p:tgtEl>
                                        <p:attrNameLst>
                                          <p:attrName>style.visibility</p:attrName>
                                        </p:attrNameLst>
                                      </p:cBhvr>
                                      <p:to>
                                        <p:strVal val="visible"/>
                                      </p:to>
                                    </p:set>
                                    <p:animEffect transition="in" filter="wipe(left)">
                                      <p:cBhvr>
                                        <p:cTn id="27" dur="500"/>
                                        <p:tgtEl>
                                          <p:spTgt spid="542729"/>
                                        </p:tgtEl>
                                      </p:cBhvr>
                                    </p:animEffect>
                                  </p:childTnLst>
                                  <p:subTnLst>
                                    <p:audio>
                                      <p:cMediaNode>
                                        <p:cTn display="0" masterRel="sameClick">
                                          <p:stCondLst>
                                            <p:cond evt="begin" delay="0">
                                              <p:tn val="25"/>
                                            </p:cond>
                                          </p:stCondLst>
                                          <p:endCondLst>
                                            <p:cond evt="onStopAudio" delay="0">
                                              <p:tgtEl>
                                                <p:sldTgt/>
                                              </p:tgtEl>
                                            </p:cond>
                                          </p:endCondLst>
                                        </p:cTn>
                                        <p:tgtEl>
                                          <p:sndTgt r:embed="rId3" name="Pencil Che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42727"/>
                                        </p:tgtEl>
                                        <p:attrNameLst>
                                          <p:attrName>style.visibility</p:attrName>
                                        </p:attrNameLst>
                                      </p:cBhvr>
                                      <p:to>
                                        <p:strVal val="visible"/>
                                      </p:to>
                                    </p:set>
                                    <p:animEffect transition="in" filter="wipe(left)">
                                      <p:cBhvr>
                                        <p:cTn id="32" dur="500"/>
                                        <p:tgtEl>
                                          <p:spTgt spid="542727"/>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2764"/>
                                        </p:tgtEl>
                                        <p:attrNameLst>
                                          <p:attrName>style.visibility</p:attrName>
                                        </p:attrNameLst>
                                      </p:cBhvr>
                                      <p:to>
                                        <p:strVal val="visible"/>
                                      </p:to>
                                    </p:set>
                                    <p:animEffect transition="in" filter="wipe(left)">
                                      <p:cBhvr>
                                        <p:cTn id="37" dur="500"/>
                                        <p:tgtEl>
                                          <p:spTgt spid="542764"/>
                                        </p:tgtEl>
                                      </p:cBhvr>
                                    </p:animEffect>
                                  </p:childTnLst>
                                  <p:subTnLst>
                                    <p:audio>
                                      <p:cMediaNode>
                                        <p:cTn display="0" masterRel="sameClick">
                                          <p:stCondLst>
                                            <p:cond evt="begin" delay="0">
                                              <p:tn val="35"/>
                                            </p:cond>
                                          </p:stCondLst>
                                          <p:endCondLst>
                                            <p:cond evt="onStopAudio" delay="0">
                                              <p:tgtEl>
                                                <p:sldTgt/>
                                              </p:tgtEl>
                                            </p:cond>
                                          </p:endCondLst>
                                        </p:cTn>
                                        <p:tgtEl>
                                          <p:sndTgt r:embed="rId5" name="Arrow"/>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42765"/>
                                        </p:tgtEl>
                                        <p:attrNameLst>
                                          <p:attrName>style.visibility</p:attrName>
                                        </p:attrNameLst>
                                      </p:cBhvr>
                                      <p:to>
                                        <p:strVal val="visible"/>
                                      </p:to>
                                    </p:set>
                                    <p:animEffect transition="in" filter="wipe(left)">
                                      <p:cBhvr>
                                        <p:cTn id="42" dur="500"/>
                                        <p:tgtEl>
                                          <p:spTgt spid="542765"/>
                                        </p:tgtEl>
                                      </p:cBhvr>
                                    </p:animEffect>
                                  </p:childTnLst>
                                  <p:subTnLst>
                                    <p:audio>
                                      <p:cMediaNode>
                                        <p:cTn display="0" masterRel="sameClick">
                                          <p:stCondLst>
                                            <p:cond evt="begin" delay="0">
                                              <p:tn val="40"/>
                                            </p:cond>
                                          </p:stCondLst>
                                          <p:endCondLst>
                                            <p:cond evt="onStopAudio" delay="0">
                                              <p:tgtEl>
                                                <p:sldTgt/>
                                              </p:tgtEl>
                                            </p:cond>
                                          </p:endCondLst>
                                        </p:cTn>
                                        <p:tgtEl>
                                          <p:sndTgt r:embed="rId3"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42728"/>
                                        </p:tgtEl>
                                        <p:attrNameLst>
                                          <p:attrName>style.visibility</p:attrName>
                                        </p:attrNameLst>
                                      </p:cBhvr>
                                      <p:to>
                                        <p:strVal val="visible"/>
                                      </p:to>
                                    </p:set>
                                    <p:animEffect transition="in" filter="wipe(left)">
                                      <p:cBhvr>
                                        <p:cTn id="47" dur="500"/>
                                        <p:tgtEl>
                                          <p:spTgt spid="542728"/>
                                        </p:tgtEl>
                                      </p:cBhvr>
                                    </p:animEffect>
                                  </p:childTnLst>
                                  <p:subTnLst>
                                    <p:audio>
                                      <p:cMediaNode>
                                        <p:cTn display="0" masterRel="sameClick">
                                          <p:stCondLst>
                                            <p:cond evt="begin" delay="0">
                                              <p:tn val="45"/>
                                            </p:cond>
                                          </p:stCondLst>
                                          <p:endCondLst>
                                            <p:cond evt="onStopAudio" delay="0">
                                              <p:tgtEl>
                                                <p:sldTgt/>
                                              </p:tgtEl>
                                            </p:cond>
                                          </p:endCondLst>
                                        </p:cTn>
                                        <p:tgtEl>
                                          <p:sndTgt r:embed="rId5" name="Arrow"/>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42763"/>
                                        </p:tgtEl>
                                        <p:attrNameLst>
                                          <p:attrName>style.visibility</p:attrName>
                                        </p:attrNameLst>
                                      </p:cBhvr>
                                      <p:to>
                                        <p:strVal val="visible"/>
                                      </p:to>
                                    </p:set>
                                    <p:animEffect transition="in" filter="wipe(left)">
                                      <p:cBhvr>
                                        <p:cTn id="52" dur="500"/>
                                        <p:tgtEl>
                                          <p:spTgt spid="542763"/>
                                        </p:tgtEl>
                                      </p:cBhvr>
                                    </p:animEffect>
                                  </p:childTnLst>
                                  <p:subTnLst>
                                    <p:audio>
                                      <p:cMediaNode>
                                        <p:cTn display="0" masterRel="sameClick">
                                          <p:stCondLst>
                                            <p:cond evt="begin" delay="0">
                                              <p:tn val="50"/>
                                            </p:cond>
                                          </p:stCondLst>
                                          <p:endCondLst>
                                            <p:cond evt="onStopAudio" delay="0">
                                              <p:tgtEl>
                                                <p:sldTgt/>
                                              </p:tgtEl>
                                            </p:cond>
                                          </p:endCondLst>
                                        </p:cTn>
                                        <p:tgtEl>
                                          <p:sndTgt r:embed="rId3" name="Pencil Check"/>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542724">
                                            <p:bg/>
                                          </p:spTgt>
                                        </p:tgtEl>
                                        <p:attrNameLst>
                                          <p:attrName>style.visibility</p:attrName>
                                        </p:attrNameLst>
                                      </p:cBhvr>
                                      <p:to>
                                        <p:strVal val="visible"/>
                                      </p:to>
                                    </p:set>
                                    <p:anim calcmode="lin" valueType="num">
                                      <p:cBhvr additive="base">
                                        <p:cTn id="57" dur="500" fill="hold"/>
                                        <p:tgtEl>
                                          <p:spTgt spid="542724">
                                            <p:bg/>
                                          </p:spTgt>
                                        </p:tgtEl>
                                        <p:attrNameLst>
                                          <p:attrName>ppt_x</p:attrName>
                                        </p:attrNameLst>
                                      </p:cBhvr>
                                      <p:tavLst>
                                        <p:tav tm="0">
                                          <p:val>
                                            <p:strVal val="0-#ppt_w/2"/>
                                          </p:val>
                                        </p:tav>
                                        <p:tav tm="100000">
                                          <p:val>
                                            <p:strVal val="#ppt_x"/>
                                          </p:val>
                                        </p:tav>
                                      </p:tavLst>
                                    </p:anim>
                                    <p:anim calcmode="lin" valueType="num">
                                      <p:cBhvr additive="base">
                                        <p:cTn id="58" dur="500" fill="hold"/>
                                        <p:tgtEl>
                                          <p:spTgt spid="542724">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2"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42724">
                                            <p:txEl>
                                              <p:pRg st="0" end="0"/>
                                            </p:txEl>
                                          </p:spTgt>
                                        </p:tgtEl>
                                        <p:attrNameLst>
                                          <p:attrName>style.visibility</p:attrName>
                                        </p:attrNameLst>
                                      </p:cBhvr>
                                      <p:to>
                                        <p:strVal val="visible"/>
                                      </p:to>
                                    </p:set>
                                    <p:anim calcmode="lin" valueType="num">
                                      <p:cBhvr additive="base">
                                        <p:cTn id="63" dur="500" fill="hold"/>
                                        <p:tgtEl>
                                          <p:spTgt spid="542724">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5427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42724">
                                            <p:txEl>
                                              <p:pRg st="1" end="1"/>
                                            </p:txEl>
                                          </p:spTgt>
                                        </p:tgtEl>
                                        <p:attrNameLst>
                                          <p:attrName>style.visibility</p:attrName>
                                        </p:attrNameLst>
                                      </p:cBhvr>
                                      <p:to>
                                        <p:strVal val="visible"/>
                                      </p:to>
                                    </p:set>
                                    <p:anim calcmode="lin" valueType="num">
                                      <p:cBhvr additive="base">
                                        <p:cTn id="69" dur="500" fill="hold"/>
                                        <p:tgtEl>
                                          <p:spTgt spid="542724">
                                            <p:txEl>
                                              <p:pRg st="1" end="1"/>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542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2"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42724">
                                            <p:txEl>
                                              <p:pRg st="2" end="2"/>
                                            </p:txEl>
                                          </p:spTgt>
                                        </p:tgtEl>
                                        <p:attrNameLst>
                                          <p:attrName>style.visibility</p:attrName>
                                        </p:attrNameLst>
                                      </p:cBhvr>
                                      <p:to>
                                        <p:strVal val="visible"/>
                                      </p:to>
                                    </p:set>
                                    <p:anim calcmode="lin" valueType="num">
                                      <p:cBhvr additive="base">
                                        <p:cTn id="75" dur="500" fill="hold"/>
                                        <p:tgtEl>
                                          <p:spTgt spid="542724">
                                            <p:txEl>
                                              <p:pRg st="2" end="2"/>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542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2" name="Whoosh"/>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6" presetClass="entr" presetSubtype="32" fill="hold" grpId="0" nodeType="clickEffect">
                                  <p:stCondLst>
                                    <p:cond delay="0"/>
                                  </p:stCondLst>
                                  <p:childTnLst>
                                    <p:set>
                                      <p:cBhvr>
                                        <p:cTn id="80" dur="1" fill="hold">
                                          <p:stCondLst>
                                            <p:cond delay="0"/>
                                          </p:stCondLst>
                                        </p:cTn>
                                        <p:tgtEl>
                                          <p:spTgt spid="542762"/>
                                        </p:tgtEl>
                                        <p:attrNameLst>
                                          <p:attrName>style.visibility</p:attrName>
                                        </p:attrNameLst>
                                      </p:cBhvr>
                                      <p:to>
                                        <p:strVal val="visible"/>
                                      </p:to>
                                    </p:set>
                                    <p:animEffect transition="in" filter="circle(out)">
                                      <p:cBhvr>
                                        <p:cTn id="81" dur="500"/>
                                        <p:tgtEl>
                                          <p:spTgt spid="542762"/>
                                        </p:tgtEl>
                                      </p:cBhvr>
                                    </p:animEffect>
                                  </p:childTnLst>
                                  <p:subTnLst>
                                    <p:audio>
                                      <p:cMediaNode>
                                        <p:cTn display="0" masterRel="sameClick">
                                          <p:stCondLst>
                                            <p:cond evt="begin" delay="0">
                                              <p:tn val="79"/>
                                            </p:cond>
                                          </p:stCondLst>
                                          <p:endCondLst>
                                            <p:cond evt="onStopAudio" delay="0">
                                              <p:tgtEl>
                                                <p:sldTgt/>
                                              </p:tgtEl>
                                            </p:cond>
                                          </p:endCondLst>
                                        </p:cTn>
                                        <p:tgtEl>
                                          <p:sndTgt r:embed="rId6" name="Explosion"/>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542725"/>
                                        </p:tgtEl>
                                        <p:attrNameLst>
                                          <p:attrName>style.visibility</p:attrName>
                                        </p:attrNameLst>
                                      </p:cBhvr>
                                      <p:to>
                                        <p:strVal val="visible"/>
                                      </p:to>
                                    </p:set>
                                    <p:animEffect transition="in" filter="wipe(left)">
                                      <p:cBhvr>
                                        <p:cTn id="86" dur="500"/>
                                        <p:tgtEl>
                                          <p:spTgt spid="542725"/>
                                        </p:tgtEl>
                                      </p:cBhvr>
                                    </p:animEffect>
                                  </p:childTnLst>
                                </p:cTn>
                              </p:par>
                            </p:childTnLst>
                          </p:cTn>
                        </p:par>
                        <p:par>
                          <p:cTn id="87" fill="hold" nodeType="afterGroup">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542726"/>
                                        </p:tgtEl>
                                        <p:attrNameLst>
                                          <p:attrName>style.visibility</p:attrName>
                                        </p:attrNameLst>
                                      </p:cBhvr>
                                      <p:to>
                                        <p:strVal val="visible"/>
                                      </p:to>
                                    </p:set>
                                    <p:animEffect transition="in" filter="wipe(left)">
                                      <p:cBhvr>
                                        <p:cTn id="90" dur="500"/>
                                        <p:tgtEl>
                                          <p:spTgt spid="542726"/>
                                        </p:tgtEl>
                                      </p:cBhvr>
                                    </p:animEffect>
                                  </p:childTnLst>
                                  <p:subTnLst>
                                    <p:audio>
                                      <p:cMediaNode>
                                        <p:cTn display="0" masterRel="sameClick">
                                          <p:stCondLst>
                                            <p:cond evt="begin" delay="0">
                                              <p:tn val="88"/>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4" grpId="0" build="p" bldLvl="2" animBg="1" autoUpdateAnimBg="0"/>
      <p:bldP spid="542726" grpId="0" animBg="1" autoUpdateAnimBg="0"/>
      <p:bldP spid="542728" grpId="0" animBg="1"/>
      <p:bldP spid="542729" grpId="0" animBg="1"/>
      <p:bldP spid="542730" grpId="0" animBg="1"/>
      <p:bldP spid="542761" grpId="0" build="p" autoUpdateAnimBg="0"/>
      <p:bldP spid="542762" grpId="0" animBg="1" autoUpdateAnimBg="0"/>
      <p:bldP spid="542763" grpId="0" animBg="1"/>
      <p:bldP spid="542764" grpId="0" animBg="1"/>
      <p:bldP spid="54276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9">
            <a:extLst>
              <a:ext uri="{FF2B5EF4-FFF2-40B4-BE49-F238E27FC236}">
                <a16:creationId xmlns:a16="http://schemas.microsoft.com/office/drawing/2014/main" id="{63D94EF0-5899-5F43-AAB6-E0D1D4158ED4}"/>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2006-2007</a:t>
            </a:r>
            <a:endParaRPr lang="en-US" altLang="en-US" sz="1400" b="0"/>
          </a:p>
        </p:txBody>
      </p:sp>
      <p:grpSp>
        <p:nvGrpSpPr>
          <p:cNvPr id="17411" name="Group 2">
            <a:extLst>
              <a:ext uri="{FF2B5EF4-FFF2-40B4-BE49-F238E27FC236}">
                <a16:creationId xmlns:a16="http://schemas.microsoft.com/office/drawing/2014/main" id="{35C26022-947B-0245-8F5A-9E38959F508C}"/>
              </a:ext>
            </a:extLst>
          </p:cNvPr>
          <p:cNvGrpSpPr>
            <a:grpSpLocks/>
          </p:cNvGrpSpPr>
          <p:nvPr/>
        </p:nvGrpSpPr>
        <p:grpSpPr bwMode="auto">
          <a:xfrm>
            <a:off x="6929438" y="388938"/>
            <a:ext cx="2114550" cy="1855787"/>
            <a:chOff x="240" y="1008"/>
            <a:chExt cx="1488" cy="1307"/>
          </a:xfrm>
        </p:grpSpPr>
        <p:pic>
          <p:nvPicPr>
            <p:cNvPr id="17417" name="Picture 3" descr="f8-14a_the_atp_molecule_c">
              <a:extLst>
                <a:ext uri="{FF2B5EF4-FFF2-40B4-BE49-F238E27FC236}">
                  <a16:creationId xmlns:a16="http://schemas.microsoft.com/office/drawing/2014/main" id="{7C8D6D64-A2EE-9143-A86C-DBBCF3373D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2375" t="3000" r="12375" b="6000"/>
            <a:stretch>
              <a:fillRect/>
            </a:stretch>
          </p:blipFill>
          <p:spPr bwMode="auto">
            <a:xfrm>
              <a:off x="288" y="1008"/>
              <a:ext cx="1440" cy="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4">
              <a:extLst>
                <a:ext uri="{FF2B5EF4-FFF2-40B4-BE49-F238E27FC236}">
                  <a16:creationId xmlns:a16="http://schemas.microsoft.com/office/drawing/2014/main" id="{37C5C17C-6986-EB40-90D4-3C092A5E6194}"/>
                </a:ext>
              </a:extLst>
            </p:cNvPr>
            <p:cNvSpPr>
              <a:spLocks noChangeArrowheads="1"/>
            </p:cNvSpPr>
            <p:nvPr/>
          </p:nvSpPr>
          <p:spPr bwMode="auto">
            <a:xfrm>
              <a:off x="240" y="2064"/>
              <a:ext cx="192"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pic>
        <p:nvPicPr>
          <p:cNvPr id="460805" name="Picture 5" descr="05_02b">
            <a:extLst>
              <a:ext uri="{FF2B5EF4-FFF2-40B4-BE49-F238E27FC236}">
                <a16:creationId xmlns:a16="http://schemas.microsoft.com/office/drawing/2014/main" id="{25843320-8C44-6842-9508-BDF43D114693}"/>
              </a:ext>
            </a:extLst>
          </p:cNvPr>
          <p:cNvPicPr>
            <a:picLocks noChangeAspect="1" noChangeArrowheads="1"/>
          </p:cNvPicPr>
          <p:nvPr/>
        </p:nvPicPr>
        <p:blipFill>
          <a:blip r:embed="rId7">
            <a:clrChange>
              <a:clrFrom>
                <a:srgbClr val="FFFFFF"/>
              </a:clrFrom>
              <a:clrTo>
                <a:srgbClr val="FFFFFF">
                  <a:alpha val="0"/>
                </a:srgbClr>
              </a:clrTo>
            </a:clrChange>
          </a:blip>
          <a:srcRect r="41624"/>
          <a:stretch>
            <a:fillRect/>
          </a:stretch>
        </p:blipFill>
        <p:spPr bwMode="auto">
          <a:xfrm rot="20336136">
            <a:off x="0" y="323850"/>
            <a:ext cx="2141538" cy="274796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60806" name="AutoShape 6">
            <a:extLst>
              <a:ext uri="{FF2B5EF4-FFF2-40B4-BE49-F238E27FC236}">
                <a16:creationId xmlns:a16="http://schemas.microsoft.com/office/drawing/2014/main" id="{B6F60CC4-C39D-F94E-9174-481925D6C3A3}"/>
              </a:ext>
            </a:extLst>
          </p:cNvPr>
          <p:cNvSpPr>
            <a:spLocks noChangeArrowheads="1"/>
          </p:cNvSpPr>
          <p:nvPr/>
        </p:nvSpPr>
        <p:spPr bwMode="auto">
          <a:xfrm flipH="1">
            <a:off x="2960688" y="739775"/>
            <a:ext cx="2801937" cy="1611313"/>
          </a:xfrm>
          <a:prstGeom prst="wedgeEllipseCallout">
            <a:avLst>
              <a:gd name="adj1" fmla="val 109940"/>
              <a:gd name="adj2" fmla="val 1945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3200" b="1">
                <a:solidFill>
                  <a:srgbClr val="0F116A"/>
                </a:solidFill>
                <a:latin typeface="Comic Sans MS" panose="030F0902030302020204" pitchFamily="66" charset="0"/>
              </a:rPr>
              <a:t>What’s the</a:t>
            </a:r>
            <a:br>
              <a:rPr lang="en-US" altLang="en-US" sz="3200" b="1">
                <a:solidFill>
                  <a:srgbClr val="0F116A"/>
                </a:solidFill>
                <a:latin typeface="Comic Sans MS" panose="030F0902030302020204" pitchFamily="66" charset="0"/>
              </a:rPr>
            </a:br>
            <a:r>
              <a:rPr lang="en-US" altLang="en-US" sz="3200" b="1">
                <a:solidFill>
                  <a:srgbClr val="0F116A"/>
                </a:solidFill>
                <a:latin typeface="Comic Sans MS" panose="030F0902030302020204" pitchFamily="66" charset="0"/>
              </a:rPr>
              <a:t>point?</a:t>
            </a:r>
            <a:endParaRPr lang="en-US" altLang="en-US" sz="3200" b="1" i="1">
              <a:solidFill>
                <a:srgbClr val="0F116A"/>
              </a:solidFill>
              <a:latin typeface="Comic Sans MS" panose="030F0902030302020204" pitchFamily="66" charset="0"/>
            </a:endParaRPr>
          </a:p>
        </p:txBody>
      </p:sp>
      <p:pic>
        <p:nvPicPr>
          <p:cNvPr id="460807" name="Picture 7">
            <a:extLst>
              <a:ext uri="{FF2B5EF4-FFF2-40B4-BE49-F238E27FC236}">
                <a16:creationId xmlns:a16="http://schemas.microsoft.com/office/drawing/2014/main" id="{FAF5316D-62E2-4448-B907-10D64BB42F81}"/>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00888" y="4011613"/>
            <a:ext cx="2022475" cy="281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08" name="AutoShape 8">
            <a:extLst>
              <a:ext uri="{FF2B5EF4-FFF2-40B4-BE49-F238E27FC236}">
                <a16:creationId xmlns:a16="http://schemas.microsoft.com/office/drawing/2014/main" id="{67B52286-6A4E-284F-8181-F54E92F92BDC}"/>
              </a:ext>
            </a:extLst>
          </p:cNvPr>
          <p:cNvSpPr>
            <a:spLocks noChangeArrowheads="1"/>
          </p:cNvSpPr>
          <p:nvPr/>
        </p:nvSpPr>
        <p:spPr bwMode="auto">
          <a:xfrm flipH="1">
            <a:off x="3482975" y="2652713"/>
            <a:ext cx="3943350" cy="2127250"/>
          </a:xfrm>
          <a:prstGeom prst="wedgeEllipseCallout">
            <a:avLst>
              <a:gd name="adj1" fmla="val -50648"/>
              <a:gd name="adj2" fmla="val 8738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3600" b="1">
                <a:solidFill>
                  <a:srgbClr val="0F116A"/>
                </a:solidFill>
                <a:latin typeface="Comic Sans MS" panose="030F0902030302020204" pitchFamily="66" charset="0"/>
              </a:rPr>
              <a:t>The point</a:t>
            </a:r>
            <a:br>
              <a:rPr lang="en-US" altLang="en-US" sz="3600" b="1">
                <a:solidFill>
                  <a:srgbClr val="0F116A"/>
                </a:solidFill>
                <a:latin typeface="Comic Sans MS" panose="030F0902030302020204" pitchFamily="66" charset="0"/>
              </a:rPr>
            </a:br>
            <a:r>
              <a:rPr lang="en-US" altLang="en-US" sz="3600" b="1">
                <a:solidFill>
                  <a:srgbClr val="0F116A"/>
                </a:solidFill>
                <a:latin typeface="Comic Sans MS" panose="030F0902030302020204" pitchFamily="66" charset="0"/>
              </a:rPr>
              <a:t>is to make</a:t>
            </a:r>
            <a:br>
              <a:rPr lang="en-US" altLang="en-US" sz="3600" b="1">
                <a:solidFill>
                  <a:srgbClr val="0F116A"/>
                </a:solidFill>
                <a:latin typeface="Comic Sans MS" panose="030F0902030302020204" pitchFamily="66" charset="0"/>
              </a:rPr>
            </a:br>
            <a:r>
              <a:rPr lang="en-US" altLang="en-US" sz="4000" b="1">
                <a:solidFill>
                  <a:srgbClr val="CC0000"/>
                </a:solidFill>
                <a:latin typeface="Comic Sans MS" panose="030F0902030302020204" pitchFamily="66" charset="0"/>
              </a:rPr>
              <a:t>ATP</a:t>
            </a:r>
            <a:r>
              <a:rPr lang="en-US" altLang="en-US" sz="3600" b="1" i="1">
                <a:solidFill>
                  <a:srgbClr val="0F116A"/>
                </a:solidFill>
                <a:latin typeface="Comic Sans MS" panose="030F0902030302020204" pitchFamily="66" charset="0"/>
              </a:rPr>
              <a:t>!</a:t>
            </a:r>
            <a:endParaRPr lang="en-US" altLang="en-US" sz="3600" b="1">
              <a:solidFill>
                <a:srgbClr val="0F116A"/>
              </a:solidFill>
              <a:latin typeface="Comic Sans MS" panose="030F0902030302020204" pitchFamily="66" charset="0"/>
            </a:endParaRPr>
          </a:p>
        </p:txBody>
      </p:sp>
      <p:sp>
        <p:nvSpPr>
          <p:cNvPr id="460809" name="AutoShape 9">
            <a:extLst>
              <a:ext uri="{FF2B5EF4-FFF2-40B4-BE49-F238E27FC236}">
                <a16:creationId xmlns:a16="http://schemas.microsoft.com/office/drawing/2014/main" id="{E3E54538-F3F5-6346-9915-53EF419A9983}"/>
              </a:ext>
            </a:extLst>
          </p:cNvPr>
          <p:cNvSpPr>
            <a:spLocks noChangeArrowheads="1"/>
          </p:cNvSpPr>
          <p:nvPr/>
        </p:nvSpPr>
        <p:spPr bwMode="auto">
          <a:xfrm>
            <a:off x="212725" y="3867150"/>
            <a:ext cx="4191000" cy="2743200"/>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6000" b="1">
                <a:solidFill>
                  <a:srgbClr val="FFEA18"/>
                </a:solidFill>
              </a:rPr>
              <a:t>ATP</a:t>
            </a:r>
            <a:endParaRPr lang="en-US" altLang="en-US" sz="60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60805"/>
                                        </p:tgtEl>
                                        <p:attrNameLst>
                                          <p:attrName>style.visibility</p:attrName>
                                        </p:attrNameLst>
                                      </p:cBhvr>
                                      <p:to>
                                        <p:strVal val="visible"/>
                                      </p:to>
                                    </p:set>
                                    <p:animEffect transition="in" filter="wipe(left)">
                                      <p:cBhvr>
                                        <p:cTn id="7" dur="500"/>
                                        <p:tgtEl>
                                          <p:spTgt spid="46080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0806"/>
                                        </p:tgtEl>
                                        <p:attrNameLst>
                                          <p:attrName>style.visibility</p:attrName>
                                        </p:attrNameLst>
                                      </p:cBhvr>
                                      <p:to>
                                        <p:strVal val="visible"/>
                                      </p:to>
                                    </p:set>
                                    <p:animEffect transition="in" filter="wipe(left)">
                                      <p:cBhvr>
                                        <p:cTn id="11" dur="500"/>
                                        <p:tgtEl>
                                          <p:spTgt spid="460806"/>
                                        </p:tgtEl>
                                      </p:cBhvr>
                                    </p:animEffect>
                                  </p:childTnLst>
                                  <p:subTnLst>
                                    <p:audio>
                                      <p:cMediaNode>
                                        <p:cTn display="0" masterRel="sameClick">
                                          <p:stCondLst>
                                            <p:cond evt="begin" delay="0">
                                              <p:tn val="9"/>
                                            </p:cond>
                                          </p:stCondLst>
                                          <p:endCondLst>
                                            <p:cond evt="onStopAudio" delay="0">
                                              <p:tgtEl>
                                                <p:sldTgt/>
                                              </p:tgtEl>
                                            </p:cond>
                                          </p:endCondLst>
                                        </p:cTn>
                                        <p:tgtEl>
                                          <p:sndTgt r:embed="rId3" name="String"/>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460807"/>
                                        </p:tgtEl>
                                        <p:attrNameLst>
                                          <p:attrName>style.visibility</p:attrName>
                                        </p:attrNameLst>
                                      </p:cBhvr>
                                      <p:to>
                                        <p:strVal val="visible"/>
                                      </p:to>
                                    </p:set>
                                    <p:animEffect transition="in" filter="wipe(right)">
                                      <p:cBhvr>
                                        <p:cTn id="16" dur="500"/>
                                        <p:tgtEl>
                                          <p:spTgt spid="460807"/>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
                                        </p:tgtEl>
                                      </p:cMediaNode>
                                    </p:audio>
                                  </p:subTnLst>
                                </p:cTn>
                              </p:par>
                            </p:childTnLst>
                          </p:cTn>
                        </p:par>
                        <p:par>
                          <p:cTn id="17" fill="hold" nodeType="afterGroup">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60808"/>
                                        </p:tgtEl>
                                        <p:attrNameLst>
                                          <p:attrName>style.visibility</p:attrName>
                                        </p:attrNameLst>
                                      </p:cBhvr>
                                      <p:to>
                                        <p:strVal val="visible"/>
                                      </p:to>
                                    </p:set>
                                    <p:animEffect transition="in" filter="wipe(right)">
                                      <p:cBhvr>
                                        <p:cTn id="20" dur="500"/>
                                        <p:tgtEl>
                                          <p:spTgt spid="460808"/>
                                        </p:tgtEl>
                                      </p:cBhvr>
                                    </p:animEffect>
                                  </p:childTnLst>
                                </p:cTn>
                              </p:par>
                            </p:childTnLst>
                          </p:cTn>
                        </p:par>
                        <p:par>
                          <p:cTn id="21" fill="hold" nodeType="afterGroup">
                            <p:stCondLst>
                              <p:cond delay="1000"/>
                            </p:stCondLst>
                            <p:childTnLst>
                              <p:par>
                                <p:cTn id="22" presetID="6" presetClass="entr" presetSubtype="32" fill="hold" grpId="0" nodeType="afterEffect">
                                  <p:stCondLst>
                                    <p:cond delay="0"/>
                                  </p:stCondLst>
                                  <p:childTnLst>
                                    <p:set>
                                      <p:cBhvr>
                                        <p:cTn id="23" dur="1" fill="hold">
                                          <p:stCondLst>
                                            <p:cond delay="0"/>
                                          </p:stCondLst>
                                        </p:cTn>
                                        <p:tgtEl>
                                          <p:spTgt spid="460809"/>
                                        </p:tgtEl>
                                        <p:attrNameLst>
                                          <p:attrName>style.visibility</p:attrName>
                                        </p:attrNameLst>
                                      </p:cBhvr>
                                      <p:to>
                                        <p:strVal val="visible"/>
                                      </p:to>
                                    </p:set>
                                    <p:animEffect transition="in" filter="circle(out)">
                                      <p:cBhvr>
                                        <p:cTn id="24" dur="500"/>
                                        <p:tgtEl>
                                          <p:spTgt spid="460809"/>
                                        </p:tgtEl>
                                      </p:cBhvr>
                                    </p:animEffect>
                                  </p:childTnLst>
                                  <p:subTnLst>
                                    <p:audio>
                                      <p:cMediaNode>
                                        <p:cTn display="0" masterRel="sameClick">
                                          <p:stCondLst>
                                            <p:cond evt="begin" delay="0">
                                              <p:tn val="22"/>
                                            </p:cond>
                                          </p:stCondLst>
                                          <p:endCondLst>
                                            <p:cond evt="onStopAudio" delay="0">
                                              <p:tgtEl>
                                                <p:sldTgt/>
                                              </p:tgtEl>
                                            </p:cond>
                                          </p:endCondLst>
                                        </p:cTn>
                                        <p:tgtEl>
                                          <p:sndTgt r:embed="rId5"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6" grpId="0" animBg="1" autoUpdateAnimBg="0"/>
      <p:bldP spid="460808" grpId="0" animBg="1" autoUpdateAnimBg="0"/>
      <p:bldP spid="46080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006774C-0E8D-3745-916C-5A24D59EA55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Energy accounting of glycolysis </a:t>
            </a:r>
          </a:p>
        </p:txBody>
      </p:sp>
      <p:sp>
        <p:nvSpPr>
          <p:cNvPr id="418819" name="Rectangle 3" descr="Rectangle: Click to edit Master text styles&#13;&#10;Second level&#13;&#10;Third level&#13;&#10;Fourth level&#13;&#10;Fifth level">
            <a:extLst>
              <a:ext uri="{FF2B5EF4-FFF2-40B4-BE49-F238E27FC236}">
                <a16:creationId xmlns:a16="http://schemas.microsoft.com/office/drawing/2014/main" id="{942D5732-8EBC-F943-B4DB-0A3F62B70E61}"/>
              </a:ext>
            </a:extLst>
          </p:cNvPr>
          <p:cNvSpPr>
            <a:spLocks noGrp="1" noChangeArrowheads="1"/>
          </p:cNvSpPr>
          <p:nvPr>
            <p:ph type="body" idx="1"/>
          </p:nvPr>
        </p:nvSpPr>
        <p:spPr>
          <a:xfrm>
            <a:off x="198438" y="5165725"/>
            <a:ext cx="7772400" cy="1662113"/>
          </a:xfrm>
          <a:solidFill>
            <a:schemeClr val="bg1"/>
          </a:solidFill>
        </p:spPr>
        <p:txBody>
          <a:bodyPr/>
          <a:lstStyle/>
          <a:p>
            <a:pPr eaLnBrk="1" hangingPunct="1">
              <a:lnSpc>
                <a:spcPct val="90000"/>
              </a:lnSpc>
            </a:pPr>
            <a:r>
              <a:rPr lang="en-US" altLang="en-US" sz="2600" dirty="0">
                <a:ea typeface="ＭＳ Ｐゴシック" panose="020B0600070205080204" pitchFamily="34" charset="-128"/>
              </a:rPr>
              <a:t>Net gain = </a:t>
            </a:r>
            <a:r>
              <a:rPr lang="en-US" altLang="en-US" sz="2600" dirty="0">
                <a:solidFill>
                  <a:srgbClr val="002060"/>
                </a:solidFill>
                <a:ea typeface="ＭＳ Ｐゴシック" panose="020B0600070205080204" pitchFamily="34" charset="-128"/>
              </a:rPr>
              <a:t>2 ATP + 2 NADH</a:t>
            </a:r>
          </a:p>
          <a:p>
            <a:pPr lvl="1" eaLnBrk="1" hangingPunct="1">
              <a:lnSpc>
                <a:spcPct val="90000"/>
              </a:lnSpc>
            </a:pPr>
            <a:r>
              <a:rPr lang="en-US" altLang="en-US" sz="2400" dirty="0">
                <a:ea typeface="ＭＳ Ｐゴシック" panose="020B0600070205080204" pitchFamily="34" charset="-128"/>
              </a:rPr>
              <a:t>some energy investment (</a:t>
            </a:r>
            <a:r>
              <a:rPr lang="en-US" altLang="en-US" sz="2400" dirty="0">
                <a:solidFill>
                  <a:schemeClr val="tx2"/>
                </a:solidFill>
                <a:ea typeface="ＭＳ Ｐゴシック" panose="020B0600070205080204" pitchFamily="34" charset="-128"/>
              </a:rPr>
              <a:t>-2 ATP</a:t>
            </a:r>
            <a:r>
              <a:rPr lang="en-US" altLang="en-US" sz="2400" dirty="0">
                <a:ea typeface="ＭＳ Ｐゴシック" panose="020B0600070205080204" pitchFamily="34" charset="-128"/>
              </a:rPr>
              <a:t>)</a:t>
            </a:r>
          </a:p>
          <a:p>
            <a:pPr lvl="1" eaLnBrk="1" hangingPunct="1">
              <a:lnSpc>
                <a:spcPct val="90000"/>
              </a:lnSpc>
            </a:pPr>
            <a:r>
              <a:rPr lang="en-US" altLang="en-US" sz="2400" dirty="0">
                <a:ea typeface="ＭＳ Ｐゴシック" panose="020B0600070205080204" pitchFamily="34" charset="-128"/>
              </a:rPr>
              <a:t>small energy return (</a:t>
            </a:r>
            <a:r>
              <a:rPr lang="en-US" altLang="en-US" sz="2400" dirty="0">
                <a:solidFill>
                  <a:srgbClr val="002060"/>
                </a:solidFill>
                <a:ea typeface="ＭＳ Ｐゴシック" panose="020B0600070205080204" pitchFamily="34" charset="-128"/>
              </a:rPr>
              <a:t>4 ATP + 2 NADH</a:t>
            </a:r>
            <a:r>
              <a:rPr lang="en-US" altLang="en-US" sz="2400" dirty="0">
                <a:ea typeface="ＭＳ Ｐゴシック" panose="020B0600070205080204" pitchFamily="34" charset="-128"/>
              </a:rPr>
              <a:t>)</a:t>
            </a:r>
          </a:p>
          <a:p>
            <a:pPr eaLnBrk="1" hangingPunct="1">
              <a:lnSpc>
                <a:spcPct val="90000"/>
              </a:lnSpc>
            </a:pPr>
            <a:r>
              <a:rPr lang="en-US" altLang="en-US" sz="2600" dirty="0">
                <a:ea typeface="ＭＳ Ｐゴシック" panose="020B0600070205080204" pitchFamily="34" charset="-128"/>
              </a:rPr>
              <a:t>1 </a:t>
            </a:r>
            <a:r>
              <a:rPr lang="en-US" altLang="en-US" sz="2600" dirty="0">
                <a:solidFill>
                  <a:schemeClr val="tx2"/>
                </a:solidFill>
                <a:ea typeface="ＭＳ Ｐゴシック" panose="020B0600070205080204" pitchFamily="34" charset="-128"/>
              </a:rPr>
              <a:t>6C sugar</a:t>
            </a:r>
            <a:r>
              <a:rPr lang="en-US" altLang="en-US" sz="2600" dirty="0">
                <a:ea typeface="ＭＳ Ｐゴシック" panose="020B0600070205080204" pitchFamily="34" charset="-128"/>
              </a:rPr>
              <a:t> </a:t>
            </a:r>
            <a:r>
              <a:rPr lang="en-US" altLang="en-US" sz="2600" dirty="0">
                <a:ea typeface="ＭＳ Ｐゴシック" panose="020B0600070205080204" pitchFamily="34" charset="-128"/>
                <a:sym typeface="Symbol" pitchFamily="2" charset="2"/>
              </a:rPr>
              <a:t></a:t>
            </a:r>
            <a:r>
              <a:rPr lang="en-US" altLang="en-US" sz="2600" dirty="0">
                <a:ea typeface="ＭＳ Ｐゴシック" panose="020B0600070205080204" pitchFamily="34" charset="-128"/>
              </a:rPr>
              <a:t> 2 </a:t>
            </a:r>
            <a:r>
              <a:rPr lang="en-US" altLang="en-US" sz="2600" dirty="0">
                <a:solidFill>
                  <a:schemeClr val="tx2"/>
                </a:solidFill>
                <a:ea typeface="ＭＳ Ｐゴシック" panose="020B0600070205080204" pitchFamily="34" charset="-128"/>
              </a:rPr>
              <a:t>3C sugars</a:t>
            </a:r>
          </a:p>
        </p:txBody>
      </p:sp>
      <p:grpSp>
        <p:nvGrpSpPr>
          <p:cNvPr id="2" name="Group 4">
            <a:extLst>
              <a:ext uri="{FF2B5EF4-FFF2-40B4-BE49-F238E27FC236}">
                <a16:creationId xmlns:a16="http://schemas.microsoft.com/office/drawing/2014/main" id="{6754C4CD-A791-9E49-AF72-5D7FE752F8E3}"/>
              </a:ext>
            </a:extLst>
          </p:cNvPr>
          <p:cNvGrpSpPr>
            <a:grpSpLocks/>
          </p:cNvGrpSpPr>
          <p:nvPr/>
        </p:nvGrpSpPr>
        <p:grpSpPr bwMode="auto">
          <a:xfrm>
            <a:off x="2325688" y="1311275"/>
            <a:ext cx="3079750" cy="990600"/>
            <a:chOff x="1599" y="960"/>
            <a:chExt cx="1940" cy="624"/>
          </a:xfrm>
        </p:grpSpPr>
        <p:sp>
          <p:nvSpPr>
            <p:cNvPr id="32795" name="AutoShape 5">
              <a:extLst>
                <a:ext uri="{FF2B5EF4-FFF2-40B4-BE49-F238E27FC236}">
                  <a16:creationId xmlns:a16="http://schemas.microsoft.com/office/drawing/2014/main" id="{8534635B-947E-4E47-AF9E-4C58876791AA}"/>
                </a:ext>
              </a:extLst>
            </p:cNvPr>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796" name="Rectangle 6">
              <a:extLst>
                <a:ext uri="{FF2B5EF4-FFF2-40B4-BE49-F238E27FC236}">
                  <a16:creationId xmlns:a16="http://schemas.microsoft.com/office/drawing/2014/main" id="{611C04D8-8E87-3941-B076-A999CE3D2FC3}"/>
                </a:ext>
              </a:extLst>
            </p:cNvPr>
            <p:cNvSpPr>
              <a:spLocks noChangeArrowheads="1"/>
            </p:cNvSpPr>
            <p:nvPr/>
          </p:nvSpPr>
          <p:spPr bwMode="auto">
            <a:xfrm>
              <a:off x="1599" y="960"/>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dirty="0">
                  <a:solidFill>
                    <a:srgbClr val="000000"/>
                  </a:solidFill>
                </a:rPr>
                <a:t>2 </a:t>
              </a:r>
              <a:r>
                <a:rPr lang="en-US" altLang="en-US" sz="3000" b="1" dirty="0">
                  <a:solidFill>
                    <a:srgbClr val="002060"/>
                  </a:solidFill>
                </a:rPr>
                <a:t>ATP</a:t>
              </a:r>
            </a:p>
          </p:txBody>
        </p:sp>
        <p:sp>
          <p:nvSpPr>
            <p:cNvPr id="32797" name="Rectangle 7">
              <a:extLst>
                <a:ext uri="{FF2B5EF4-FFF2-40B4-BE49-F238E27FC236}">
                  <a16:creationId xmlns:a16="http://schemas.microsoft.com/office/drawing/2014/main" id="{D158DEA5-7ACF-0845-85CC-4E608D106A1F}"/>
                </a:ext>
              </a:extLst>
            </p:cNvPr>
            <p:cNvSpPr>
              <a:spLocks noChangeArrowheads="1"/>
            </p:cNvSpPr>
            <p:nvPr/>
          </p:nvSpPr>
          <p:spPr bwMode="auto">
            <a:xfrm>
              <a:off x="2716" y="96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2 </a:t>
              </a:r>
              <a:r>
                <a:rPr lang="en-US" altLang="en-US" sz="3000" b="1">
                  <a:solidFill>
                    <a:srgbClr val="3D1666"/>
                  </a:solidFill>
                </a:rPr>
                <a:t>ADP</a:t>
              </a:r>
              <a:endParaRPr lang="en-US" altLang="en-US" sz="3000" b="1">
                <a:solidFill>
                  <a:srgbClr val="0F116A"/>
                </a:solidFill>
              </a:endParaRPr>
            </a:p>
          </p:txBody>
        </p:sp>
      </p:grpSp>
      <p:grpSp>
        <p:nvGrpSpPr>
          <p:cNvPr id="3" name="Group 8">
            <a:extLst>
              <a:ext uri="{FF2B5EF4-FFF2-40B4-BE49-F238E27FC236}">
                <a16:creationId xmlns:a16="http://schemas.microsoft.com/office/drawing/2014/main" id="{57BC0F77-1F00-F846-8EDB-9F314B888010}"/>
              </a:ext>
            </a:extLst>
          </p:cNvPr>
          <p:cNvGrpSpPr>
            <a:grpSpLocks/>
          </p:cNvGrpSpPr>
          <p:nvPr/>
        </p:nvGrpSpPr>
        <p:grpSpPr bwMode="auto">
          <a:xfrm>
            <a:off x="2305050" y="2987675"/>
            <a:ext cx="2000250" cy="1066800"/>
            <a:chOff x="1586" y="1824"/>
            <a:chExt cx="1260" cy="672"/>
          </a:xfrm>
        </p:grpSpPr>
        <p:sp>
          <p:nvSpPr>
            <p:cNvPr id="32792" name="AutoShape 9">
              <a:extLst>
                <a:ext uri="{FF2B5EF4-FFF2-40B4-BE49-F238E27FC236}">
                  <a16:creationId xmlns:a16="http://schemas.microsoft.com/office/drawing/2014/main" id="{3DA26B68-9E9B-AC42-86F7-3CDBAD81FA42}"/>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793" name="Rectangle 10">
              <a:extLst>
                <a:ext uri="{FF2B5EF4-FFF2-40B4-BE49-F238E27FC236}">
                  <a16:creationId xmlns:a16="http://schemas.microsoft.com/office/drawing/2014/main" id="{18EBEA4B-0A49-0C4B-9518-E648E4A3AD8B}"/>
                </a:ext>
              </a:extLst>
            </p:cNvPr>
            <p:cNvSpPr>
              <a:spLocks noChangeArrowheads="1"/>
            </p:cNvSpPr>
            <p:nvPr/>
          </p:nvSpPr>
          <p:spPr bwMode="auto">
            <a:xfrm>
              <a:off x="1586" y="215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 </a:t>
              </a:r>
              <a:r>
                <a:rPr lang="en-US" altLang="en-US" sz="3000" b="1">
                  <a:solidFill>
                    <a:srgbClr val="3D1666"/>
                  </a:solidFill>
                </a:rPr>
                <a:t>ADP</a:t>
              </a:r>
              <a:endParaRPr lang="en-US" altLang="en-US" sz="3000" b="1">
                <a:solidFill>
                  <a:srgbClr val="CC0000"/>
                </a:solidFill>
              </a:endParaRPr>
            </a:p>
          </p:txBody>
        </p:sp>
        <p:sp>
          <p:nvSpPr>
            <p:cNvPr id="32794" name="Rectangle 11">
              <a:extLst>
                <a:ext uri="{FF2B5EF4-FFF2-40B4-BE49-F238E27FC236}">
                  <a16:creationId xmlns:a16="http://schemas.microsoft.com/office/drawing/2014/main" id="{7A41AE55-539D-4141-A4C0-90C7698548FB}"/>
                </a:ext>
              </a:extLst>
            </p:cNvPr>
            <p:cNvSpPr>
              <a:spLocks noChangeArrowheads="1"/>
            </p:cNvSpPr>
            <p:nvPr/>
          </p:nvSpPr>
          <p:spPr bwMode="auto">
            <a:xfrm>
              <a:off x="2730" y="2150"/>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en-US" sz="3000" b="1">
                <a:solidFill>
                  <a:srgbClr val="0F116A"/>
                </a:solidFill>
              </a:endParaRPr>
            </a:p>
          </p:txBody>
        </p:sp>
      </p:grpSp>
      <p:sp>
        <p:nvSpPr>
          <p:cNvPr id="32774" name="Rectangle 12">
            <a:extLst>
              <a:ext uri="{FF2B5EF4-FFF2-40B4-BE49-F238E27FC236}">
                <a16:creationId xmlns:a16="http://schemas.microsoft.com/office/drawing/2014/main" id="{C67054BA-A76E-1548-A08C-D7E0C3D1C335}"/>
              </a:ext>
            </a:extLst>
          </p:cNvPr>
          <p:cNvSpPr>
            <a:spLocks noChangeArrowheads="1"/>
          </p:cNvSpPr>
          <p:nvPr/>
        </p:nvSpPr>
        <p:spPr bwMode="auto">
          <a:xfrm>
            <a:off x="1484313" y="2438400"/>
            <a:ext cx="5035550"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glucose </a:t>
            </a:r>
            <a:r>
              <a:rPr lang="en-US" altLang="en-US" sz="2600" b="1">
                <a:solidFill>
                  <a:srgbClr val="0F116A"/>
                </a:solidFill>
                <a:sym typeface="Symbol" pitchFamily="2" charset="2"/>
              </a:rPr>
              <a:t>     pyruvate</a:t>
            </a:r>
            <a:endParaRPr lang="en-US" altLang="en-US" sz="3000" b="1">
              <a:solidFill>
                <a:srgbClr val="0F116A"/>
              </a:solidFill>
              <a:sym typeface="Symbol" pitchFamily="2" charset="2"/>
            </a:endParaRPr>
          </a:p>
        </p:txBody>
      </p:sp>
      <p:sp>
        <p:nvSpPr>
          <p:cNvPr id="32775" name="Rectangle 13">
            <a:extLst>
              <a:ext uri="{FF2B5EF4-FFF2-40B4-BE49-F238E27FC236}">
                <a16:creationId xmlns:a16="http://schemas.microsoft.com/office/drawing/2014/main" id="{ACBE7570-C33C-DB40-A3B2-7314B8841D7F}"/>
              </a:ext>
            </a:extLst>
          </p:cNvPr>
          <p:cNvSpPr>
            <a:spLocks noChangeArrowheads="1"/>
          </p:cNvSpPr>
          <p:nvPr/>
        </p:nvSpPr>
        <p:spPr bwMode="auto">
          <a:xfrm>
            <a:off x="5045075" y="2857500"/>
            <a:ext cx="5095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a:t>
            </a:r>
            <a:r>
              <a:rPr lang="en-US" altLang="en-US" sz="2000" b="1">
                <a:solidFill>
                  <a:schemeClr val="tx2"/>
                </a:solidFill>
              </a:rPr>
              <a:t>x</a:t>
            </a:r>
            <a:endParaRPr lang="en-US" altLang="en-US" sz="2600" b="1">
              <a:solidFill>
                <a:schemeClr val="tx2"/>
              </a:solidFill>
            </a:endParaRPr>
          </a:p>
        </p:txBody>
      </p:sp>
      <p:sp>
        <p:nvSpPr>
          <p:cNvPr id="32776" name="AutoShape 14">
            <a:extLst>
              <a:ext uri="{FF2B5EF4-FFF2-40B4-BE49-F238E27FC236}">
                <a16:creationId xmlns:a16="http://schemas.microsoft.com/office/drawing/2014/main" id="{A02BC114-8D78-A140-BFDD-A1054CFFF721}"/>
              </a:ext>
            </a:extLst>
          </p:cNvPr>
          <p:cNvSpPr>
            <a:spLocks noChangeArrowheads="1"/>
          </p:cNvSpPr>
          <p:nvPr/>
        </p:nvSpPr>
        <p:spPr bwMode="auto">
          <a:xfrm>
            <a:off x="1920875" y="2838450"/>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6C</a:t>
            </a:r>
            <a:endParaRPr lang="en-US" altLang="en-US"/>
          </a:p>
        </p:txBody>
      </p:sp>
      <p:sp>
        <p:nvSpPr>
          <p:cNvPr id="32777" name="AutoShape 15">
            <a:extLst>
              <a:ext uri="{FF2B5EF4-FFF2-40B4-BE49-F238E27FC236}">
                <a16:creationId xmlns:a16="http://schemas.microsoft.com/office/drawing/2014/main" id="{EE219F43-AE9C-6144-A635-BF773E396747}"/>
              </a:ext>
            </a:extLst>
          </p:cNvPr>
          <p:cNvSpPr>
            <a:spLocks noChangeArrowheads="1"/>
          </p:cNvSpPr>
          <p:nvPr/>
        </p:nvSpPr>
        <p:spPr bwMode="auto">
          <a:xfrm>
            <a:off x="5502275" y="2838450"/>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pic>
        <p:nvPicPr>
          <p:cNvPr id="418836" name="Picture 20" descr="penguinL">
            <a:extLst>
              <a:ext uri="{FF2B5EF4-FFF2-40B4-BE49-F238E27FC236}">
                <a16:creationId xmlns:a16="http://schemas.microsoft.com/office/drawing/2014/main" id="{93062101-7566-5047-8E44-81D790D83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063" y="54483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8837" name="AutoShape 21">
            <a:extLst>
              <a:ext uri="{FF2B5EF4-FFF2-40B4-BE49-F238E27FC236}">
                <a16:creationId xmlns:a16="http://schemas.microsoft.com/office/drawing/2014/main" id="{6D43ECEC-E531-3848-9C56-013844238A6D}"/>
              </a:ext>
            </a:extLst>
          </p:cNvPr>
          <p:cNvSpPr>
            <a:spLocks noChangeArrowheads="1"/>
          </p:cNvSpPr>
          <p:nvPr/>
        </p:nvSpPr>
        <p:spPr bwMode="auto">
          <a:xfrm>
            <a:off x="7134225" y="3348038"/>
            <a:ext cx="1957388" cy="1287462"/>
          </a:xfrm>
          <a:prstGeom prst="wedgeEllipseCallout">
            <a:avLst>
              <a:gd name="adj1" fmla="val -4745"/>
              <a:gd name="adj2" fmla="val 12287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All that work!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And that’s all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 get?</a:t>
            </a:r>
            <a:endParaRPr lang="en-US" altLang="en-US" sz="1800" b="1" i="1">
              <a:solidFill>
                <a:srgbClr val="0F116A"/>
              </a:solidFill>
              <a:latin typeface="Comic Sans MS" panose="030F0902030302020204" pitchFamily="66" charset="0"/>
            </a:endParaRPr>
          </a:p>
        </p:txBody>
      </p:sp>
      <p:grpSp>
        <p:nvGrpSpPr>
          <p:cNvPr id="4" name="Group 25">
            <a:extLst>
              <a:ext uri="{FF2B5EF4-FFF2-40B4-BE49-F238E27FC236}">
                <a16:creationId xmlns:a16="http://schemas.microsoft.com/office/drawing/2014/main" id="{2E8422E5-51A0-D54C-9D8B-32CA42D4D95F}"/>
              </a:ext>
            </a:extLst>
          </p:cNvPr>
          <p:cNvGrpSpPr>
            <a:grpSpLocks/>
          </p:cNvGrpSpPr>
          <p:nvPr/>
        </p:nvGrpSpPr>
        <p:grpSpPr bwMode="auto">
          <a:xfrm>
            <a:off x="4081463" y="3290888"/>
            <a:ext cx="1504950" cy="985837"/>
            <a:chOff x="2705" y="2207"/>
            <a:chExt cx="948" cy="621"/>
          </a:xfrm>
        </p:grpSpPr>
        <p:sp>
          <p:nvSpPr>
            <p:cNvPr id="32790" name="AutoShape 23">
              <a:extLst>
                <a:ext uri="{FF2B5EF4-FFF2-40B4-BE49-F238E27FC236}">
                  <a16:creationId xmlns:a16="http://schemas.microsoft.com/office/drawing/2014/main" id="{42BF18A9-E521-F14A-8B9A-4A9F1FE98FE0}"/>
                </a:ext>
              </a:extLst>
            </p:cNvPr>
            <p:cNvSpPr>
              <a:spLocks noChangeArrowheads="1"/>
            </p:cNvSpPr>
            <p:nvPr/>
          </p:nvSpPr>
          <p:spPr bwMode="auto">
            <a:xfrm>
              <a:off x="2705" y="2207"/>
              <a:ext cx="948" cy="621"/>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FFEA18"/>
                  </a:solidFill>
                </a:rPr>
                <a:t>ATP</a:t>
              </a:r>
              <a:endParaRPr lang="en-US" altLang="en-US" sz="2800" b="1">
                <a:solidFill>
                  <a:schemeClr val="tx2"/>
                </a:solidFill>
              </a:endParaRPr>
            </a:p>
          </p:txBody>
        </p:sp>
        <p:sp>
          <p:nvSpPr>
            <p:cNvPr id="32791" name="Rectangle 24">
              <a:extLst>
                <a:ext uri="{FF2B5EF4-FFF2-40B4-BE49-F238E27FC236}">
                  <a16:creationId xmlns:a16="http://schemas.microsoft.com/office/drawing/2014/main" id="{A8A66980-5273-C140-8C95-A4423E6FB052}"/>
                </a:ext>
              </a:extLst>
            </p:cNvPr>
            <p:cNvSpPr>
              <a:spLocks noChangeArrowheads="1"/>
            </p:cNvSpPr>
            <p:nvPr/>
          </p:nvSpPr>
          <p:spPr bwMode="auto">
            <a:xfrm>
              <a:off x="2717" y="2335"/>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a:t>
              </a:r>
            </a:p>
          </p:txBody>
        </p:sp>
      </p:grpSp>
      <p:pic>
        <p:nvPicPr>
          <p:cNvPr id="418842" name="Picture 26" descr="match">
            <a:extLst>
              <a:ext uri="{FF2B5EF4-FFF2-40B4-BE49-F238E27FC236}">
                <a16:creationId xmlns:a16="http://schemas.microsoft.com/office/drawing/2014/main" id="{AFB41F80-3205-4644-A377-38842FAD75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5213" y="1860550"/>
            <a:ext cx="8270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7">
            <a:extLst>
              <a:ext uri="{FF2B5EF4-FFF2-40B4-BE49-F238E27FC236}">
                <a16:creationId xmlns:a16="http://schemas.microsoft.com/office/drawing/2014/main" id="{C8C96CD7-648D-9844-8BBE-D7BD9411067A}"/>
              </a:ext>
            </a:extLst>
          </p:cNvPr>
          <p:cNvGrpSpPr>
            <a:grpSpLocks/>
          </p:cNvGrpSpPr>
          <p:nvPr/>
        </p:nvGrpSpPr>
        <p:grpSpPr bwMode="auto">
          <a:xfrm>
            <a:off x="2222500" y="3816350"/>
            <a:ext cx="2082800" cy="1066800"/>
            <a:chOff x="1534" y="1824"/>
            <a:chExt cx="1312" cy="672"/>
          </a:xfrm>
        </p:grpSpPr>
        <p:sp>
          <p:nvSpPr>
            <p:cNvPr id="32787" name="AutoShape 28">
              <a:extLst>
                <a:ext uri="{FF2B5EF4-FFF2-40B4-BE49-F238E27FC236}">
                  <a16:creationId xmlns:a16="http://schemas.microsoft.com/office/drawing/2014/main" id="{1C2AC4B0-6ACF-DB45-B63F-DBC2225F4CED}"/>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788" name="Rectangle 29">
              <a:extLst>
                <a:ext uri="{FF2B5EF4-FFF2-40B4-BE49-F238E27FC236}">
                  <a16:creationId xmlns:a16="http://schemas.microsoft.com/office/drawing/2014/main" id="{6A2C1EE7-3B10-6648-81B6-2F23758C49B0}"/>
                </a:ext>
              </a:extLst>
            </p:cNvPr>
            <p:cNvSpPr>
              <a:spLocks noChangeArrowheads="1"/>
            </p:cNvSpPr>
            <p:nvPr/>
          </p:nvSpPr>
          <p:spPr bwMode="auto">
            <a:xfrm>
              <a:off x="1534" y="2150"/>
              <a:ext cx="93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2 </a:t>
              </a:r>
              <a:r>
                <a:rPr lang="en-US" altLang="en-US" sz="3000" b="1">
                  <a:solidFill>
                    <a:srgbClr val="3D1666"/>
                  </a:solidFill>
                </a:rPr>
                <a:t>NAD</a:t>
              </a:r>
              <a:r>
                <a:rPr lang="en-US" altLang="en-US" sz="3000" b="1" baseline="30000">
                  <a:solidFill>
                    <a:srgbClr val="3D1666"/>
                  </a:solidFill>
                </a:rPr>
                <a:t>+</a:t>
              </a:r>
              <a:endParaRPr lang="en-US" altLang="en-US" sz="3000" b="1">
                <a:solidFill>
                  <a:srgbClr val="CC0000"/>
                </a:solidFill>
              </a:endParaRPr>
            </a:p>
          </p:txBody>
        </p:sp>
        <p:sp>
          <p:nvSpPr>
            <p:cNvPr id="32789" name="Rectangle 30">
              <a:extLst>
                <a:ext uri="{FF2B5EF4-FFF2-40B4-BE49-F238E27FC236}">
                  <a16:creationId xmlns:a16="http://schemas.microsoft.com/office/drawing/2014/main" id="{532AB148-74F6-FE45-8387-B16C68C7EB32}"/>
                </a:ext>
              </a:extLst>
            </p:cNvPr>
            <p:cNvSpPr>
              <a:spLocks noChangeArrowheads="1"/>
            </p:cNvSpPr>
            <p:nvPr/>
          </p:nvSpPr>
          <p:spPr bwMode="auto">
            <a:xfrm>
              <a:off x="2730" y="2150"/>
              <a:ext cx="11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en-US" sz="3000" b="1">
                <a:solidFill>
                  <a:srgbClr val="0F116A"/>
                </a:solidFill>
              </a:endParaRPr>
            </a:p>
          </p:txBody>
        </p:sp>
      </p:grpSp>
      <p:grpSp>
        <p:nvGrpSpPr>
          <p:cNvPr id="6" name="Group 31">
            <a:extLst>
              <a:ext uri="{FF2B5EF4-FFF2-40B4-BE49-F238E27FC236}">
                <a16:creationId xmlns:a16="http://schemas.microsoft.com/office/drawing/2014/main" id="{89C0D5B5-0D7C-DB43-9E9D-4546D973E525}"/>
              </a:ext>
            </a:extLst>
          </p:cNvPr>
          <p:cNvGrpSpPr>
            <a:grpSpLocks/>
          </p:cNvGrpSpPr>
          <p:nvPr/>
        </p:nvGrpSpPr>
        <p:grpSpPr bwMode="auto">
          <a:xfrm>
            <a:off x="4092575" y="4176713"/>
            <a:ext cx="1446213" cy="915987"/>
            <a:chOff x="4711" y="2649"/>
            <a:chExt cx="911" cy="577"/>
          </a:xfrm>
        </p:grpSpPr>
        <p:sp>
          <p:nvSpPr>
            <p:cNvPr id="32785" name="Rectangle 32">
              <a:extLst>
                <a:ext uri="{FF2B5EF4-FFF2-40B4-BE49-F238E27FC236}">
                  <a16:creationId xmlns:a16="http://schemas.microsoft.com/office/drawing/2014/main" id="{EC9A560D-8F04-E34A-A5F2-64A9943E4D06}"/>
                </a:ext>
              </a:extLst>
            </p:cNvPr>
            <p:cNvSpPr>
              <a:spLocks noChangeArrowheads="1"/>
            </p:cNvSpPr>
            <p:nvPr/>
          </p:nvSpPr>
          <p:spPr bwMode="auto">
            <a:xfrm>
              <a:off x="4711" y="2746"/>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00000"/>
                  </a:solidFill>
                </a:rPr>
                <a:t>2</a:t>
              </a:r>
            </a:p>
          </p:txBody>
        </p:sp>
        <p:pic>
          <p:nvPicPr>
            <p:cNvPr id="32786" name="Picture 33" descr="piggybank-ecoin2">
              <a:extLst>
                <a:ext uri="{FF2B5EF4-FFF2-40B4-BE49-F238E27FC236}">
                  <a16:creationId xmlns:a16="http://schemas.microsoft.com/office/drawing/2014/main" id="{9FCE4842-B71E-7340-9087-A2A9F7C614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2" y="2649"/>
              <a:ext cx="73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8850" name="AutoShape 34">
            <a:extLst>
              <a:ext uri="{FF2B5EF4-FFF2-40B4-BE49-F238E27FC236}">
                <a16:creationId xmlns:a16="http://schemas.microsoft.com/office/drawing/2014/main" id="{B9FCAD5F-8E24-2E4A-AAB9-7C039077AF5F}"/>
              </a:ext>
            </a:extLst>
          </p:cNvPr>
          <p:cNvSpPr>
            <a:spLocks noChangeArrowheads="1"/>
          </p:cNvSpPr>
          <p:nvPr/>
        </p:nvSpPr>
        <p:spPr bwMode="auto">
          <a:xfrm>
            <a:off x="5827713" y="4411663"/>
            <a:ext cx="1957387" cy="1287462"/>
          </a:xfrm>
          <a:prstGeom prst="wedgeEllipseCallout">
            <a:avLst>
              <a:gd name="adj1" fmla="val 58435"/>
              <a:gd name="adj2" fmla="val 48028"/>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But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glucose has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so much more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to give</a:t>
            </a:r>
            <a:r>
              <a:rPr lang="en-US" altLang="en-US" sz="1800" b="1" i="1">
                <a:solidFill>
                  <a:srgbClr val="0F116A"/>
                </a:solidFill>
                <a:latin typeface="Comic Sans MS" panose="030F0902030302020204" pitchFamily="66" charset="0"/>
              </a:rPr>
              <a:t>!</a:t>
            </a:r>
          </a:p>
        </p:txBody>
      </p:sp>
    </p:spTree>
    <p:extLst>
      <p:ext uri="{BB962C8B-B14F-4D97-AF65-F5344CB8AC3E}">
        <p14:creationId xmlns:p14="http://schemas.microsoft.com/office/powerpoint/2010/main" val="1102306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18842"/>
                                        </p:tgtEl>
                                        <p:attrNameLst>
                                          <p:attrName>style.visibility</p:attrName>
                                        </p:attrNameLst>
                                      </p:cBhvr>
                                      <p:to>
                                        <p:strVal val="visible"/>
                                      </p:to>
                                    </p:set>
                                    <p:animEffect transition="in" filter="wipe(down)">
                                      <p:cBhvr>
                                        <p:cTn id="12" dur="500"/>
                                        <p:tgtEl>
                                          <p:spTgt spid="418842"/>
                                        </p:tgtEl>
                                      </p:cBhvr>
                                    </p:animEffect>
                                  </p:childTnLst>
                                  <p:subTnLst>
                                    <p:audio>
                                      <p:cMediaNode>
                                        <p:cTn display="0" masterRel="sameClick">
                                          <p:stCondLst>
                                            <p:cond evt="begin" delay="0">
                                              <p:tn val="10"/>
                                            </p:cond>
                                          </p:stCondLst>
                                          <p:endCondLst>
                                            <p:cond evt="onStopAudio" delay="0">
                                              <p:tgtEl>
                                                <p:sldTgt/>
                                              </p:tgtEl>
                                            </p:cond>
                                          </p:endCondLst>
                                        </p:cTn>
                                        <p:tgtEl>
                                          <p:sndTgt r:embed="rId4" name="match_strik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nodeType="afterGroup">
                            <p:stCondLst>
                              <p:cond delay="500"/>
                            </p:stCondLst>
                            <p:childTnLst>
                              <p:par>
                                <p:cTn id="19" presetID="6"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500"/>
                                        <p:tgtEl>
                                          <p:spTgt spid="4"/>
                                        </p:tgtEl>
                                      </p:cBhvr>
                                    </p:animEffect>
                                  </p:childTnLst>
                                  <p:subTnLst>
                                    <p:audio>
                                      <p:cMediaNode>
                                        <p:cTn display="0" masterRel="sameClick">
                                          <p:stCondLst>
                                            <p:cond evt="begin" delay="0">
                                              <p:tn val="19"/>
                                            </p:cond>
                                          </p:stCondLst>
                                          <p:endCondLst>
                                            <p:cond evt="onStopAudio" delay="0">
                                              <p:tgtEl>
                                                <p:sldTgt/>
                                              </p:tgtEl>
                                            </p:cond>
                                          </p:endCondLst>
                                        </p:cTn>
                                        <p:tgtEl>
                                          <p:sndTgt r:embed="rId5" name="Explosion"/>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par>
                          <p:cTn id="27" fill="hold" nodeType="afterGroup">
                            <p:stCondLst>
                              <p:cond delay="500"/>
                            </p:stCondLst>
                            <p:childTnLst>
                              <p:par>
                                <p:cTn id="28" presetID="6" presetClass="entr" presetSubtype="3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out)">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Pi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8819">
                                            <p:txEl>
                                              <p:pRg st="0" end="0"/>
                                            </p:txEl>
                                          </p:spTgt>
                                        </p:tgtEl>
                                        <p:attrNameLst>
                                          <p:attrName>style.visibility</p:attrName>
                                        </p:attrNameLst>
                                      </p:cBhvr>
                                      <p:to>
                                        <p:strVal val="visible"/>
                                      </p:to>
                                    </p:set>
                                    <p:anim calcmode="lin" valueType="num">
                                      <p:cBhvr additive="base">
                                        <p:cTn id="35" dur="500" fill="hold"/>
                                        <p:tgtEl>
                                          <p:spTgt spid="418819">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188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18819">
                                            <p:txEl>
                                              <p:pRg st="1" end="1"/>
                                            </p:txEl>
                                          </p:spTgt>
                                        </p:tgtEl>
                                        <p:attrNameLst>
                                          <p:attrName>style.visibility</p:attrName>
                                        </p:attrNameLst>
                                      </p:cBhvr>
                                      <p:to>
                                        <p:strVal val="visible"/>
                                      </p:to>
                                    </p:set>
                                    <p:anim calcmode="lin" valueType="num">
                                      <p:cBhvr additive="base">
                                        <p:cTn id="41" dur="500" fill="hold"/>
                                        <p:tgtEl>
                                          <p:spTgt spid="418819">
                                            <p:txEl>
                                              <p:pRg st="1" end="1"/>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188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18819">
                                            <p:txEl>
                                              <p:pRg st="2" end="2"/>
                                            </p:txEl>
                                          </p:spTgt>
                                        </p:tgtEl>
                                        <p:attrNameLst>
                                          <p:attrName>style.visibility</p:attrName>
                                        </p:attrNameLst>
                                      </p:cBhvr>
                                      <p:to>
                                        <p:strVal val="visible"/>
                                      </p:to>
                                    </p:set>
                                    <p:anim calcmode="lin" valueType="num">
                                      <p:cBhvr additive="base">
                                        <p:cTn id="47" dur="500" fill="hold"/>
                                        <p:tgtEl>
                                          <p:spTgt spid="418819">
                                            <p:txEl>
                                              <p:pRg st="2" end="2"/>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188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8819">
                                            <p:txEl>
                                              <p:pRg st="3" end="3"/>
                                            </p:txEl>
                                          </p:spTgt>
                                        </p:tgtEl>
                                        <p:attrNameLst>
                                          <p:attrName>style.visibility</p:attrName>
                                        </p:attrNameLst>
                                      </p:cBhvr>
                                      <p:to>
                                        <p:strVal val="visible"/>
                                      </p:to>
                                    </p:set>
                                    <p:anim calcmode="lin" valueType="num">
                                      <p:cBhvr additive="base">
                                        <p:cTn id="53" dur="500" fill="hold"/>
                                        <p:tgtEl>
                                          <p:spTgt spid="418819">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88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418836"/>
                                        </p:tgtEl>
                                        <p:attrNameLst>
                                          <p:attrName>style.visibility</p:attrName>
                                        </p:attrNameLst>
                                      </p:cBhvr>
                                      <p:to>
                                        <p:strVal val="visible"/>
                                      </p:to>
                                    </p:set>
                                  </p:childTnLst>
                                </p:cTn>
                              </p:par>
                            </p:childTnLst>
                          </p:cTn>
                        </p:par>
                        <p:par>
                          <p:cTn id="59" fill="hold" nodeType="afterGroup">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18837"/>
                                        </p:tgtEl>
                                        <p:attrNameLst>
                                          <p:attrName>style.visibility</p:attrName>
                                        </p:attrNameLst>
                                      </p:cBhvr>
                                      <p:to>
                                        <p:strVal val="visible"/>
                                      </p:to>
                                    </p:set>
                                    <p:animEffect transition="in" filter="wipe(down)">
                                      <p:cBhvr>
                                        <p:cTn id="62" dur="500"/>
                                        <p:tgtEl>
                                          <p:spTgt spid="418837"/>
                                        </p:tgtEl>
                                      </p:cBhvr>
                                    </p:animEffect>
                                  </p:childTnLst>
                                  <p:subTnLst>
                                    <p:audio>
                                      <p:cMediaNode>
                                        <p:cTn display="0" masterRel="sameClick">
                                          <p:stCondLst>
                                            <p:cond evt="begin" delay="0">
                                              <p:tn val="60"/>
                                            </p:cond>
                                          </p:stCondLst>
                                          <p:endCondLst>
                                            <p:cond evt="onStopAudio" delay="0">
                                              <p:tgtEl>
                                                <p:sldTgt/>
                                              </p:tgtEl>
                                            </p:cond>
                                          </p:endCondLst>
                                        </p:cTn>
                                        <p:tgtEl>
                                          <p:sndTgt r:embed="rId8" name="Qua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418850"/>
                                        </p:tgtEl>
                                        <p:attrNameLst>
                                          <p:attrName>style.visibility</p:attrName>
                                        </p:attrNameLst>
                                      </p:cBhvr>
                                      <p:to>
                                        <p:strVal val="visible"/>
                                      </p:to>
                                    </p:set>
                                    <p:animEffect transition="in" filter="wipe(right)">
                                      <p:cBhvr>
                                        <p:cTn id="67" dur="500"/>
                                        <p:tgtEl>
                                          <p:spTgt spid="418850"/>
                                        </p:tgtEl>
                                      </p:cBhvr>
                                    </p:animEffect>
                                  </p:childTnLst>
                                  <p:subTnLst>
                                    <p:audio>
                                      <p:cMediaNode>
                                        <p:cTn display="0" masterRel="sameClick">
                                          <p:stCondLst>
                                            <p:cond evt="begin" delay="0">
                                              <p:tn val="65"/>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build="p" autoUpdateAnimBg="0"/>
      <p:bldP spid="418837" grpId="0" animBg="1" autoUpdateAnimBg="0"/>
      <p:bldP spid="41885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F8AD041-73A0-B44F-9972-E350668140C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Is that all there is?</a:t>
            </a:r>
          </a:p>
        </p:txBody>
      </p:sp>
      <p:sp>
        <p:nvSpPr>
          <p:cNvPr id="447491" name="Rectangle 3" descr="Rectangle: Click to edit Master text styles&#13;&#10;Second level&#13;&#10;Third level&#13;&#10;Fourth level&#13;&#10;Fifth level">
            <a:extLst>
              <a:ext uri="{FF2B5EF4-FFF2-40B4-BE49-F238E27FC236}">
                <a16:creationId xmlns:a16="http://schemas.microsoft.com/office/drawing/2014/main" id="{5C5C2F4D-1811-B34E-BA7F-E9A7CA7F1892}"/>
              </a:ext>
            </a:extLst>
          </p:cNvPr>
          <p:cNvSpPr>
            <a:spLocks noGrp="1" noChangeArrowheads="1"/>
          </p:cNvSpPr>
          <p:nvPr>
            <p:ph type="body" idx="1"/>
          </p:nvPr>
        </p:nvSpPr>
        <p:spPr>
          <a:xfrm>
            <a:off x="838200" y="1371600"/>
            <a:ext cx="8001000" cy="2874963"/>
          </a:xfrm>
        </p:spPr>
        <p:txBody>
          <a:bodyPr/>
          <a:lstStyle/>
          <a:p>
            <a:pPr eaLnBrk="1" hangingPunct="1"/>
            <a:r>
              <a:rPr lang="en-US" altLang="en-US" dirty="0">
                <a:ea typeface="ＭＳ Ｐゴシック" panose="020B0600070205080204" pitchFamily="34" charset="-128"/>
              </a:rPr>
              <a:t>Not a lot of energy…</a:t>
            </a:r>
          </a:p>
          <a:p>
            <a:pPr lvl="1" eaLnBrk="1" hangingPunct="1"/>
            <a:r>
              <a:rPr lang="en-US" altLang="en-US" dirty="0">
                <a:ea typeface="ＭＳ Ｐゴシック" panose="020B0600070205080204" pitchFamily="34" charset="-128"/>
              </a:rPr>
              <a:t>for 1 billon years</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this is how life on Earth survived</a:t>
            </a:r>
          </a:p>
          <a:p>
            <a:pPr marL="1085850" lvl="2" eaLnBrk="1" hangingPunct="1"/>
            <a:r>
              <a:rPr lang="en-US" altLang="en-US" dirty="0">
                <a:ea typeface="ＭＳ Ｐゴシック" panose="020B0600070205080204" pitchFamily="34" charset="-128"/>
              </a:rPr>
              <a:t>no 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  slow growth, slow reproduction</a:t>
            </a:r>
          </a:p>
          <a:p>
            <a:pPr marL="1085850" lvl="2" eaLnBrk="1" hangingPunct="1"/>
            <a:r>
              <a:rPr lang="en-US" altLang="en-US" dirty="0">
                <a:ea typeface="ＭＳ Ｐゴシック" panose="020B0600070205080204" pitchFamily="34" charset="-128"/>
              </a:rPr>
              <a:t>only harvest 3.5% of energy stored in glucose</a:t>
            </a:r>
          </a:p>
          <a:p>
            <a:pPr marL="1428750" lvl="3" eaLnBrk="1" hangingPunct="1"/>
            <a:r>
              <a:rPr lang="en-US" altLang="en-US" dirty="0">
                <a:ea typeface="ＭＳ Ｐゴシック" panose="020B0600070205080204" pitchFamily="34" charset="-128"/>
              </a:rPr>
              <a:t>more carbons to strip off = more energy to harvest</a:t>
            </a:r>
          </a:p>
        </p:txBody>
      </p:sp>
      <p:pic>
        <p:nvPicPr>
          <p:cNvPr id="34820" name="Picture 4">
            <a:extLst>
              <a:ext uri="{FF2B5EF4-FFF2-40B4-BE49-F238E27FC236}">
                <a16:creationId xmlns:a16="http://schemas.microsoft.com/office/drawing/2014/main" id="{EF542CE9-E886-E449-9008-603B828203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7050" y="4267200"/>
            <a:ext cx="20732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7498" name="Picture 10" descr="penguinL">
            <a:extLst>
              <a:ext uri="{FF2B5EF4-FFF2-40B4-BE49-F238E27FC236}">
                <a16:creationId xmlns:a16="http://schemas.microsoft.com/office/drawing/2014/main" id="{E5C2161F-1740-0A4C-925C-CB2BBBCB9F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90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499" name="AutoShape 11">
            <a:extLst>
              <a:ext uri="{FF2B5EF4-FFF2-40B4-BE49-F238E27FC236}">
                <a16:creationId xmlns:a16="http://schemas.microsoft.com/office/drawing/2014/main" id="{8E6A10A8-E8BB-A240-91FD-6638AA5DAA08}"/>
              </a:ext>
            </a:extLst>
          </p:cNvPr>
          <p:cNvSpPr>
            <a:spLocks noChangeArrowheads="1"/>
          </p:cNvSpPr>
          <p:nvPr/>
        </p:nvSpPr>
        <p:spPr bwMode="auto">
          <a:xfrm>
            <a:off x="5399088" y="5297488"/>
            <a:ext cx="1957387" cy="1287462"/>
          </a:xfrm>
          <a:prstGeom prst="wedgeEllipseCallout">
            <a:avLst>
              <a:gd name="adj1" fmla="val 79602"/>
              <a:gd name="adj2" fmla="val 1667"/>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800" b="1">
                <a:solidFill>
                  <a:srgbClr val="0F116A"/>
                </a:solidFill>
                <a:latin typeface="Comic Sans MS" panose="030F0902030302020204" pitchFamily="66" charset="0"/>
              </a:rPr>
              <a:t>Hard way</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to make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a living</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endParaRPr lang="en-US" altLang="en-US" sz="1800" b="1" i="1">
              <a:solidFill>
                <a:srgbClr val="0F116A"/>
              </a:solidFill>
              <a:latin typeface="Comic Sans MS" panose="030F0902030302020204" pitchFamily="66" charset="0"/>
            </a:endParaRPr>
          </a:p>
        </p:txBody>
      </p:sp>
      <p:grpSp>
        <p:nvGrpSpPr>
          <p:cNvPr id="2" name="Group 12">
            <a:extLst>
              <a:ext uri="{FF2B5EF4-FFF2-40B4-BE49-F238E27FC236}">
                <a16:creationId xmlns:a16="http://schemas.microsoft.com/office/drawing/2014/main" id="{D8297852-A2B2-BE44-89FD-76DE07B9EAF2}"/>
              </a:ext>
            </a:extLst>
          </p:cNvPr>
          <p:cNvGrpSpPr>
            <a:grpSpLocks/>
          </p:cNvGrpSpPr>
          <p:nvPr/>
        </p:nvGrpSpPr>
        <p:grpSpPr bwMode="auto">
          <a:xfrm>
            <a:off x="2611438" y="4246563"/>
            <a:ext cx="517525" cy="492125"/>
            <a:chOff x="3385" y="1675"/>
            <a:chExt cx="326" cy="310"/>
          </a:xfrm>
        </p:grpSpPr>
        <p:grpSp>
          <p:nvGrpSpPr>
            <p:cNvPr id="34849" name="Group 13">
              <a:extLst>
                <a:ext uri="{FF2B5EF4-FFF2-40B4-BE49-F238E27FC236}">
                  <a16:creationId xmlns:a16="http://schemas.microsoft.com/office/drawing/2014/main" id="{8CEEBF22-85FD-CF4C-B8DD-3DF593EB1DD0}"/>
                </a:ext>
              </a:extLst>
            </p:cNvPr>
            <p:cNvGrpSpPr>
              <a:grpSpLocks/>
            </p:cNvGrpSpPr>
            <p:nvPr/>
          </p:nvGrpSpPr>
          <p:grpSpPr bwMode="auto">
            <a:xfrm>
              <a:off x="3385" y="1675"/>
              <a:ext cx="326" cy="310"/>
              <a:chOff x="3385" y="1160"/>
              <a:chExt cx="326" cy="310"/>
            </a:xfrm>
          </p:grpSpPr>
          <p:sp>
            <p:nvSpPr>
              <p:cNvPr id="34851" name="Oval 14">
                <a:extLst>
                  <a:ext uri="{FF2B5EF4-FFF2-40B4-BE49-F238E27FC236}">
                    <a16:creationId xmlns:a16="http://schemas.microsoft.com/office/drawing/2014/main" id="{F14DA8B7-53A1-3D41-A548-FE6136B19B7E}"/>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52" name="Rectangle 15">
                <a:extLst>
                  <a:ext uri="{FF2B5EF4-FFF2-40B4-BE49-F238E27FC236}">
                    <a16:creationId xmlns:a16="http://schemas.microsoft.com/office/drawing/2014/main" id="{A0D65ADE-0EF3-C447-A99F-34E78FCB7424}"/>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34850" name="Line 16">
              <a:extLst>
                <a:ext uri="{FF2B5EF4-FFF2-40B4-BE49-F238E27FC236}">
                  <a16:creationId xmlns:a16="http://schemas.microsoft.com/office/drawing/2014/main" id="{EB908367-D9A2-5347-8E4C-39C6CC2B8CBF}"/>
                </a:ext>
              </a:extLst>
            </p:cNvPr>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17">
            <a:extLst>
              <a:ext uri="{FF2B5EF4-FFF2-40B4-BE49-F238E27FC236}">
                <a16:creationId xmlns:a16="http://schemas.microsoft.com/office/drawing/2014/main" id="{9B6795B3-715F-784C-9F1C-AA374EECB5DD}"/>
              </a:ext>
            </a:extLst>
          </p:cNvPr>
          <p:cNvGrpSpPr>
            <a:grpSpLocks/>
          </p:cNvGrpSpPr>
          <p:nvPr/>
        </p:nvGrpSpPr>
        <p:grpSpPr bwMode="auto">
          <a:xfrm>
            <a:off x="0" y="5616575"/>
            <a:ext cx="517525" cy="492125"/>
            <a:chOff x="3385" y="1675"/>
            <a:chExt cx="326" cy="310"/>
          </a:xfrm>
        </p:grpSpPr>
        <p:grpSp>
          <p:nvGrpSpPr>
            <p:cNvPr id="34845" name="Group 18">
              <a:extLst>
                <a:ext uri="{FF2B5EF4-FFF2-40B4-BE49-F238E27FC236}">
                  <a16:creationId xmlns:a16="http://schemas.microsoft.com/office/drawing/2014/main" id="{EA413302-DEB4-164F-A1A3-6A2021657ABB}"/>
                </a:ext>
              </a:extLst>
            </p:cNvPr>
            <p:cNvGrpSpPr>
              <a:grpSpLocks/>
            </p:cNvGrpSpPr>
            <p:nvPr/>
          </p:nvGrpSpPr>
          <p:grpSpPr bwMode="auto">
            <a:xfrm>
              <a:off x="3385" y="1675"/>
              <a:ext cx="326" cy="310"/>
              <a:chOff x="3385" y="1160"/>
              <a:chExt cx="326" cy="310"/>
            </a:xfrm>
          </p:grpSpPr>
          <p:sp>
            <p:nvSpPr>
              <p:cNvPr id="34847" name="Oval 19">
                <a:extLst>
                  <a:ext uri="{FF2B5EF4-FFF2-40B4-BE49-F238E27FC236}">
                    <a16:creationId xmlns:a16="http://schemas.microsoft.com/office/drawing/2014/main" id="{AE10B65D-3B31-5645-9841-4A439E37552D}"/>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48" name="Rectangle 20">
                <a:extLst>
                  <a:ext uri="{FF2B5EF4-FFF2-40B4-BE49-F238E27FC236}">
                    <a16:creationId xmlns:a16="http://schemas.microsoft.com/office/drawing/2014/main" id="{5983014E-07B2-BB4E-AE9E-3A453D58039B}"/>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34846" name="Line 21">
              <a:extLst>
                <a:ext uri="{FF2B5EF4-FFF2-40B4-BE49-F238E27FC236}">
                  <a16:creationId xmlns:a16="http://schemas.microsoft.com/office/drawing/2014/main" id="{72460299-65F6-684E-8D0A-832C05BEC999}"/>
                </a:ext>
              </a:extLst>
            </p:cNvPr>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2">
            <a:extLst>
              <a:ext uri="{FF2B5EF4-FFF2-40B4-BE49-F238E27FC236}">
                <a16:creationId xmlns:a16="http://schemas.microsoft.com/office/drawing/2014/main" id="{D0736A68-137D-AE47-B1CE-247BB52421C5}"/>
              </a:ext>
            </a:extLst>
          </p:cNvPr>
          <p:cNvGrpSpPr>
            <a:grpSpLocks/>
          </p:cNvGrpSpPr>
          <p:nvPr/>
        </p:nvGrpSpPr>
        <p:grpSpPr bwMode="auto">
          <a:xfrm>
            <a:off x="287338" y="4387850"/>
            <a:ext cx="517525" cy="492125"/>
            <a:chOff x="3385" y="1675"/>
            <a:chExt cx="326" cy="310"/>
          </a:xfrm>
        </p:grpSpPr>
        <p:grpSp>
          <p:nvGrpSpPr>
            <p:cNvPr id="34841" name="Group 23">
              <a:extLst>
                <a:ext uri="{FF2B5EF4-FFF2-40B4-BE49-F238E27FC236}">
                  <a16:creationId xmlns:a16="http://schemas.microsoft.com/office/drawing/2014/main" id="{9D14DF8C-7413-D544-BC07-FC05FFEFAFFA}"/>
                </a:ext>
              </a:extLst>
            </p:cNvPr>
            <p:cNvGrpSpPr>
              <a:grpSpLocks/>
            </p:cNvGrpSpPr>
            <p:nvPr/>
          </p:nvGrpSpPr>
          <p:grpSpPr bwMode="auto">
            <a:xfrm>
              <a:off x="3385" y="1675"/>
              <a:ext cx="326" cy="310"/>
              <a:chOff x="3385" y="1160"/>
              <a:chExt cx="326" cy="310"/>
            </a:xfrm>
          </p:grpSpPr>
          <p:sp>
            <p:nvSpPr>
              <p:cNvPr id="34843" name="Oval 24">
                <a:extLst>
                  <a:ext uri="{FF2B5EF4-FFF2-40B4-BE49-F238E27FC236}">
                    <a16:creationId xmlns:a16="http://schemas.microsoft.com/office/drawing/2014/main" id="{A58D577F-92B0-2A40-B242-38B4EE6A0099}"/>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44" name="Rectangle 25">
                <a:extLst>
                  <a:ext uri="{FF2B5EF4-FFF2-40B4-BE49-F238E27FC236}">
                    <a16:creationId xmlns:a16="http://schemas.microsoft.com/office/drawing/2014/main" id="{61FB13B9-A11E-2642-BA93-C7E96C2E496F}"/>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34842" name="Line 26">
              <a:extLst>
                <a:ext uri="{FF2B5EF4-FFF2-40B4-BE49-F238E27FC236}">
                  <a16:creationId xmlns:a16="http://schemas.microsoft.com/office/drawing/2014/main" id="{CEEA2810-6976-4840-9B4F-41C8CCB71E2F}"/>
                </a:ext>
              </a:extLst>
            </p:cNvPr>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27">
            <a:extLst>
              <a:ext uri="{FF2B5EF4-FFF2-40B4-BE49-F238E27FC236}">
                <a16:creationId xmlns:a16="http://schemas.microsoft.com/office/drawing/2014/main" id="{99DDE630-A2FE-D441-888B-580D1A92F991}"/>
              </a:ext>
            </a:extLst>
          </p:cNvPr>
          <p:cNvGrpSpPr>
            <a:grpSpLocks/>
          </p:cNvGrpSpPr>
          <p:nvPr/>
        </p:nvGrpSpPr>
        <p:grpSpPr bwMode="auto">
          <a:xfrm>
            <a:off x="2722563" y="5143500"/>
            <a:ext cx="517525" cy="492125"/>
            <a:chOff x="3385" y="1675"/>
            <a:chExt cx="326" cy="310"/>
          </a:xfrm>
        </p:grpSpPr>
        <p:grpSp>
          <p:nvGrpSpPr>
            <p:cNvPr id="34837" name="Group 28">
              <a:extLst>
                <a:ext uri="{FF2B5EF4-FFF2-40B4-BE49-F238E27FC236}">
                  <a16:creationId xmlns:a16="http://schemas.microsoft.com/office/drawing/2014/main" id="{E3814353-847A-564B-99FB-5F1CFCE81E97}"/>
                </a:ext>
              </a:extLst>
            </p:cNvPr>
            <p:cNvGrpSpPr>
              <a:grpSpLocks/>
            </p:cNvGrpSpPr>
            <p:nvPr/>
          </p:nvGrpSpPr>
          <p:grpSpPr bwMode="auto">
            <a:xfrm>
              <a:off x="3385" y="1675"/>
              <a:ext cx="326" cy="310"/>
              <a:chOff x="3385" y="1160"/>
              <a:chExt cx="326" cy="310"/>
            </a:xfrm>
          </p:grpSpPr>
          <p:sp>
            <p:nvSpPr>
              <p:cNvPr id="34839" name="Oval 29">
                <a:extLst>
                  <a:ext uri="{FF2B5EF4-FFF2-40B4-BE49-F238E27FC236}">
                    <a16:creationId xmlns:a16="http://schemas.microsoft.com/office/drawing/2014/main" id="{9E57BDA6-6371-844D-8E55-4C5DC76B904A}"/>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40" name="Rectangle 30">
                <a:extLst>
                  <a:ext uri="{FF2B5EF4-FFF2-40B4-BE49-F238E27FC236}">
                    <a16:creationId xmlns:a16="http://schemas.microsoft.com/office/drawing/2014/main" id="{C701FE99-356D-8B42-9189-16F753A646E9}"/>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34838" name="Line 31">
              <a:extLst>
                <a:ext uri="{FF2B5EF4-FFF2-40B4-BE49-F238E27FC236}">
                  <a16:creationId xmlns:a16="http://schemas.microsoft.com/office/drawing/2014/main" id="{1A2577EE-021A-C445-BCD6-1C8E9C5C9E8F}"/>
                </a:ext>
              </a:extLst>
            </p:cNvPr>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 name="Group 32">
            <a:extLst>
              <a:ext uri="{FF2B5EF4-FFF2-40B4-BE49-F238E27FC236}">
                <a16:creationId xmlns:a16="http://schemas.microsoft.com/office/drawing/2014/main" id="{8444F544-A53F-8A41-8357-350F5FA7D2F0}"/>
              </a:ext>
            </a:extLst>
          </p:cNvPr>
          <p:cNvGrpSpPr>
            <a:grpSpLocks/>
          </p:cNvGrpSpPr>
          <p:nvPr/>
        </p:nvGrpSpPr>
        <p:grpSpPr bwMode="auto">
          <a:xfrm>
            <a:off x="2397125" y="6207125"/>
            <a:ext cx="517525" cy="492125"/>
            <a:chOff x="3385" y="1675"/>
            <a:chExt cx="326" cy="310"/>
          </a:xfrm>
        </p:grpSpPr>
        <p:grpSp>
          <p:nvGrpSpPr>
            <p:cNvPr id="34833" name="Group 33">
              <a:extLst>
                <a:ext uri="{FF2B5EF4-FFF2-40B4-BE49-F238E27FC236}">
                  <a16:creationId xmlns:a16="http://schemas.microsoft.com/office/drawing/2014/main" id="{EC7A7D7C-88CF-4A4C-81A5-529A1221F471}"/>
                </a:ext>
              </a:extLst>
            </p:cNvPr>
            <p:cNvGrpSpPr>
              <a:grpSpLocks/>
            </p:cNvGrpSpPr>
            <p:nvPr/>
          </p:nvGrpSpPr>
          <p:grpSpPr bwMode="auto">
            <a:xfrm>
              <a:off x="3385" y="1675"/>
              <a:ext cx="326" cy="310"/>
              <a:chOff x="3385" y="1160"/>
              <a:chExt cx="326" cy="310"/>
            </a:xfrm>
          </p:grpSpPr>
          <p:sp>
            <p:nvSpPr>
              <p:cNvPr id="34835" name="Oval 34">
                <a:extLst>
                  <a:ext uri="{FF2B5EF4-FFF2-40B4-BE49-F238E27FC236}">
                    <a16:creationId xmlns:a16="http://schemas.microsoft.com/office/drawing/2014/main" id="{28A2FD0D-8200-F944-9D3C-9B7F706BBB09}"/>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4836" name="Rectangle 35">
                <a:extLst>
                  <a:ext uri="{FF2B5EF4-FFF2-40B4-BE49-F238E27FC236}">
                    <a16:creationId xmlns:a16="http://schemas.microsoft.com/office/drawing/2014/main" id="{84FEA47D-C777-B94E-8735-574F2F461ACA}"/>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34834" name="Line 36">
              <a:extLst>
                <a:ext uri="{FF2B5EF4-FFF2-40B4-BE49-F238E27FC236}">
                  <a16:creationId xmlns:a16="http://schemas.microsoft.com/office/drawing/2014/main" id="{B6669BD2-4154-FC44-A643-030106F93C28}"/>
                </a:ext>
              </a:extLst>
            </p:cNvPr>
            <p:cNvSpPr>
              <a:spLocks noChangeShapeType="1"/>
            </p:cNvSpPr>
            <p:nvPr/>
          </p:nvSpPr>
          <p:spPr bwMode="auto">
            <a:xfrm flipH="1">
              <a:off x="3445" y="1740"/>
              <a:ext cx="220" cy="205"/>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7525" name="Rectangle 37">
            <a:extLst>
              <a:ext uri="{FF2B5EF4-FFF2-40B4-BE49-F238E27FC236}">
                <a16:creationId xmlns:a16="http://schemas.microsoft.com/office/drawing/2014/main" id="{0ECC2657-EB55-9C47-8EA4-4101A95DC0E8}"/>
              </a:ext>
            </a:extLst>
          </p:cNvPr>
          <p:cNvSpPr>
            <a:spLocks noChangeArrowheads="1"/>
          </p:cNvSpPr>
          <p:nvPr/>
        </p:nvSpPr>
        <p:spPr bwMode="auto">
          <a:xfrm>
            <a:off x="3811588" y="4225925"/>
            <a:ext cx="4846637"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glucose </a:t>
            </a:r>
            <a:r>
              <a:rPr lang="en-US" altLang="en-US" sz="2600" b="1">
                <a:solidFill>
                  <a:srgbClr val="0F116A"/>
                </a:solidFill>
                <a:sym typeface="Symbol" pitchFamily="2" charset="2"/>
              </a:rPr>
              <a:t>    pyruvate</a:t>
            </a:r>
          </a:p>
        </p:txBody>
      </p:sp>
      <p:sp>
        <p:nvSpPr>
          <p:cNvPr id="447527" name="AutoShape 39">
            <a:extLst>
              <a:ext uri="{FF2B5EF4-FFF2-40B4-BE49-F238E27FC236}">
                <a16:creationId xmlns:a16="http://schemas.microsoft.com/office/drawing/2014/main" id="{8C096441-88ED-BB48-A937-A30AC5A4E48D}"/>
              </a:ext>
            </a:extLst>
          </p:cNvPr>
          <p:cNvSpPr>
            <a:spLocks noChangeArrowheads="1"/>
          </p:cNvSpPr>
          <p:nvPr/>
        </p:nvSpPr>
        <p:spPr bwMode="auto">
          <a:xfrm>
            <a:off x="4364038" y="46529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6C</a:t>
            </a:r>
            <a:endParaRPr lang="en-US" altLang="en-US"/>
          </a:p>
        </p:txBody>
      </p:sp>
      <p:grpSp>
        <p:nvGrpSpPr>
          <p:cNvPr id="12" name="Group 41">
            <a:extLst>
              <a:ext uri="{FF2B5EF4-FFF2-40B4-BE49-F238E27FC236}">
                <a16:creationId xmlns:a16="http://schemas.microsoft.com/office/drawing/2014/main" id="{261563D1-28DD-9345-814B-5392EF5C3480}"/>
              </a:ext>
            </a:extLst>
          </p:cNvPr>
          <p:cNvGrpSpPr>
            <a:grpSpLocks/>
          </p:cNvGrpSpPr>
          <p:nvPr/>
        </p:nvGrpSpPr>
        <p:grpSpPr bwMode="auto">
          <a:xfrm>
            <a:off x="7202488" y="4651375"/>
            <a:ext cx="1066800" cy="527050"/>
            <a:chOff x="4537" y="2930"/>
            <a:chExt cx="672" cy="332"/>
          </a:xfrm>
        </p:grpSpPr>
        <p:sp>
          <p:nvSpPr>
            <p:cNvPr id="34831" name="Rectangle 38">
              <a:extLst>
                <a:ext uri="{FF2B5EF4-FFF2-40B4-BE49-F238E27FC236}">
                  <a16:creationId xmlns:a16="http://schemas.microsoft.com/office/drawing/2014/main" id="{B2B4BCB3-A311-D64F-A55A-19343CD0C605}"/>
                </a:ext>
              </a:extLst>
            </p:cNvPr>
            <p:cNvSpPr>
              <a:spLocks noChangeArrowheads="1"/>
            </p:cNvSpPr>
            <p:nvPr/>
          </p:nvSpPr>
          <p:spPr bwMode="auto">
            <a:xfrm>
              <a:off x="4537" y="2942"/>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a:t>
              </a:r>
              <a:r>
                <a:rPr lang="en-US" altLang="en-US" sz="2000" b="1">
                  <a:solidFill>
                    <a:schemeClr val="tx2"/>
                  </a:solidFill>
                </a:rPr>
                <a:t>x</a:t>
              </a:r>
              <a:endParaRPr lang="en-US" altLang="en-US" sz="2600" b="1">
                <a:solidFill>
                  <a:schemeClr val="tx2"/>
                </a:solidFill>
              </a:endParaRPr>
            </a:p>
          </p:txBody>
        </p:sp>
        <p:sp>
          <p:nvSpPr>
            <p:cNvPr id="34832" name="AutoShape 40">
              <a:extLst>
                <a:ext uri="{FF2B5EF4-FFF2-40B4-BE49-F238E27FC236}">
                  <a16:creationId xmlns:a16="http://schemas.microsoft.com/office/drawing/2014/main" id="{17B903BC-00C5-0D43-8B7E-AE547DCAE03A}"/>
                </a:ext>
              </a:extLst>
            </p:cNvPr>
            <p:cNvSpPr>
              <a:spLocks noChangeArrowheads="1"/>
            </p:cNvSpPr>
            <p:nvPr/>
          </p:nvSpPr>
          <p:spPr bwMode="auto">
            <a:xfrm>
              <a:off x="4825" y="2930"/>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grpSp>
    </p:spTree>
    <p:extLst>
      <p:ext uri="{BB962C8B-B14F-4D97-AF65-F5344CB8AC3E}">
        <p14:creationId xmlns:p14="http://schemas.microsoft.com/office/powerpoint/2010/main" val="128941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7491">
                                            <p:txEl>
                                              <p:pRg st="0" end="0"/>
                                            </p:txEl>
                                          </p:spTgt>
                                        </p:tgtEl>
                                        <p:attrNameLst>
                                          <p:attrName>style.visibility</p:attrName>
                                        </p:attrNameLst>
                                      </p:cBhvr>
                                      <p:to>
                                        <p:strVal val="visible"/>
                                      </p:to>
                                    </p:set>
                                    <p:anim calcmode="lin" valueType="num">
                                      <p:cBhvr additive="base">
                                        <p:cTn id="7" dur="500" fill="hold"/>
                                        <p:tgtEl>
                                          <p:spTgt spid="447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74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447491">
                                            <p:txEl>
                                              <p:pRg st="1" end="1"/>
                                            </p:txEl>
                                          </p:spTgt>
                                        </p:tgtEl>
                                        <p:attrNameLst>
                                          <p:attrName>style.visibility</p:attrName>
                                        </p:attrNameLst>
                                      </p:cBhvr>
                                      <p:to>
                                        <p:strVal val="visible"/>
                                      </p:to>
                                    </p:set>
                                    <p:anim calcmode="lin" valueType="num">
                                      <p:cBhvr additive="base">
                                        <p:cTn id="11" dur="500" fill="hold"/>
                                        <p:tgtEl>
                                          <p:spTgt spid="44749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474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par>
                                <p:cTn id="13" presetID="2" presetClass="entr" presetSubtype="8" fill="hold" grpId="0" nodeType="withEffect">
                                  <p:stCondLst>
                                    <p:cond delay="0"/>
                                  </p:stCondLst>
                                  <p:childTnLst>
                                    <p:set>
                                      <p:cBhvr>
                                        <p:cTn id="14" dur="1" fill="hold">
                                          <p:stCondLst>
                                            <p:cond delay="0"/>
                                          </p:stCondLst>
                                        </p:cTn>
                                        <p:tgtEl>
                                          <p:spTgt spid="447491">
                                            <p:txEl>
                                              <p:pRg st="2" end="2"/>
                                            </p:txEl>
                                          </p:spTgt>
                                        </p:tgtEl>
                                        <p:attrNameLst>
                                          <p:attrName>style.visibility</p:attrName>
                                        </p:attrNameLst>
                                      </p:cBhvr>
                                      <p:to>
                                        <p:strVal val="visible"/>
                                      </p:to>
                                    </p:set>
                                    <p:anim calcmode="lin" valueType="num">
                                      <p:cBhvr additive="base">
                                        <p:cTn id="15" dur="500" fill="hold"/>
                                        <p:tgtEl>
                                          <p:spTgt spid="44749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474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
                                        </p:tgtEl>
                                      </p:cMediaNode>
                                    </p:audio>
                                  </p:subTnLst>
                                </p:cTn>
                              </p:par>
                              <p:par>
                                <p:cTn id="17" presetID="2" presetClass="entr" presetSubtype="8" fill="hold" grpId="0" nodeType="withEffect">
                                  <p:stCondLst>
                                    <p:cond delay="0"/>
                                  </p:stCondLst>
                                  <p:childTnLst>
                                    <p:set>
                                      <p:cBhvr>
                                        <p:cTn id="18" dur="1" fill="hold">
                                          <p:stCondLst>
                                            <p:cond delay="0"/>
                                          </p:stCondLst>
                                        </p:cTn>
                                        <p:tgtEl>
                                          <p:spTgt spid="447491">
                                            <p:txEl>
                                              <p:pRg st="3" end="3"/>
                                            </p:txEl>
                                          </p:spTgt>
                                        </p:tgtEl>
                                        <p:attrNameLst>
                                          <p:attrName>style.visibility</p:attrName>
                                        </p:attrNameLst>
                                      </p:cBhvr>
                                      <p:to>
                                        <p:strVal val="visible"/>
                                      </p:to>
                                    </p:set>
                                    <p:anim calcmode="lin" valueType="num">
                                      <p:cBhvr additive="base">
                                        <p:cTn id="19" dur="500" fill="hold"/>
                                        <p:tgtEl>
                                          <p:spTgt spid="44749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74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447491">
                                            <p:txEl>
                                              <p:pRg st="4" end="4"/>
                                            </p:txEl>
                                          </p:spTgt>
                                        </p:tgtEl>
                                        <p:attrNameLst>
                                          <p:attrName>style.visibility</p:attrName>
                                        </p:attrNameLst>
                                      </p:cBhvr>
                                      <p:to>
                                        <p:strVal val="visible"/>
                                      </p:to>
                                    </p:set>
                                    <p:anim calcmode="lin" valueType="num">
                                      <p:cBhvr additive="base">
                                        <p:cTn id="23" dur="500" fill="hold"/>
                                        <p:tgtEl>
                                          <p:spTgt spid="44749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474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7"/>
                                            </p:cond>
                                          </p:stCondLst>
                                          <p:endCondLst>
                                            <p:cond evt="onStopAudio" delay="0">
                                              <p:tgtEl>
                                                <p:sldTgt/>
                                              </p:tgtEl>
                                            </p:cond>
                                          </p:endCondLst>
                                        </p:cTn>
                                        <p:tgtEl>
                                          <p:sndTgt r:embed="rId4" name="Wood Bonk"/>
                                        </p:tgtEl>
                                      </p:cMediaNode>
                                    </p:audio>
                                  </p:subTnLst>
                                </p:cTn>
                              </p:par>
                            </p:childTnLst>
                          </p:cTn>
                        </p:par>
                        <p:par>
                          <p:cTn id="33" fill="hold" nodeType="afterGroup">
                            <p:stCondLst>
                              <p:cond delay="1000"/>
                            </p:stCondLst>
                            <p:childTnLst>
                              <p:par>
                                <p:cTn id="34" presetID="15"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fltVal val="0"/>
                                          </p:val>
                                        </p:tav>
                                        <p:tav tm="100000">
                                          <p:val>
                                            <p:strVal val="#ppt_w"/>
                                          </p:val>
                                        </p:tav>
                                      </p:tavLst>
                                    </p:anim>
                                    <p:anim calcmode="lin" valueType="num">
                                      <p:cBhvr>
                                        <p:cTn id="37" dur="1000" fill="hold"/>
                                        <p:tgtEl>
                                          <p:spTgt spid="4"/>
                                        </p:tgtEl>
                                        <p:attrNameLst>
                                          <p:attrName>ppt_h</p:attrName>
                                        </p:attrNameLst>
                                      </p:cBhvr>
                                      <p:tavLst>
                                        <p:tav tm="0">
                                          <p:val>
                                            <p:fltVal val="0"/>
                                          </p:val>
                                        </p:tav>
                                        <p:tav tm="100000">
                                          <p:val>
                                            <p:strVal val="#ppt_h"/>
                                          </p:val>
                                        </p:tav>
                                      </p:tavLst>
                                    </p:anim>
                                    <p:anim calcmode="lin" valueType="num">
                                      <p:cBhvr>
                                        <p:cTn id="3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4"/>
                                            </p:cond>
                                          </p:stCondLst>
                                          <p:endCondLst>
                                            <p:cond evt="onStopAudio" delay="0">
                                              <p:tgtEl>
                                                <p:sldTgt/>
                                              </p:tgtEl>
                                            </p:cond>
                                          </p:endCondLst>
                                        </p:cTn>
                                        <p:tgtEl>
                                          <p:sndTgt r:embed="rId4" name="Wood Bonk"/>
                                        </p:tgtEl>
                                      </p:cMediaNode>
                                    </p:audio>
                                  </p:subTnLst>
                                </p:cTn>
                              </p:par>
                            </p:childTnLst>
                          </p:cTn>
                        </p:par>
                        <p:par>
                          <p:cTn id="40" fill="hold" nodeType="afterGroup">
                            <p:stCondLst>
                              <p:cond delay="2000"/>
                            </p:stCondLst>
                            <p:childTnLst>
                              <p:par>
                                <p:cTn id="41" presetID="15"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1"/>
                                            </p:cond>
                                          </p:stCondLst>
                                          <p:endCondLst>
                                            <p:cond evt="onStopAudio" delay="0">
                                              <p:tgtEl>
                                                <p:sldTgt/>
                                              </p:tgtEl>
                                            </p:cond>
                                          </p:endCondLst>
                                        </p:cTn>
                                        <p:tgtEl>
                                          <p:sndTgt r:embed="rId4" name="Wood Bonk"/>
                                        </p:tgtEl>
                                      </p:cMediaNode>
                                    </p:audio>
                                  </p:subTnLst>
                                </p:cTn>
                              </p:par>
                            </p:childTnLst>
                          </p:cTn>
                        </p:par>
                        <p:par>
                          <p:cTn id="47" fill="hold" nodeType="afterGroup">
                            <p:stCondLst>
                              <p:cond delay="300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4" name="Wood Bonk"/>
                                        </p:tgtEl>
                                      </p:cMediaNode>
                                    </p:audio>
                                  </p:subTnLst>
                                </p:cTn>
                              </p:par>
                            </p:childTnLst>
                          </p:cTn>
                        </p:par>
                        <p:par>
                          <p:cTn id="54" fill="hold" nodeType="afterGroup">
                            <p:stCondLst>
                              <p:cond delay="4000"/>
                            </p:stCondLst>
                            <p:childTnLst>
                              <p:par>
                                <p:cTn id="55" presetID="15" presetClass="entr" presetSubtype="0"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5"/>
                                            </p:cond>
                                          </p:stCondLst>
                                          <p:endCondLst>
                                            <p:cond evt="onStopAudio" delay="0">
                                              <p:tgtEl>
                                                <p:sldTgt/>
                                              </p:tgtEl>
                                            </p:cond>
                                          </p:endCondLst>
                                        </p:cTn>
                                        <p:tgtEl>
                                          <p:sndTgt r:embed="rId4" name="Wood Bonk"/>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2" fill="hold" nodeType="clickEffect">
                                  <p:stCondLst>
                                    <p:cond delay="0"/>
                                  </p:stCondLst>
                                  <p:childTnLst>
                                    <p:set>
                                      <p:cBhvr>
                                        <p:cTn id="64" dur="1" fill="hold">
                                          <p:stCondLst>
                                            <p:cond delay="0"/>
                                          </p:stCondLst>
                                        </p:cTn>
                                        <p:tgtEl>
                                          <p:spTgt spid="447498"/>
                                        </p:tgtEl>
                                        <p:attrNameLst>
                                          <p:attrName>style.visibility</p:attrName>
                                        </p:attrNameLst>
                                      </p:cBhvr>
                                      <p:to>
                                        <p:strVal val="visible"/>
                                      </p:to>
                                    </p:set>
                                    <p:animEffect transition="in" filter="wipe(right)">
                                      <p:cBhvr>
                                        <p:cTn id="65" dur="500"/>
                                        <p:tgtEl>
                                          <p:spTgt spid="447498"/>
                                        </p:tgtEl>
                                      </p:cBhvr>
                                    </p:animEffect>
                                  </p:childTnLst>
                                </p:cTn>
                              </p:par>
                            </p:childTnLst>
                          </p:cTn>
                        </p:par>
                        <p:par>
                          <p:cTn id="66" fill="hold" nodeType="afterGroup">
                            <p:stCondLst>
                              <p:cond delay="500"/>
                            </p:stCondLst>
                            <p:childTnLst>
                              <p:par>
                                <p:cTn id="67" presetID="22" presetClass="entr" presetSubtype="2" fill="hold" grpId="0" nodeType="afterEffect">
                                  <p:stCondLst>
                                    <p:cond delay="0"/>
                                  </p:stCondLst>
                                  <p:childTnLst>
                                    <p:set>
                                      <p:cBhvr>
                                        <p:cTn id="68" dur="1" fill="hold">
                                          <p:stCondLst>
                                            <p:cond delay="0"/>
                                          </p:stCondLst>
                                        </p:cTn>
                                        <p:tgtEl>
                                          <p:spTgt spid="447499"/>
                                        </p:tgtEl>
                                        <p:attrNameLst>
                                          <p:attrName>style.visibility</p:attrName>
                                        </p:attrNameLst>
                                      </p:cBhvr>
                                      <p:to>
                                        <p:strVal val="visible"/>
                                      </p:to>
                                    </p:set>
                                    <p:animEffect transition="in" filter="wipe(right)">
                                      <p:cBhvr>
                                        <p:cTn id="69" dur="500"/>
                                        <p:tgtEl>
                                          <p:spTgt spid="447499"/>
                                        </p:tgtEl>
                                      </p:cBhvr>
                                    </p:animEffect>
                                  </p:childTnLst>
                                  <p:subTnLst>
                                    <p:audio>
                                      <p:cMediaNode>
                                        <p:cTn display="0" masterRel="sameClick">
                                          <p:stCondLst>
                                            <p:cond evt="begin" delay="0">
                                              <p:tn val="67"/>
                                            </p:cond>
                                          </p:stCondLst>
                                          <p:endCondLst>
                                            <p:cond evt="onStopAudio" delay="0">
                                              <p:tgtEl>
                                                <p:sldTgt/>
                                              </p:tgtEl>
                                            </p:cond>
                                          </p:endCondLst>
                                        </p:cTn>
                                        <p:tgtEl>
                                          <p:sndTgt r:embed="rId5" name="Quack"/>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47525"/>
                                        </p:tgtEl>
                                        <p:attrNameLst>
                                          <p:attrName>style.visibility</p:attrName>
                                        </p:attrNameLst>
                                      </p:cBhvr>
                                      <p:to>
                                        <p:strVal val="visible"/>
                                      </p:to>
                                    </p:set>
                                    <p:animEffect transition="in" filter="wipe(left)">
                                      <p:cBhvr>
                                        <p:cTn id="74" dur="500"/>
                                        <p:tgtEl>
                                          <p:spTgt spid="44752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47527"/>
                                        </p:tgtEl>
                                        <p:attrNameLst>
                                          <p:attrName>style.visibility</p:attrName>
                                        </p:attrNameLst>
                                      </p:cBhvr>
                                      <p:to>
                                        <p:strVal val="visible"/>
                                      </p:to>
                                    </p:set>
                                    <p:animEffect transition="in" filter="wipe(left)">
                                      <p:cBhvr>
                                        <p:cTn id="79" dur="500"/>
                                        <p:tgtEl>
                                          <p:spTgt spid="447527"/>
                                        </p:tgtEl>
                                      </p:cBhvr>
                                    </p:animEffect>
                                  </p:childTnLst>
                                  <p:subTnLst>
                                    <p:audio>
                                      <p:cMediaNode>
                                        <p:cTn display="0" masterRel="sameClick">
                                          <p:stCondLst>
                                            <p:cond evt="begin" delay="0">
                                              <p:tn val="77"/>
                                            </p:cond>
                                          </p:stCondLst>
                                          <p:endCondLst>
                                            <p:cond evt="onStopAudio" delay="0">
                                              <p:tgtEl>
                                                <p:sldTgt/>
                                              </p:tgtEl>
                                            </p:cond>
                                          </p:endCondLst>
                                        </p:cTn>
                                        <p:tgtEl>
                                          <p:sndTgt r:embed="rId6" name="Vibro Up"/>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wipe(left)">
                                      <p:cBhvr>
                                        <p:cTn id="84" dur="5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build="p" autoUpdateAnimBg="0"/>
      <p:bldP spid="447499" grpId="0" animBg="1" autoUpdateAnimBg="0"/>
      <p:bldP spid="447525" grpId="0" animBg="1" autoUpdateAnimBg="0"/>
      <p:bldP spid="44752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2">
            <a:extLst>
              <a:ext uri="{FF2B5EF4-FFF2-40B4-BE49-F238E27FC236}">
                <a16:creationId xmlns:a16="http://schemas.microsoft.com/office/drawing/2014/main" id="{44CAC40B-B06B-C849-ACF8-D84C3D971E74}"/>
              </a:ext>
            </a:extLst>
          </p:cNvPr>
          <p:cNvSpPr>
            <a:spLocks noChangeArrowheads="1"/>
          </p:cNvSpPr>
          <p:nvPr/>
        </p:nvSpPr>
        <p:spPr bwMode="auto">
          <a:xfrm>
            <a:off x="5176838" y="820738"/>
            <a:ext cx="3840162" cy="5816600"/>
          </a:xfrm>
          <a:prstGeom prst="rect">
            <a:avLst/>
          </a:prstGeom>
          <a:solidFill>
            <a:srgbClr val="DFF3EA"/>
          </a:solidFill>
          <a:ln>
            <a:noFill/>
          </a:ln>
          <a:extLst>
            <a:ext uri="{91240B29-F687-4F45-9708-019B960494DF}">
              <a14:hiddenLine xmlns:a14="http://schemas.microsoft.com/office/drawing/2010/main" w="38100">
                <a:solidFill>
                  <a:srgbClr val="000000"/>
                </a:solidFill>
                <a:miter lim="800000"/>
                <a:headEnd/>
                <a:tailEnd type="none" w="sm" len="me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114">
            <a:extLst>
              <a:ext uri="{FF2B5EF4-FFF2-40B4-BE49-F238E27FC236}">
                <a16:creationId xmlns:a16="http://schemas.microsoft.com/office/drawing/2014/main" id="{F6803C95-3F98-D347-A33F-EAEADAD1BC48}"/>
              </a:ext>
            </a:extLst>
          </p:cNvPr>
          <p:cNvGrpSpPr>
            <a:grpSpLocks/>
          </p:cNvGrpSpPr>
          <p:nvPr/>
        </p:nvGrpSpPr>
        <p:grpSpPr bwMode="auto">
          <a:xfrm>
            <a:off x="5254625" y="1347788"/>
            <a:ext cx="3795713" cy="5300662"/>
            <a:chOff x="3310" y="849"/>
            <a:chExt cx="2391" cy="3339"/>
          </a:xfrm>
        </p:grpSpPr>
        <p:pic>
          <p:nvPicPr>
            <p:cNvPr id="36891" name="Picture 80" descr="09_07a">
              <a:extLst>
                <a:ext uri="{FF2B5EF4-FFF2-40B4-BE49-F238E27FC236}">
                  <a16:creationId xmlns:a16="http://schemas.microsoft.com/office/drawing/2014/main" id="{0D8DA50E-21F4-8D48-92C9-D5F948ADAE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462" t="70500" r="27225" b="13499"/>
            <a:stretch>
              <a:fillRect/>
            </a:stretch>
          </p:blipFill>
          <p:spPr bwMode="auto">
            <a:xfrm>
              <a:off x="3310" y="849"/>
              <a:ext cx="2391" cy="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92" name="Picture 81" descr="09_07b">
              <a:extLst>
                <a:ext uri="{FF2B5EF4-FFF2-40B4-BE49-F238E27FC236}">
                  <a16:creationId xmlns:a16="http://schemas.microsoft.com/office/drawing/2014/main" id="{6D959FA9-E757-4B46-976B-FD1A3F138B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688" t="15750" r="27000" b="14999"/>
            <a:stretch>
              <a:fillRect/>
            </a:stretch>
          </p:blipFill>
          <p:spPr bwMode="auto">
            <a:xfrm>
              <a:off x="3311" y="1431"/>
              <a:ext cx="2389" cy="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3" name="Group 113">
              <a:extLst>
                <a:ext uri="{FF2B5EF4-FFF2-40B4-BE49-F238E27FC236}">
                  <a16:creationId xmlns:a16="http://schemas.microsoft.com/office/drawing/2014/main" id="{02A20D7C-D80C-E946-8E8E-BEA2E3A61844}"/>
                </a:ext>
              </a:extLst>
            </p:cNvPr>
            <p:cNvGrpSpPr>
              <a:grpSpLocks/>
            </p:cNvGrpSpPr>
            <p:nvPr/>
          </p:nvGrpSpPr>
          <p:grpSpPr bwMode="auto">
            <a:xfrm>
              <a:off x="3407" y="1040"/>
              <a:ext cx="2223" cy="3085"/>
              <a:chOff x="3407" y="1040"/>
              <a:chExt cx="2223" cy="3085"/>
            </a:xfrm>
          </p:grpSpPr>
          <p:sp>
            <p:nvSpPr>
              <p:cNvPr id="36894" name="Rectangle 83">
                <a:extLst>
                  <a:ext uri="{FF2B5EF4-FFF2-40B4-BE49-F238E27FC236}">
                    <a16:creationId xmlns:a16="http://schemas.microsoft.com/office/drawing/2014/main" id="{27FB2A58-B5F9-5342-BAD9-ED78AC3B354E}"/>
                  </a:ext>
                </a:extLst>
              </p:cNvPr>
              <p:cNvSpPr>
                <a:spLocks noChangeArrowheads="1"/>
              </p:cNvSpPr>
              <p:nvPr/>
            </p:nvSpPr>
            <p:spPr bwMode="auto">
              <a:xfrm>
                <a:off x="4445" y="1447"/>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7</a:t>
                </a:r>
                <a:endParaRPr lang="en-US" altLang="en-US" sz="1200" b="1"/>
              </a:p>
            </p:txBody>
          </p:sp>
          <p:sp>
            <p:nvSpPr>
              <p:cNvPr id="36895" name="Rectangle 84">
                <a:extLst>
                  <a:ext uri="{FF2B5EF4-FFF2-40B4-BE49-F238E27FC236}">
                    <a16:creationId xmlns:a16="http://schemas.microsoft.com/office/drawing/2014/main" id="{5D0A9F09-1244-FE4C-B541-586FFFD4F00F}"/>
                  </a:ext>
                </a:extLst>
              </p:cNvPr>
              <p:cNvSpPr>
                <a:spLocks noChangeArrowheads="1"/>
              </p:cNvSpPr>
              <p:nvPr/>
            </p:nvSpPr>
            <p:spPr bwMode="auto">
              <a:xfrm>
                <a:off x="4445" y="2152"/>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8</a:t>
                </a:r>
                <a:endParaRPr lang="en-US" altLang="en-US" sz="1200" b="1"/>
              </a:p>
            </p:txBody>
          </p:sp>
          <p:sp>
            <p:nvSpPr>
              <p:cNvPr id="36896" name="Rectangle 85">
                <a:extLst>
                  <a:ext uri="{FF2B5EF4-FFF2-40B4-BE49-F238E27FC236}">
                    <a16:creationId xmlns:a16="http://schemas.microsoft.com/office/drawing/2014/main" id="{AE2129C6-FB1B-DE4B-B361-6ABB45BA9BE4}"/>
                  </a:ext>
                </a:extLst>
              </p:cNvPr>
              <p:cNvSpPr>
                <a:spLocks noChangeArrowheads="1"/>
              </p:cNvSpPr>
              <p:nvPr/>
            </p:nvSpPr>
            <p:spPr bwMode="auto">
              <a:xfrm>
                <a:off x="3636" y="2967"/>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36897" name="Rectangle 86">
                <a:extLst>
                  <a:ext uri="{FF2B5EF4-FFF2-40B4-BE49-F238E27FC236}">
                    <a16:creationId xmlns:a16="http://schemas.microsoft.com/office/drawing/2014/main" id="{85C18393-A26A-3648-8BAE-6E50374FAD17}"/>
                  </a:ext>
                </a:extLst>
              </p:cNvPr>
              <p:cNvSpPr>
                <a:spLocks noChangeArrowheads="1"/>
              </p:cNvSpPr>
              <p:nvPr/>
            </p:nvSpPr>
            <p:spPr bwMode="auto">
              <a:xfrm>
                <a:off x="4445" y="2873"/>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9</a:t>
                </a:r>
                <a:endParaRPr lang="en-US" altLang="en-US" sz="1200" b="1"/>
              </a:p>
            </p:txBody>
          </p:sp>
          <p:sp>
            <p:nvSpPr>
              <p:cNvPr id="36898" name="Rectangle 87">
                <a:extLst>
                  <a:ext uri="{FF2B5EF4-FFF2-40B4-BE49-F238E27FC236}">
                    <a16:creationId xmlns:a16="http://schemas.microsoft.com/office/drawing/2014/main" id="{3342357D-DBA3-9D4E-8F36-10B93125F815}"/>
                  </a:ext>
                </a:extLst>
              </p:cNvPr>
              <p:cNvSpPr>
                <a:spLocks noChangeArrowheads="1"/>
              </p:cNvSpPr>
              <p:nvPr/>
            </p:nvSpPr>
            <p:spPr bwMode="auto">
              <a:xfrm>
                <a:off x="4420" y="3604"/>
                <a:ext cx="10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10</a:t>
                </a:r>
                <a:endParaRPr lang="en-US" altLang="en-US" sz="1200" b="1"/>
              </a:p>
            </p:txBody>
          </p:sp>
          <p:sp>
            <p:nvSpPr>
              <p:cNvPr id="36899" name="Rectangle 88">
                <a:extLst>
                  <a:ext uri="{FF2B5EF4-FFF2-40B4-BE49-F238E27FC236}">
                    <a16:creationId xmlns:a16="http://schemas.microsoft.com/office/drawing/2014/main" id="{4BF71FFA-3507-8541-B928-285EFEEB23A4}"/>
                  </a:ext>
                </a:extLst>
              </p:cNvPr>
              <p:cNvSpPr>
                <a:spLocks noChangeArrowheads="1"/>
              </p:cNvSpPr>
              <p:nvPr/>
            </p:nvSpPr>
            <p:spPr bwMode="auto">
              <a:xfrm>
                <a:off x="3444" y="1463"/>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6900" name="Rectangle 89">
                <a:extLst>
                  <a:ext uri="{FF2B5EF4-FFF2-40B4-BE49-F238E27FC236}">
                    <a16:creationId xmlns:a16="http://schemas.microsoft.com/office/drawing/2014/main" id="{8C7D4E3B-C823-D548-AF46-448286DCD56A}"/>
                  </a:ext>
                </a:extLst>
              </p:cNvPr>
              <p:cNvSpPr>
                <a:spLocks noChangeArrowheads="1"/>
              </p:cNvSpPr>
              <p:nvPr/>
            </p:nvSpPr>
            <p:spPr bwMode="auto">
              <a:xfrm>
                <a:off x="3459" y="1704"/>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6901" name="Rectangle 90">
                <a:extLst>
                  <a:ext uri="{FF2B5EF4-FFF2-40B4-BE49-F238E27FC236}">
                    <a16:creationId xmlns:a16="http://schemas.microsoft.com/office/drawing/2014/main" id="{2ED52A24-E5B6-C745-B1E4-A565B011BBFF}"/>
                  </a:ext>
                </a:extLst>
              </p:cNvPr>
              <p:cNvSpPr>
                <a:spLocks noChangeArrowheads="1"/>
              </p:cNvSpPr>
              <p:nvPr/>
            </p:nvSpPr>
            <p:spPr bwMode="auto">
              <a:xfrm>
                <a:off x="3515" y="1870"/>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3-Phosphoglycerate</a:t>
                </a:r>
              </a:p>
              <a:p>
                <a:pPr>
                  <a:lnSpc>
                    <a:spcPct val="90000"/>
                  </a:lnSpc>
                </a:pPr>
                <a:r>
                  <a:rPr lang="en-US" altLang="en-US" sz="1200" b="1">
                    <a:solidFill>
                      <a:srgbClr val="000000"/>
                    </a:solidFill>
                  </a:rPr>
                  <a:t>(3PG)</a:t>
                </a:r>
              </a:p>
            </p:txBody>
          </p:sp>
          <p:sp>
            <p:nvSpPr>
              <p:cNvPr id="36902" name="Rectangle 91">
                <a:extLst>
                  <a:ext uri="{FF2B5EF4-FFF2-40B4-BE49-F238E27FC236}">
                    <a16:creationId xmlns:a16="http://schemas.microsoft.com/office/drawing/2014/main" id="{ACB3B302-12E6-AB44-8E46-81A61ECECA24}"/>
                  </a:ext>
                </a:extLst>
              </p:cNvPr>
              <p:cNvSpPr>
                <a:spLocks noChangeArrowheads="1"/>
              </p:cNvSpPr>
              <p:nvPr/>
            </p:nvSpPr>
            <p:spPr bwMode="auto">
              <a:xfrm>
                <a:off x="4670" y="1870"/>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3-Phosphoglycerate</a:t>
                </a:r>
              </a:p>
              <a:p>
                <a:pPr>
                  <a:lnSpc>
                    <a:spcPct val="90000"/>
                  </a:lnSpc>
                </a:pPr>
                <a:r>
                  <a:rPr lang="en-US" altLang="en-US" sz="1200" b="1">
                    <a:solidFill>
                      <a:srgbClr val="000000"/>
                    </a:solidFill>
                  </a:rPr>
                  <a:t>(3PG)</a:t>
                </a:r>
              </a:p>
            </p:txBody>
          </p:sp>
          <p:sp>
            <p:nvSpPr>
              <p:cNvPr id="36903" name="Rectangle 92">
                <a:extLst>
                  <a:ext uri="{FF2B5EF4-FFF2-40B4-BE49-F238E27FC236}">
                    <a16:creationId xmlns:a16="http://schemas.microsoft.com/office/drawing/2014/main" id="{64808E33-9E51-D24B-A7C8-13B9E888A3E8}"/>
                  </a:ext>
                </a:extLst>
              </p:cNvPr>
              <p:cNvSpPr>
                <a:spLocks noChangeArrowheads="1"/>
              </p:cNvSpPr>
              <p:nvPr/>
            </p:nvSpPr>
            <p:spPr bwMode="auto">
              <a:xfrm>
                <a:off x="3515" y="2602"/>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2-Phosphoglycerate</a:t>
                </a:r>
              </a:p>
              <a:p>
                <a:pPr>
                  <a:lnSpc>
                    <a:spcPct val="90000"/>
                  </a:lnSpc>
                </a:pPr>
                <a:r>
                  <a:rPr lang="en-US" altLang="en-US" sz="1200" b="1">
                    <a:solidFill>
                      <a:srgbClr val="000000"/>
                    </a:solidFill>
                  </a:rPr>
                  <a:t>(2PG)</a:t>
                </a:r>
                <a:endParaRPr lang="en-US" altLang="en-US" sz="1200" b="1"/>
              </a:p>
            </p:txBody>
          </p:sp>
          <p:sp>
            <p:nvSpPr>
              <p:cNvPr id="36904" name="Rectangle 93">
                <a:extLst>
                  <a:ext uri="{FF2B5EF4-FFF2-40B4-BE49-F238E27FC236}">
                    <a16:creationId xmlns:a16="http://schemas.microsoft.com/office/drawing/2014/main" id="{700A72B2-3D5C-5744-BFE9-D5591C22706F}"/>
                  </a:ext>
                </a:extLst>
              </p:cNvPr>
              <p:cNvSpPr>
                <a:spLocks noChangeArrowheads="1"/>
              </p:cNvSpPr>
              <p:nvPr/>
            </p:nvSpPr>
            <p:spPr bwMode="auto">
              <a:xfrm>
                <a:off x="4670" y="2602"/>
                <a:ext cx="91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2-Phosphoglycerate</a:t>
                </a:r>
              </a:p>
              <a:p>
                <a:pPr>
                  <a:lnSpc>
                    <a:spcPct val="90000"/>
                  </a:lnSpc>
                </a:pPr>
                <a:r>
                  <a:rPr lang="en-US" altLang="en-US" sz="1200" b="1">
                    <a:solidFill>
                      <a:srgbClr val="000000"/>
                    </a:solidFill>
                  </a:rPr>
                  <a:t>(2PG)</a:t>
                </a:r>
                <a:endParaRPr lang="en-US" altLang="en-US" sz="1200" b="1"/>
              </a:p>
            </p:txBody>
          </p:sp>
          <p:sp>
            <p:nvSpPr>
              <p:cNvPr id="36905" name="Rectangle 94">
                <a:extLst>
                  <a:ext uri="{FF2B5EF4-FFF2-40B4-BE49-F238E27FC236}">
                    <a16:creationId xmlns:a16="http://schemas.microsoft.com/office/drawing/2014/main" id="{10B3F116-E121-7749-9F19-7C60C7CBFB9C}"/>
                  </a:ext>
                </a:extLst>
              </p:cNvPr>
              <p:cNvSpPr>
                <a:spLocks noChangeArrowheads="1"/>
              </p:cNvSpPr>
              <p:nvPr/>
            </p:nvSpPr>
            <p:spPr bwMode="auto">
              <a:xfrm>
                <a:off x="3476" y="329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36906" name="Rectangle 95">
                <a:extLst>
                  <a:ext uri="{FF2B5EF4-FFF2-40B4-BE49-F238E27FC236}">
                    <a16:creationId xmlns:a16="http://schemas.microsoft.com/office/drawing/2014/main" id="{8AB7412A-EBA8-5841-906E-34FCFDB937C9}"/>
                  </a:ext>
                </a:extLst>
              </p:cNvPr>
              <p:cNvSpPr>
                <a:spLocks noChangeArrowheads="1"/>
              </p:cNvSpPr>
              <p:nvPr/>
            </p:nvSpPr>
            <p:spPr bwMode="auto">
              <a:xfrm>
                <a:off x="4622" y="3291"/>
                <a:ext cx="100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1200" b="1">
                    <a:solidFill>
                      <a:srgbClr val="000000"/>
                    </a:solidFill>
                  </a:rPr>
                  <a:t>Phosphoenolpyruvate</a:t>
                </a:r>
              </a:p>
              <a:p>
                <a:pPr>
                  <a:lnSpc>
                    <a:spcPct val="90000"/>
                  </a:lnSpc>
                </a:pPr>
                <a:r>
                  <a:rPr lang="en-US" altLang="en-US" sz="1200" b="1">
                    <a:solidFill>
                      <a:srgbClr val="000000"/>
                    </a:solidFill>
                  </a:rPr>
                  <a:t>(PEP)</a:t>
                </a:r>
                <a:endParaRPr lang="en-US" altLang="en-US" sz="1200" b="1"/>
              </a:p>
            </p:txBody>
          </p:sp>
          <p:sp>
            <p:nvSpPr>
              <p:cNvPr id="36907" name="Rectangle 96">
                <a:extLst>
                  <a:ext uri="{FF2B5EF4-FFF2-40B4-BE49-F238E27FC236}">
                    <a16:creationId xmlns:a16="http://schemas.microsoft.com/office/drawing/2014/main" id="{E01F527E-AA29-1748-89BD-B7080D6A1128}"/>
                  </a:ext>
                </a:extLst>
              </p:cNvPr>
              <p:cNvSpPr>
                <a:spLocks noChangeArrowheads="1"/>
              </p:cNvSpPr>
              <p:nvPr/>
            </p:nvSpPr>
            <p:spPr bwMode="auto">
              <a:xfrm>
                <a:off x="3783" y="4021"/>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36908" name="Rectangle 97">
                <a:extLst>
                  <a:ext uri="{FF2B5EF4-FFF2-40B4-BE49-F238E27FC236}">
                    <a16:creationId xmlns:a16="http://schemas.microsoft.com/office/drawing/2014/main" id="{A51D0A8B-785B-9D45-B16B-C52D1D607D61}"/>
                  </a:ext>
                </a:extLst>
              </p:cNvPr>
              <p:cNvSpPr>
                <a:spLocks noChangeArrowheads="1"/>
              </p:cNvSpPr>
              <p:nvPr/>
            </p:nvSpPr>
            <p:spPr bwMode="auto">
              <a:xfrm>
                <a:off x="4758" y="4021"/>
                <a:ext cx="406"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Pyruvate</a:t>
                </a:r>
                <a:endParaRPr lang="en-US" altLang="en-US" sz="1200" b="1"/>
              </a:p>
            </p:txBody>
          </p:sp>
          <p:sp>
            <p:nvSpPr>
              <p:cNvPr id="36909" name="Rectangle 98">
                <a:extLst>
                  <a:ext uri="{FF2B5EF4-FFF2-40B4-BE49-F238E27FC236}">
                    <a16:creationId xmlns:a16="http://schemas.microsoft.com/office/drawing/2014/main" id="{8863AA7F-27C6-144F-8F84-37AE8D6A1E51}"/>
                  </a:ext>
                </a:extLst>
              </p:cNvPr>
              <p:cNvSpPr>
                <a:spLocks noChangeArrowheads="1"/>
              </p:cNvSpPr>
              <p:nvPr/>
            </p:nvSpPr>
            <p:spPr bwMode="auto">
              <a:xfrm>
                <a:off x="5305" y="1463"/>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6910" name="Rectangle 99">
                <a:extLst>
                  <a:ext uri="{FF2B5EF4-FFF2-40B4-BE49-F238E27FC236}">
                    <a16:creationId xmlns:a16="http://schemas.microsoft.com/office/drawing/2014/main" id="{22E3ED6F-082C-2A42-A61F-E445335B34B1}"/>
                  </a:ext>
                </a:extLst>
              </p:cNvPr>
              <p:cNvSpPr>
                <a:spLocks noChangeArrowheads="1"/>
              </p:cNvSpPr>
              <p:nvPr/>
            </p:nvSpPr>
            <p:spPr bwMode="auto">
              <a:xfrm>
                <a:off x="5313" y="1686"/>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6911" name="Rectangle 100">
                <a:extLst>
                  <a:ext uri="{FF2B5EF4-FFF2-40B4-BE49-F238E27FC236}">
                    <a16:creationId xmlns:a16="http://schemas.microsoft.com/office/drawing/2014/main" id="{7FD36892-AD27-734A-9065-E05A65277C24}"/>
                  </a:ext>
                </a:extLst>
              </p:cNvPr>
              <p:cNvSpPr>
                <a:spLocks noChangeArrowheads="1"/>
              </p:cNvSpPr>
              <p:nvPr/>
            </p:nvSpPr>
            <p:spPr bwMode="auto">
              <a:xfrm>
                <a:off x="5305" y="3612"/>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6912" name="Rectangle 101">
                <a:extLst>
                  <a:ext uri="{FF2B5EF4-FFF2-40B4-BE49-F238E27FC236}">
                    <a16:creationId xmlns:a16="http://schemas.microsoft.com/office/drawing/2014/main" id="{EEB6E96E-605D-E345-A5F1-3495BFF0D135}"/>
                  </a:ext>
                </a:extLst>
              </p:cNvPr>
              <p:cNvSpPr>
                <a:spLocks noChangeArrowheads="1"/>
              </p:cNvSpPr>
              <p:nvPr/>
            </p:nvSpPr>
            <p:spPr bwMode="auto">
              <a:xfrm>
                <a:off x="5313" y="3827"/>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6913" name="Rectangle 102">
                <a:extLst>
                  <a:ext uri="{FF2B5EF4-FFF2-40B4-BE49-F238E27FC236}">
                    <a16:creationId xmlns:a16="http://schemas.microsoft.com/office/drawing/2014/main" id="{92067421-12C3-E543-BB89-930BB7C83BDD}"/>
                  </a:ext>
                </a:extLst>
              </p:cNvPr>
              <p:cNvSpPr>
                <a:spLocks noChangeArrowheads="1"/>
              </p:cNvSpPr>
              <p:nvPr/>
            </p:nvSpPr>
            <p:spPr bwMode="auto">
              <a:xfrm>
                <a:off x="3444" y="3612"/>
                <a:ext cx="20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ADP</a:t>
                </a:r>
                <a:endParaRPr lang="en-US" altLang="en-US" sz="1200" b="1"/>
              </a:p>
            </p:txBody>
          </p:sp>
          <p:sp>
            <p:nvSpPr>
              <p:cNvPr id="36914" name="Rectangle 103">
                <a:extLst>
                  <a:ext uri="{FF2B5EF4-FFF2-40B4-BE49-F238E27FC236}">
                    <a16:creationId xmlns:a16="http://schemas.microsoft.com/office/drawing/2014/main" id="{030A5F42-8B3A-EA4C-8CCF-596A3F7548A7}"/>
                  </a:ext>
                </a:extLst>
              </p:cNvPr>
              <p:cNvSpPr>
                <a:spLocks noChangeArrowheads="1"/>
              </p:cNvSpPr>
              <p:nvPr/>
            </p:nvSpPr>
            <p:spPr bwMode="auto">
              <a:xfrm>
                <a:off x="3451" y="3844"/>
                <a:ext cx="192"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ATP</a:t>
                </a:r>
                <a:endParaRPr lang="en-US" altLang="en-US" sz="1200" b="1"/>
              </a:p>
            </p:txBody>
          </p:sp>
          <p:sp>
            <p:nvSpPr>
              <p:cNvPr id="36915" name="Rectangle 104">
                <a:extLst>
                  <a:ext uri="{FF2B5EF4-FFF2-40B4-BE49-F238E27FC236}">
                    <a16:creationId xmlns:a16="http://schemas.microsoft.com/office/drawing/2014/main" id="{95B7776F-7D10-1E45-A3BA-353811F15C96}"/>
                  </a:ext>
                </a:extLst>
              </p:cNvPr>
              <p:cNvSpPr>
                <a:spLocks noChangeArrowheads="1"/>
              </p:cNvSpPr>
              <p:nvPr/>
            </p:nvSpPr>
            <p:spPr bwMode="auto">
              <a:xfrm>
                <a:off x="5149" y="2978"/>
                <a:ext cx="180"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H</a:t>
                </a:r>
                <a:r>
                  <a:rPr lang="en-US" altLang="en-US" sz="1200" b="1" baseline="-25000">
                    <a:solidFill>
                      <a:srgbClr val="000000"/>
                    </a:solidFill>
                  </a:rPr>
                  <a:t>2</a:t>
                </a:r>
                <a:r>
                  <a:rPr lang="en-US" altLang="en-US" sz="1200" b="1">
                    <a:solidFill>
                      <a:srgbClr val="000000"/>
                    </a:solidFill>
                  </a:rPr>
                  <a:t>O</a:t>
                </a:r>
                <a:endParaRPr lang="en-US" altLang="en-US" sz="1200" b="1"/>
              </a:p>
            </p:txBody>
          </p:sp>
          <p:sp>
            <p:nvSpPr>
              <p:cNvPr id="36916" name="Rectangle 105">
                <a:extLst>
                  <a:ext uri="{FF2B5EF4-FFF2-40B4-BE49-F238E27FC236}">
                    <a16:creationId xmlns:a16="http://schemas.microsoft.com/office/drawing/2014/main" id="{6EBB4068-05B3-2B46-BDBC-E3D06CB80EE9}"/>
                  </a:ext>
                </a:extLst>
              </p:cNvPr>
              <p:cNvSpPr>
                <a:spLocks noChangeArrowheads="1"/>
              </p:cNvSpPr>
              <p:nvPr/>
            </p:nvSpPr>
            <p:spPr bwMode="auto">
              <a:xfrm>
                <a:off x="3413" y="1051"/>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36917" name="Rectangle 106">
                <a:extLst>
                  <a:ext uri="{FF2B5EF4-FFF2-40B4-BE49-F238E27FC236}">
                    <a16:creationId xmlns:a16="http://schemas.microsoft.com/office/drawing/2014/main" id="{B6BABC9E-AE05-0348-9630-E270E1CE84B8}"/>
                  </a:ext>
                </a:extLst>
              </p:cNvPr>
              <p:cNvSpPr>
                <a:spLocks noChangeArrowheads="1"/>
              </p:cNvSpPr>
              <p:nvPr/>
            </p:nvSpPr>
            <p:spPr bwMode="auto">
              <a:xfrm>
                <a:off x="5271" y="1245"/>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36918" name="Rectangle 107">
                <a:extLst>
                  <a:ext uri="{FF2B5EF4-FFF2-40B4-BE49-F238E27FC236}">
                    <a16:creationId xmlns:a16="http://schemas.microsoft.com/office/drawing/2014/main" id="{11B2A2ED-A294-3C4C-B898-FFDE61994E7D}"/>
                  </a:ext>
                </a:extLst>
              </p:cNvPr>
              <p:cNvSpPr>
                <a:spLocks noChangeArrowheads="1"/>
              </p:cNvSpPr>
              <p:nvPr/>
            </p:nvSpPr>
            <p:spPr bwMode="auto">
              <a:xfrm>
                <a:off x="5258" y="1051"/>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36919" name="Rectangle 108">
                <a:extLst>
                  <a:ext uri="{FF2B5EF4-FFF2-40B4-BE49-F238E27FC236}">
                    <a16:creationId xmlns:a16="http://schemas.microsoft.com/office/drawing/2014/main" id="{B77301AF-58DE-CF4C-90E3-7CC988222B28}"/>
                  </a:ext>
                </a:extLst>
              </p:cNvPr>
              <p:cNvSpPr>
                <a:spLocks noChangeArrowheads="1"/>
              </p:cNvSpPr>
              <p:nvPr/>
            </p:nvSpPr>
            <p:spPr bwMode="auto">
              <a:xfrm>
                <a:off x="3407" y="1240"/>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36920" name="Rectangle 109">
                <a:extLst>
                  <a:ext uri="{FF2B5EF4-FFF2-40B4-BE49-F238E27FC236}">
                    <a16:creationId xmlns:a16="http://schemas.microsoft.com/office/drawing/2014/main" id="{48CF6D4A-4201-D845-8D70-2F7D99AAB39F}"/>
                  </a:ext>
                </a:extLst>
              </p:cNvPr>
              <p:cNvSpPr>
                <a:spLocks noChangeArrowheads="1"/>
              </p:cNvSpPr>
              <p:nvPr/>
            </p:nvSpPr>
            <p:spPr bwMode="auto">
              <a:xfrm>
                <a:off x="4680" y="1040"/>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a:t>
                </a:r>
                <a:r>
                  <a:rPr lang="en-US" altLang="en-US" sz="1200" b="1" baseline="-25000">
                    <a:solidFill>
                      <a:srgbClr val="CC0000"/>
                    </a:solidFill>
                  </a:rPr>
                  <a:t>i</a:t>
                </a:r>
                <a:endParaRPr lang="en-US" altLang="en-US" sz="1200" b="1">
                  <a:solidFill>
                    <a:srgbClr val="CC0000"/>
                  </a:solidFill>
                </a:endParaRPr>
              </a:p>
            </p:txBody>
          </p:sp>
          <p:sp>
            <p:nvSpPr>
              <p:cNvPr id="36921" name="Rectangle 110">
                <a:extLst>
                  <a:ext uri="{FF2B5EF4-FFF2-40B4-BE49-F238E27FC236}">
                    <a16:creationId xmlns:a16="http://schemas.microsoft.com/office/drawing/2014/main" id="{66A1AA91-935A-614D-B1B6-06169B1B9623}"/>
                  </a:ext>
                </a:extLst>
              </p:cNvPr>
              <p:cNvSpPr>
                <a:spLocks noChangeArrowheads="1"/>
              </p:cNvSpPr>
              <p:nvPr/>
            </p:nvSpPr>
            <p:spPr bwMode="auto">
              <a:xfrm>
                <a:off x="4203" y="1049"/>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CC0000"/>
                    </a:solidFill>
                  </a:rPr>
                  <a:t>P</a:t>
                </a:r>
                <a:r>
                  <a:rPr lang="en-US" altLang="en-US" sz="1200" b="1" baseline="-25000">
                    <a:solidFill>
                      <a:srgbClr val="CC0000"/>
                    </a:solidFill>
                  </a:rPr>
                  <a:t>i</a:t>
                </a:r>
                <a:endParaRPr lang="en-US" altLang="en-US" sz="1200" b="1">
                  <a:solidFill>
                    <a:srgbClr val="CC0000"/>
                  </a:solidFill>
                </a:endParaRPr>
              </a:p>
            </p:txBody>
          </p:sp>
          <p:sp>
            <p:nvSpPr>
              <p:cNvPr id="36922" name="Rectangle 111">
                <a:extLst>
                  <a:ext uri="{FF2B5EF4-FFF2-40B4-BE49-F238E27FC236}">
                    <a16:creationId xmlns:a16="http://schemas.microsoft.com/office/drawing/2014/main" id="{A6F2BD68-4876-DB42-A50C-7B481A3F2568}"/>
                  </a:ext>
                </a:extLst>
              </p:cNvPr>
              <p:cNvSpPr>
                <a:spLocks noChangeArrowheads="1"/>
              </p:cNvSpPr>
              <p:nvPr/>
            </p:nvSpPr>
            <p:spPr bwMode="auto">
              <a:xfrm>
                <a:off x="4445" y="1098"/>
                <a:ext cx="53"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200" b="1">
                    <a:solidFill>
                      <a:srgbClr val="000000"/>
                    </a:solidFill>
                  </a:rPr>
                  <a:t>6</a:t>
                </a:r>
                <a:endParaRPr lang="en-US" altLang="en-US" sz="1200" b="1"/>
              </a:p>
            </p:txBody>
          </p:sp>
        </p:grpSp>
      </p:grpSp>
      <p:sp>
        <p:nvSpPr>
          <p:cNvPr id="420881" name="Rectangle 17">
            <a:extLst>
              <a:ext uri="{FF2B5EF4-FFF2-40B4-BE49-F238E27FC236}">
                <a16:creationId xmlns:a16="http://schemas.microsoft.com/office/drawing/2014/main" id="{20A764B6-D51F-FD4E-B06F-2289FFBC772B}"/>
              </a:ext>
            </a:extLst>
          </p:cNvPr>
          <p:cNvSpPr>
            <a:spLocks noChangeArrowheads="1"/>
          </p:cNvSpPr>
          <p:nvPr/>
        </p:nvSpPr>
        <p:spPr bwMode="auto">
          <a:xfrm>
            <a:off x="0" y="2582863"/>
            <a:ext cx="9142413" cy="10207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rPr>
              <a:t>Glycolysis</a:t>
            </a:r>
          </a:p>
          <a:p>
            <a:pPr algn="l"/>
            <a:endParaRPr lang="en-US" altLang="en-US" sz="700" b="1">
              <a:solidFill>
                <a:srgbClr val="613000"/>
              </a:solidFill>
            </a:endParaRPr>
          </a:p>
          <a:p>
            <a:pPr algn="l"/>
            <a:r>
              <a:rPr lang="en-US" altLang="en-US" b="1">
                <a:solidFill>
                  <a:srgbClr val="613000"/>
                </a:solidFill>
              </a:rPr>
              <a:t>glucose</a:t>
            </a:r>
            <a:r>
              <a:rPr lang="en-US" altLang="en-US" b="1">
                <a:solidFill>
                  <a:srgbClr val="0F116A"/>
                </a:solidFill>
              </a:rPr>
              <a:t> + </a:t>
            </a:r>
            <a:r>
              <a:rPr lang="en-US" altLang="en-US" b="1">
                <a:solidFill>
                  <a:schemeClr val="tx2"/>
                </a:solidFill>
              </a:rPr>
              <a:t>2ADP</a:t>
            </a:r>
            <a:r>
              <a:rPr lang="en-US" altLang="en-US" b="1">
                <a:solidFill>
                  <a:srgbClr val="0F116A"/>
                </a:solidFill>
              </a:rPr>
              <a:t> + </a:t>
            </a:r>
            <a:r>
              <a:rPr lang="en-US" altLang="en-US" b="1">
                <a:solidFill>
                  <a:schemeClr val="tx2"/>
                </a:solidFill>
              </a:rPr>
              <a:t>2P</a:t>
            </a:r>
            <a:r>
              <a:rPr lang="en-US" altLang="en-US" b="1" baseline="-25000">
                <a:solidFill>
                  <a:schemeClr val="tx2"/>
                </a:solidFill>
              </a:rPr>
              <a:t>i</a:t>
            </a:r>
            <a:r>
              <a:rPr lang="en-US" altLang="en-US" b="1">
                <a:solidFill>
                  <a:srgbClr val="0F116A"/>
                </a:solidFill>
              </a:rPr>
              <a:t> + </a:t>
            </a:r>
            <a:r>
              <a:rPr lang="en-US" altLang="en-US" b="1">
                <a:solidFill>
                  <a:schemeClr val="tx2"/>
                </a:solidFill>
              </a:rPr>
              <a:t>2 NAD</a:t>
            </a:r>
            <a:r>
              <a:rPr lang="en-US" altLang="en-US" b="1" baseline="30000">
                <a:solidFill>
                  <a:schemeClr val="tx2"/>
                </a:solidFill>
              </a:rPr>
              <a:t>+</a:t>
            </a:r>
            <a:r>
              <a:rPr lang="en-US" altLang="en-US" b="1">
                <a:solidFill>
                  <a:srgbClr val="0F116A"/>
                </a:solidFill>
              </a:rPr>
              <a:t> </a:t>
            </a:r>
            <a:r>
              <a:rPr lang="en-US" altLang="en-US" b="1">
                <a:solidFill>
                  <a:srgbClr val="0F116A"/>
                </a:solidFill>
                <a:sym typeface="Symbol" pitchFamily="2" charset="2"/>
              </a:rPr>
              <a:t></a:t>
            </a:r>
            <a:r>
              <a:rPr lang="en-US" altLang="en-US" b="1">
                <a:solidFill>
                  <a:srgbClr val="0F116A"/>
                </a:solidFill>
              </a:rPr>
              <a:t> </a:t>
            </a:r>
            <a:r>
              <a:rPr lang="en-US" altLang="en-US" b="1">
                <a:solidFill>
                  <a:srgbClr val="613000"/>
                </a:solidFill>
                <a:sym typeface="Symbol" pitchFamily="2" charset="2"/>
              </a:rPr>
              <a:t>2</a:t>
            </a:r>
            <a:r>
              <a:rPr lang="en-US" altLang="en-US" b="1">
                <a:solidFill>
                  <a:srgbClr val="0F116A"/>
                </a:solidFill>
              </a:rPr>
              <a:t> </a:t>
            </a:r>
            <a:r>
              <a:rPr lang="en-US" altLang="en-US" b="1">
                <a:solidFill>
                  <a:srgbClr val="613000"/>
                </a:solidFill>
                <a:sym typeface="Symbol" pitchFamily="2" charset="2"/>
              </a:rPr>
              <a:t>pyruvate</a:t>
            </a:r>
            <a:r>
              <a:rPr lang="en-US" altLang="en-US" b="1">
                <a:solidFill>
                  <a:srgbClr val="0F116A"/>
                </a:solidFill>
              </a:rPr>
              <a:t> </a:t>
            </a:r>
            <a:r>
              <a:rPr lang="en-US" altLang="en-US" b="1">
                <a:solidFill>
                  <a:srgbClr val="0F116A"/>
                </a:solidFill>
                <a:sym typeface="Symbol" pitchFamily="2" charset="2"/>
              </a:rPr>
              <a:t>+</a:t>
            </a:r>
            <a:r>
              <a:rPr lang="en-US" altLang="en-US" b="1">
                <a:solidFill>
                  <a:srgbClr val="0F116A"/>
                </a:solidFill>
              </a:rPr>
              <a:t> </a:t>
            </a:r>
            <a:r>
              <a:rPr lang="en-US" altLang="en-US" b="1">
                <a:solidFill>
                  <a:srgbClr val="CC0000"/>
                </a:solidFill>
                <a:sym typeface="Symbol" pitchFamily="2" charset="2"/>
              </a:rPr>
              <a:t>2ATP</a:t>
            </a:r>
            <a:r>
              <a:rPr lang="en-US" altLang="en-US" b="1">
                <a:solidFill>
                  <a:srgbClr val="0F116A"/>
                </a:solidFill>
              </a:rPr>
              <a:t> </a:t>
            </a:r>
            <a:r>
              <a:rPr lang="en-US" altLang="en-US" b="1">
                <a:solidFill>
                  <a:srgbClr val="0F116A"/>
                </a:solidFill>
                <a:sym typeface="Symbol" pitchFamily="2" charset="2"/>
              </a:rPr>
              <a:t>+</a:t>
            </a:r>
            <a:r>
              <a:rPr lang="en-US" altLang="en-US" b="1">
                <a:solidFill>
                  <a:srgbClr val="0F116A"/>
                </a:solidFill>
              </a:rPr>
              <a:t> </a:t>
            </a:r>
            <a:r>
              <a:rPr lang="en-US" altLang="en-US" b="1">
                <a:solidFill>
                  <a:srgbClr val="CC0000"/>
                </a:solidFill>
                <a:sym typeface="Symbol" pitchFamily="2" charset="2"/>
              </a:rPr>
              <a:t>2NADH</a:t>
            </a:r>
          </a:p>
        </p:txBody>
      </p:sp>
      <p:sp>
        <p:nvSpPr>
          <p:cNvPr id="36869" name="Rectangle 30">
            <a:extLst>
              <a:ext uri="{FF2B5EF4-FFF2-40B4-BE49-F238E27FC236}">
                <a16:creationId xmlns:a16="http://schemas.microsoft.com/office/drawing/2014/main" id="{2A8997AC-9A40-674B-B66A-8BF36CAF27AF}"/>
              </a:ext>
            </a:extLst>
          </p:cNvPr>
          <p:cNvSpPr>
            <a:spLocks noChangeArrowheads="1"/>
          </p:cNvSpPr>
          <p:nvPr/>
        </p:nvSpPr>
        <p:spPr bwMode="auto">
          <a:xfrm>
            <a:off x="152400" y="6324600"/>
            <a:ext cx="1752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870" name="Rectangle 2">
            <a:extLst>
              <a:ext uri="{FF2B5EF4-FFF2-40B4-BE49-F238E27FC236}">
                <a16:creationId xmlns:a16="http://schemas.microsoft.com/office/drawing/2014/main" id="{6F1566AF-0478-0E49-A6C9-7AC16CBC16B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But can’t stop there</a:t>
            </a:r>
            <a:r>
              <a:rPr lang="en-US" altLang="en-US" i="1">
                <a:ea typeface="ＭＳ Ｐゴシック" panose="020B0600070205080204" pitchFamily="34" charset="-128"/>
              </a:rPr>
              <a:t>!</a:t>
            </a:r>
            <a:endParaRPr lang="en-US" altLang="en-US">
              <a:ea typeface="ＭＳ Ｐゴシック" panose="020B0600070205080204" pitchFamily="34" charset="-128"/>
            </a:endParaRPr>
          </a:p>
        </p:txBody>
      </p:sp>
      <p:sp>
        <p:nvSpPr>
          <p:cNvPr id="420880" name="Rectangle 16" descr="Rectangle: Click to edit Master text styles&#13;&#10;Second level&#13;&#10;Third level&#13;&#10;Fourth level&#13;&#10;Fifth level">
            <a:extLst>
              <a:ext uri="{FF2B5EF4-FFF2-40B4-BE49-F238E27FC236}">
                <a16:creationId xmlns:a16="http://schemas.microsoft.com/office/drawing/2014/main" id="{7D6BECE3-EBE3-E441-8EAD-1D1C6B885A97}"/>
              </a:ext>
            </a:extLst>
          </p:cNvPr>
          <p:cNvSpPr>
            <a:spLocks noGrp="1" noChangeArrowheads="1"/>
          </p:cNvSpPr>
          <p:nvPr>
            <p:ph type="body" idx="1"/>
          </p:nvPr>
        </p:nvSpPr>
        <p:spPr>
          <a:xfrm>
            <a:off x="-31750" y="4179888"/>
            <a:ext cx="6448425" cy="2592387"/>
          </a:xfrm>
        </p:spPr>
        <p:txBody>
          <a:bodyPr/>
          <a:lstStyle/>
          <a:p>
            <a:pPr eaLnBrk="1" hangingPunct="1"/>
            <a:r>
              <a:rPr lang="en-US" altLang="en-US" sz="2600" dirty="0">
                <a:ea typeface="ＭＳ Ｐゴシック" panose="020B0600070205080204" pitchFamily="34" charset="-128"/>
              </a:rPr>
              <a:t>Going to run out of NAD</a:t>
            </a:r>
            <a:r>
              <a:rPr lang="en-US" altLang="en-US" sz="2600" baseline="30000" dirty="0">
                <a:ea typeface="ＭＳ Ｐゴシック" panose="020B0600070205080204" pitchFamily="34" charset="-128"/>
              </a:rPr>
              <a:t>+</a:t>
            </a:r>
            <a:endParaRPr lang="en-US" altLang="en-US" sz="2600" dirty="0">
              <a:ea typeface="ＭＳ Ｐゴシック" panose="020B0600070205080204" pitchFamily="34" charset="-128"/>
            </a:endParaRPr>
          </a:p>
          <a:p>
            <a:pPr lvl="1" eaLnBrk="1" hangingPunct="1"/>
            <a:r>
              <a:rPr lang="en-US" altLang="en-US" sz="2400" u="sng" dirty="0">
                <a:solidFill>
                  <a:srgbClr val="002060"/>
                </a:solidFill>
                <a:ea typeface="ＭＳ Ｐゴシック" panose="020B0600070205080204" pitchFamily="34" charset="-128"/>
              </a:rPr>
              <a:t>without regenerating NAD</a:t>
            </a:r>
            <a:r>
              <a:rPr lang="en-US" altLang="en-US" sz="2400" baseline="30000" dirty="0">
                <a:solidFill>
                  <a:srgbClr val="002060"/>
                </a:solidFill>
                <a:ea typeface="ＭＳ Ｐゴシック" panose="020B0600070205080204" pitchFamily="34" charset="-128"/>
              </a:rPr>
              <a:t>+</a:t>
            </a:r>
            <a:r>
              <a:rPr lang="en-US" altLang="en-US" sz="2400" dirty="0">
                <a:solidFill>
                  <a:srgbClr val="002060"/>
                </a:solidFill>
                <a:ea typeface="ＭＳ Ｐゴシック" panose="020B0600070205080204" pitchFamily="34" charset="-128"/>
              </a:rPr>
              <a:t>,</a:t>
            </a:r>
            <a:r>
              <a:rPr lang="en-US" altLang="en-US" sz="2400" u="sng" dirty="0">
                <a:solidFill>
                  <a:srgbClr val="002060"/>
                </a:solidFill>
                <a:ea typeface="ＭＳ Ｐゴシック" panose="020B0600070205080204" pitchFamily="34" charset="-128"/>
              </a:rPr>
              <a:t> </a:t>
            </a:r>
            <a:br>
              <a:rPr lang="en-US" altLang="en-US" sz="2400" u="sng" dirty="0">
                <a:solidFill>
                  <a:srgbClr val="002060"/>
                </a:solidFill>
                <a:ea typeface="ＭＳ Ｐゴシック" panose="020B0600070205080204" pitchFamily="34" charset="-128"/>
              </a:rPr>
            </a:br>
            <a:r>
              <a:rPr lang="en-US" altLang="en-US" sz="2400" u="sng" dirty="0">
                <a:solidFill>
                  <a:srgbClr val="002060"/>
                </a:solidFill>
                <a:ea typeface="ＭＳ Ｐゴシック" panose="020B0600070205080204" pitchFamily="34" charset="-128"/>
              </a:rPr>
              <a:t>energy production would </a:t>
            </a:r>
            <a:r>
              <a:rPr lang="en-US" altLang="en-US" sz="2400" u="sng" dirty="0">
                <a:solidFill>
                  <a:srgbClr val="CC0000"/>
                </a:solidFill>
                <a:ea typeface="ＭＳ Ｐゴシック" panose="020B0600070205080204" pitchFamily="34" charset="-128"/>
              </a:rPr>
              <a:t>stop</a:t>
            </a:r>
            <a:r>
              <a:rPr lang="en-US" altLang="en-US" sz="2400" i="1" dirty="0">
                <a:solidFill>
                  <a:srgbClr val="CC0000"/>
                </a:solidFill>
                <a:ea typeface="ＭＳ Ｐゴシック" panose="020B0600070205080204" pitchFamily="34" charset="-128"/>
              </a:rPr>
              <a:t>!</a:t>
            </a:r>
            <a:endParaRPr lang="en-US" altLang="en-US" sz="2400" dirty="0">
              <a:ea typeface="ＭＳ Ｐゴシック" panose="020B0600070205080204" pitchFamily="34" charset="-128"/>
            </a:endParaRPr>
          </a:p>
          <a:p>
            <a:pPr lvl="1" eaLnBrk="1" hangingPunct="1"/>
            <a:r>
              <a:rPr lang="en-US" altLang="en-US" sz="2400" dirty="0">
                <a:ea typeface="ＭＳ Ｐゴシック" panose="020B0600070205080204" pitchFamily="34" charset="-128"/>
              </a:rPr>
              <a:t>another molecule must accept H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from NADH</a:t>
            </a:r>
          </a:p>
          <a:p>
            <a:pPr lvl="2" eaLnBrk="1" hangingPunct="1">
              <a:lnSpc>
                <a:spcPct val="120000"/>
              </a:lnSpc>
            </a:pPr>
            <a:r>
              <a:rPr lang="en-US" altLang="en-US" sz="2000" dirty="0">
                <a:ea typeface="ＭＳ Ｐゴシック" panose="020B0600070205080204" pitchFamily="34" charset="-128"/>
              </a:rPr>
              <a:t>so NAD</a:t>
            </a:r>
            <a:r>
              <a:rPr lang="en-US" altLang="en-US" sz="2000" baseline="30000" dirty="0">
                <a:ea typeface="ＭＳ Ｐゴシック" panose="020B0600070205080204" pitchFamily="34" charset="-128"/>
              </a:rPr>
              <a:t>+</a:t>
            </a:r>
            <a:r>
              <a:rPr lang="en-US" altLang="en-US" sz="2000" dirty="0">
                <a:ea typeface="ＭＳ Ｐゴシック" panose="020B0600070205080204" pitchFamily="34" charset="-128"/>
              </a:rPr>
              <a:t> is freed up for another round</a:t>
            </a:r>
          </a:p>
        </p:txBody>
      </p:sp>
      <p:sp>
        <p:nvSpPr>
          <p:cNvPr id="420923" name="Freeform 59">
            <a:extLst>
              <a:ext uri="{FF2B5EF4-FFF2-40B4-BE49-F238E27FC236}">
                <a16:creationId xmlns:a16="http://schemas.microsoft.com/office/drawing/2014/main" id="{7E9885D8-6BDB-1A41-AAB2-1BE887632784}"/>
              </a:ext>
            </a:extLst>
          </p:cNvPr>
          <p:cNvSpPr>
            <a:spLocks/>
          </p:cNvSpPr>
          <p:nvPr/>
        </p:nvSpPr>
        <p:spPr bwMode="auto">
          <a:xfrm>
            <a:off x="4059238" y="2671763"/>
            <a:ext cx="4508500" cy="473075"/>
          </a:xfrm>
          <a:custGeom>
            <a:avLst/>
            <a:gdLst>
              <a:gd name="T0" fmla="*/ 0 w 2840"/>
              <a:gd name="T1" fmla="*/ 473075 h 166"/>
              <a:gd name="T2" fmla="*/ 0 w 2840"/>
              <a:gd name="T3" fmla="*/ 0 h 166"/>
              <a:gd name="T4" fmla="*/ 4508500 w 2840"/>
              <a:gd name="T5" fmla="*/ 0 h 166"/>
              <a:gd name="T6" fmla="*/ 4508500 w 2840"/>
              <a:gd name="T7" fmla="*/ 407528 h 166"/>
              <a:gd name="T8" fmla="*/ 0 60000 65536"/>
              <a:gd name="T9" fmla="*/ 0 60000 65536"/>
              <a:gd name="T10" fmla="*/ 0 60000 65536"/>
              <a:gd name="T11" fmla="*/ 0 60000 65536"/>
              <a:gd name="T12" fmla="*/ 0 w 2840"/>
              <a:gd name="T13" fmla="*/ 0 h 166"/>
              <a:gd name="T14" fmla="*/ 2840 w 2840"/>
              <a:gd name="T15" fmla="*/ 166 h 166"/>
            </a:gdLst>
            <a:ahLst/>
            <a:cxnLst>
              <a:cxn ang="T8">
                <a:pos x="T0" y="T1"/>
              </a:cxn>
              <a:cxn ang="T9">
                <a:pos x="T2" y="T3"/>
              </a:cxn>
              <a:cxn ang="T10">
                <a:pos x="T4" y="T5"/>
              </a:cxn>
              <a:cxn ang="T11">
                <a:pos x="T6" y="T7"/>
              </a:cxn>
            </a:cxnLst>
            <a:rect l="T12" t="T13" r="T14" b="T15"/>
            <a:pathLst>
              <a:path w="2840" h="166">
                <a:moveTo>
                  <a:pt x="0" y="166"/>
                </a:moveTo>
                <a:lnTo>
                  <a:pt x="0" y="0"/>
                </a:lnTo>
                <a:lnTo>
                  <a:pt x="2840" y="0"/>
                </a:lnTo>
                <a:lnTo>
                  <a:pt x="2840" y="143"/>
                </a:lnTo>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20924" name="Freeform 60">
            <a:extLst>
              <a:ext uri="{FF2B5EF4-FFF2-40B4-BE49-F238E27FC236}">
                <a16:creationId xmlns:a16="http://schemas.microsoft.com/office/drawing/2014/main" id="{2FE344E1-8111-5A4D-BA67-B06AA9AC0080}"/>
              </a:ext>
            </a:extLst>
          </p:cNvPr>
          <p:cNvSpPr>
            <a:spLocks/>
          </p:cNvSpPr>
          <p:nvPr/>
        </p:nvSpPr>
        <p:spPr bwMode="auto">
          <a:xfrm flipH="1" flipV="1">
            <a:off x="4059238" y="3525838"/>
            <a:ext cx="4508500" cy="381000"/>
          </a:xfrm>
          <a:custGeom>
            <a:avLst/>
            <a:gdLst>
              <a:gd name="T0" fmla="*/ 0 w 2840"/>
              <a:gd name="T1" fmla="*/ 381000 h 166"/>
              <a:gd name="T2" fmla="*/ 0 w 2840"/>
              <a:gd name="T3" fmla="*/ 0 h 166"/>
              <a:gd name="T4" fmla="*/ 4508500 w 2840"/>
              <a:gd name="T5" fmla="*/ 0 h 166"/>
              <a:gd name="T6" fmla="*/ 4508500 w 2840"/>
              <a:gd name="T7" fmla="*/ 328211 h 166"/>
              <a:gd name="T8" fmla="*/ 0 60000 65536"/>
              <a:gd name="T9" fmla="*/ 0 60000 65536"/>
              <a:gd name="T10" fmla="*/ 0 60000 65536"/>
              <a:gd name="T11" fmla="*/ 0 60000 65536"/>
              <a:gd name="T12" fmla="*/ 0 w 2840"/>
              <a:gd name="T13" fmla="*/ 0 h 166"/>
              <a:gd name="T14" fmla="*/ 2840 w 2840"/>
              <a:gd name="T15" fmla="*/ 166 h 166"/>
            </a:gdLst>
            <a:ahLst/>
            <a:cxnLst>
              <a:cxn ang="T8">
                <a:pos x="T0" y="T1"/>
              </a:cxn>
              <a:cxn ang="T9">
                <a:pos x="T2" y="T3"/>
              </a:cxn>
              <a:cxn ang="T10">
                <a:pos x="T4" y="T5"/>
              </a:cxn>
              <a:cxn ang="T11">
                <a:pos x="T6" y="T7"/>
              </a:cxn>
            </a:cxnLst>
            <a:rect l="T12" t="T13" r="T14" b="T15"/>
            <a:pathLst>
              <a:path w="2840" h="166">
                <a:moveTo>
                  <a:pt x="0" y="166"/>
                </a:moveTo>
                <a:lnTo>
                  <a:pt x="0" y="0"/>
                </a:lnTo>
                <a:lnTo>
                  <a:pt x="2840" y="0"/>
                </a:lnTo>
                <a:lnTo>
                  <a:pt x="2840" y="143"/>
                </a:ln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 name="Group 63">
            <a:extLst>
              <a:ext uri="{FF2B5EF4-FFF2-40B4-BE49-F238E27FC236}">
                <a16:creationId xmlns:a16="http://schemas.microsoft.com/office/drawing/2014/main" id="{D808FE40-9497-CE46-98EA-F25718B87878}"/>
              </a:ext>
            </a:extLst>
          </p:cNvPr>
          <p:cNvGrpSpPr>
            <a:grpSpLocks/>
          </p:cNvGrpSpPr>
          <p:nvPr/>
        </p:nvGrpSpPr>
        <p:grpSpPr bwMode="auto">
          <a:xfrm>
            <a:off x="5167313" y="815975"/>
            <a:ext cx="3867150" cy="1387475"/>
            <a:chOff x="3255" y="308"/>
            <a:chExt cx="2436" cy="874"/>
          </a:xfrm>
        </p:grpSpPr>
        <p:grpSp>
          <p:nvGrpSpPr>
            <p:cNvPr id="36877" name="Group 61">
              <a:extLst>
                <a:ext uri="{FF2B5EF4-FFF2-40B4-BE49-F238E27FC236}">
                  <a16:creationId xmlns:a16="http://schemas.microsoft.com/office/drawing/2014/main" id="{A076AE6E-D955-DE48-81C7-F822573E5625}"/>
                </a:ext>
              </a:extLst>
            </p:cNvPr>
            <p:cNvGrpSpPr>
              <a:grpSpLocks/>
            </p:cNvGrpSpPr>
            <p:nvPr/>
          </p:nvGrpSpPr>
          <p:grpSpPr bwMode="auto">
            <a:xfrm>
              <a:off x="3255" y="308"/>
              <a:ext cx="2436" cy="874"/>
              <a:chOff x="3255" y="308"/>
              <a:chExt cx="2436" cy="874"/>
            </a:xfrm>
          </p:grpSpPr>
          <p:pic>
            <p:nvPicPr>
              <p:cNvPr id="420911" name="Picture 47" descr="09_07a">
                <a:extLst>
                  <a:ext uri="{FF2B5EF4-FFF2-40B4-BE49-F238E27FC236}">
                    <a16:creationId xmlns:a16="http://schemas.microsoft.com/office/drawing/2014/main" id="{5BB71F52-7E59-1347-9CEB-091EA9800C62}"/>
                  </a:ext>
                </a:extLst>
              </p:cNvPr>
              <p:cNvPicPr>
                <a:picLocks noChangeAspect="1" noChangeArrowheads="1"/>
              </p:cNvPicPr>
              <p:nvPr/>
            </p:nvPicPr>
            <p:blipFill>
              <a:blip r:embed="rId8"/>
              <a:srcRect l="27000" t="67500" r="27000" b="10500"/>
              <a:stretch>
                <a:fillRect/>
              </a:stretch>
            </p:blipFill>
            <p:spPr bwMode="auto">
              <a:xfrm>
                <a:off x="3255" y="309"/>
                <a:ext cx="2436" cy="87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6880" name="Rectangle 48">
                <a:extLst>
                  <a:ext uri="{FF2B5EF4-FFF2-40B4-BE49-F238E27FC236}">
                    <a16:creationId xmlns:a16="http://schemas.microsoft.com/office/drawing/2014/main" id="{7FE78BEC-42CA-3443-B503-90D3DB1B788A}"/>
                  </a:ext>
                </a:extLst>
              </p:cNvPr>
              <p:cNvSpPr>
                <a:spLocks noChangeArrowheads="1"/>
              </p:cNvSpPr>
              <p:nvPr/>
            </p:nvSpPr>
            <p:spPr bwMode="auto">
              <a:xfrm>
                <a:off x="4667" y="642"/>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P</a:t>
                </a:r>
                <a:r>
                  <a:rPr lang="en-US" altLang="en-US" sz="1200" b="1" baseline="-25000">
                    <a:solidFill>
                      <a:srgbClr val="000000"/>
                    </a:solidFill>
                  </a:rPr>
                  <a:t>i</a:t>
                </a:r>
                <a:endParaRPr lang="en-US" altLang="en-US" sz="1200" b="1">
                  <a:solidFill>
                    <a:srgbClr val="000000"/>
                  </a:solidFill>
                </a:endParaRPr>
              </a:p>
            </p:txBody>
          </p:sp>
          <p:sp>
            <p:nvSpPr>
              <p:cNvPr id="36881" name="Rectangle 49">
                <a:extLst>
                  <a:ext uri="{FF2B5EF4-FFF2-40B4-BE49-F238E27FC236}">
                    <a16:creationId xmlns:a16="http://schemas.microsoft.com/office/drawing/2014/main" id="{F17BA501-BF1F-C44B-B488-996D9CF7F98D}"/>
                  </a:ext>
                </a:extLst>
              </p:cNvPr>
              <p:cNvSpPr>
                <a:spLocks noChangeArrowheads="1"/>
              </p:cNvSpPr>
              <p:nvPr/>
            </p:nvSpPr>
            <p:spPr bwMode="auto">
              <a:xfrm>
                <a:off x="3370" y="642"/>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36882" name="Rectangle 50">
                <a:extLst>
                  <a:ext uri="{FF2B5EF4-FFF2-40B4-BE49-F238E27FC236}">
                    <a16:creationId xmlns:a16="http://schemas.microsoft.com/office/drawing/2014/main" id="{8653C134-0E5B-8642-84A3-01C4B9AEFCCA}"/>
                  </a:ext>
                </a:extLst>
              </p:cNvPr>
              <p:cNvSpPr>
                <a:spLocks noChangeArrowheads="1"/>
              </p:cNvSpPr>
              <p:nvPr/>
            </p:nvSpPr>
            <p:spPr bwMode="auto">
              <a:xfrm>
                <a:off x="4824" y="356"/>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G3P</a:t>
                </a:r>
                <a:endParaRPr lang="en-US" altLang="en-US" sz="1600" b="1"/>
              </a:p>
            </p:txBody>
          </p:sp>
          <p:sp>
            <p:nvSpPr>
              <p:cNvPr id="36883" name="Rectangle 51">
                <a:extLst>
                  <a:ext uri="{FF2B5EF4-FFF2-40B4-BE49-F238E27FC236}">
                    <a16:creationId xmlns:a16="http://schemas.microsoft.com/office/drawing/2014/main" id="{69218CFB-0FDD-B143-8751-3822CC144BB6}"/>
                  </a:ext>
                </a:extLst>
              </p:cNvPr>
              <p:cNvSpPr>
                <a:spLocks noChangeArrowheads="1"/>
              </p:cNvSpPr>
              <p:nvPr/>
            </p:nvSpPr>
            <p:spPr bwMode="auto">
              <a:xfrm>
                <a:off x="3795" y="1001"/>
                <a:ext cx="37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1,3-BPG</a:t>
                </a:r>
                <a:endParaRPr lang="en-US" altLang="en-US" sz="1200" b="1"/>
              </a:p>
            </p:txBody>
          </p:sp>
          <p:sp>
            <p:nvSpPr>
              <p:cNvPr id="36884" name="Rectangle 52">
                <a:extLst>
                  <a:ext uri="{FF2B5EF4-FFF2-40B4-BE49-F238E27FC236}">
                    <a16:creationId xmlns:a16="http://schemas.microsoft.com/office/drawing/2014/main" id="{60E4C5C6-71E5-5849-95FA-4B45613E18CC}"/>
                  </a:ext>
                </a:extLst>
              </p:cNvPr>
              <p:cNvSpPr>
                <a:spLocks noChangeArrowheads="1"/>
              </p:cNvSpPr>
              <p:nvPr/>
            </p:nvSpPr>
            <p:spPr bwMode="auto">
              <a:xfrm>
                <a:off x="4640" y="1001"/>
                <a:ext cx="60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1,3-BPG</a:t>
                </a:r>
                <a:endParaRPr lang="en-US" altLang="en-US" sz="1200" b="1"/>
              </a:p>
            </p:txBody>
          </p:sp>
          <p:sp>
            <p:nvSpPr>
              <p:cNvPr id="36885" name="Rectangle 53">
                <a:extLst>
                  <a:ext uri="{FF2B5EF4-FFF2-40B4-BE49-F238E27FC236}">
                    <a16:creationId xmlns:a16="http://schemas.microsoft.com/office/drawing/2014/main" id="{C566DE9A-CF1C-4B4F-B6CB-4DBCC16CEDED}"/>
                  </a:ext>
                </a:extLst>
              </p:cNvPr>
              <p:cNvSpPr>
                <a:spLocks noChangeArrowheads="1"/>
              </p:cNvSpPr>
              <p:nvPr/>
            </p:nvSpPr>
            <p:spPr bwMode="auto">
              <a:xfrm>
                <a:off x="5260" y="837"/>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36886" name="Rectangle 54">
                <a:extLst>
                  <a:ext uri="{FF2B5EF4-FFF2-40B4-BE49-F238E27FC236}">
                    <a16:creationId xmlns:a16="http://schemas.microsoft.com/office/drawing/2014/main" id="{1EBAAE45-B8C6-7746-BF4E-22925CDF807C}"/>
                  </a:ext>
                </a:extLst>
              </p:cNvPr>
              <p:cNvSpPr>
                <a:spLocks noChangeArrowheads="1"/>
              </p:cNvSpPr>
              <p:nvPr/>
            </p:nvSpPr>
            <p:spPr bwMode="auto">
              <a:xfrm>
                <a:off x="5274" y="642"/>
                <a:ext cx="24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a:t>
                </a:r>
                <a:r>
                  <a:rPr lang="en-US" altLang="en-US" sz="1200" b="1" baseline="30000">
                    <a:solidFill>
                      <a:srgbClr val="000000"/>
                    </a:solidFill>
                  </a:rPr>
                  <a:t>+</a:t>
                </a:r>
                <a:endParaRPr lang="en-US" altLang="en-US" sz="1200" b="1"/>
              </a:p>
            </p:txBody>
          </p:sp>
          <p:sp>
            <p:nvSpPr>
              <p:cNvPr id="36887" name="Rectangle 55">
                <a:extLst>
                  <a:ext uri="{FF2B5EF4-FFF2-40B4-BE49-F238E27FC236}">
                    <a16:creationId xmlns:a16="http://schemas.microsoft.com/office/drawing/2014/main" id="{D9B3D06D-1F56-6147-BD14-366B96BAB7B4}"/>
                  </a:ext>
                </a:extLst>
              </p:cNvPr>
              <p:cNvSpPr>
                <a:spLocks noChangeArrowheads="1"/>
              </p:cNvSpPr>
              <p:nvPr/>
            </p:nvSpPr>
            <p:spPr bwMode="auto">
              <a:xfrm>
                <a:off x="3430" y="832"/>
                <a:ext cx="27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NADH</a:t>
                </a:r>
                <a:endParaRPr lang="en-US" altLang="en-US" sz="1200" b="1"/>
              </a:p>
            </p:txBody>
          </p:sp>
          <p:sp>
            <p:nvSpPr>
              <p:cNvPr id="36888" name="Rectangle 56">
                <a:extLst>
                  <a:ext uri="{FF2B5EF4-FFF2-40B4-BE49-F238E27FC236}">
                    <a16:creationId xmlns:a16="http://schemas.microsoft.com/office/drawing/2014/main" id="{9F97BD39-7B2D-064A-B092-B9979F7D290E}"/>
                  </a:ext>
                </a:extLst>
              </p:cNvPr>
              <p:cNvSpPr>
                <a:spLocks noChangeArrowheads="1"/>
              </p:cNvSpPr>
              <p:nvPr/>
            </p:nvSpPr>
            <p:spPr bwMode="auto">
              <a:xfrm>
                <a:off x="4200" y="651"/>
                <a:ext cx="8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solidFill>
                      <a:srgbClr val="000000"/>
                    </a:solidFill>
                  </a:rPr>
                  <a:t>P</a:t>
                </a:r>
                <a:r>
                  <a:rPr lang="en-US" altLang="en-US" sz="1200" b="1" baseline="-25000">
                    <a:solidFill>
                      <a:srgbClr val="000000"/>
                    </a:solidFill>
                  </a:rPr>
                  <a:t>i</a:t>
                </a:r>
                <a:endParaRPr lang="en-US" altLang="en-US" sz="1200" b="1">
                  <a:solidFill>
                    <a:srgbClr val="000000"/>
                  </a:solidFill>
                </a:endParaRPr>
              </a:p>
            </p:txBody>
          </p:sp>
          <p:sp>
            <p:nvSpPr>
              <p:cNvPr id="36889" name="Rectangle 57">
                <a:extLst>
                  <a:ext uri="{FF2B5EF4-FFF2-40B4-BE49-F238E27FC236}">
                    <a16:creationId xmlns:a16="http://schemas.microsoft.com/office/drawing/2014/main" id="{DB33A917-F462-7B48-8E0B-B31E004818EE}"/>
                  </a:ext>
                </a:extLst>
              </p:cNvPr>
              <p:cNvSpPr>
                <a:spLocks noChangeArrowheads="1"/>
              </p:cNvSpPr>
              <p:nvPr/>
            </p:nvSpPr>
            <p:spPr bwMode="auto">
              <a:xfrm>
                <a:off x="3257" y="308"/>
                <a:ext cx="1468" cy="154"/>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6890" name="Rectangle 58">
                <a:extLst>
                  <a:ext uri="{FF2B5EF4-FFF2-40B4-BE49-F238E27FC236}">
                    <a16:creationId xmlns:a16="http://schemas.microsoft.com/office/drawing/2014/main" id="{822C2737-DCE9-714B-B568-5D8854D0B1CB}"/>
                  </a:ext>
                </a:extLst>
              </p:cNvPr>
              <p:cNvSpPr>
                <a:spLocks noChangeArrowheads="1"/>
              </p:cNvSpPr>
              <p:nvPr/>
            </p:nvSpPr>
            <p:spPr bwMode="auto">
              <a:xfrm>
                <a:off x="4377" y="651"/>
                <a:ext cx="211" cy="154"/>
              </a:xfrm>
              <a:prstGeom prst="rect">
                <a:avLst/>
              </a:prstGeom>
              <a:solidFill>
                <a:srgbClr val="DFF3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6878" name="Rectangle 62">
              <a:extLst>
                <a:ext uri="{FF2B5EF4-FFF2-40B4-BE49-F238E27FC236}">
                  <a16:creationId xmlns:a16="http://schemas.microsoft.com/office/drawing/2014/main" id="{F6B691EF-CEAA-F848-890C-EF7205B462F3}"/>
                </a:ext>
              </a:extLst>
            </p:cNvPr>
            <p:cNvSpPr>
              <a:spLocks noChangeArrowheads="1"/>
            </p:cNvSpPr>
            <p:nvPr/>
          </p:nvSpPr>
          <p:spPr bwMode="auto">
            <a:xfrm>
              <a:off x="3373" y="334"/>
              <a:ext cx="4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DHAP</a:t>
              </a:r>
            </a:p>
          </p:txBody>
        </p:sp>
      </p:grpSp>
      <p:sp>
        <p:nvSpPr>
          <p:cNvPr id="420979" name="AutoShape 115">
            <a:extLst>
              <a:ext uri="{FF2B5EF4-FFF2-40B4-BE49-F238E27FC236}">
                <a16:creationId xmlns:a16="http://schemas.microsoft.com/office/drawing/2014/main" id="{8DEAEBF2-652E-894D-AA3F-F0FDE959420A}"/>
              </a:ext>
            </a:extLst>
          </p:cNvPr>
          <p:cNvSpPr>
            <a:spLocks noChangeArrowheads="1"/>
          </p:cNvSpPr>
          <p:nvPr/>
        </p:nvSpPr>
        <p:spPr bwMode="auto">
          <a:xfrm>
            <a:off x="758825" y="1525588"/>
            <a:ext cx="3967163" cy="425450"/>
          </a:xfrm>
          <a:prstGeom prst="roundRect">
            <a:avLst>
              <a:gd name="adj" fmla="val 16667"/>
            </a:avLst>
          </a:prstGeom>
          <a:solidFill>
            <a:schemeClr val="bg2"/>
          </a:solidFill>
          <a:ln w="19050">
            <a:solidFill>
              <a:srgbClr val="000000"/>
            </a:solidFill>
            <a:round/>
            <a:headEnd/>
            <a:tailEnd type="none" w="sm" len="med"/>
          </a:ln>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dirty="0">
                <a:solidFill>
                  <a:schemeClr val="tx2"/>
                </a:solidFill>
              </a:rPr>
              <a:t>raw materials</a:t>
            </a:r>
            <a:r>
              <a:rPr lang="en-US" altLang="en-US" b="1" dirty="0">
                <a:solidFill>
                  <a:srgbClr val="0F116A"/>
                </a:solidFill>
              </a:rPr>
              <a:t> </a:t>
            </a:r>
            <a:r>
              <a:rPr lang="en-US" altLang="en-US" b="1" dirty="0">
                <a:solidFill>
                  <a:srgbClr val="0F116A"/>
                </a:solidFill>
                <a:sym typeface="Symbol" pitchFamily="2" charset="2"/>
              </a:rPr>
              <a:t></a:t>
            </a:r>
            <a:r>
              <a:rPr lang="en-US" altLang="en-US" b="1" dirty="0">
                <a:solidFill>
                  <a:srgbClr val="0F116A"/>
                </a:solidFill>
              </a:rPr>
              <a:t> </a:t>
            </a:r>
            <a:r>
              <a:rPr lang="en-US" altLang="en-US" b="1" dirty="0">
                <a:solidFill>
                  <a:srgbClr val="00B050"/>
                </a:solidFill>
                <a:sym typeface="Symbol" pitchFamily="2" charset="2"/>
              </a:rPr>
              <a:t>products</a:t>
            </a:r>
          </a:p>
        </p:txBody>
      </p:sp>
      <p:sp>
        <p:nvSpPr>
          <p:cNvPr id="420980" name="Line 116">
            <a:extLst>
              <a:ext uri="{FF2B5EF4-FFF2-40B4-BE49-F238E27FC236}">
                <a16:creationId xmlns:a16="http://schemas.microsoft.com/office/drawing/2014/main" id="{E4C1B05F-165C-DF42-9A74-6976AA249E26}"/>
              </a:ext>
            </a:extLst>
          </p:cNvPr>
          <p:cNvSpPr>
            <a:spLocks noChangeShapeType="1"/>
          </p:cNvSpPr>
          <p:nvPr/>
        </p:nvSpPr>
        <p:spPr bwMode="auto">
          <a:xfrm>
            <a:off x="6229350" y="1035050"/>
            <a:ext cx="1400175" cy="0"/>
          </a:xfrm>
          <a:prstGeom prst="line">
            <a:avLst/>
          </a:prstGeom>
          <a:noFill/>
          <a:ln w="38100">
            <a:solidFill>
              <a:srgbClr val="000000"/>
            </a:solidFill>
            <a:round/>
            <a:headEnd/>
            <a:tailEnd type="stealth" w="sm"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73316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20980"/>
                                        </p:tgtEl>
                                        <p:attrNameLst>
                                          <p:attrName>style.visibility</p:attrName>
                                        </p:attrNameLst>
                                      </p:cBhvr>
                                      <p:to>
                                        <p:strVal val="visible"/>
                                      </p:to>
                                    </p:set>
                                    <p:animEffect transition="in" filter="wipe(left)">
                                      <p:cBhvr>
                                        <p:cTn id="11" dur="500"/>
                                        <p:tgtEl>
                                          <p:spTgt spid="4209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String"/>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0979"/>
                                        </p:tgtEl>
                                        <p:attrNameLst>
                                          <p:attrName>style.visibility</p:attrName>
                                        </p:attrNameLst>
                                      </p:cBhvr>
                                      <p:to>
                                        <p:strVal val="visible"/>
                                      </p:to>
                                    </p:set>
                                    <p:animEffect transition="in" filter="wipe(left)">
                                      <p:cBhvr>
                                        <p:cTn id="21" dur="500"/>
                                        <p:tgtEl>
                                          <p:spTgt spid="420979"/>
                                        </p:tgtEl>
                                      </p:cBhvr>
                                    </p:animEffect>
                                  </p:childTnLst>
                                  <p:subTnLst>
                                    <p:audio>
                                      <p:cMediaNode>
                                        <p:cTn display="0" masterRel="sameClick">
                                          <p:stCondLst>
                                            <p:cond evt="begin" delay="0">
                                              <p:tn val="19"/>
                                            </p:cond>
                                          </p:stCondLst>
                                          <p:endCondLst>
                                            <p:cond evt="onStopAudio" delay="0">
                                              <p:tgtEl>
                                                <p:sldTgt/>
                                              </p:tgtEl>
                                            </p:cond>
                                          </p:endCondLst>
                                        </p:cTn>
                                        <p:tgtEl>
                                          <p:sndTgt r:embed="rId5" name="Pencil Check"/>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0881"/>
                                        </p:tgtEl>
                                        <p:attrNameLst>
                                          <p:attrName>style.visibility</p:attrName>
                                        </p:attrNameLst>
                                      </p:cBhvr>
                                      <p:to>
                                        <p:strVal val="visible"/>
                                      </p:to>
                                    </p:set>
                                    <p:animEffect transition="in" filter="wipe(left)">
                                      <p:cBhvr>
                                        <p:cTn id="26" dur="500"/>
                                        <p:tgtEl>
                                          <p:spTgt spid="420881"/>
                                        </p:tgtEl>
                                      </p:cBhvr>
                                    </p:animEffect>
                                  </p:childTnLst>
                                  <p:subTnLst>
                                    <p:audio>
                                      <p:cMediaNode>
                                        <p:cTn display="0" masterRel="sameClick">
                                          <p:stCondLst>
                                            <p:cond evt="begin" delay="0">
                                              <p:tn val="24"/>
                                            </p:cond>
                                          </p:stCondLst>
                                          <p:endCondLst>
                                            <p:cond evt="onStopAudio" delay="0">
                                              <p:tgtEl>
                                                <p:sldTgt/>
                                              </p:tgtEl>
                                            </p:cond>
                                          </p:endCondLst>
                                        </p:cTn>
                                        <p:tgtEl>
                                          <p:sndTgt r:embed="rId3"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0923"/>
                                        </p:tgtEl>
                                        <p:attrNameLst>
                                          <p:attrName>style.visibility</p:attrName>
                                        </p:attrNameLst>
                                      </p:cBhvr>
                                      <p:to>
                                        <p:strVal val="visible"/>
                                      </p:to>
                                    </p:set>
                                    <p:animEffect transition="in" filter="wipe(left)">
                                      <p:cBhvr>
                                        <p:cTn id="31" dur="500"/>
                                        <p:tgtEl>
                                          <p:spTgt spid="420923"/>
                                        </p:tgtEl>
                                      </p:cBhvr>
                                    </p:animEffect>
                                  </p:childTnLst>
                                  <p:subTnLst>
                                    <p:audio>
                                      <p:cMediaNode>
                                        <p:cTn display="0" masterRel="sameClick">
                                          <p:stCondLst>
                                            <p:cond evt="begin" delay="0">
                                              <p:tn val="29"/>
                                            </p:cond>
                                          </p:stCondLst>
                                          <p:endCondLst>
                                            <p:cond evt="onStopAudio" delay="0">
                                              <p:tgtEl>
                                                <p:sldTgt/>
                                              </p:tgtEl>
                                            </p:cond>
                                          </p:endCondLst>
                                        </p:cTn>
                                        <p:tgtEl>
                                          <p:sndTgt r:embed="rId6" name="Chimes"/>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420924"/>
                                        </p:tgtEl>
                                        <p:attrNameLst>
                                          <p:attrName>style.visibility</p:attrName>
                                        </p:attrNameLst>
                                      </p:cBhvr>
                                      <p:to>
                                        <p:strVal val="visible"/>
                                      </p:to>
                                    </p:set>
                                    <p:animEffect transition="in" filter="wipe(right)">
                                      <p:cBhvr>
                                        <p:cTn id="36" dur="500"/>
                                        <p:tgtEl>
                                          <p:spTgt spid="420924"/>
                                        </p:tgtEl>
                                      </p:cBhvr>
                                    </p:animEffect>
                                  </p:childTnLst>
                                  <p:subTnLst>
                                    <p:audio>
                                      <p:cMediaNode>
                                        <p:cTn display="0" masterRel="sameClick">
                                          <p:stCondLst>
                                            <p:cond evt="begin" delay="0">
                                              <p:tn val="34"/>
                                            </p:cond>
                                          </p:stCondLst>
                                          <p:endCondLst>
                                            <p:cond evt="onStopAudio" delay="0">
                                              <p:tgtEl>
                                                <p:sldTgt/>
                                              </p:tgtEl>
                                            </p:cond>
                                          </p:endCondLst>
                                        </p:cTn>
                                        <p:tgtEl>
                                          <p:sndTgt r:embed="rId4" name="String"/>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20880">
                                            <p:txEl>
                                              <p:pRg st="0" end="0"/>
                                            </p:txEl>
                                          </p:spTgt>
                                        </p:tgtEl>
                                        <p:attrNameLst>
                                          <p:attrName>style.visibility</p:attrName>
                                        </p:attrNameLst>
                                      </p:cBhvr>
                                      <p:to>
                                        <p:strVal val="visible"/>
                                      </p:to>
                                    </p:set>
                                    <p:anim calcmode="lin" valueType="num">
                                      <p:cBhvr additive="base">
                                        <p:cTn id="41" dur="500" fill="hold"/>
                                        <p:tgtEl>
                                          <p:spTgt spid="420880">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2088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7"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20880">
                                            <p:txEl>
                                              <p:pRg st="1" end="1"/>
                                            </p:txEl>
                                          </p:spTgt>
                                        </p:tgtEl>
                                        <p:attrNameLst>
                                          <p:attrName>style.visibility</p:attrName>
                                        </p:attrNameLst>
                                      </p:cBhvr>
                                      <p:to>
                                        <p:strVal val="visible"/>
                                      </p:to>
                                    </p:set>
                                    <p:anim calcmode="lin" valueType="num">
                                      <p:cBhvr additive="base">
                                        <p:cTn id="47" dur="500" fill="hold"/>
                                        <p:tgtEl>
                                          <p:spTgt spid="420880">
                                            <p:txEl>
                                              <p:pRg st="1" end="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2088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20880">
                                            <p:txEl>
                                              <p:pRg st="2" end="2"/>
                                            </p:txEl>
                                          </p:spTgt>
                                        </p:tgtEl>
                                        <p:attrNameLst>
                                          <p:attrName>style.visibility</p:attrName>
                                        </p:attrNameLst>
                                      </p:cBhvr>
                                      <p:to>
                                        <p:strVal val="visible"/>
                                      </p:to>
                                    </p:set>
                                    <p:anim calcmode="lin" valueType="num">
                                      <p:cBhvr additive="base">
                                        <p:cTn id="53" dur="500" fill="hold"/>
                                        <p:tgtEl>
                                          <p:spTgt spid="420880">
                                            <p:txEl>
                                              <p:pRg st="2" end="2"/>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208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7"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20880">
                                            <p:txEl>
                                              <p:pRg st="3" end="3"/>
                                            </p:txEl>
                                          </p:spTgt>
                                        </p:tgtEl>
                                        <p:attrNameLst>
                                          <p:attrName>style.visibility</p:attrName>
                                        </p:attrNameLst>
                                      </p:cBhvr>
                                      <p:to>
                                        <p:strVal val="visible"/>
                                      </p:to>
                                    </p:set>
                                    <p:anim calcmode="lin" valueType="num">
                                      <p:cBhvr additive="base">
                                        <p:cTn id="59" dur="500" fill="hold"/>
                                        <p:tgtEl>
                                          <p:spTgt spid="420880">
                                            <p:txEl>
                                              <p:pRg st="3" end="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208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1" grpId="0" animBg="1" autoUpdateAnimBg="0"/>
      <p:bldP spid="420880" grpId="0" build="p" autoUpdateAnimBg="0"/>
      <p:bldP spid="420923" grpId="0" animBg="1"/>
      <p:bldP spid="420924" grpId="0" animBg="1"/>
      <p:bldP spid="42097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09_08">
            <a:extLst>
              <a:ext uri="{FF2B5EF4-FFF2-40B4-BE49-F238E27FC236}">
                <a16:creationId xmlns:a16="http://schemas.microsoft.com/office/drawing/2014/main" id="{E1252300-2E92-D042-8820-B0DDCEA9F4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6475" y="1655763"/>
            <a:ext cx="680085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6">
            <a:extLst>
              <a:ext uri="{FF2B5EF4-FFF2-40B4-BE49-F238E27FC236}">
                <a16:creationId xmlns:a16="http://schemas.microsoft.com/office/drawing/2014/main" id="{176D2F72-BD6C-6340-80DE-13ED1F878F5D}"/>
              </a:ext>
            </a:extLst>
          </p:cNvPr>
          <p:cNvSpPr>
            <a:spLocks noChangeArrowheads="1"/>
          </p:cNvSpPr>
          <p:nvPr/>
        </p:nvSpPr>
        <p:spPr bwMode="auto">
          <a:xfrm>
            <a:off x="3238500" y="3149600"/>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NADH</a:t>
            </a:r>
            <a:endParaRPr lang="en-US" altLang="en-US" sz="1800" b="1"/>
          </a:p>
        </p:txBody>
      </p:sp>
      <p:sp>
        <p:nvSpPr>
          <p:cNvPr id="537607" name="Rectangle 7">
            <a:extLst>
              <a:ext uri="{FF2B5EF4-FFF2-40B4-BE49-F238E27FC236}">
                <a16:creationId xmlns:a16="http://schemas.microsoft.com/office/drawing/2014/main" id="{6571CE04-C91D-BB4D-B915-B63A85D9A43C}"/>
              </a:ext>
            </a:extLst>
          </p:cNvPr>
          <p:cNvSpPr>
            <a:spLocks noChangeArrowheads="1"/>
          </p:cNvSpPr>
          <p:nvPr/>
        </p:nvSpPr>
        <p:spPr bwMode="auto">
          <a:xfrm>
            <a:off x="3589338" y="1998663"/>
            <a:ext cx="1187450" cy="274637"/>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5720" tIns="0" rIns="4572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pyruvate</a:t>
            </a:r>
            <a:endParaRPr lang="en-US" altLang="en-US" sz="1800" b="1"/>
          </a:p>
        </p:txBody>
      </p:sp>
      <p:sp>
        <p:nvSpPr>
          <p:cNvPr id="38917" name="Rectangle 10">
            <a:extLst>
              <a:ext uri="{FF2B5EF4-FFF2-40B4-BE49-F238E27FC236}">
                <a16:creationId xmlns:a16="http://schemas.microsoft.com/office/drawing/2014/main" id="{452300EA-709A-D840-8C87-89F5C857F051}"/>
              </a:ext>
            </a:extLst>
          </p:cNvPr>
          <p:cNvSpPr>
            <a:spLocks noChangeArrowheads="1"/>
          </p:cNvSpPr>
          <p:nvPr/>
        </p:nvSpPr>
        <p:spPr bwMode="auto">
          <a:xfrm>
            <a:off x="3611563" y="3857625"/>
            <a:ext cx="1193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acetyl-CoA</a:t>
            </a:r>
            <a:endParaRPr lang="en-US" altLang="en-US" sz="1800" b="1"/>
          </a:p>
        </p:txBody>
      </p:sp>
      <p:sp>
        <p:nvSpPr>
          <p:cNvPr id="38918" name="Rectangle 11">
            <a:extLst>
              <a:ext uri="{FF2B5EF4-FFF2-40B4-BE49-F238E27FC236}">
                <a16:creationId xmlns:a16="http://schemas.microsoft.com/office/drawing/2014/main" id="{CB052B4B-9B5C-2A47-92DD-42AE48873D62}"/>
              </a:ext>
            </a:extLst>
          </p:cNvPr>
          <p:cNvSpPr>
            <a:spLocks noChangeArrowheads="1"/>
          </p:cNvSpPr>
          <p:nvPr/>
        </p:nvSpPr>
        <p:spPr bwMode="auto">
          <a:xfrm>
            <a:off x="5851525" y="4565650"/>
            <a:ext cx="723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lactate</a:t>
            </a:r>
            <a:endParaRPr lang="en-US" altLang="en-US" sz="1800" b="1"/>
          </a:p>
        </p:txBody>
      </p:sp>
      <p:sp>
        <p:nvSpPr>
          <p:cNvPr id="38919" name="Rectangle 12">
            <a:extLst>
              <a:ext uri="{FF2B5EF4-FFF2-40B4-BE49-F238E27FC236}">
                <a16:creationId xmlns:a16="http://schemas.microsoft.com/office/drawing/2014/main" id="{2EE74BF2-4798-4246-B389-52A167BF7BDC}"/>
              </a:ext>
            </a:extLst>
          </p:cNvPr>
          <p:cNvSpPr>
            <a:spLocks noChangeArrowheads="1"/>
          </p:cNvSpPr>
          <p:nvPr/>
        </p:nvSpPr>
        <p:spPr bwMode="auto">
          <a:xfrm>
            <a:off x="7635875" y="5835650"/>
            <a:ext cx="812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ethanol</a:t>
            </a:r>
            <a:endParaRPr lang="en-US" altLang="en-US" sz="1800" b="1"/>
          </a:p>
        </p:txBody>
      </p:sp>
      <p:sp>
        <p:nvSpPr>
          <p:cNvPr id="38920" name="Rectangle 13">
            <a:extLst>
              <a:ext uri="{FF2B5EF4-FFF2-40B4-BE49-F238E27FC236}">
                <a16:creationId xmlns:a16="http://schemas.microsoft.com/office/drawing/2014/main" id="{E3534ADA-41EA-3E45-92F9-F352C60AEAF5}"/>
              </a:ext>
            </a:extLst>
          </p:cNvPr>
          <p:cNvSpPr>
            <a:spLocks noChangeArrowheads="1"/>
          </p:cNvSpPr>
          <p:nvPr/>
        </p:nvSpPr>
        <p:spPr bwMode="auto">
          <a:xfrm>
            <a:off x="3376613" y="2484438"/>
            <a:ext cx="58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a:t>
            </a:r>
            <a:r>
              <a:rPr lang="en-US" altLang="en-US" sz="1800" b="1" baseline="30000">
                <a:solidFill>
                  <a:srgbClr val="000000"/>
                </a:solidFill>
              </a:rPr>
              <a:t>+</a:t>
            </a:r>
            <a:endParaRPr lang="en-US" altLang="en-US" sz="1800" b="1">
              <a:solidFill>
                <a:srgbClr val="000000"/>
              </a:solidFill>
            </a:endParaRPr>
          </a:p>
        </p:txBody>
      </p:sp>
      <p:sp>
        <p:nvSpPr>
          <p:cNvPr id="38921" name="Rectangle 14">
            <a:extLst>
              <a:ext uri="{FF2B5EF4-FFF2-40B4-BE49-F238E27FC236}">
                <a16:creationId xmlns:a16="http://schemas.microsoft.com/office/drawing/2014/main" id="{7E2DE698-C825-CB47-BDAF-53A4292B84A0}"/>
              </a:ext>
            </a:extLst>
          </p:cNvPr>
          <p:cNvSpPr>
            <a:spLocks noChangeArrowheads="1"/>
          </p:cNvSpPr>
          <p:nvPr/>
        </p:nvSpPr>
        <p:spPr bwMode="auto">
          <a:xfrm>
            <a:off x="5299075" y="3943350"/>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a:t>
            </a:r>
            <a:r>
              <a:rPr lang="en-US" altLang="en-US" sz="1800" b="1" baseline="30000">
                <a:solidFill>
                  <a:srgbClr val="000000"/>
                </a:solidFill>
              </a:rPr>
              <a:t>+</a:t>
            </a:r>
            <a:endParaRPr lang="en-US" altLang="en-US" sz="1800" b="1">
              <a:solidFill>
                <a:srgbClr val="000000"/>
              </a:solidFill>
            </a:endParaRPr>
          </a:p>
        </p:txBody>
      </p:sp>
      <p:sp>
        <p:nvSpPr>
          <p:cNvPr id="38922" name="Rectangle 15">
            <a:extLst>
              <a:ext uri="{FF2B5EF4-FFF2-40B4-BE49-F238E27FC236}">
                <a16:creationId xmlns:a16="http://schemas.microsoft.com/office/drawing/2014/main" id="{809B0D36-BC44-D346-A30F-915B26CE3778}"/>
              </a:ext>
            </a:extLst>
          </p:cNvPr>
          <p:cNvSpPr>
            <a:spLocks noChangeArrowheads="1"/>
          </p:cNvSpPr>
          <p:nvPr/>
        </p:nvSpPr>
        <p:spPr bwMode="auto">
          <a:xfrm>
            <a:off x="5307013" y="3203575"/>
            <a:ext cx="66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NADH</a:t>
            </a:r>
            <a:endParaRPr lang="en-US" altLang="en-US" sz="1800" b="1"/>
          </a:p>
        </p:txBody>
      </p:sp>
      <p:sp>
        <p:nvSpPr>
          <p:cNvPr id="38923" name="Rectangle 16">
            <a:extLst>
              <a:ext uri="{FF2B5EF4-FFF2-40B4-BE49-F238E27FC236}">
                <a16:creationId xmlns:a16="http://schemas.microsoft.com/office/drawing/2014/main" id="{BF431379-CA90-C746-954A-7A6A24E7D221}"/>
              </a:ext>
            </a:extLst>
          </p:cNvPr>
          <p:cNvSpPr>
            <a:spLocks noChangeArrowheads="1"/>
          </p:cNvSpPr>
          <p:nvPr/>
        </p:nvSpPr>
        <p:spPr bwMode="auto">
          <a:xfrm>
            <a:off x="7085013" y="4503738"/>
            <a:ext cx="58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a:t>
            </a:r>
            <a:r>
              <a:rPr lang="en-US" altLang="en-US" sz="1800" b="1" baseline="30000">
                <a:solidFill>
                  <a:srgbClr val="000000"/>
                </a:solidFill>
              </a:rPr>
              <a:t>+</a:t>
            </a:r>
            <a:endParaRPr lang="en-US" altLang="en-US" sz="1800" b="1">
              <a:solidFill>
                <a:srgbClr val="000000"/>
              </a:solidFill>
            </a:endParaRPr>
          </a:p>
        </p:txBody>
      </p:sp>
      <p:sp>
        <p:nvSpPr>
          <p:cNvPr id="38924" name="Rectangle 17">
            <a:extLst>
              <a:ext uri="{FF2B5EF4-FFF2-40B4-BE49-F238E27FC236}">
                <a16:creationId xmlns:a16="http://schemas.microsoft.com/office/drawing/2014/main" id="{A94D3A46-C7BE-0944-91D7-B22D368B3162}"/>
              </a:ext>
            </a:extLst>
          </p:cNvPr>
          <p:cNvSpPr>
            <a:spLocks noChangeArrowheads="1"/>
          </p:cNvSpPr>
          <p:nvPr/>
        </p:nvSpPr>
        <p:spPr bwMode="auto">
          <a:xfrm>
            <a:off x="7159625" y="3805238"/>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NADH</a:t>
            </a:r>
            <a:endParaRPr lang="en-US" altLang="en-US" sz="1800" b="1"/>
          </a:p>
        </p:txBody>
      </p:sp>
      <p:sp>
        <p:nvSpPr>
          <p:cNvPr id="38925" name="Rectangle 18">
            <a:extLst>
              <a:ext uri="{FF2B5EF4-FFF2-40B4-BE49-F238E27FC236}">
                <a16:creationId xmlns:a16="http://schemas.microsoft.com/office/drawing/2014/main" id="{EDEBB991-E1F9-CE46-B514-2F9F22D24F07}"/>
              </a:ext>
            </a:extLst>
          </p:cNvPr>
          <p:cNvSpPr>
            <a:spLocks noChangeArrowheads="1"/>
          </p:cNvSpPr>
          <p:nvPr/>
        </p:nvSpPr>
        <p:spPr bwMode="auto">
          <a:xfrm>
            <a:off x="8569325" y="2611438"/>
            <a:ext cx="427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CO</a:t>
            </a:r>
            <a:r>
              <a:rPr lang="en-US" altLang="en-US" sz="1800" b="1" baseline="30000">
                <a:solidFill>
                  <a:srgbClr val="000000"/>
                </a:solidFill>
              </a:rPr>
              <a:t>2</a:t>
            </a:r>
            <a:endParaRPr lang="en-US" altLang="en-US" sz="1800" b="1">
              <a:solidFill>
                <a:srgbClr val="000000"/>
              </a:solidFill>
            </a:endParaRPr>
          </a:p>
        </p:txBody>
      </p:sp>
      <p:sp>
        <p:nvSpPr>
          <p:cNvPr id="38926" name="Rectangle 19">
            <a:extLst>
              <a:ext uri="{FF2B5EF4-FFF2-40B4-BE49-F238E27FC236}">
                <a16:creationId xmlns:a16="http://schemas.microsoft.com/office/drawing/2014/main" id="{EFB4416A-EE38-9146-AF50-3D70843000CF}"/>
              </a:ext>
            </a:extLst>
          </p:cNvPr>
          <p:cNvSpPr>
            <a:spLocks noChangeArrowheads="1"/>
          </p:cNvSpPr>
          <p:nvPr/>
        </p:nvSpPr>
        <p:spPr bwMode="auto">
          <a:xfrm>
            <a:off x="7254875" y="3275013"/>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acetaldehyde</a:t>
            </a:r>
            <a:endParaRPr lang="en-US" altLang="en-US" sz="1800" b="1"/>
          </a:p>
        </p:txBody>
      </p:sp>
      <p:sp>
        <p:nvSpPr>
          <p:cNvPr id="38927" name="Rectangle 20">
            <a:extLst>
              <a:ext uri="{FF2B5EF4-FFF2-40B4-BE49-F238E27FC236}">
                <a16:creationId xmlns:a16="http://schemas.microsoft.com/office/drawing/2014/main" id="{7D51F4D1-0E6D-CC43-9C19-5FBF6C7CCF22}"/>
              </a:ext>
            </a:extLst>
          </p:cNvPr>
          <p:cNvSpPr>
            <a:spLocks noChangeArrowheads="1"/>
          </p:cNvSpPr>
          <p:nvPr/>
        </p:nvSpPr>
        <p:spPr bwMode="auto">
          <a:xfrm>
            <a:off x="2427288" y="2493963"/>
            <a:ext cx="4270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H</a:t>
            </a:r>
            <a:r>
              <a:rPr lang="en-US" altLang="en-US" sz="1800" b="1" baseline="-25000">
                <a:solidFill>
                  <a:srgbClr val="000000"/>
                </a:solidFill>
              </a:rPr>
              <a:t>2</a:t>
            </a:r>
            <a:r>
              <a:rPr lang="en-US" altLang="en-US" sz="1800" b="1">
                <a:solidFill>
                  <a:srgbClr val="000000"/>
                </a:solidFill>
              </a:rPr>
              <a:t>O</a:t>
            </a:r>
            <a:endParaRPr lang="en-US" altLang="en-US" sz="1800" b="1"/>
          </a:p>
        </p:txBody>
      </p:sp>
      <p:sp>
        <p:nvSpPr>
          <p:cNvPr id="38928" name="Rectangle 21">
            <a:extLst>
              <a:ext uri="{FF2B5EF4-FFF2-40B4-BE49-F238E27FC236}">
                <a16:creationId xmlns:a16="http://schemas.microsoft.com/office/drawing/2014/main" id="{9AED37D2-A217-474B-BF8D-2A8AA29BAF9D}"/>
              </a:ext>
            </a:extLst>
          </p:cNvPr>
          <p:cNvSpPr>
            <a:spLocks noChangeArrowheads="1"/>
          </p:cNvSpPr>
          <p:nvPr/>
        </p:nvSpPr>
        <p:spPr bwMode="auto">
          <a:xfrm>
            <a:off x="3876675" y="5741988"/>
            <a:ext cx="6477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800" b="1">
                <a:solidFill>
                  <a:srgbClr val="000000"/>
                </a:solidFill>
              </a:rPr>
              <a:t>Krebs</a:t>
            </a:r>
          </a:p>
          <a:p>
            <a:pPr>
              <a:lnSpc>
                <a:spcPct val="85000"/>
              </a:lnSpc>
            </a:pPr>
            <a:r>
              <a:rPr lang="en-US" altLang="en-US" sz="1800" b="1">
                <a:solidFill>
                  <a:srgbClr val="000000"/>
                </a:solidFill>
              </a:rPr>
              <a:t>cycle</a:t>
            </a:r>
          </a:p>
        </p:txBody>
      </p:sp>
      <p:sp>
        <p:nvSpPr>
          <p:cNvPr id="38929" name="Rectangle 22">
            <a:extLst>
              <a:ext uri="{FF2B5EF4-FFF2-40B4-BE49-F238E27FC236}">
                <a16:creationId xmlns:a16="http://schemas.microsoft.com/office/drawing/2014/main" id="{4391BE7D-8576-A247-AAED-71D86C276A20}"/>
              </a:ext>
            </a:extLst>
          </p:cNvPr>
          <p:cNvSpPr>
            <a:spLocks noChangeArrowheads="1"/>
          </p:cNvSpPr>
          <p:nvPr/>
        </p:nvSpPr>
        <p:spPr bwMode="auto">
          <a:xfrm>
            <a:off x="2497138" y="3219450"/>
            <a:ext cx="2619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000000"/>
                </a:solidFill>
              </a:rPr>
              <a:t>O</a:t>
            </a:r>
            <a:r>
              <a:rPr lang="en-US" altLang="en-US" sz="1800" b="1" baseline="-25000">
                <a:solidFill>
                  <a:srgbClr val="000000"/>
                </a:solidFill>
              </a:rPr>
              <a:t>2</a:t>
            </a:r>
            <a:endParaRPr lang="en-US" altLang="en-US" sz="1800" b="1"/>
          </a:p>
        </p:txBody>
      </p:sp>
      <p:sp>
        <p:nvSpPr>
          <p:cNvPr id="537626" name="AutoShape 26">
            <a:extLst>
              <a:ext uri="{FF2B5EF4-FFF2-40B4-BE49-F238E27FC236}">
                <a16:creationId xmlns:a16="http://schemas.microsoft.com/office/drawing/2014/main" id="{294F120F-0DD3-3940-9981-6FE8012AC12E}"/>
              </a:ext>
            </a:extLst>
          </p:cNvPr>
          <p:cNvSpPr>
            <a:spLocks noChangeArrowheads="1"/>
          </p:cNvSpPr>
          <p:nvPr/>
        </p:nvSpPr>
        <p:spPr bwMode="auto">
          <a:xfrm>
            <a:off x="5526088" y="4889500"/>
            <a:ext cx="1485900" cy="647700"/>
          </a:xfrm>
          <a:prstGeom prst="roundRect">
            <a:avLst>
              <a:gd name="adj" fmla="val 16667"/>
            </a:avLst>
          </a:prstGeom>
          <a:noFill/>
          <a:ln w="381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lactic acid</a:t>
            </a:r>
            <a:br>
              <a:rPr lang="en-US" altLang="en-US" sz="1800" b="1">
                <a:solidFill>
                  <a:srgbClr val="000000"/>
                </a:solidFill>
              </a:rPr>
            </a:br>
            <a:r>
              <a:rPr lang="en-US" altLang="en-US" sz="1800" b="1">
                <a:solidFill>
                  <a:srgbClr val="000000"/>
                </a:solidFill>
              </a:rPr>
              <a:t>fermentation</a:t>
            </a:r>
            <a:endParaRPr lang="en-US" altLang="en-US" sz="1800" b="1"/>
          </a:p>
        </p:txBody>
      </p:sp>
      <p:sp>
        <p:nvSpPr>
          <p:cNvPr id="537608" name="AutoShape 8">
            <a:extLst>
              <a:ext uri="{FF2B5EF4-FFF2-40B4-BE49-F238E27FC236}">
                <a16:creationId xmlns:a16="http://schemas.microsoft.com/office/drawing/2014/main" id="{46B63510-BE5A-6144-9DFE-EB405A983834}"/>
              </a:ext>
            </a:extLst>
          </p:cNvPr>
          <p:cNvSpPr>
            <a:spLocks noChangeArrowheads="1"/>
          </p:cNvSpPr>
          <p:nvPr/>
        </p:nvSpPr>
        <p:spPr bwMode="auto">
          <a:xfrm>
            <a:off x="3211513" y="1225550"/>
            <a:ext cx="2403475" cy="642938"/>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27432" tIns="0" rIns="27432"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with oxygen</a:t>
            </a:r>
            <a:endParaRPr lang="en-US" altLang="en-US" sz="2000" b="1" u="sng">
              <a:solidFill>
                <a:srgbClr val="CC0000"/>
              </a:solidFill>
            </a:endParaRPr>
          </a:p>
          <a:p>
            <a:r>
              <a:rPr lang="en-US" altLang="en-US" sz="2000" b="1" u="sng">
                <a:solidFill>
                  <a:srgbClr val="CC0000"/>
                </a:solidFill>
              </a:rPr>
              <a:t>aerobic respiration</a:t>
            </a:r>
            <a:endParaRPr lang="en-US" altLang="en-US" sz="2600" b="1">
              <a:solidFill>
                <a:srgbClr val="0F116A"/>
              </a:solidFill>
            </a:endParaRPr>
          </a:p>
        </p:txBody>
      </p:sp>
      <p:sp>
        <p:nvSpPr>
          <p:cNvPr id="537609" name="AutoShape 9">
            <a:extLst>
              <a:ext uri="{FF2B5EF4-FFF2-40B4-BE49-F238E27FC236}">
                <a16:creationId xmlns:a16="http://schemas.microsoft.com/office/drawing/2014/main" id="{3D0B07BC-076D-4A4C-ACCE-3AE174582BF6}"/>
              </a:ext>
            </a:extLst>
          </p:cNvPr>
          <p:cNvSpPr>
            <a:spLocks noChangeArrowheads="1"/>
          </p:cNvSpPr>
          <p:nvPr/>
        </p:nvSpPr>
        <p:spPr bwMode="auto">
          <a:xfrm>
            <a:off x="6442075" y="1209675"/>
            <a:ext cx="2728913" cy="949325"/>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27432" tIns="0" rIns="27432"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without oxygen</a:t>
            </a:r>
            <a:endParaRPr lang="en-US" altLang="en-US" sz="2000" b="1" u="sng">
              <a:solidFill>
                <a:srgbClr val="CC0000"/>
              </a:solidFill>
            </a:endParaRPr>
          </a:p>
          <a:p>
            <a:r>
              <a:rPr lang="en-US" altLang="en-US" sz="2000" b="1" u="sng">
                <a:solidFill>
                  <a:srgbClr val="CC0000"/>
                </a:solidFill>
              </a:rPr>
              <a:t>anaerobic respiration</a:t>
            </a:r>
            <a:endParaRPr lang="en-US" altLang="en-US" sz="1800" b="1">
              <a:solidFill>
                <a:srgbClr val="000000"/>
              </a:solidFill>
            </a:endParaRPr>
          </a:p>
          <a:p>
            <a:r>
              <a:rPr lang="en-US" altLang="en-US" sz="1800" b="1">
                <a:solidFill>
                  <a:srgbClr val="0F116A"/>
                </a:solidFill>
              </a:rPr>
              <a:t>“</a:t>
            </a:r>
            <a:r>
              <a:rPr lang="en-US" altLang="en-US" sz="1800" b="1" u="sng">
                <a:solidFill>
                  <a:srgbClr val="0F116A"/>
                </a:solidFill>
              </a:rPr>
              <a:t>fermentation</a:t>
            </a:r>
            <a:r>
              <a:rPr lang="en-US" altLang="en-US" sz="1800" b="1">
                <a:solidFill>
                  <a:srgbClr val="0F116A"/>
                </a:solidFill>
              </a:rPr>
              <a:t>”</a:t>
            </a:r>
            <a:endParaRPr lang="en-US" altLang="en-US" sz="1800" b="1" u="sng">
              <a:solidFill>
                <a:srgbClr val="0F116A"/>
              </a:solidFill>
            </a:endParaRPr>
          </a:p>
        </p:txBody>
      </p:sp>
      <p:sp>
        <p:nvSpPr>
          <p:cNvPr id="38933" name="Rectangle 23">
            <a:extLst>
              <a:ext uri="{FF2B5EF4-FFF2-40B4-BE49-F238E27FC236}">
                <a16:creationId xmlns:a16="http://schemas.microsoft.com/office/drawing/2014/main" id="{F9D276C3-9A9D-C140-B1B7-5FFF82DFF07D}"/>
              </a:ext>
            </a:extLst>
          </p:cNvPr>
          <p:cNvSpPr>
            <a:spLocks noGrp="1" noChangeArrowheads="1"/>
          </p:cNvSpPr>
          <p:nvPr>
            <p:ph type="title"/>
          </p:nvPr>
        </p:nvSpPr>
        <p:spPr>
          <a:xfrm>
            <a:off x="619125" y="677863"/>
            <a:ext cx="7772400" cy="762000"/>
          </a:xfrm>
          <a:noFill/>
        </p:spPr>
        <p:txBody>
          <a:bodyPr/>
          <a:lstStyle/>
          <a:p>
            <a:pPr eaLnBrk="1" hangingPunct="1"/>
            <a:r>
              <a:rPr lang="en-US" altLang="en-US" sz="3200">
                <a:ea typeface="ＭＳ Ｐゴシック" panose="020B0600070205080204" pitchFamily="34" charset="-128"/>
              </a:rPr>
              <a:t>How is NADH recycled to NAD</a:t>
            </a:r>
            <a:r>
              <a:rPr lang="en-US" altLang="en-US" sz="3200" baseline="30000">
                <a:ea typeface="ＭＳ Ｐゴシック" panose="020B0600070205080204" pitchFamily="34" charset="-128"/>
              </a:rPr>
              <a:t>+</a:t>
            </a:r>
            <a:r>
              <a:rPr lang="en-US" altLang="en-US" sz="3200">
                <a:ea typeface="ＭＳ Ｐゴシック" panose="020B0600070205080204" pitchFamily="34" charset="-128"/>
              </a:rPr>
              <a:t>?</a:t>
            </a:r>
          </a:p>
        </p:txBody>
      </p:sp>
      <p:sp>
        <p:nvSpPr>
          <p:cNvPr id="537624" name="Rectangle 24" descr="Rectangle: Click to edit Master text styles&#13;&#10;Second level&#13;&#10;Third level&#13;&#10;Fourth level&#13;&#10;Fifth level">
            <a:extLst>
              <a:ext uri="{FF2B5EF4-FFF2-40B4-BE49-F238E27FC236}">
                <a16:creationId xmlns:a16="http://schemas.microsoft.com/office/drawing/2014/main" id="{2235AB60-653C-B144-94D6-3C956B74833E}"/>
              </a:ext>
            </a:extLst>
          </p:cNvPr>
          <p:cNvSpPr>
            <a:spLocks noGrp="1" noChangeArrowheads="1"/>
          </p:cNvSpPr>
          <p:nvPr>
            <p:ph type="body" idx="1"/>
          </p:nvPr>
        </p:nvSpPr>
        <p:spPr>
          <a:xfrm>
            <a:off x="9525" y="1317625"/>
            <a:ext cx="3405188" cy="1292225"/>
          </a:xfrm>
          <a:noFill/>
        </p:spPr>
        <p:txBody>
          <a:bodyPr/>
          <a:lstStyle/>
          <a:p>
            <a:pPr marL="0" indent="0" eaLnBrk="1" hangingPunct="1">
              <a:lnSpc>
                <a:spcPct val="90000"/>
              </a:lnSpc>
              <a:buFont typeface="Wingdings" pitchFamily="2" charset="2"/>
              <a:buNone/>
            </a:pPr>
            <a:r>
              <a:rPr lang="en-US" altLang="en-US" sz="2800">
                <a:ea typeface="ＭＳ Ｐゴシック" panose="020B0600070205080204" pitchFamily="34" charset="-128"/>
              </a:rPr>
              <a:t>Another molecule must accept H from NADH</a:t>
            </a:r>
            <a:endParaRPr lang="en-US" altLang="en-US" sz="2600">
              <a:ea typeface="ＭＳ Ｐゴシック" panose="020B0600070205080204" pitchFamily="34" charset="-128"/>
            </a:endParaRPr>
          </a:p>
        </p:txBody>
      </p:sp>
      <p:grpSp>
        <p:nvGrpSpPr>
          <p:cNvPr id="2" name="Group 28">
            <a:extLst>
              <a:ext uri="{FF2B5EF4-FFF2-40B4-BE49-F238E27FC236}">
                <a16:creationId xmlns:a16="http://schemas.microsoft.com/office/drawing/2014/main" id="{38723C75-F2B3-E84B-9968-D22048C8BB3D}"/>
              </a:ext>
            </a:extLst>
          </p:cNvPr>
          <p:cNvGrpSpPr>
            <a:grpSpLocks/>
          </p:cNvGrpSpPr>
          <p:nvPr/>
        </p:nvGrpSpPr>
        <p:grpSpPr bwMode="auto">
          <a:xfrm>
            <a:off x="128588" y="3086100"/>
            <a:ext cx="2039937" cy="2090738"/>
            <a:chOff x="4710" y="3300"/>
            <a:chExt cx="937" cy="960"/>
          </a:xfrm>
        </p:grpSpPr>
        <p:pic>
          <p:nvPicPr>
            <p:cNvPr id="38940" name="Picture 29">
              <a:extLst>
                <a:ext uri="{FF2B5EF4-FFF2-40B4-BE49-F238E27FC236}">
                  <a16:creationId xmlns:a16="http://schemas.microsoft.com/office/drawing/2014/main" id="{6888F283-EC92-F940-8640-35878092F1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1" name="Oval 30">
              <a:extLst>
                <a:ext uri="{FF2B5EF4-FFF2-40B4-BE49-F238E27FC236}">
                  <a16:creationId xmlns:a16="http://schemas.microsoft.com/office/drawing/2014/main" id="{F9C13D10-7B85-BC4B-A24E-442A0EEDF465}"/>
                </a:ext>
              </a:extLst>
            </p:cNvPr>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00"/>
                  </a:solidFill>
                </a:rPr>
                <a:t>recycle</a:t>
              </a:r>
              <a:br>
                <a:rPr lang="en-US" altLang="en-US" sz="2800" b="1">
                  <a:solidFill>
                    <a:srgbClr val="000000"/>
                  </a:solidFill>
                </a:rPr>
              </a:br>
              <a:r>
                <a:rPr lang="en-US" altLang="en-US" sz="2800" b="1">
                  <a:solidFill>
                    <a:srgbClr val="000000"/>
                  </a:solidFill>
                </a:rPr>
                <a:t>NADH</a:t>
              </a:r>
            </a:p>
          </p:txBody>
        </p:sp>
      </p:grpSp>
      <p:sp>
        <p:nvSpPr>
          <p:cNvPr id="537631" name="AutoShape 31">
            <a:extLst>
              <a:ext uri="{FF2B5EF4-FFF2-40B4-BE49-F238E27FC236}">
                <a16:creationId xmlns:a16="http://schemas.microsoft.com/office/drawing/2014/main" id="{02A8A4E2-87F5-5A48-9F6B-84B9310ED1A2}"/>
              </a:ext>
            </a:extLst>
          </p:cNvPr>
          <p:cNvSpPr>
            <a:spLocks noChangeArrowheads="1"/>
          </p:cNvSpPr>
          <p:nvPr/>
        </p:nvSpPr>
        <p:spPr bwMode="auto">
          <a:xfrm>
            <a:off x="2276475" y="2351088"/>
            <a:ext cx="2900363" cy="4430712"/>
          </a:xfrm>
          <a:prstGeom prst="roundRect">
            <a:avLst>
              <a:gd name="adj" fmla="val 16667"/>
            </a:avLst>
          </a:prstGeom>
          <a:noFill/>
          <a:ln w="57150">
            <a:solidFill>
              <a:srgbClr val="005A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7632" name="AutoShape 32">
            <a:extLst>
              <a:ext uri="{FF2B5EF4-FFF2-40B4-BE49-F238E27FC236}">
                <a16:creationId xmlns:a16="http://schemas.microsoft.com/office/drawing/2014/main" id="{989B0232-9769-2949-9B1C-628D79BE9120}"/>
              </a:ext>
            </a:extLst>
          </p:cNvPr>
          <p:cNvSpPr>
            <a:spLocks noChangeArrowheads="1"/>
          </p:cNvSpPr>
          <p:nvPr/>
        </p:nvSpPr>
        <p:spPr bwMode="auto">
          <a:xfrm>
            <a:off x="5235575" y="2347913"/>
            <a:ext cx="3908425" cy="4433887"/>
          </a:xfrm>
          <a:prstGeom prst="roundRect">
            <a:avLst>
              <a:gd name="adj" fmla="val 16667"/>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37633" name="Rectangle 33">
            <a:extLst>
              <a:ext uri="{FF2B5EF4-FFF2-40B4-BE49-F238E27FC236}">
                <a16:creationId xmlns:a16="http://schemas.microsoft.com/office/drawing/2014/main" id="{77CC90FB-07FF-424A-B051-F510CA57E308}"/>
              </a:ext>
            </a:extLst>
          </p:cNvPr>
          <p:cNvSpPr>
            <a:spLocks noChangeArrowheads="1"/>
          </p:cNvSpPr>
          <p:nvPr/>
        </p:nvSpPr>
        <p:spPr bwMode="auto">
          <a:xfrm>
            <a:off x="82550" y="5470525"/>
            <a:ext cx="2736850" cy="1282700"/>
          </a:xfrm>
          <a:prstGeom prst="rect">
            <a:avLst/>
          </a:prstGeom>
          <a:solidFill>
            <a:srgbClr val="FFCC18"/>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CC0000"/>
                </a:solidFill>
              </a:rPr>
              <a:t>which path you use depends on who you are…</a:t>
            </a:r>
            <a:endParaRPr lang="en-US" altLang="en-US" sz="2600" b="1" u="sng">
              <a:solidFill>
                <a:srgbClr val="CC0000"/>
              </a:solidFill>
            </a:endParaRPr>
          </a:p>
        </p:txBody>
      </p:sp>
      <p:sp>
        <p:nvSpPr>
          <p:cNvPr id="537634" name="AutoShape 34">
            <a:extLst>
              <a:ext uri="{FF2B5EF4-FFF2-40B4-BE49-F238E27FC236}">
                <a16:creationId xmlns:a16="http://schemas.microsoft.com/office/drawing/2014/main" id="{6E720282-9E00-1746-97CC-63C5640333AD}"/>
              </a:ext>
            </a:extLst>
          </p:cNvPr>
          <p:cNvSpPr>
            <a:spLocks noChangeArrowheads="1"/>
          </p:cNvSpPr>
          <p:nvPr/>
        </p:nvSpPr>
        <p:spPr bwMode="auto">
          <a:xfrm>
            <a:off x="7315200" y="6129338"/>
            <a:ext cx="1485900" cy="647700"/>
          </a:xfrm>
          <a:prstGeom prst="roundRect">
            <a:avLst>
              <a:gd name="adj" fmla="val 16667"/>
            </a:avLst>
          </a:prstGeom>
          <a:noFill/>
          <a:ln w="381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alcohol</a:t>
            </a:r>
            <a:br>
              <a:rPr lang="en-US" altLang="en-US" sz="1800" b="1">
                <a:solidFill>
                  <a:srgbClr val="000000"/>
                </a:solidFill>
              </a:rPr>
            </a:br>
            <a:r>
              <a:rPr lang="en-US" altLang="en-US" sz="1800" b="1">
                <a:solidFill>
                  <a:srgbClr val="000000"/>
                </a:solidFill>
              </a:rPr>
              <a:t>fermentation</a:t>
            </a:r>
            <a:endParaRPr lang="en-US" altLang="en-US" sz="1800" b="1"/>
          </a:p>
        </p:txBody>
      </p:sp>
    </p:spTree>
    <p:extLst>
      <p:ext uri="{BB962C8B-B14F-4D97-AF65-F5344CB8AC3E}">
        <p14:creationId xmlns:p14="http://schemas.microsoft.com/office/powerpoint/2010/main" val="2324029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7624">
                                            <p:txEl>
                                              <p:pRg st="0" end="0"/>
                                            </p:txEl>
                                          </p:spTgt>
                                        </p:tgtEl>
                                        <p:attrNameLst>
                                          <p:attrName>style.visibility</p:attrName>
                                        </p:attrNameLst>
                                      </p:cBhvr>
                                      <p:to>
                                        <p:strVal val="visible"/>
                                      </p:to>
                                    </p:set>
                                    <p:anim calcmode="lin" valueType="num">
                                      <p:cBhvr additive="base">
                                        <p:cTn id="7" dur="500" fill="hold"/>
                                        <p:tgtEl>
                                          <p:spTgt spid="53762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76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Laser"/>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37607"/>
                                        </p:tgtEl>
                                        <p:attrNameLst>
                                          <p:attrName>style.visibility</p:attrName>
                                        </p:attrNameLst>
                                      </p:cBhvr>
                                      <p:to>
                                        <p:strVal val="visible"/>
                                      </p:to>
                                    </p:set>
                                    <p:animEffect transition="in" filter="wipe(left)">
                                      <p:cBhvr>
                                        <p:cTn id="21" dur="500"/>
                                        <p:tgtEl>
                                          <p:spTgt spid="537607"/>
                                        </p:tgtEl>
                                      </p:cBhvr>
                                    </p:animEffect>
                                  </p:childTnLst>
                                  <p:subTnLst>
                                    <p:audio>
                                      <p:cMediaNode>
                                        <p:cTn display="0" masterRel="sameClick">
                                          <p:stCondLst>
                                            <p:cond evt="begin" delay="0">
                                              <p:tn val="19"/>
                                            </p:cond>
                                          </p:stCondLst>
                                          <p:endCondLst>
                                            <p:cond evt="onStopAudio" delay="0">
                                              <p:tgtEl>
                                                <p:sldTgt/>
                                              </p:tgtEl>
                                            </p:cond>
                                          </p:endCondLst>
                                        </p:cTn>
                                        <p:tgtEl>
                                          <p:sndTgt r:embed="rId4" name="Vibro Up"/>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37608">
                                            <p:bg/>
                                          </p:spTgt>
                                        </p:tgtEl>
                                        <p:attrNameLst>
                                          <p:attrName>style.visibility</p:attrName>
                                        </p:attrNameLst>
                                      </p:cBhvr>
                                      <p:to>
                                        <p:strVal val="visible"/>
                                      </p:to>
                                    </p:set>
                                    <p:animEffect transition="in" filter="wipe(left)">
                                      <p:cBhvr>
                                        <p:cTn id="26" dur="500"/>
                                        <p:tgtEl>
                                          <p:spTgt spid="537608">
                                            <p:bg/>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37608">
                                            <p:txEl>
                                              <p:pRg st="0" end="0"/>
                                            </p:txEl>
                                          </p:spTgt>
                                        </p:tgtEl>
                                        <p:attrNameLst>
                                          <p:attrName>style.visibility</p:attrName>
                                        </p:attrNameLst>
                                      </p:cBhvr>
                                      <p:to>
                                        <p:strVal val="visible"/>
                                      </p:to>
                                    </p:set>
                                    <p:animEffect transition="in" filter="wipe(left)">
                                      <p:cBhvr>
                                        <p:cTn id="29" dur="500"/>
                                        <p:tgtEl>
                                          <p:spTgt spid="537608">
                                            <p:txEl>
                                              <p:pRg st="0" end="0"/>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37608">
                                            <p:txEl>
                                              <p:pRg st="1" end="1"/>
                                            </p:txEl>
                                          </p:spTgt>
                                        </p:tgtEl>
                                        <p:attrNameLst>
                                          <p:attrName>style.visibility</p:attrName>
                                        </p:attrNameLst>
                                      </p:cBhvr>
                                      <p:to>
                                        <p:strVal val="visible"/>
                                      </p:to>
                                    </p:set>
                                    <p:animEffect transition="in" filter="wipe(left)">
                                      <p:cBhvr>
                                        <p:cTn id="34" dur="500"/>
                                        <p:tgtEl>
                                          <p:spTgt spid="537608">
                                            <p:txEl>
                                              <p:pRg st="1" end="1"/>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6" name="Pencil Check"/>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37631"/>
                                        </p:tgtEl>
                                        <p:attrNameLst>
                                          <p:attrName>style.visibility</p:attrName>
                                        </p:attrNameLst>
                                      </p:cBhvr>
                                      <p:to>
                                        <p:strVal val="visible"/>
                                      </p:to>
                                    </p:set>
                                    <p:animEffect transition="in" filter="wipe(left)">
                                      <p:cBhvr>
                                        <p:cTn id="39" dur="500"/>
                                        <p:tgtEl>
                                          <p:spTgt spid="537631"/>
                                        </p:tgtEl>
                                      </p:cBhvr>
                                    </p:animEffect>
                                  </p:childTnLst>
                                  <p:subTnLst>
                                    <p:audio>
                                      <p:cMediaNode>
                                        <p:cTn display="0" masterRel="sameClick">
                                          <p:stCondLst>
                                            <p:cond evt="begin" delay="0">
                                              <p:tn val="37"/>
                                            </p:cond>
                                          </p:stCondLst>
                                          <p:endCondLst>
                                            <p:cond evt="onStopAudio" delay="0">
                                              <p:tgtEl>
                                                <p:sldTgt/>
                                              </p:tgtEl>
                                            </p:cond>
                                          </p:endCondLst>
                                        </p:cTn>
                                        <p:tgtEl>
                                          <p:sndTgt r:embed="rId4" name="Vibro Up"/>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37609">
                                            <p:bg/>
                                          </p:spTgt>
                                        </p:tgtEl>
                                        <p:attrNameLst>
                                          <p:attrName>style.visibility</p:attrName>
                                        </p:attrNameLst>
                                      </p:cBhvr>
                                      <p:to>
                                        <p:strVal val="visible"/>
                                      </p:to>
                                    </p:set>
                                    <p:animEffect transition="in" filter="wipe(left)">
                                      <p:cBhvr>
                                        <p:cTn id="44" dur="500"/>
                                        <p:tgtEl>
                                          <p:spTgt spid="537609">
                                            <p:bg/>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37609">
                                            <p:txEl>
                                              <p:pRg st="0" end="0"/>
                                            </p:txEl>
                                          </p:spTgt>
                                        </p:tgtEl>
                                        <p:attrNameLst>
                                          <p:attrName>style.visibility</p:attrName>
                                        </p:attrNameLst>
                                      </p:cBhvr>
                                      <p:to>
                                        <p:strVal val="visible"/>
                                      </p:to>
                                    </p:set>
                                    <p:animEffect transition="in" filter="wipe(left)">
                                      <p:cBhvr>
                                        <p:cTn id="47" dur="500"/>
                                        <p:tgtEl>
                                          <p:spTgt spid="537609">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7" name="String"/>
                                        </p:tgtEl>
                                      </p:cMediaNode>
                                    </p:audio>
                                  </p:subTnLst>
                                </p:cTn>
                              </p:par>
                            </p:childTnLst>
                          </p:cTn>
                        </p:par>
                        <p:par>
                          <p:cTn id="48" fill="hold" nodeType="afterGroup">
                            <p:stCondLst>
                              <p:cond delay="500"/>
                            </p:stCondLst>
                            <p:childTnLst>
                              <p:par>
                                <p:cTn id="49" presetID="9" presetClass="exit" presetSubtype="0" fill="hold" grpId="1" nodeType="afterEffect">
                                  <p:stCondLst>
                                    <p:cond delay="0"/>
                                  </p:stCondLst>
                                  <p:childTnLst>
                                    <p:animEffect transition="out" filter="dissolve">
                                      <p:cBhvr>
                                        <p:cTn id="50" dur="500"/>
                                        <p:tgtEl>
                                          <p:spTgt spid="537631"/>
                                        </p:tgtEl>
                                      </p:cBhvr>
                                    </p:animEffect>
                                    <p:set>
                                      <p:cBhvr>
                                        <p:cTn id="51" dur="1" fill="hold">
                                          <p:stCondLst>
                                            <p:cond delay="499"/>
                                          </p:stCondLst>
                                        </p:cTn>
                                        <p:tgtEl>
                                          <p:spTgt spid="53763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37609">
                                            <p:txEl>
                                              <p:pRg st="1" end="1"/>
                                            </p:txEl>
                                          </p:spTgt>
                                        </p:tgtEl>
                                        <p:attrNameLst>
                                          <p:attrName>style.visibility</p:attrName>
                                        </p:attrNameLst>
                                      </p:cBhvr>
                                      <p:to>
                                        <p:strVal val="visible"/>
                                      </p:to>
                                    </p:set>
                                    <p:animEffect transition="in" filter="wipe(left)">
                                      <p:cBhvr>
                                        <p:cTn id="56" dur="500"/>
                                        <p:tgtEl>
                                          <p:spTgt spid="537609">
                                            <p:txEl>
                                              <p:pRg st="1" end="1"/>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6" name="Pencil Check"/>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37609">
                                            <p:txEl>
                                              <p:pRg st="2" end="2"/>
                                            </p:txEl>
                                          </p:spTgt>
                                        </p:tgtEl>
                                        <p:attrNameLst>
                                          <p:attrName>style.visibility</p:attrName>
                                        </p:attrNameLst>
                                      </p:cBhvr>
                                      <p:to>
                                        <p:strVal val="visible"/>
                                      </p:to>
                                    </p:set>
                                    <p:animEffect transition="in" filter="wipe(left)">
                                      <p:cBhvr>
                                        <p:cTn id="61" dur="500"/>
                                        <p:tgtEl>
                                          <p:spTgt spid="537609">
                                            <p:txEl>
                                              <p:pRg st="2" end="2"/>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6"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37632"/>
                                        </p:tgtEl>
                                        <p:attrNameLst>
                                          <p:attrName>style.visibility</p:attrName>
                                        </p:attrNameLst>
                                      </p:cBhvr>
                                      <p:to>
                                        <p:strVal val="visible"/>
                                      </p:to>
                                    </p:set>
                                    <p:animEffect transition="in" filter="wipe(left)">
                                      <p:cBhvr>
                                        <p:cTn id="66" dur="500"/>
                                        <p:tgtEl>
                                          <p:spTgt spid="537632"/>
                                        </p:tgtEl>
                                      </p:cBhvr>
                                    </p:animEffect>
                                  </p:childTnLst>
                                  <p:subTnLst>
                                    <p:audio>
                                      <p:cMediaNode>
                                        <p:cTn display="0" masterRel="sameClick">
                                          <p:stCondLst>
                                            <p:cond evt="begin" delay="0">
                                              <p:tn val="64"/>
                                            </p:cond>
                                          </p:stCondLst>
                                          <p:endCondLst>
                                            <p:cond evt="onStopAudio" delay="0">
                                              <p:tgtEl>
                                                <p:sldTgt/>
                                              </p:tgtEl>
                                            </p:cond>
                                          </p:endCondLst>
                                        </p:cTn>
                                        <p:tgtEl>
                                          <p:sndTgt r:embed="rId4" name="Vibro Up"/>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37626"/>
                                        </p:tgtEl>
                                        <p:attrNameLst>
                                          <p:attrName>style.visibility</p:attrName>
                                        </p:attrNameLst>
                                      </p:cBhvr>
                                      <p:to>
                                        <p:strVal val="visible"/>
                                      </p:to>
                                    </p:set>
                                    <p:animEffect transition="in" filter="wipe(left)">
                                      <p:cBhvr>
                                        <p:cTn id="71" dur="500"/>
                                        <p:tgtEl>
                                          <p:spTgt spid="537626"/>
                                        </p:tgtEl>
                                      </p:cBhvr>
                                    </p:animEffect>
                                  </p:childTnLst>
                                  <p:subTnLst>
                                    <p:audio>
                                      <p:cMediaNode>
                                        <p:cTn display="0" masterRel="sameClick">
                                          <p:stCondLst>
                                            <p:cond evt="begin" delay="0">
                                              <p:tn val="69"/>
                                            </p:cond>
                                          </p:stCondLst>
                                          <p:endCondLst>
                                            <p:cond evt="onStopAudio" delay="0">
                                              <p:tgtEl>
                                                <p:sldTgt/>
                                              </p:tgtEl>
                                            </p:cond>
                                          </p:endCondLst>
                                        </p:cTn>
                                        <p:tgtEl>
                                          <p:sndTgt r:embed="rId6"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37634"/>
                                        </p:tgtEl>
                                        <p:attrNameLst>
                                          <p:attrName>style.visibility</p:attrName>
                                        </p:attrNameLst>
                                      </p:cBhvr>
                                      <p:to>
                                        <p:strVal val="visible"/>
                                      </p:to>
                                    </p:set>
                                    <p:animEffect transition="in" filter="wipe(left)">
                                      <p:cBhvr>
                                        <p:cTn id="76" dur="500"/>
                                        <p:tgtEl>
                                          <p:spTgt spid="537634"/>
                                        </p:tgtEl>
                                      </p:cBhvr>
                                    </p:animEffect>
                                  </p:childTnLst>
                                  <p:subTnLst>
                                    <p:audio>
                                      <p:cMediaNode>
                                        <p:cTn display="0" masterRel="sameClick">
                                          <p:stCondLst>
                                            <p:cond evt="begin" delay="0">
                                              <p:tn val="74"/>
                                            </p:cond>
                                          </p:stCondLst>
                                          <p:endCondLst>
                                            <p:cond evt="onStopAudio" delay="0">
                                              <p:tgtEl>
                                                <p:sldTgt/>
                                              </p:tgtEl>
                                            </p:cond>
                                          </p:endCondLst>
                                        </p:cTn>
                                        <p:tgtEl>
                                          <p:sndTgt r:embed="rId6" name="Pencil Check"/>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37633"/>
                                        </p:tgtEl>
                                        <p:attrNameLst>
                                          <p:attrName>style.visibility</p:attrName>
                                        </p:attrNameLst>
                                      </p:cBhvr>
                                      <p:to>
                                        <p:strVal val="visible"/>
                                      </p:to>
                                    </p:set>
                                    <p:animEffect transition="in" filter="wipe(left)">
                                      <p:cBhvr>
                                        <p:cTn id="81" dur="500"/>
                                        <p:tgtEl>
                                          <p:spTgt spid="537633"/>
                                        </p:tgtEl>
                                      </p:cBhvr>
                                    </p:animEffect>
                                  </p:childTnLst>
                                  <p:subTnLst>
                                    <p:audio>
                                      <p:cMediaNode>
                                        <p:cTn display="0" masterRel="sameClick">
                                          <p:stCondLst>
                                            <p:cond evt="begin" delay="0">
                                              <p:tn val="79"/>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607" grpId="0" animBg="1" autoUpdateAnimBg="0"/>
      <p:bldP spid="537626" grpId="0" animBg="1" autoUpdateAnimBg="0"/>
      <p:bldP spid="537608" grpId="0" build="p" animBg="1" autoUpdateAnimBg="0"/>
      <p:bldP spid="537609" grpId="0" build="p" animBg="1" autoUpdateAnimBg="0"/>
      <p:bldP spid="537624" grpId="0" build="p" autoUpdateAnimBg="0"/>
      <p:bldP spid="537631" grpId="0" animBg="1"/>
      <p:bldP spid="537631" grpId="1" animBg="1"/>
      <p:bldP spid="537632" grpId="0" animBg="1"/>
      <p:bldP spid="537633" grpId="0" animBg="1" autoUpdateAnimBg="0"/>
      <p:bldP spid="53763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6">
            <a:extLst>
              <a:ext uri="{FF2B5EF4-FFF2-40B4-BE49-F238E27FC236}">
                <a16:creationId xmlns:a16="http://schemas.microsoft.com/office/drawing/2014/main" id="{6F47C8A8-CD6C-6D43-A5CB-C6085AC5741C}"/>
              </a:ext>
            </a:extLst>
          </p:cNvPr>
          <p:cNvSpPr>
            <a:spLocks noChangeArrowheads="1"/>
          </p:cNvSpPr>
          <p:nvPr/>
        </p:nvSpPr>
        <p:spPr bwMode="auto">
          <a:xfrm>
            <a:off x="228600" y="6324600"/>
            <a:ext cx="8458200" cy="533400"/>
          </a:xfrm>
          <a:prstGeom prst="rect">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39" name="Rectangle 25">
            <a:extLst>
              <a:ext uri="{FF2B5EF4-FFF2-40B4-BE49-F238E27FC236}">
                <a16:creationId xmlns:a16="http://schemas.microsoft.com/office/drawing/2014/main" id="{2D072A19-7166-0845-ACBA-B8C65759556D}"/>
              </a:ext>
            </a:extLst>
          </p:cNvPr>
          <p:cNvSpPr>
            <a:spLocks noChangeArrowheads="1"/>
          </p:cNvSpPr>
          <p:nvPr/>
        </p:nvSpPr>
        <p:spPr bwMode="auto">
          <a:xfrm>
            <a:off x="1330325" y="4884738"/>
            <a:ext cx="5181600" cy="1143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40" name="Rectangle 23">
            <a:extLst>
              <a:ext uri="{FF2B5EF4-FFF2-40B4-BE49-F238E27FC236}">
                <a16:creationId xmlns:a16="http://schemas.microsoft.com/office/drawing/2014/main" id="{EFAABD7D-2CE1-AC4B-9193-C457EB8D4548}"/>
              </a:ext>
            </a:extLst>
          </p:cNvPr>
          <p:cNvSpPr>
            <a:spLocks noChangeArrowheads="1"/>
          </p:cNvSpPr>
          <p:nvPr/>
        </p:nvSpPr>
        <p:spPr bwMode="auto">
          <a:xfrm>
            <a:off x="1314450" y="1981200"/>
            <a:ext cx="5181600" cy="1143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41" name="Rectangle 2">
            <a:extLst>
              <a:ext uri="{FF2B5EF4-FFF2-40B4-BE49-F238E27FC236}">
                <a16:creationId xmlns:a16="http://schemas.microsoft.com/office/drawing/2014/main" id="{7ED9DB80-5ACB-B242-8AA0-5E68117683C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Fermentation (anaerobic)</a:t>
            </a:r>
          </a:p>
        </p:txBody>
      </p:sp>
      <p:sp>
        <p:nvSpPr>
          <p:cNvPr id="422915" name="Rectangle 3" descr="Rectangle: Click to edit Master text styles&#13;&#10;Second level&#13;&#10;Third level&#13;&#10;Fourth level&#13;&#10;Fifth level">
            <a:extLst>
              <a:ext uri="{FF2B5EF4-FFF2-40B4-BE49-F238E27FC236}">
                <a16:creationId xmlns:a16="http://schemas.microsoft.com/office/drawing/2014/main" id="{ACBC1052-1CBB-E14A-913F-7FD3490F6A86}"/>
              </a:ext>
            </a:extLst>
          </p:cNvPr>
          <p:cNvSpPr>
            <a:spLocks noGrp="1" noChangeArrowheads="1"/>
          </p:cNvSpPr>
          <p:nvPr>
            <p:ph type="body" idx="1"/>
          </p:nvPr>
        </p:nvSpPr>
        <p:spPr>
          <a:xfrm>
            <a:off x="838200" y="1371600"/>
            <a:ext cx="7772400" cy="2819400"/>
          </a:xfrm>
        </p:spPr>
        <p:txBody>
          <a:bodyPr/>
          <a:lstStyle/>
          <a:p>
            <a:pPr eaLnBrk="1" hangingPunct="1"/>
            <a:r>
              <a:rPr lang="en-US" altLang="en-US">
                <a:ea typeface="ＭＳ Ｐゴシック" panose="020B0600070205080204" pitchFamily="34" charset="-128"/>
              </a:rPr>
              <a:t>Bacteria, yeast</a:t>
            </a:r>
          </a:p>
        </p:txBody>
      </p:sp>
      <p:grpSp>
        <p:nvGrpSpPr>
          <p:cNvPr id="2" name="Group 35">
            <a:extLst>
              <a:ext uri="{FF2B5EF4-FFF2-40B4-BE49-F238E27FC236}">
                <a16:creationId xmlns:a16="http://schemas.microsoft.com/office/drawing/2014/main" id="{A9364AFB-450D-3146-815D-662664956F2A}"/>
              </a:ext>
            </a:extLst>
          </p:cNvPr>
          <p:cNvGrpSpPr>
            <a:grpSpLocks/>
          </p:cNvGrpSpPr>
          <p:nvPr/>
        </p:nvGrpSpPr>
        <p:grpSpPr bwMode="auto">
          <a:xfrm>
            <a:off x="1474788" y="2057400"/>
            <a:ext cx="4860925" cy="990600"/>
            <a:chOff x="1349" y="1296"/>
            <a:chExt cx="3062" cy="624"/>
          </a:xfrm>
        </p:grpSpPr>
        <p:sp>
          <p:nvSpPr>
            <p:cNvPr id="39965" name="Oval 11">
              <a:extLst>
                <a:ext uri="{FF2B5EF4-FFF2-40B4-BE49-F238E27FC236}">
                  <a16:creationId xmlns:a16="http://schemas.microsoft.com/office/drawing/2014/main" id="{FAB3DDB9-7896-704E-A118-33503B587D7C}"/>
                </a:ext>
              </a:extLst>
            </p:cNvPr>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1C</a:t>
              </a:r>
            </a:p>
          </p:txBody>
        </p:sp>
        <p:sp>
          <p:nvSpPr>
            <p:cNvPr id="39966" name="AutoShape 12">
              <a:extLst>
                <a:ext uri="{FF2B5EF4-FFF2-40B4-BE49-F238E27FC236}">
                  <a16:creationId xmlns:a16="http://schemas.microsoft.com/office/drawing/2014/main" id="{FD7B2610-E328-D546-BADA-DCCF2E08B88C}"/>
                </a:ext>
              </a:extLst>
            </p:cNvPr>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solidFill>
                  <a:schemeClr val="tx2"/>
                </a:solidFill>
              </a:endParaRPr>
            </a:p>
          </p:txBody>
        </p:sp>
        <p:sp>
          <p:nvSpPr>
            <p:cNvPr id="39967" name="AutoShape 13">
              <a:extLst>
                <a:ext uri="{FF2B5EF4-FFF2-40B4-BE49-F238E27FC236}">
                  <a16:creationId xmlns:a16="http://schemas.microsoft.com/office/drawing/2014/main" id="{83096B50-DCF4-3641-BB68-24F1BB4401BE}"/>
                </a:ext>
              </a:extLst>
            </p:cNvPr>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2C</a:t>
              </a:r>
              <a:endParaRPr lang="en-US" altLang="en-US">
                <a:solidFill>
                  <a:schemeClr val="tx2"/>
                </a:solidFill>
              </a:endParaRPr>
            </a:p>
          </p:txBody>
        </p:sp>
        <p:sp>
          <p:nvSpPr>
            <p:cNvPr id="39968" name="Rectangle 14">
              <a:extLst>
                <a:ext uri="{FF2B5EF4-FFF2-40B4-BE49-F238E27FC236}">
                  <a16:creationId xmlns:a16="http://schemas.microsoft.com/office/drawing/2014/main" id="{55E3684E-5262-D945-A82F-DD37C1991AB6}"/>
                </a:ext>
              </a:extLst>
            </p:cNvPr>
            <p:cNvSpPr>
              <a:spLocks noChangeArrowheads="1"/>
            </p:cNvSpPr>
            <p:nvPr/>
          </p:nvSpPr>
          <p:spPr bwMode="auto">
            <a:xfrm>
              <a:off x="1349" y="1296"/>
              <a:ext cx="30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pyruvate </a:t>
              </a:r>
              <a:r>
                <a:rPr lang="en-US" altLang="en-US" sz="3000" b="1">
                  <a:solidFill>
                    <a:schemeClr val="tx2"/>
                  </a:solidFill>
                  <a:sym typeface="Symbol" pitchFamily="2" charset="2"/>
                </a:rPr>
                <a:t> </a:t>
              </a:r>
              <a:r>
                <a:rPr lang="en-US" altLang="en-US" sz="3000" b="1">
                  <a:solidFill>
                    <a:schemeClr val="tx2"/>
                  </a:solidFill>
                </a:rPr>
                <a:t>ethanol + CO</a:t>
              </a:r>
              <a:r>
                <a:rPr lang="en-US" altLang="en-US" sz="3000" b="1" baseline="-25000">
                  <a:solidFill>
                    <a:schemeClr val="tx2"/>
                  </a:solidFill>
                </a:rPr>
                <a:t>2</a:t>
              </a:r>
            </a:p>
          </p:txBody>
        </p:sp>
      </p:grpSp>
      <p:sp>
        <p:nvSpPr>
          <p:cNvPr id="422927" name="Rectangle 15" descr="Rectangle: Click to edit Master text styles&#13;&#10;Second level&#13;&#10;Third level&#13;&#10;Fourth level&#13;&#10;Fifth level">
            <a:extLst>
              <a:ext uri="{FF2B5EF4-FFF2-40B4-BE49-F238E27FC236}">
                <a16:creationId xmlns:a16="http://schemas.microsoft.com/office/drawing/2014/main" id="{0617B2B3-B5FC-A743-8E66-D2A1D5C4840B}"/>
              </a:ext>
            </a:extLst>
          </p:cNvPr>
          <p:cNvSpPr>
            <a:spLocks noChangeArrowheads="1"/>
          </p:cNvSpPr>
          <p:nvPr/>
        </p:nvSpPr>
        <p:spPr bwMode="auto">
          <a:xfrm>
            <a:off x="838200" y="4267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b="1">
                <a:solidFill>
                  <a:srgbClr val="0F116A"/>
                </a:solidFill>
              </a:rPr>
              <a:t>Animals, some fungi</a:t>
            </a:r>
          </a:p>
        </p:txBody>
      </p:sp>
      <p:grpSp>
        <p:nvGrpSpPr>
          <p:cNvPr id="3" name="Group 16">
            <a:extLst>
              <a:ext uri="{FF2B5EF4-FFF2-40B4-BE49-F238E27FC236}">
                <a16:creationId xmlns:a16="http://schemas.microsoft.com/office/drawing/2014/main" id="{5A7F7852-FFE4-804B-840E-98E92F753F77}"/>
              </a:ext>
            </a:extLst>
          </p:cNvPr>
          <p:cNvGrpSpPr>
            <a:grpSpLocks/>
          </p:cNvGrpSpPr>
          <p:nvPr/>
        </p:nvGrpSpPr>
        <p:grpSpPr bwMode="auto">
          <a:xfrm>
            <a:off x="1490663" y="4932363"/>
            <a:ext cx="4202112" cy="1030287"/>
            <a:chOff x="1556" y="1987"/>
            <a:chExt cx="2647" cy="649"/>
          </a:xfrm>
        </p:grpSpPr>
        <p:sp>
          <p:nvSpPr>
            <p:cNvPr id="39962" name="Rectangle 17">
              <a:extLst>
                <a:ext uri="{FF2B5EF4-FFF2-40B4-BE49-F238E27FC236}">
                  <a16:creationId xmlns:a16="http://schemas.microsoft.com/office/drawing/2014/main" id="{0A3F5D60-62FC-5B42-A20D-B4DBA33571A6}"/>
                </a:ext>
              </a:extLst>
            </p:cNvPr>
            <p:cNvSpPr>
              <a:spLocks noChangeArrowheads="1"/>
            </p:cNvSpPr>
            <p:nvPr/>
          </p:nvSpPr>
          <p:spPr bwMode="auto">
            <a:xfrm>
              <a:off x="1556" y="1987"/>
              <a:ext cx="26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pyruvate </a:t>
              </a:r>
              <a:r>
                <a:rPr lang="en-US" altLang="en-US" sz="3000" b="1">
                  <a:solidFill>
                    <a:schemeClr val="tx2"/>
                  </a:solidFill>
                  <a:sym typeface="Symbol" pitchFamily="2" charset="2"/>
                </a:rPr>
                <a:t> </a:t>
              </a:r>
              <a:r>
                <a:rPr lang="en-US" altLang="en-US" sz="3000" b="1">
                  <a:solidFill>
                    <a:schemeClr val="tx2"/>
                  </a:solidFill>
                </a:rPr>
                <a:t>lactic acid</a:t>
              </a:r>
            </a:p>
          </p:txBody>
        </p:sp>
        <p:sp>
          <p:nvSpPr>
            <p:cNvPr id="39963" name="AutoShape 18">
              <a:extLst>
                <a:ext uri="{FF2B5EF4-FFF2-40B4-BE49-F238E27FC236}">
                  <a16:creationId xmlns:a16="http://schemas.microsoft.com/office/drawing/2014/main" id="{0DA63D6E-235D-4F43-8E56-5A127FB7793F}"/>
                </a:ext>
              </a:extLst>
            </p:cNvPr>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sp>
          <p:nvSpPr>
            <p:cNvPr id="39964" name="AutoShape 19">
              <a:extLst>
                <a:ext uri="{FF2B5EF4-FFF2-40B4-BE49-F238E27FC236}">
                  <a16:creationId xmlns:a16="http://schemas.microsoft.com/office/drawing/2014/main" id="{FDCF2825-9A1F-4445-A1BD-F5059E3329F1}"/>
                </a:ext>
              </a:extLst>
            </p:cNvPr>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grpSp>
      <p:sp>
        <p:nvSpPr>
          <p:cNvPr id="422934" name="Rectangle 22" descr="Rectangle: Click to edit Master text styles&#13;&#10;Second level&#13;&#10;Third level&#13;&#10;Fourth level&#13;&#10;Fifth level">
            <a:extLst>
              <a:ext uri="{FF2B5EF4-FFF2-40B4-BE49-F238E27FC236}">
                <a16:creationId xmlns:a16="http://schemas.microsoft.com/office/drawing/2014/main" id="{196EF05C-16DE-7C48-9F4D-6B798C681D2C}"/>
              </a:ext>
            </a:extLst>
          </p:cNvPr>
          <p:cNvSpPr>
            <a:spLocks noChangeArrowheads="1"/>
          </p:cNvSpPr>
          <p:nvPr/>
        </p:nvSpPr>
        <p:spPr bwMode="auto">
          <a:xfrm>
            <a:off x="295275" y="3343275"/>
            <a:ext cx="77724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085850" indent="-2286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algn="l" eaLnBrk="1" hangingPunct="1">
              <a:lnSpc>
                <a:spcPct val="90000"/>
              </a:lnSpc>
              <a:spcBef>
                <a:spcPct val="20000"/>
              </a:spcBef>
              <a:buClr>
                <a:schemeClr val="hlink"/>
              </a:buClr>
              <a:buSzPct val="95000"/>
              <a:buFont typeface="Wingdings" pitchFamily="2" charset="2"/>
              <a:buChar char="§"/>
            </a:pPr>
            <a:r>
              <a:rPr lang="en-US" altLang="en-US" b="1">
                <a:solidFill>
                  <a:srgbClr val="0F116A"/>
                </a:solidFill>
              </a:rPr>
              <a:t>beer, wine, bread</a:t>
            </a:r>
          </a:p>
        </p:txBody>
      </p:sp>
      <p:sp>
        <p:nvSpPr>
          <p:cNvPr id="422936" name="Rectangle 24" descr="Rectangle: Click to edit Master text styles&#13;&#10;Second level&#13;&#10;Third level&#13;&#10;Fourth level&#13;&#10;Fifth level">
            <a:extLst>
              <a:ext uri="{FF2B5EF4-FFF2-40B4-BE49-F238E27FC236}">
                <a16:creationId xmlns:a16="http://schemas.microsoft.com/office/drawing/2014/main" id="{B784F4BC-A8A2-2C44-B8A1-6B68D65FB993}"/>
              </a:ext>
            </a:extLst>
          </p:cNvPr>
          <p:cNvSpPr>
            <a:spLocks noChangeArrowheads="1"/>
          </p:cNvSpPr>
          <p:nvPr/>
        </p:nvSpPr>
        <p:spPr bwMode="auto">
          <a:xfrm>
            <a:off x="304800" y="6200775"/>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085850" indent="-2286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algn="l" eaLnBrk="1" hangingPunct="1">
              <a:lnSpc>
                <a:spcPct val="130000"/>
              </a:lnSpc>
              <a:spcBef>
                <a:spcPct val="20000"/>
              </a:spcBef>
              <a:buClr>
                <a:schemeClr val="hlink"/>
              </a:buClr>
              <a:buSzPct val="95000"/>
              <a:buFont typeface="Wingdings" pitchFamily="2" charset="2"/>
              <a:buChar char="§"/>
            </a:pPr>
            <a:r>
              <a:rPr lang="en-US" altLang="en-US" b="1">
                <a:solidFill>
                  <a:srgbClr val="0F116A"/>
                </a:solidFill>
              </a:rPr>
              <a:t>cheese, anaerobic exercise (no O</a:t>
            </a:r>
            <a:r>
              <a:rPr lang="en-US" altLang="en-US" b="1" baseline="-25000">
                <a:solidFill>
                  <a:srgbClr val="0F116A"/>
                </a:solidFill>
              </a:rPr>
              <a:t>2</a:t>
            </a:r>
            <a:r>
              <a:rPr lang="en-US" altLang="en-US" b="1">
                <a:solidFill>
                  <a:srgbClr val="0F116A"/>
                </a:solidFill>
              </a:rPr>
              <a:t>)</a:t>
            </a:r>
          </a:p>
        </p:txBody>
      </p:sp>
      <p:grpSp>
        <p:nvGrpSpPr>
          <p:cNvPr id="4" name="Group 27">
            <a:extLst>
              <a:ext uri="{FF2B5EF4-FFF2-40B4-BE49-F238E27FC236}">
                <a16:creationId xmlns:a16="http://schemas.microsoft.com/office/drawing/2014/main" id="{99B5BAAC-F15A-1A4F-AA5E-C31F47B8517B}"/>
              </a:ext>
            </a:extLst>
          </p:cNvPr>
          <p:cNvGrpSpPr>
            <a:grpSpLocks/>
          </p:cNvGrpSpPr>
          <p:nvPr/>
        </p:nvGrpSpPr>
        <p:grpSpPr bwMode="auto">
          <a:xfrm>
            <a:off x="2305050" y="2606675"/>
            <a:ext cx="2112963" cy="746125"/>
            <a:chOff x="1578" y="1824"/>
            <a:chExt cx="1923" cy="680"/>
          </a:xfrm>
        </p:grpSpPr>
        <p:sp>
          <p:nvSpPr>
            <p:cNvPr id="39959" name="AutoShape 28">
              <a:extLst>
                <a:ext uri="{FF2B5EF4-FFF2-40B4-BE49-F238E27FC236}">
                  <a16:creationId xmlns:a16="http://schemas.microsoft.com/office/drawing/2014/main" id="{BFBFC2E7-2D22-504F-9050-35AC6B658CB5}"/>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60" name="Rectangle 29">
              <a:extLst>
                <a:ext uri="{FF2B5EF4-FFF2-40B4-BE49-F238E27FC236}">
                  <a16:creationId xmlns:a16="http://schemas.microsoft.com/office/drawing/2014/main" id="{3AFD117C-C38B-7C42-B5CC-8FE062203EE5}"/>
                </a:ext>
              </a:extLst>
            </p:cNvPr>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NADH</a:t>
              </a:r>
            </a:p>
          </p:txBody>
        </p:sp>
        <p:sp>
          <p:nvSpPr>
            <p:cNvPr id="39961" name="Rectangle 30">
              <a:extLst>
                <a:ext uri="{FF2B5EF4-FFF2-40B4-BE49-F238E27FC236}">
                  <a16:creationId xmlns:a16="http://schemas.microsoft.com/office/drawing/2014/main" id="{0B78D19C-20AC-5848-AB99-48355762B4D9}"/>
                </a:ext>
              </a:extLst>
            </p:cNvPr>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a:t>
              </a:r>
              <a:r>
                <a:rPr lang="en-US" altLang="en-US" sz="2000" b="1" baseline="30000">
                  <a:solidFill>
                    <a:srgbClr val="CC0000"/>
                  </a:solidFill>
                </a:rPr>
                <a:t>+</a:t>
              </a:r>
              <a:endParaRPr lang="en-US" altLang="en-US" sz="2000" b="1">
                <a:solidFill>
                  <a:srgbClr val="CC0000"/>
                </a:solidFill>
              </a:endParaRPr>
            </a:p>
          </p:txBody>
        </p:sp>
      </p:grpSp>
      <p:grpSp>
        <p:nvGrpSpPr>
          <p:cNvPr id="5" name="Group 31">
            <a:extLst>
              <a:ext uri="{FF2B5EF4-FFF2-40B4-BE49-F238E27FC236}">
                <a16:creationId xmlns:a16="http://schemas.microsoft.com/office/drawing/2014/main" id="{18368A62-5685-054F-B584-09A5DE72E1A7}"/>
              </a:ext>
            </a:extLst>
          </p:cNvPr>
          <p:cNvGrpSpPr>
            <a:grpSpLocks/>
          </p:cNvGrpSpPr>
          <p:nvPr/>
        </p:nvGrpSpPr>
        <p:grpSpPr bwMode="auto">
          <a:xfrm>
            <a:off x="2320925" y="5502275"/>
            <a:ext cx="2112963" cy="746125"/>
            <a:chOff x="1578" y="1824"/>
            <a:chExt cx="1923" cy="680"/>
          </a:xfrm>
        </p:grpSpPr>
        <p:sp>
          <p:nvSpPr>
            <p:cNvPr id="39956" name="AutoShape 32">
              <a:extLst>
                <a:ext uri="{FF2B5EF4-FFF2-40B4-BE49-F238E27FC236}">
                  <a16:creationId xmlns:a16="http://schemas.microsoft.com/office/drawing/2014/main" id="{48C6D59A-98D1-1548-AE16-342C23C704EF}"/>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57" name="Rectangle 33">
              <a:extLst>
                <a:ext uri="{FF2B5EF4-FFF2-40B4-BE49-F238E27FC236}">
                  <a16:creationId xmlns:a16="http://schemas.microsoft.com/office/drawing/2014/main" id="{BCFD71A2-E5DC-604E-B933-8BC40364F6F1}"/>
                </a:ext>
              </a:extLst>
            </p:cNvPr>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NADH</a:t>
              </a:r>
            </a:p>
          </p:txBody>
        </p:sp>
        <p:sp>
          <p:nvSpPr>
            <p:cNvPr id="39958" name="Rectangle 34">
              <a:extLst>
                <a:ext uri="{FF2B5EF4-FFF2-40B4-BE49-F238E27FC236}">
                  <a16:creationId xmlns:a16="http://schemas.microsoft.com/office/drawing/2014/main" id="{45DA0BE2-4F91-3A43-A9CD-D6DEE1DCD311}"/>
                </a:ext>
              </a:extLst>
            </p:cNvPr>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a:t>
              </a:r>
              <a:r>
                <a:rPr lang="en-US" altLang="en-US" sz="2000" b="1" baseline="30000">
                  <a:solidFill>
                    <a:srgbClr val="CC0000"/>
                  </a:solidFill>
                </a:rPr>
                <a:t>+</a:t>
              </a:r>
              <a:endParaRPr lang="en-US" altLang="en-US" sz="2000" b="1">
                <a:solidFill>
                  <a:srgbClr val="CC0000"/>
                </a:solidFill>
              </a:endParaRPr>
            </a:p>
          </p:txBody>
        </p:sp>
      </p:grpSp>
      <p:pic>
        <p:nvPicPr>
          <p:cNvPr id="422950" name="Picture 38" descr="f9-09_how_wine_is_made">
            <a:extLst>
              <a:ext uri="{FF2B5EF4-FFF2-40B4-BE49-F238E27FC236}">
                <a16:creationId xmlns:a16="http://schemas.microsoft.com/office/drawing/2014/main" id="{D0B51540-DBAD-1745-AC50-9222168B1AF8}"/>
              </a:ext>
            </a:extLst>
          </p:cNvPr>
          <p:cNvPicPr>
            <a:picLocks noChangeAspect="1" noChangeArrowheads="1"/>
          </p:cNvPicPr>
          <p:nvPr/>
        </p:nvPicPr>
        <p:blipFill>
          <a:blip r:embed="rId8"/>
          <a:srcRect l="20250" t="3000" r="24750" b="4500"/>
          <a:stretch>
            <a:fillRect/>
          </a:stretch>
        </p:blipFill>
        <p:spPr bwMode="auto">
          <a:xfrm>
            <a:off x="6831013" y="541338"/>
            <a:ext cx="2065337" cy="2605087"/>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22951" name="Picture 39">
            <a:extLst>
              <a:ext uri="{FF2B5EF4-FFF2-40B4-BE49-F238E27FC236}">
                <a16:creationId xmlns:a16="http://schemas.microsoft.com/office/drawing/2014/main" id="{ED6F6060-2A2A-DB4A-8E1E-75F123E68A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2801" r="22400"/>
          <a:stretch>
            <a:fillRect/>
          </a:stretch>
        </p:blipFill>
        <p:spPr bwMode="auto">
          <a:xfrm>
            <a:off x="6794500" y="4254500"/>
            <a:ext cx="2246313" cy="2474913"/>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2953" name="Picture 41">
            <a:extLst>
              <a:ext uri="{FF2B5EF4-FFF2-40B4-BE49-F238E27FC236}">
                <a16:creationId xmlns:a16="http://schemas.microsoft.com/office/drawing/2014/main" id="{96FCA5F3-6444-124A-B22D-A2C8D2C41F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r="68430"/>
          <a:stretch>
            <a:fillRect/>
          </a:stretch>
        </p:blipFill>
        <p:spPr bwMode="auto">
          <a:xfrm>
            <a:off x="152400" y="1428750"/>
            <a:ext cx="752475"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55" name="Rectangle 43">
            <a:extLst>
              <a:ext uri="{FF2B5EF4-FFF2-40B4-BE49-F238E27FC236}">
                <a16:creationId xmlns:a16="http://schemas.microsoft.com/office/drawing/2014/main" id="{7CB2F481-CDBE-2244-B427-361B6A8C5F92}"/>
              </a:ext>
            </a:extLst>
          </p:cNvPr>
          <p:cNvSpPr>
            <a:spLocks noChangeArrowheads="1"/>
          </p:cNvSpPr>
          <p:nvPr/>
        </p:nvSpPr>
        <p:spPr bwMode="auto">
          <a:xfrm>
            <a:off x="4360863" y="3189288"/>
            <a:ext cx="2605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back to glycolysis</a:t>
            </a:r>
            <a:r>
              <a:rPr lang="en-US" altLang="en-US" sz="1800" b="1">
                <a:solidFill>
                  <a:srgbClr val="CC0000"/>
                </a:solidFill>
                <a:sym typeface="Symbol" pitchFamily="2" charset="2"/>
              </a:rPr>
              <a:t></a:t>
            </a:r>
          </a:p>
        </p:txBody>
      </p:sp>
      <p:sp>
        <p:nvSpPr>
          <p:cNvPr id="422956" name="Rectangle 44">
            <a:extLst>
              <a:ext uri="{FF2B5EF4-FFF2-40B4-BE49-F238E27FC236}">
                <a16:creationId xmlns:a16="http://schemas.microsoft.com/office/drawing/2014/main" id="{A2244E71-0599-2948-B7E0-42B1F06531CF}"/>
              </a:ext>
            </a:extLst>
          </p:cNvPr>
          <p:cNvSpPr>
            <a:spLocks noChangeArrowheads="1"/>
          </p:cNvSpPr>
          <p:nvPr/>
        </p:nvSpPr>
        <p:spPr bwMode="auto">
          <a:xfrm>
            <a:off x="4170363" y="5999163"/>
            <a:ext cx="2605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back to glycolysis</a:t>
            </a:r>
            <a:r>
              <a:rPr lang="en-US" altLang="en-US" sz="1800" b="1">
                <a:solidFill>
                  <a:srgbClr val="CC0000"/>
                </a:solidFill>
                <a:sym typeface="Symbol" pitchFamily="2" charset="2"/>
              </a:rPr>
              <a:t></a:t>
            </a:r>
          </a:p>
        </p:txBody>
      </p:sp>
      <p:pic>
        <p:nvPicPr>
          <p:cNvPr id="422958" name="Picture 46" descr="doghouseBTLs-w">
            <a:extLst>
              <a:ext uri="{FF2B5EF4-FFF2-40B4-BE49-F238E27FC236}">
                <a16:creationId xmlns:a16="http://schemas.microsoft.com/office/drawing/2014/main" id="{BEEF33AD-6B52-E34A-B0FD-16E92BACB307}"/>
              </a:ext>
            </a:extLst>
          </p:cNvPr>
          <p:cNvPicPr>
            <a:picLocks noChangeAspect="1" noChangeArrowheads="1"/>
          </p:cNvPicPr>
          <p:nvPr/>
        </p:nvPicPr>
        <p:blipFill>
          <a:blip r:embed="rId11">
            <a:clrChange>
              <a:clrFrom>
                <a:srgbClr val="FAFEFD"/>
              </a:clrFrom>
              <a:clrTo>
                <a:srgbClr val="FAFEFD">
                  <a:alpha val="0"/>
                </a:srgbClr>
              </a:clrTo>
            </a:clrChange>
            <a:extLst>
              <a:ext uri="{28A0092B-C50C-407E-A947-70E740481C1C}">
                <a14:useLocalDpi xmlns:a14="http://schemas.microsoft.com/office/drawing/2010/main" val="0"/>
              </a:ext>
            </a:extLst>
          </a:blip>
          <a:srcRect/>
          <a:stretch>
            <a:fillRect/>
          </a:stretch>
        </p:blipFill>
        <p:spPr bwMode="auto">
          <a:xfrm>
            <a:off x="7472363" y="1787525"/>
            <a:ext cx="1624012"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872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15">
                                            <p:txEl>
                                              <p:pRg st="0" end="0"/>
                                            </p:txEl>
                                          </p:spTgt>
                                        </p:tgtEl>
                                        <p:attrNameLst>
                                          <p:attrName>style.visibility</p:attrName>
                                        </p:attrNameLst>
                                      </p:cBhvr>
                                      <p:to>
                                        <p:strVal val="visible"/>
                                      </p:to>
                                    </p:set>
                                    <p:anim calcmode="lin" valueType="num">
                                      <p:cBhvr additive="base">
                                        <p:cTn id="7" dur="500" fill="hold"/>
                                        <p:tgtEl>
                                          <p:spTgt spid="422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2955">
                                            <p:txEl>
                                              <p:pRg st="0" end="0"/>
                                            </p:txEl>
                                          </p:spTgt>
                                        </p:tgtEl>
                                        <p:attrNameLst>
                                          <p:attrName>style.visibility</p:attrName>
                                        </p:attrNameLst>
                                      </p:cBhvr>
                                      <p:to>
                                        <p:strVal val="visible"/>
                                      </p:to>
                                    </p:set>
                                    <p:animEffect transition="in" filter="wipe(left)">
                                      <p:cBhvr>
                                        <p:cTn id="23" dur="500"/>
                                        <p:tgtEl>
                                          <p:spTgt spid="422955">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6" name="Laser"/>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2934">
                                            <p:txEl>
                                              <p:pRg st="0" end="0"/>
                                            </p:txEl>
                                          </p:spTgt>
                                        </p:tgtEl>
                                        <p:attrNameLst>
                                          <p:attrName>style.visibility</p:attrName>
                                        </p:attrNameLst>
                                      </p:cBhvr>
                                      <p:to>
                                        <p:strVal val="visible"/>
                                      </p:to>
                                    </p:set>
                                    <p:animEffect transition="in" filter="wipe(left)">
                                      <p:cBhvr>
                                        <p:cTn id="28" dur="500"/>
                                        <p:tgtEl>
                                          <p:spTgt spid="422934">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422953"/>
                                        </p:tgtEl>
                                        <p:attrNameLst>
                                          <p:attrName>style.visibility</p:attrName>
                                        </p:attrNameLst>
                                      </p:cBhvr>
                                      <p:to>
                                        <p:strVal val="visible"/>
                                      </p:to>
                                    </p:set>
                                    <p:animEffect transition="in" filter="wipe(down)">
                                      <p:cBhvr>
                                        <p:cTn id="33" dur="500"/>
                                        <p:tgtEl>
                                          <p:spTgt spid="422953"/>
                                        </p:tgtEl>
                                      </p:cBhvr>
                                    </p:animEffect>
                                  </p:childTnLst>
                                  <p:subTnLst>
                                    <p:audio>
                                      <p:cMediaNode>
                                        <p:cTn display="0" masterRel="sameClick">
                                          <p:stCondLst>
                                            <p:cond evt="begin" delay="0">
                                              <p:tn val="31"/>
                                            </p:cond>
                                          </p:stCondLst>
                                          <p:endCondLst>
                                            <p:cond evt="onStopAudio" delay="0">
                                              <p:tgtEl>
                                                <p:sldTgt/>
                                              </p:tgtEl>
                                            </p:cond>
                                          </p:endCondLst>
                                        </p:cTn>
                                        <p:tgtEl>
                                          <p:sndTgt r:embed="rId7" name="String"/>
                                        </p:tgtEl>
                                      </p:cMediaNode>
                                    </p:audio>
                                  </p:subTnLst>
                                </p:cTn>
                              </p:par>
                            </p:childTnLst>
                          </p:cTn>
                        </p:par>
                        <p:par>
                          <p:cTn id="34" fill="hold" nodeType="afterGroup">
                            <p:stCondLst>
                              <p:cond delay="500"/>
                            </p:stCondLst>
                            <p:childTnLst>
                              <p:par>
                                <p:cTn id="35" presetID="22" presetClass="entr" presetSubtype="2" fill="hold" nodeType="afterEffect">
                                  <p:stCondLst>
                                    <p:cond delay="0"/>
                                  </p:stCondLst>
                                  <p:childTnLst>
                                    <p:set>
                                      <p:cBhvr>
                                        <p:cTn id="36" dur="1" fill="hold">
                                          <p:stCondLst>
                                            <p:cond delay="0"/>
                                          </p:stCondLst>
                                        </p:cTn>
                                        <p:tgtEl>
                                          <p:spTgt spid="422950"/>
                                        </p:tgtEl>
                                        <p:attrNameLst>
                                          <p:attrName>style.visibility</p:attrName>
                                        </p:attrNameLst>
                                      </p:cBhvr>
                                      <p:to>
                                        <p:strVal val="visible"/>
                                      </p:to>
                                    </p:set>
                                    <p:animEffect transition="in" filter="wipe(right)">
                                      <p:cBhvr>
                                        <p:cTn id="37" dur="500"/>
                                        <p:tgtEl>
                                          <p:spTgt spid="422950"/>
                                        </p:tgtEl>
                                      </p:cBhvr>
                                    </p:animEffect>
                                  </p:childTnLst>
                                </p:cTn>
                              </p:par>
                            </p:childTnLst>
                          </p:cTn>
                        </p:par>
                        <p:par>
                          <p:cTn id="38" fill="hold" nodeType="afterGroup">
                            <p:stCondLst>
                              <p:cond delay="1000"/>
                            </p:stCondLst>
                            <p:childTnLst>
                              <p:par>
                                <p:cTn id="39" presetID="22" presetClass="entr" presetSubtype="4" fill="hold" nodeType="afterEffect">
                                  <p:stCondLst>
                                    <p:cond delay="0"/>
                                  </p:stCondLst>
                                  <p:childTnLst>
                                    <p:set>
                                      <p:cBhvr>
                                        <p:cTn id="40" dur="1" fill="hold">
                                          <p:stCondLst>
                                            <p:cond delay="0"/>
                                          </p:stCondLst>
                                        </p:cTn>
                                        <p:tgtEl>
                                          <p:spTgt spid="422958"/>
                                        </p:tgtEl>
                                        <p:attrNameLst>
                                          <p:attrName>style.visibility</p:attrName>
                                        </p:attrNameLst>
                                      </p:cBhvr>
                                      <p:to>
                                        <p:strVal val="visible"/>
                                      </p:to>
                                    </p:set>
                                    <p:animEffect transition="in" filter="wipe(down)">
                                      <p:cBhvr>
                                        <p:cTn id="41" dur="500"/>
                                        <p:tgtEl>
                                          <p:spTgt spid="42295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22927">
                                            <p:txEl>
                                              <p:pRg st="0" end="0"/>
                                            </p:txEl>
                                          </p:spTgt>
                                        </p:tgtEl>
                                        <p:attrNameLst>
                                          <p:attrName>style.visibility</p:attrName>
                                        </p:attrNameLst>
                                      </p:cBhvr>
                                      <p:to>
                                        <p:strVal val="visible"/>
                                      </p:to>
                                    </p:set>
                                    <p:anim calcmode="lin" valueType="num">
                                      <p:cBhvr additive="base">
                                        <p:cTn id="46" dur="500" fill="hold"/>
                                        <p:tgtEl>
                                          <p:spTgt spid="422927">
                                            <p:txEl>
                                              <p:pRg st="0" end="0"/>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229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left)">
                                      <p:cBhvr>
                                        <p:cTn id="52"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4" name="Vibro Up"/>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subTnLst>
                                    <p:audio>
                                      <p:cMediaNode>
                                        <p:cTn display="0" masterRel="sameClick">
                                          <p:stCondLst>
                                            <p:cond evt="begin" delay="0">
                                              <p:tn val="55"/>
                                            </p:cond>
                                          </p:stCondLst>
                                          <p:endCondLst>
                                            <p:cond evt="onStopAudio" delay="0">
                                              <p:tgtEl>
                                                <p:sldTgt/>
                                              </p:tgtEl>
                                            </p:cond>
                                          </p:endCondLst>
                                        </p:cTn>
                                        <p:tgtEl>
                                          <p:sndTgt r:embed="rId5" name="Chimes"/>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2956">
                                            <p:txEl>
                                              <p:pRg st="0" end="0"/>
                                            </p:txEl>
                                          </p:spTgt>
                                        </p:tgtEl>
                                        <p:attrNameLst>
                                          <p:attrName>style.visibility</p:attrName>
                                        </p:attrNameLst>
                                      </p:cBhvr>
                                      <p:to>
                                        <p:strVal val="visible"/>
                                      </p:to>
                                    </p:set>
                                    <p:animEffect transition="in" filter="wipe(left)">
                                      <p:cBhvr>
                                        <p:cTn id="62" dur="500"/>
                                        <p:tgtEl>
                                          <p:spTgt spid="422956">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6" name="Laser"/>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22936">
                                            <p:txEl>
                                              <p:pRg st="0" end="0"/>
                                            </p:txEl>
                                          </p:spTgt>
                                        </p:tgtEl>
                                        <p:attrNameLst>
                                          <p:attrName>style.visibility</p:attrName>
                                        </p:attrNameLst>
                                      </p:cBhvr>
                                      <p:to>
                                        <p:strVal val="visible"/>
                                      </p:to>
                                    </p:set>
                                    <p:animEffect transition="in" filter="wipe(left)">
                                      <p:cBhvr>
                                        <p:cTn id="67" dur="500"/>
                                        <p:tgtEl>
                                          <p:spTgt spid="422936">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
                                        </p:tgtEl>
                                      </p:cMediaNode>
                                    </p:audio>
                                  </p:subTnLst>
                                </p:cTn>
                              </p:par>
                            </p:childTnLst>
                          </p:cTn>
                        </p:par>
                        <p:par>
                          <p:cTn id="68" fill="hold" nodeType="afterGroup">
                            <p:stCondLst>
                              <p:cond delay="500"/>
                            </p:stCondLst>
                            <p:childTnLst>
                              <p:par>
                                <p:cTn id="69" presetID="22" presetClass="entr" presetSubtype="8" fill="hold" nodeType="afterEffect">
                                  <p:stCondLst>
                                    <p:cond delay="0"/>
                                  </p:stCondLst>
                                  <p:childTnLst>
                                    <p:set>
                                      <p:cBhvr>
                                        <p:cTn id="70" dur="1" fill="hold">
                                          <p:stCondLst>
                                            <p:cond delay="0"/>
                                          </p:stCondLst>
                                        </p:cTn>
                                        <p:tgtEl>
                                          <p:spTgt spid="422951"/>
                                        </p:tgtEl>
                                        <p:attrNameLst>
                                          <p:attrName>style.visibility</p:attrName>
                                        </p:attrNameLst>
                                      </p:cBhvr>
                                      <p:to>
                                        <p:strVal val="visible"/>
                                      </p:to>
                                    </p:set>
                                    <p:animEffect transition="in" filter="wipe(left)">
                                      <p:cBhvr>
                                        <p:cTn id="71" dur="500"/>
                                        <p:tgtEl>
                                          <p:spTgt spid="422951"/>
                                        </p:tgtEl>
                                      </p:cBhvr>
                                    </p:animEffect>
                                  </p:childTnLst>
                                  <p:subTnLst>
                                    <p:audio>
                                      <p:cMediaNode>
                                        <p:cTn display="0" masterRel="sameClick">
                                          <p:stCondLst>
                                            <p:cond evt="begin" delay="0">
                                              <p:tn val="6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P spid="422927" grpId="0" build="p" autoUpdateAnimBg="0"/>
      <p:bldP spid="422934" grpId="0" build="p" autoUpdateAnimBg="0"/>
      <p:bldP spid="422936" grpId="0" build="p" autoUpdateAnimBg="0"/>
      <p:bldP spid="422955" grpId="0" build="p" autoUpdateAnimBg="0"/>
      <p:bldP spid="42295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a:extLst>
              <a:ext uri="{FF2B5EF4-FFF2-40B4-BE49-F238E27FC236}">
                <a16:creationId xmlns:a16="http://schemas.microsoft.com/office/drawing/2014/main" id="{13FAA3A0-82F3-D84D-A3AA-C5C22D66B05A}"/>
              </a:ext>
            </a:extLst>
          </p:cNvPr>
          <p:cNvGrpSpPr>
            <a:grpSpLocks/>
          </p:cNvGrpSpPr>
          <p:nvPr/>
        </p:nvGrpSpPr>
        <p:grpSpPr bwMode="auto">
          <a:xfrm>
            <a:off x="6348413" y="636588"/>
            <a:ext cx="2039937" cy="2090737"/>
            <a:chOff x="4710" y="3300"/>
            <a:chExt cx="937" cy="960"/>
          </a:xfrm>
        </p:grpSpPr>
        <p:pic>
          <p:nvPicPr>
            <p:cNvPr id="42007" name="Picture 28">
              <a:extLst>
                <a:ext uri="{FF2B5EF4-FFF2-40B4-BE49-F238E27FC236}">
                  <a16:creationId xmlns:a16="http://schemas.microsoft.com/office/drawing/2014/main" id="{E8CFF3EB-F116-0842-84AD-16B035A68B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8" name="Oval 29">
              <a:extLst>
                <a:ext uri="{FF2B5EF4-FFF2-40B4-BE49-F238E27FC236}">
                  <a16:creationId xmlns:a16="http://schemas.microsoft.com/office/drawing/2014/main" id="{5CDF974D-8006-A24A-8814-6755385A6B36}"/>
                </a:ext>
              </a:extLst>
            </p:cNvPr>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00"/>
                  </a:solidFill>
                </a:rPr>
                <a:t>recycle</a:t>
              </a:r>
              <a:br>
                <a:rPr lang="en-US" altLang="en-US" sz="2800" b="1">
                  <a:solidFill>
                    <a:srgbClr val="000000"/>
                  </a:solidFill>
                </a:rPr>
              </a:br>
              <a:r>
                <a:rPr lang="en-US" altLang="en-US" sz="2800" b="1">
                  <a:solidFill>
                    <a:srgbClr val="000000"/>
                  </a:solidFill>
                </a:rPr>
                <a:t>NADH</a:t>
              </a:r>
            </a:p>
          </p:txBody>
        </p:sp>
      </p:grpSp>
      <p:sp>
        <p:nvSpPr>
          <p:cNvPr id="41987" name="Line 3">
            <a:extLst>
              <a:ext uri="{FF2B5EF4-FFF2-40B4-BE49-F238E27FC236}">
                <a16:creationId xmlns:a16="http://schemas.microsoft.com/office/drawing/2014/main" id="{32AF46F3-26FA-E04D-B200-2F852C8DDBD3}"/>
              </a:ext>
            </a:extLst>
          </p:cNvPr>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1988" name="Picture 4">
            <a:extLst>
              <a:ext uri="{FF2B5EF4-FFF2-40B4-BE49-F238E27FC236}">
                <a16:creationId xmlns:a16="http://schemas.microsoft.com/office/drawing/2014/main" id="{081CA5FB-71A7-5441-B504-02C08D99E0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8400"/>
          <a:stretch>
            <a:fillRect/>
          </a:stretch>
        </p:blipFill>
        <p:spPr bwMode="auto">
          <a:xfrm>
            <a:off x="3881438" y="2720975"/>
            <a:ext cx="526256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a:extLst>
              <a:ext uri="{FF2B5EF4-FFF2-40B4-BE49-F238E27FC236}">
                <a16:creationId xmlns:a16="http://schemas.microsoft.com/office/drawing/2014/main" id="{0D867CCC-CFDE-C540-8B01-641D18FA129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Alcohol Fermentation</a:t>
            </a:r>
          </a:p>
        </p:txBody>
      </p:sp>
      <p:grpSp>
        <p:nvGrpSpPr>
          <p:cNvPr id="3" name="Group 25">
            <a:extLst>
              <a:ext uri="{FF2B5EF4-FFF2-40B4-BE49-F238E27FC236}">
                <a16:creationId xmlns:a16="http://schemas.microsoft.com/office/drawing/2014/main" id="{FD8B4CC8-1F53-0D43-B98C-0527ED333030}"/>
              </a:ext>
            </a:extLst>
          </p:cNvPr>
          <p:cNvGrpSpPr>
            <a:grpSpLocks/>
          </p:cNvGrpSpPr>
          <p:nvPr/>
        </p:nvGrpSpPr>
        <p:grpSpPr bwMode="auto">
          <a:xfrm>
            <a:off x="735013" y="1322388"/>
            <a:ext cx="5181600" cy="1143000"/>
            <a:chOff x="463" y="833"/>
            <a:chExt cx="3264" cy="720"/>
          </a:xfrm>
        </p:grpSpPr>
        <p:sp>
          <p:nvSpPr>
            <p:cNvPr id="42001" name="Rectangle 6">
              <a:extLst>
                <a:ext uri="{FF2B5EF4-FFF2-40B4-BE49-F238E27FC236}">
                  <a16:creationId xmlns:a16="http://schemas.microsoft.com/office/drawing/2014/main" id="{21993D86-D96E-224F-A609-79E563F810BE}"/>
                </a:ext>
              </a:extLst>
            </p:cNvPr>
            <p:cNvSpPr>
              <a:spLocks noChangeArrowheads="1"/>
            </p:cNvSpPr>
            <p:nvPr/>
          </p:nvSpPr>
          <p:spPr bwMode="auto">
            <a:xfrm>
              <a:off x="463" y="833"/>
              <a:ext cx="3264" cy="72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2002" name="Group 7">
              <a:extLst>
                <a:ext uri="{FF2B5EF4-FFF2-40B4-BE49-F238E27FC236}">
                  <a16:creationId xmlns:a16="http://schemas.microsoft.com/office/drawing/2014/main" id="{FD8E619F-555A-2D41-8893-0B84204FAD86}"/>
                </a:ext>
              </a:extLst>
            </p:cNvPr>
            <p:cNvGrpSpPr>
              <a:grpSpLocks/>
            </p:cNvGrpSpPr>
            <p:nvPr/>
          </p:nvGrpSpPr>
          <p:grpSpPr bwMode="auto">
            <a:xfrm>
              <a:off x="594" y="881"/>
              <a:ext cx="3062" cy="624"/>
              <a:chOff x="1349" y="1296"/>
              <a:chExt cx="3062" cy="624"/>
            </a:xfrm>
          </p:grpSpPr>
          <p:sp>
            <p:nvSpPr>
              <p:cNvPr id="42003" name="Oval 8">
                <a:extLst>
                  <a:ext uri="{FF2B5EF4-FFF2-40B4-BE49-F238E27FC236}">
                    <a16:creationId xmlns:a16="http://schemas.microsoft.com/office/drawing/2014/main" id="{8138114E-A505-E44F-9A2A-844B7EC45B8A}"/>
                  </a:ext>
                </a:extLst>
              </p:cNvPr>
              <p:cNvSpPr>
                <a:spLocks noChangeArrowheads="1"/>
              </p:cNvSpPr>
              <p:nvPr/>
            </p:nvSpPr>
            <p:spPr bwMode="auto">
              <a:xfrm>
                <a:off x="3941" y="1584"/>
                <a:ext cx="336" cy="336"/>
              </a:xfrm>
              <a:prstGeom prst="ellipse">
                <a:avLst/>
              </a:prstGeom>
              <a:solidFill>
                <a:schemeClr val="bg2"/>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1C</a:t>
                </a:r>
              </a:p>
            </p:txBody>
          </p:sp>
          <p:sp>
            <p:nvSpPr>
              <p:cNvPr id="42004" name="AutoShape 9">
                <a:extLst>
                  <a:ext uri="{FF2B5EF4-FFF2-40B4-BE49-F238E27FC236}">
                    <a16:creationId xmlns:a16="http://schemas.microsoft.com/office/drawing/2014/main" id="{31A75714-2FC1-5046-9B84-E9E92A7F585D}"/>
                  </a:ext>
                </a:extLst>
              </p:cNvPr>
              <p:cNvSpPr>
                <a:spLocks noChangeArrowheads="1"/>
              </p:cNvSpPr>
              <p:nvPr/>
            </p:nvSpPr>
            <p:spPr bwMode="auto">
              <a:xfrm>
                <a:off x="1733"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solidFill>
                    <a:schemeClr val="tx2"/>
                  </a:solidFill>
                </a:endParaRPr>
              </a:p>
            </p:txBody>
          </p:sp>
          <p:sp>
            <p:nvSpPr>
              <p:cNvPr id="42005" name="AutoShape 10">
                <a:extLst>
                  <a:ext uri="{FF2B5EF4-FFF2-40B4-BE49-F238E27FC236}">
                    <a16:creationId xmlns:a16="http://schemas.microsoft.com/office/drawing/2014/main" id="{134777FD-584B-9840-8BE8-C5EE2F1FB5C6}"/>
                  </a:ext>
                </a:extLst>
              </p:cNvPr>
              <p:cNvSpPr>
                <a:spLocks noChangeArrowheads="1"/>
              </p:cNvSpPr>
              <p:nvPr/>
            </p:nvSpPr>
            <p:spPr bwMode="auto">
              <a:xfrm>
                <a:off x="2981" y="158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2C</a:t>
                </a:r>
                <a:endParaRPr lang="en-US" altLang="en-US">
                  <a:solidFill>
                    <a:schemeClr val="tx2"/>
                  </a:solidFill>
                </a:endParaRPr>
              </a:p>
            </p:txBody>
          </p:sp>
          <p:sp>
            <p:nvSpPr>
              <p:cNvPr id="42006" name="Rectangle 11">
                <a:extLst>
                  <a:ext uri="{FF2B5EF4-FFF2-40B4-BE49-F238E27FC236}">
                    <a16:creationId xmlns:a16="http://schemas.microsoft.com/office/drawing/2014/main" id="{21046180-271C-3245-A8BB-717249F8505D}"/>
                  </a:ext>
                </a:extLst>
              </p:cNvPr>
              <p:cNvSpPr>
                <a:spLocks noChangeArrowheads="1"/>
              </p:cNvSpPr>
              <p:nvPr/>
            </p:nvSpPr>
            <p:spPr bwMode="auto">
              <a:xfrm>
                <a:off x="1349" y="1296"/>
                <a:ext cx="306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pyruvate </a:t>
                </a:r>
                <a:r>
                  <a:rPr lang="en-US" altLang="en-US" sz="3000" b="1">
                    <a:solidFill>
                      <a:schemeClr val="tx2"/>
                    </a:solidFill>
                    <a:sym typeface="Symbol" pitchFamily="2" charset="2"/>
                  </a:rPr>
                  <a:t> </a:t>
                </a:r>
                <a:r>
                  <a:rPr lang="en-US" altLang="en-US" sz="3000" b="1">
                    <a:solidFill>
                      <a:schemeClr val="tx2"/>
                    </a:solidFill>
                  </a:rPr>
                  <a:t>ethanol + CO</a:t>
                </a:r>
                <a:r>
                  <a:rPr lang="en-US" altLang="en-US" sz="3000" b="1" baseline="-25000">
                    <a:solidFill>
                      <a:schemeClr val="tx2"/>
                    </a:solidFill>
                  </a:rPr>
                  <a:t>2</a:t>
                </a:r>
              </a:p>
            </p:txBody>
          </p:sp>
        </p:grpSp>
      </p:grpSp>
      <p:grpSp>
        <p:nvGrpSpPr>
          <p:cNvPr id="5" name="Group 12">
            <a:extLst>
              <a:ext uri="{FF2B5EF4-FFF2-40B4-BE49-F238E27FC236}">
                <a16:creationId xmlns:a16="http://schemas.microsoft.com/office/drawing/2014/main" id="{8829A111-A542-0247-AA2C-9ABCB6FE8A6F}"/>
              </a:ext>
            </a:extLst>
          </p:cNvPr>
          <p:cNvGrpSpPr>
            <a:grpSpLocks/>
          </p:cNvGrpSpPr>
          <p:nvPr/>
        </p:nvGrpSpPr>
        <p:grpSpPr bwMode="auto">
          <a:xfrm>
            <a:off x="1725613" y="1947863"/>
            <a:ext cx="2112962" cy="746125"/>
            <a:chOff x="1578" y="1824"/>
            <a:chExt cx="1923" cy="680"/>
          </a:xfrm>
        </p:grpSpPr>
        <p:sp>
          <p:nvSpPr>
            <p:cNvPr id="41998" name="AutoShape 13">
              <a:extLst>
                <a:ext uri="{FF2B5EF4-FFF2-40B4-BE49-F238E27FC236}">
                  <a16:creationId xmlns:a16="http://schemas.microsoft.com/office/drawing/2014/main" id="{02F2BC43-5B23-3447-80B6-299BB6F3AF50}"/>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99" name="Rectangle 14">
              <a:extLst>
                <a:ext uri="{FF2B5EF4-FFF2-40B4-BE49-F238E27FC236}">
                  <a16:creationId xmlns:a16="http://schemas.microsoft.com/office/drawing/2014/main" id="{FAC4E112-09C9-5944-9EC9-6394A2555A4F}"/>
                </a:ext>
              </a:extLst>
            </p:cNvPr>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NADH</a:t>
              </a:r>
            </a:p>
          </p:txBody>
        </p:sp>
        <p:sp>
          <p:nvSpPr>
            <p:cNvPr id="42000" name="Rectangle 15">
              <a:extLst>
                <a:ext uri="{FF2B5EF4-FFF2-40B4-BE49-F238E27FC236}">
                  <a16:creationId xmlns:a16="http://schemas.microsoft.com/office/drawing/2014/main" id="{190ABE40-41CF-CB43-93DE-DEBD4A819A56}"/>
                </a:ext>
              </a:extLst>
            </p:cNvPr>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a:t>
              </a:r>
              <a:r>
                <a:rPr lang="en-US" altLang="en-US" sz="2000" b="1" baseline="30000">
                  <a:solidFill>
                    <a:srgbClr val="CC0000"/>
                  </a:solidFill>
                </a:rPr>
                <a:t>+</a:t>
              </a:r>
              <a:endParaRPr lang="en-US" altLang="en-US" sz="2000" b="1">
                <a:solidFill>
                  <a:srgbClr val="CC0000"/>
                </a:solidFill>
              </a:endParaRPr>
            </a:p>
          </p:txBody>
        </p:sp>
      </p:grpSp>
      <p:sp>
        <p:nvSpPr>
          <p:cNvPr id="485393" name="Freeform 17">
            <a:extLst>
              <a:ext uri="{FF2B5EF4-FFF2-40B4-BE49-F238E27FC236}">
                <a16:creationId xmlns:a16="http://schemas.microsoft.com/office/drawing/2014/main" id="{23BAB81E-B3E6-2943-A70A-52CADCCDAE79}"/>
              </a:ext>
            </a:extLst>
          </p:cNvPr>
          <p:cNvSpPr>
            <a:spLocks/>
          </p:cNvSpPr>
          <p:nvPr/>
        </p:nvSpPr>
        <p:spPr bwMode="auto">
          <a:xfrm rot="18616356" flipV="1">
            <a:off x="5528469" y="1077119"/>
            <a:ext cx="1014412" cy="387350"/>
          </a:xfrm>
          <a:custGeom>
            <a:avLst/>
            <a:gdLst>
              <a:gd name="T0" fmla="*/ 0 w 639"/>
              <a:gd name="T1" fmla="*/ 304800 h 244"/>
              <a:gd name="T2" fmla="*/ 304800 w 639"/>
              <a:gd name="T3" fmla="*/ 387350 h 244"/>
              <a:gd name="T4" fmla="*/ 304800 w 639"/>
              <a:gd name="T5" fmla="*/ 152400 h 244"/>
              <a:gd name="T6" fmla="*/ 533400 w 639"/>
              <a:gd name="T7" fmla="*/ 212725 h 244"/>
              <a:gd name="T8" fmla="*/ 533400 w 639"/>
              <a:gd name="T9" fmla="*/ 0 h 244"/>
              <a:gd name="T10" fmla="*/ 1014412 w 639"/>
              <a:gd name="T11" fmla="*/ 112713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85398" name="Picture 22" descr="penguinL">
            <a:extLst>
              <a:ext uri="{FF2B5EF4-FFF2-40B4-BE49-F238E27FC236}">
                <a16:creationId xmlns:a16="http://schemas.microsoft.com/office/drawing/2014/main" id="{3B6A1818-6B8D-6D47-926F-92C5CF817B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399" name="AutoShape 23">
            <a:extLst>
              <a:ext uri="{FF2B5EF4-FFF2-40B4-BE49-F238E27FC236}">
                <a16:creationId xmlns:a16="http://schemas.microsoft.com/office/drawing/2014/main" id="{CD599BEF-BD18-B54F-ABF1-082C7E62B98F}"/>
              </a:ext>
            </a:extLst>
          </p:cNvPr>
          <p:cNvSpPr>
            <a:spLocks noChangeArrowheads="1"/>
          </p:cNvSpPr>
          <p:nvPr/>
        </p:nvSpPr>
        <p:spPr bwMode="auto">
          <a:xfrm flipH="1">
            <a:off x="1458913" y="4984750"/>
            <a:ext cx="1655762" cy="906463"/>
          </a:xfrm>
          <a:prstGeom prst="wedgeEllipseCallout">
            <a:avLst>
              <a:gd name="adj1" fmla="val 73773"/>
              <a:gd name="adj2" fmla="val 3161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Count the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carbons</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
        <p:nvSpPr>
          <p:cNvPr id="485400" name="Rectangle 24">
            <a:extLst>
              <a:ext uri="{FF2B5EF4-FFF2-40B4-BE49-F238E27FC236}">
                <a16:creationId xmlns:a16="http://schemas.microsoft.com/office/drawing/2014/main" id="{DC46B204-9E90-A443-B1B6-1182B0679966}"/>
              </a:ext>
            </a:extLst>
          </p:cNvPr>
          <p:cNvSpPr>
            <a:spLocks noChangeArrowheads="1"/>
          </p:cNvSpPr>
          <p:nvPr/>
        </p:nvSpPr>
        <p:spPr bwMode="auto">
          <a:xfrm>
            <a:off x="209550" y="2720975"/>
            <a:ext cx="3725863" cy="2136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Arial" panose="020B0604020202020204" pitchFamily="34" charset="0"/>
                <a:ea typeface="ＭＳ Ｐゴシック" panose="020B0600070205080204" pitchFamily="34" charset="-128"/>
              </a:defRPr>
            </a:lvl1pPr>
            <a:lvl2pPr marL="627063" indent="-2301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buFont typeface="Wingdings" pitchFamily="2" charset="2"/>
              <a:buChar char="§"/>
            </a:pPr>
            <a:r>
              <a:rPr lang="en-US" altLang="en-US" sz="3000" b="1">
                <a:solidFill>
                  <a:srgbClr val="0F116A"/>
                </a:solidFill>
              </a:rPr>
              <a:t>Dead end process</a:t>
            </a:r>
            <a:endParaRPr lang="en-US" altLang="en-US" sz="2600" b="1">
              <a:solidFill>
                <a:srgbClr val="0F116A"/>
              </a:solidFill>
            </a:endParaRPr>
          </a:p>
          <a:p>
            <a:pPr lvl="1" algn="l">
              <a:buClr>
                <a:schemeClr val="hlink"/>
              </a:buClr>
              <a:buFont typeface="Wingdings" pitchFamily="2" charset="2"/>
              <a:buChar char="§"/>
            </a:pPr>
            <a:r>
              <a:rPr lang="en-US" altLang="en-US" sz="2600" b="1"/>
              <a:t>at ~12% ethanol, kills yeast</a:t>
            </a:r>
          </a:p>
          <a:p>
            <a:pPr lvl="1" algn="l">
              <a:buClr>
                <a:schemeClr val="hlink"/>
              </a:buClr>
              <a:buFont typeface="Wingdings" pitchFamily="2" charset="2"/>
              <a:buChar char="§"/>
            </a:pPr>
            <a:r>
              <a:rPr lang="en-US" altLang="en-US" sz="2600" b="1"/>
              <a:t>can’t reverse the reaction</a:t>
            </a:r>
            <a:endParaRPr lang="en-US" altLang="en-US" sz="2600" b="1">
              <a:solidFill>
                <a:srgbClr val="0F116A"/>
              </a:solidFill>
            </a:endParaRPr>
          </a:p>
        </p:txBody>
      </p:sp>
      <p:sp>
        <p:nvSpPr>
          <p:cNvPr id="41996" name="Rectangle 26">
            <a:extLst>
              <a:ext uri="{FF2B5EF4-FFF2-40B4-BE49-F238E27FC236}">
                <a16:creationId xmlns:a16="http://schemas.microsoft.com/office/drawing/2014/main" id="{EC168086-1259-C644-994E-F1EC04A8489E}"/>
              </a:ext>
            </a:extLst>
          </p:cNvPr>
          <p:cNvSpPr>
            <a:spLocks noChangeArrowheads="1"/>
          </p:cNvSpPr>
          <p:nvPr/>
        </p:nvSpPr>
        <p:spPr bwMode="auto">
          <a:xfrm>
            <a:off x="7405688" y="342900"/>
            <a:ext cx="17383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CC0000"/>
                </a:solidFill>
              </a:rPr>
              <a:t>bacteria yeast</a:t>
            </a:r>
          </a:p>
        </p:txBody>
      </p:sp>
      <p:sp>
        <p:nvSpPr>
          <p:cNvPr id="485406" name="Rectangle 30">
            <a:extLst>
              <a:ext uri="{FF2B5EF4-FFF2-40B4-BE49-F238E27FC236}">
                <a16:creationId xmlns:a16="http://schemas.microsoft.com/office/drawing/2014/main" id="{CF4D51B9-BF02-744A-9AB0-E2CA1B45C711}"/>
              </a:ext>
            </a:extLst>
          </p:cNvPr>
          <p:cNvSpPr>
            <a:spLocks noChangeArrowheads="1"/>
          </p:cNvSpPr>
          <p:nvPr/>
        </p:nvSpPr>
        <p:spPr bwMode="auto">
          <a:xfrm>
            <a:off x="3684588" y="2428875"/>
            <a:ext cx="2605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back to glycolysis</a:t>
            </a:r>
            <a:r>
              <a:rPr lang="en-US" altLang="en-US" sz="1800" b="1">
                <a:solidFill>
                  <a:srgbClr val="CC0000"/>
                </a:solidFill>
                <a:sym typeface="Symbol" pitchFamily="2" charset="2"/>
              </a:rPr>
              <a:t></a:t>
            </a:r>
          </a:p>
        </p:txBody>
      </p:sp>
    </p:spTree>
    <p:extLst>
      <p:ext uri="{BB962C8B-B14F-4D97-AF65-F5344CB8AC3E}">
        <p14:creationId xmlns:p14="http://schemas.microsoft.com/office/powerpoint/2010/main" val="413110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Chimes"/>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5406">
                                            <p:txEl>
                                              <p:pRg st="0" end="0"/>
                                            </p:txEl>
                                          </p:spTgt>
                                        </p:tgtEl>
                                        <p:attrNameLst>
                                          <p:attrName>style.visibility</p:attrName>
                                        </p:attrNameLst>
                                      </p:cBhvr>
                                      <p:to>
                                        <p:strVal val="visible"/>
                                      </p:to>
                                    </p:set>
                                    <p:animEffect transition="in" filter="wipe(left)">
                                      <p:cBhvr>
                                        <p:cTn id="26" dur="500"/>
                                        <p:tgtEl>
                                          <p:spTgt spid="485406">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3" name="Laser"/>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85393"/>
                                        </p:tgtEl>
                                        <p:attrNameLst>
                                          <p:attrName>style.visibility</p:attrName>
                                        </p:attrNameLst>
                                      </p:cBhvr>
                                      <p:to>
                                        <p:strVal val="visible"/>
                                      </p:to>
                                    </p:set>
                                    <p:animEffect transition="in" filter="wipe(down)">
                                      <p:cBhvr>
                                        <p:cTn id="31" dur="500"/>
                                        <p:tgtEl>
                                          <p:spTgt spid="485393"/>
                                        </p:tgtEl>
                                      </p:cBhvr>
                                    </p:animEffect>
                                  </p:childTnLst>
                                  <p:subTnLst>
                                    <p:audio>
                                      <p:cMediaNode>
                                        <p:cTn display="0" masterRel="sameClick">
                                          <p:stCondLst>
                                            <p:cond evt="begin" delay="0">
                                              <p:tn val="29"/>
                                            </p:cond>
                                          </p:stCondLst>
                                          <p:endCondLst>
                                            <p:cond evt="onStopAudio" delay="0">
                                              <p:tgtEl>
                                                <p:sldTgt/>
                                              </p:tgtEl>
                                            </p:cond>
                                          </p:endCondLst>
                                        </p:cTn>
                                        <p:tgtEl>
                                          <p:sndTgt r:embed="rId6" name="Bubbles"/>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85400">
                                            <p:txEl>
                                              <p:pRg st="0" end="0"/>
                                            </p:txEl>
                                          </p:spTgt>
                                        </p:tgtEl>
                                        <p:attrNameLst>
                                          <p:attrName>style.visibility</p:attrName>
                                        </p:attrNameLst>
                                      </p:cBhvr>
                                      <p:to>
                                        <p:strVal val="visible"/>
                                      </p:to>
                                    </p:set>
                                    <p:anim calcmode="lin" valueType="num">
                                      <p:cBhvr additive="base">
                                        <p:cTn id="36" dur="500" fill="hold"/>
                                        <p:tgtEl>
                                          <p:spTgt spid="485400">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854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7"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85400">
                                            <p:txEl>
                                              <p:pRg st="1" end="1"/>
                                            </p:txEl>
                                          </p:spTgt>
                                        </p:tgtEl>
                                        <p:attrNameLst>
                                          <p:attrName>style.visibility</p:attrName>
                                        </p:attrNameLst>
                                      </p:cBhvr>
                                      <p:to>
                                        <p:strVal val="visible"/>
                                      </p:to>
                                    </p:set>
                                    <p:anim calcmode="lin" valueType="num">
                                      <p:cBhvr additive="base">
                                        <p:cTn id="42" dur="500" fill="hold"/>
                                        <p:tgtEl>
                                          <p:spTgt spid="485400">
                                            <p:txEl>
                                              <p:pRg st="1" end="1"/>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8540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7"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485400">
                                            <p:txEl>
                                              <p:pRg st="2" end="2"/>
                                            </p:txEl>
                                          </p:spTgt>
                                        </p:tgtEl>
                                        <p:attrNameLst>
                                          <p:attrName>style.visibility</p:attrName>
                                        </p:attrNameLst>
                                      </p:cBhvr>
                                      <p:to>
                                        <p:strVal val="visible"/>
                                      </p:to>
                                    </p:set>
                                    <p:anim calcmode="lin" valueType="num">
                                      <p:cBhvr additive="base">
                                        <p:cTn id="48" dur="500" fill="hold"/>
                                        <p:tgtEl>
                                          <p:spTgt spid="485400">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854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7"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485398"/>
                                        </p:tgtEl>
                                        <p:attrNameLst>
                                          <p:attrName>style.visibility</p:attrName>
                                        </p:attrNameLst>
                                      </p:cBhvr>
                                      <p:to>
                                        <p:strVal val="visible"/>
                                      </p:to>
                                    </p:set>
                                    <p:animEffect transition="in" filter="wipe(left)">
                                      <p:cBhvr>
                                        <p:cTn id="54" dur="500"/>
                                        <p:tgtEl>
                                          <p:spTgt spid="485398"/>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85399"/>
                                        </p:tgtEl>
                                        <p:attrNameLst>
                                          <p:attrName>style.visibility</p:attrName>
                                        </p:attrNameLst>
                                      </p:cBhvr>
                                      <p:to>
                                        <p:strVal val="visible"/>
                                      </p:to>
                                    </p:set>
                                    <p:animEffect transition="in" filter="wipe(left)">
                                      <p:cBhvr>
                                        <p:cTn id="58" dur="500"/>
                                        <p:tgtEl>
                                          <p:spTgt spid="485399"/>
                                        </p:tgtEl>
                                      </p:cBhvr>
                                    </p:animEffect>
                                  </p:childTnLst>
                                  <p:subTnLst>
                                    <p:audio>
                                      <p:cMediaNode>
                                        <p:cTn display="0" masterRel="sameClick">
                                          <p:stCondLst>
                                            <p:cond evt="begin" delay="0">
                                              <p:tn val="56"/>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93" grpId="0" animBg="1"/>
      <p:bldP spid="485399" grpId="0" animBg="1" autoUpdateAnimBg="0"/>
      <p:bldP spid="485400" grpId="0" build="p" bldLvl="2" autoUpdateAnimBg="0"/>
      <p:bldP spid="48540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a:extLst>
              <a:ext uri="{FF2B5EF4-FFF2-40B4-BE49-F238E27FC236}">
                <a16:creationId xmlns:a16="http://schemas.microsoft.com/office/drawing/2014/main" id="{2AF3B828-D78F-2E45-870A-AD1B582C21F3}"/>
              </a:ext>
            </a:extLst>
          </p:cNvPr>
          <p:cNvGrpSpPr>
            <a:grpSpLocks/>
          </p:cNvGrpSpPr>
          <p:nvPr/>
        </p:nvGrpSpPr>
        <p:grpSpPr bwMode="auto">
          <a:xfrm>
            <a:off x="6218238" y="500063"/>
            <a:ext cx="2039937" cy="2090737"/>
            <a:chOff x="4710" y="3300"/>
            <a:chExt cx="937" cy="960"/>
          </a:xfrm>
        </p:grpSpPr>
        <p:pic>
          <p:nvPicPr>
            <p:cNvPr id="44057" name="Picture 26">
              <a:extLst>
                <a:ext uri="{FF2B5EF4-FFF2-40B4-BE49-F238E27FC236}">
                  <a16:creationId xmlns:a16="http://schemas.microsoft.com/office/drawing/2014/main" id="{AB11992B-560E-B44A-AB41-063913C38D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0" y="3300"/>
              <a:ext cx="937" cy="96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8" name="Oval 27">
              <a:extLst>
                <a:ext uri="{FF2B5EF4-FFF2-40B4-BE49-F238E27FC236}">
                  <a16:creationId xmlns:a16="http://schemas.microsoft.com/office/drawing/2014/main" id="{39C566DF-CE34-5440-A168-75B082AEB72F}"/>
                </a:ext>
              </a:extLst>
            </p:cNvPr>
            <p:cNvSpPr>
              <a:spLocks noChangeArrowheads="1"/>
            </p:cNvSpPr>
            <p:nvPr/>
          </p:nvSpPr>
          <p:spPr bwMode="auto">
            <a:xfrm>
              <a:off x="4728" y="3444"/>
              <a:ext cx="881" cy="598"/>
            </a:xfrm>
            <a:prstGeom prst="ellipse">
              <a:avLst/>
            </a:pr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00"/>
                  </a:solidFill>
                </a:rPr>
                <a:t>recycle</a:t>
              </a:r>
              <a:br>
                <a:rPr lang="en-US" altLang="en-US" sz="2800" b="1">
                  <a:solidFill>
                    <a:srgbClr val="000000"/>
                  </a:solidFill>
                </a:rPr>
              </a:br>
              <a:r>
                <a:rPr lang="en-US" altLang="en-US" sz="2800" b="1">
                  <a:solidFill>
                    <a:srgbClr val="000000"/>
                  </a:solidFill>
                </a:rPr>
                <a:t>NADH</a:t>
              </a:r>
            </a:p>
          </p:txBody>
        </p:sp>
      </p:grpSp>
      <p:sp>
        <p:nvSpPr>
          <p:cNvPr id="486420" name="Rectangle 20">
            <a:extLst>
              <a:ext uri="{FF2B5EF4-FFF2-40B4-BE49-F238E27FC236}">
                <a16:creationId xmlns:a16="http://schemas.microsoft.com/office/drawing/2014/main" id="{1D9EAE26-67A5-7C43-9FCD-435C0C0258AC}"/>
              </a:ext>
            </a:extLst>
          </p:cNvPr>
          <p:cNvSpPr>
            <a:spLocks noChangeArrowheads="1"/>
          </p:cNvSpPr>
          <p:nvPr/>
        </p:nvSpPr>
        <p:spPr bwMode="auto">
          <a:xfrm>
            <a:off x="169863" y="2855913"/>
            <a:ext cx="4090987" cy="2341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sz="2400">
                <a:solidFill>
                  <a:schemeClr val="tx1"/>
                </a:solidFill>
                <a:latin typeface="Arial" panose="020B0604020202020204" pitchFamily="34" charset="0"/>
                <a:ea typeface="ＭＳ Ｐゴシック" panose="020B0600070205080204" pitchFamily="34" charset="-128"/>
              </a:defRPr>
            </a:lvl1pPr>
            <a:lvl2pPr marL="627063" indent="-230188">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110000"/>
              </a:lnSpc>
              <a:buFont typeface="Wingdings" pitchFamily="2" charset="2"/>
              <a:buChar char="§"/>
            </a:pPr>
            <a:r>
              <a:rPr lang="en-US" altLang="en-US" sz="3000" b="1" dirty="0">
                <a:solidFill>
                  <a:srgbClr val="0F116A"/>
                </a:solidFill>
              </a:rPr>
              <a:t>Reversible process</a:t>
            </a:r>
            <a:endParaRPr lang="en-US" altLang="en-US" sz="2600" b="1" dirty="0">
              <a:solidFill>
                <a:srgbClr val="0F116A"/>
              </a:solidFill>
            </a:endParaRPr>
          </a:p>
          <a:p>
            <a:pPr lvl="1" algn="l">
              <a:lnSpc>
                <a:spcPct val="110000"/>
              </a:lnSpc>
              <a:buClr>
                <a:schemeClr val="hlink"/>
              </a:buClr>
              <a:buFont typeface="Wingdings" pitchFamily="2" charset="2"/>
              <a:buChar char="§"/>
            </a:pPr>
            <a:r>
              <a:rPr lang="en-US" altLang="en-US" sz="2600" b="1" dirty="0"/>
              <a:t>once O</a:t>
            </a:r>
            <a:r>
              <a:rPr lang="en-US" altLang="en-US" sz="2600" b="1" baseline="-25000" dirty="0"/>
              <a:t>2</a:t>
            </a:r>
            <a:r>
              <a:rPr lang="en-US" altLang="en-US" sz="2600" b="1" dirty="0"/>
              <a:t> is available, lactate is converted back to pyruvate by the </a:t>
            </a:r>
            <a:r>
              <a:rPr lang="en-US" altLang="en-US" sz="2600" b="1" dirty="0">
                <a:solidFill>
                  <a:srgbClr val="FF0000"/>
                </a:solidFill>
              </a:rPr>
              <a:t>liver</a:t>
            </a:r>
          </a:p>
        </p:txBody>
      </p:sp>
      <p:sp>
        <p:nvSpPr>
          <p:cNvPr id="44036" name="Line 3">
            <a:extLst>
              <a:ext uri="{FF2B5EF4-FFF2-40B4-BE49-F238E27FC236}">
                <a16:creationId xmlns:a16="http://schemas.microsoft.com/office/drawing/2014/main" id="{95E9854C-96CA-854E-BF11-2B0622FE6195}"/>
              </a:ext>
            </a:extLst>
          </p:cNvPr>
          <p:cNvSpPr>
            <a:spLocks noChangeShapeType="1"/>
          </p:cNvSpPr>
          <p:nvPr/>
        </p:nvSpPr>
        <p:spPr bwMode="auto">
          <a:xfrm flipH="1">
            <a:off x="76200" y="304800"/>
            <a:ext cx="8915400" cy="0"/>
          </a:xfrm>
          <a:prstGeom prst="line">
            <a:avLst/>
          </a:prstGeom>
          <a:noFill/>
          <a:ln w="12700">
            <a:solidFill>
              <a:srgbClr val="00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4037" name="Picture 4">
            <a:extLst>
              <a:ext uri="{FF2B5EF4-FFF2-40B4-BE49-F238E27FC236}">
                <a16:creationId xmlns:a16="http://schemas.microsoft.com/office/drawing/2014/main" id="{CDFE3FA6-43CD-D84A-828F-C14503EBBD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136" t="2400" r="8217" b="12000"/>
          <a:stretch>
            <a:fillRect/>
          </a:stretch>
        </p:blipFill>
        <p:spPr bwMode="auto">
          <a:xfrm>
            <a:off x="4113213" y="2586038"/>
            <a:ext cx="49498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5">
            <a:extLst>
              <a:ext uri="{FF2B5EF4-FFF2-40B4-BE49-F238E27FC236}">
                <a16:creationId xmlns:a16="http://schemas.microsoft.com/office/drawing/2014/main" id="{E054F688-621D-F24C-928B-281EA9B8DFB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Lactic Acid Fermentation</a:t>
            </a:r>
          </a:p>
        </p:txBody>
      </p:sp>
      <p:grpSp>
        <p:nvGrpSpPr>
          <p:cNvPr id="3" name="Group 16">
            <a:extLst>
              <a:ext uri="{FF2B5EF4-FFF2-40B4-BE49-F238E27FC236}">
                <a16:creationId xmlns:a16="http://schemas.microsoft.com/office/drawing/2014/main" id="{7D1C9E26-3664-BD4F-847B-33B7E90390BA}"/>
              </a:ext>
            </a:extLst>
          </p:cNvPr>
          <p:cNvGrpSpPr>
            <a:grpSpLocks/>
          </p:cNvGrpSpPr>
          <p:nvPr/>
        </p:nvGrpSpPr>
        <p:grpSpPr bwMode="auto">
          <a:xfrm>
            <a:off x="671513" y="1328738"/>
            <a:ext cx="4657725" cy="1143000"/>
            <a:chOff x="423" y="837"/>
            <a:chExt cx="2934" cy="720"/>
          </a:xfrm>
        </p:grpSpPr>
        <p:sp>
          <p:nvSpPr>
            <p:cNvPr id="44052" name="Rectangle 6">
              <a:extLst>
                <a:ext uri="{FF2B5EF4-FFF2-40B4-BE49-F238E27FC236}">
                  <a16:creationId xmlns:a16="http://schemas.microsoft.com/office/drawing/2014/main" id="{31F59A67-BEF8-C740-891B-7A0DA7747759}"/>
                </a:ext>
              </a:extLst>
            </p:cNvPr>
            <p:cNvSpPr>
              <a:spLocks noChangeArrowheads="1"/>
            </p:cNvSpPr>
            <p:nvPr/>
          </p:nvSpPr>
          <p:spPr bwMode="auto">
            <a:xfrm>
              <a:off x="423" y="837"/>
              <a:ext cx="2934" cy="72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4053" name="Group 7">
              <a:extLst>
                <a:ext uri="{FF2B5EF4-FFF2-40B4-BE49-F238E27FC236}">
                  <a16:creationId xmlns:a16="http://schemas.microsoft.com/office/drawing/2014/main" id="{40C5B0C6-C0D6-2846-BE66-DA44145BF82B}"/>
                </a:ext>
              </a:extLst>
            </p:cNvPr>
            <p:cNvGrpSpPr>
              <a:grpSpLocks/>
            </p:cNvGrpSpPr>
            <p:nvPr/>
          </p:nvGrpSpPr>
          <p:grpSpPr bwMode="auto">
            <a:xfrm>
              <a:off x="524" y="867"/>
              <a:ext cx="2647" cy="649"/>
              <a:chOff x="1556" y="1987"/>
              <a:chExt cx="2647" cy="649"/>
            </a:xfrm>
          </p:grpSpPr>
          <p:sp>
            <p:nvSpPr>
              <p:cNvPr id="44054" name="Rectangle 8">
                <a:extLst>
                  <a:ext uri="{FF2B5EF4-FFF2-40B4-BE49-F238E27FC236}">
                    <a16:creationId xmlns:a16="http://schemas.microsoft.com/office/drawing/2014/main" id="{269489BA-68B9-5140-BED2-D671FB4C4430}"/>
                  </a:ext>
                </a:extLst>
              </p:cNvPr>
              <p:cNvSpPr>
                <a:spLocks noChangeArrowheads="1"/>
              </p:cNvSpPr>
              <p:nvPr/>
            </p:nvSpPr>
            <p:spPr bwMode="auto">
              <a:xfrm>
                <a:off x="1556" y="1987"/>
                <a:ext cx="264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tx2"/>
                    </a:solidFill>
                  </a:rPr>
                  <a:t>pyruvate </a:t>
                </a:r>
                <a:r>
                  <a:rPr lang="en-US" altLang="en-US" sz="3000" b="1">
                    <a:solidFill>
                      <a:schemeClr val="tx2"/>
                    </a:solidFill>
                    <a:sym typeface="Symbol" pitchFamily="2" charset="2"/>
                  </a:rPr>
                  <a:t> </a:t>
                </a:r>
                <a:r>
                  <a:rPr lang="en-US" altLang="en-US" sz="3000" b="1">
                    <a:solidFill>
                      <a:schemeClr val="tx2"/>
                    </a:solidFill>
                  </a:rPr>
                  <a:t>lactic acid</a:t>
                </a:r>
              </a:p>
            </p:txBody>
          </p:sp>
          <p:sp>
            <p:nvSpPr>
              <p:cNvPr id="44055" name="AutoShape 9">
                <a:extLst>
                  <a:ext uri="{FF2B5EF4-FFF2-40B4-BE49-F238E27FC236}">
                    <a16:creationId xmlns:a16="http://schemas.microsoft.com/office/drawing/2014/main" id="{6D01F0E2-8984-1A4B-8A76-A4F2F9910380}"/>
                  </a:ext>
                </a:extLst>
              </p:cNvPr>
              <p:cNvSpPr>
                <a:spLocks noChangeArrowheads="1"/>
              </p:cNvSpPr>
              <p:nvPr/>
            </p:nvSpPr>
            <p:spPr bwMode="auto">
              <a:xfrm>
                <a:off x="192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sp>
            <p:nvSpPr>
              <p:cNvPr id="44056" name="AutoShape 10">
                <a:extLst>
                  <a:ext uri="{FF2B5EF4-FFF2-40B4-BE49-F238E27FC236}">
                    <a16:creationId xmlns:a16="http://schemas.microsoft.com/office/drawing/2014/main" id="{E7FDCCC0-ABAC-4749-B6E6-3F1A7B04F224}"/>
                  </a:ext>
                </a:extLst>
              </p:cNvPr>
              <p:cNvSpPr>
                <a:spLocks noChangeArrowheads="1"/>
              </p:cNvSpPr>
              <p:nvPr/>
            </p:nvSpPr>
            <p:spPr bwMode="auto">
              <a:xfrm>
                <a:off x="3360" y="2304"/>
                <a:ext cx="384" cy="332"/>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a:p>
            </p:txBody>
          </p:sp>
        </p:grpSp>
      </p:grpSp>
      <p:grpSp>
        <p:nvGrpSpPr>
          <p:cNvPr id="5" name="Group 11">
            <a:extLst>
              <a:ext uri="{FF2B5EF4-FFF2-40B4-BE49-F238E27FC236}">
                <a16:creationId xmlns:a16="http://schemas.microsoft.com/office/drawing/2014/main" id="{FA6F1CAC-5467-7048-A7FB-AFB6EDF77A46}"/>
              </a:ext>
            </a:extLst>
          </p:cNvPr>
          <p:cNvGrpSpPr>
            <a:grpSpLocks/>
          </p:cNvGrpSpPr>
          <p:nvPr/>
        </p:nvGrpSpPr>
        <p:grpSpPr bwMode="auto">
          <a:xfrm>
            <a:off x="1662113" y="1946275"/>
            <a:ext cx="2112962" cy="746125"/>
            <a:chOff x="1578" y="1824"/>
            <a:chExt cx="1923" cy="680"/>
          </a:xfrm>
        </p:grpSpPr>
        <p:sp>
          <p:nvSpPr>
            <p:cNvPr id="44049" name="AutoShape 12">
              <a:extLst>
                <a:ext uri="{FF2B5EF4-FFF2-40B4-BE49-F238E27FC236}">
                  <a16:creationId xmlns:a16="http://schemas.microsoft.com/office/drawing/2014/main" id="{A452A4C6-8167-3845-ACA7-C62B02139BA2}"/>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50" name="Rectangle 13">
              <a:extLst>
                <a:ext uri="{FF2B5EF4-FFF2-40B4-BE49-F238E27FC236}">
                  <a16:creationId xmlns:a16="http://schemas.microsoft.com/office/drawing/2014/main" id="{C59E9198-BAF6-094F-833F-DB0AF8705E40}"/>
                </a:ext>
              </a:extLst>
            </p:cNvPr>
            <p:cNvSpPr>
              <a:spLocks noChangeArrowheads="1"/>
            </p:cNvSpPr>
            <p:nvPr/>
          </p:nvSpPr>
          <p:spPr bwMode="auto">
            <a:xfrm>
              <a:off x="1578" y="2142"/>
              <a:ext cx="83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NADH</a:t>
              </a:r>
            </a:p>
          </p:txBody>
        </p:sp>
        <p:sp>
          <p:nvSpPr>
            <p:cNvPr id="44051" name="Rectangle 14">
              <a:extLst>
                <a:ext uri="{FF2B5EF4-FFF2-40B4-BE49-F238E27FC236}">
                  <a16:creationId xmlns:a16="http://schemas.microsoft.com/office/drawing/2014/main" id="{8C32D9E5-778B-9D47-B145-EC01B7B328C9}"/>
                </a:ext>
              </a:extLst>
            </p:cNvPr>
            <p:cNvSpPr>
              <a:spLocks noChangeArrowheads="1"/>
            </p:cNvSpPr>
            <p:nvPr/>
          </p:nvSpPr>
          <p:spPr bwMode="auto">
            <a:xfrm>
              <a:off x="2746" y="2142"/>
              <a:ext cx="75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NAD</a:t>
              </a:r>
              <a:r>
                <a:rPr lang="en-US" altLang="en-US" sz="2000" b="1" baseline="30000">
                  <a:solidFill>
                    <a:srgbClr val="CC0000"/>
                  </a:solidFill>
                </a:rPr>
                <a:t>+</a:t>
              </a:r>
              <a:endParaRPr lang="en-US" altLang="en-US" sz="2000" b="1">
                <a:solidFill>
                  <a:srgbClr val="CC0000"/>
                </a:solidFill>
              </a:endParaRPr>
            </a:p>
          </p:txBody>
        </p:sp>
      </p:grpSp>
      <p:sp>
        <p:nvSpPr>
          <p:cNvPr id="486417" name="Rectangle 17">
            <a:extLst>
              <a:ext uri="{FF2B5EF4-FFF2-40B4-BE49-F238E27FC236}">
                <a16:creationId xmlns:a16="http://schemas.microsoft.com/office/drawing/2014/main" id="{92541ADD-600F-204A-A858-745117F5AD06}"/>
              </a:ext>
            </a:extLst>
          </p:cNvPr>
          <p:cNvSpPr>
            <a:spLocks noChangeArrowheads="1"/>
          </p:cNvSpPr>
          <p:nvPr/>
        </p:nvSpPr>
        <p:spPr bwMode="auto">
          <a:xfrm flipH="1" flipV="1">
            <a:off x="2490788" y="1479550"/>
            <a:ext cx="5603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sym typeface="Symbol" pitchFamily="2" charset="2"/>
              </a:rPr>
              <a:t></a:t>
            </a:r>
          </a:p>
        </p:txBody>
      </p:sp>
      <p:pic>
        <p:nvPicPr>
          <p:cNvPr id="486418" name="Picture 18" descr="penguinL">
            <a:extLst>
              <a:ext uri="{FF2B5EF4-FFF2-40B4-BE49-F238E27FC236}">
                <a16:creationId xmlns:a16="http://schemas.microsoft.com/office/drawing/2014/main" id="{DE690F33-DE7E-C540-B28A-5FC9610FD7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6419" name="AutoShape 19">
            <a:extLst>
              <a:ext uri="{FF2B5EF4-FFF2-40B4-BE49-F238E27FC236}">
                <a16:creationId xmlns:a16="http://schemas.microsoft.com/office/drawing/2014/main" id="{775FBF2D-1247-844E-B491-480233EC630A}"/>
              </a:ext>
            </a:extLst>
          </p:cNvPr>
          <p:cNvSpPr>
            <a:spLocks noChangeArrowheads="1"/>
          </p:cNvSpPr>
          <p:nvPr/>
        </p:nvSpPr>
        <p:spPr bwMode="auto">
          <a:xfrm flipH="1">
            <a:off x="1639888" y="5419725"/>
            <a:ext cx="1655762" cy="906463"/>
          </a:xfrm>
          <a:prstGeom prst="wedgeEllipseCallout">
            <a:avLst>
              <a:gd name="adj1" fmla="val 84611"/>
              <a:gd name="adj2" fmla="val -1655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Count the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carbons</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grpSp>
        <p:nvGrpSpPr>
          <p:cNvPr id="6" name="Group 21">
            <a:extLst>
              <a:ext uri="{FF2B5EF4-FFF2-40B4-BE49-F238E27FC236}">
                <a16:creationId xmlns:a16="http://schemas.microsoft.com/office/drawing/2014/main" id="{F31FA71F-FF43-8C49-B9C3-851590AF663B}"/>
              </a:ext>
            </a:extLst>
          </p:cNvPr>
          <p:cNvGrpSpPr>
            <a:grpSpLocks/>
          </p:cNvGrpSpPr>
          <p:nvPr/>
        </p:nvGrpSpPr>
        <p:grpSpPr bwMode="auto">
          <a:xfrm>
            <a:off x="5183188" y="1254125"/>
            <a:ext cx="517525" cy="492125"/>
            <a:chOff x="3385" y="1160"/>
            <a:chExt cx="326" cy="310"/>
          </a:xfrm>
        </p:grpSpPr>
        <p:sp>
          <p:nvSpPr>
            <p:cNvPr id="44047" name="Oval 22">
              <a:extLst>
                <a:ext uri="{FF2B5EF4-FFF2-40B4-BE49-F238E27FC236}">
                  <a16:creationId xmlns:a16="http://schemas.microsoft.com/office/drawing/2014/main" id="{9A03226E-CF26-0941-BE94-8271AEB61CEC}"/>
                </a:ext>
              </a:extLst>
            </p:cNvPr>
            <p:cNvSpPr>
              <a:spLocks noChangeArrowheads="1"/>
            </p:cNvSpPr>
            <p:nvPr/>
          </p:nvSpPr>
          <p:spPr bwMode="auto">
            <a:xfrm>
              <a:off x="3390" y="1160"/>
              <a:ext cx="310" cy="310"/>
            </a:xfrm>
            <a:prstGeom prst="ellipse">
              <a:avLst/>
            </a:prstGeom>
            <a:solidFill>
              <a:srgbClr val="FFEA18"/>
            </a:solidFill>
            <a:ln w="38100">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4048" name="Rectangle 23">
              <a:extLst>
                <a:ext uri="{FF2B5EF4-FFF2-40B4-BE49-F238E27FC236}">
                  <a16:creationId xmlns:a16="http://schemas.microsoft.com/office/drawing/2014/main" id="{45390868-560B-5342-B1C5-C61F9ACA7762}"/>
                </a:ext>
              </a:extLst>
            </p:cNvPr>
            <p:cNvSpPr>
              <a:spLocks noChangeArrowheads="1"/>
            </p:cNvSpPr>
            <p:nvPr/>
          </p:nvSpPr>
          <p:spPr bwMode="auto">
            <a:xfrm>
              <a:off x="3385" y="1165"/>
              <a:ext cx="326"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300" b="1">
                  <a:solidFill>
                    <a:srgbClr val="0F116A"/>
                  </a:solidFill>
                </a:rPr>
                <a:t>O</a:t>
              </a:r>
              <a:r>
                <a:rPr lang="en-US" altLang="en-US" sz="2300" b="1" baseline="-25000">
                  <a:solidFill>
                    <a:srgbClr val="0F116A"/>
                  </a:solidFill>
                </a:rPr>
                <a:t>2</a:t>
              </a:r>
              <a:endParaRPr lang="en-US" altLang="en-US" sz="2300" b="1">
                <a:solidFill>
                  <a:srgbClr val="0F116A"/>
                </a:solidFill>
              </a:endParaRPr>
            </a:p>
          </p:txBody>
        </p:sp>
      </p:grpSp>
      <p:sp>
        <p:nvSpPr>
          <p:cNvPr id="44045" name="Rectangle 24">
            <a:extLst>
              <a:ext uri="{FF2B5EF4-FFF2-40B4-BE49-F238E27FC236}">
                <a16:creationId xmlns:a16="http://schemas.microsoft.com/office/drawing/2014/main" id="{F6B51992-3EA5-E84E-8DFB-5B5CAEE95C2D}"/>
              </a:ext>
            </a:extLst>
          </p:cNvPr>
          <p:cNvSpPr>
            <a:spLocks noChangeArrowheads="1"/>
          </p:cNvSpPr>
          <p:nvPr/>
        </p:nvSpPr>
        <p:spPr bwMode="auto">
          <a:xfrm>
            <a:off x="6864350" y="230188"/>
            <a:ext cx="2279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b="1">
                <a:solidFill>
                  <a:srgbClr val="CC0000"/>
                </a:solidFill>
              </a:rPr>
              <a:t>animals</a:t>
            </a:r>
            <a:br>
              <a:rPr lang="en-US" altLang="en-US" b="1">
                <a:solidFill>
                  <a:srgbClr val="CC0000"/>
                </a:solidFill>
              </a:rPr>
            </a:br>
            <a:r>
              <a:rPr lang="en-US" altLang="en-US" b="1">
                <a:solidFill>
                  <a:srgbClr val="CC0000"/>
                </a:solidFill>
              </a:rPr>
              <a:t>some fungi</a:t>
            </a:r>
          </a:p>
        </p:txBody>
      </p:sp>
      <p:sp>
        <p:nvSpPr>
          <p:cNvPr id="486428" name="Rectangle 28">
            <a:extLst>
              <a:ext uri="{FF2B5EF4-FFF2-40B4-BE49-F238E27FC236}">
                <a16:creationId xmlns:a16="http://schemas.microsoft.com/office/drawing/2014/main" id="{BA67077E-1ADC-E641-AD5E-B1B62B611BEC}"/>
              </a:ext>
            </a:extLst>
          </p:cNvPr>
          <p:cNvSpPr>
            <a:spLocks noChangeArrowheads="1"/>
          </p:cNvSpPr>
          <p:nvPr/>
        </p:nvSpPr>
        <p:spPr bwMode="auto">
          <a:xfrm>
            <a:off x="3644900" y="2366963"/>
            <a:ext cx="2605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back to glycolysis</a:t>
            </a:r>
            <a:r>
              <a:rPr lang="en-US" altLang="en-US" sz="1800" b="1">
                <a:solidFill>
                  <a:srgbClr val="CC0000"/>
                </a:solidFill>
                <a:sym typeface="Symbol" pitchFamily="2" charset="2"/>
              </a:rPr>
              <a:t></a:t>
            </a:r>
          </a:p>
        </p:txBody>
      </p:sp>
    </p:spTree>
    <p:extLst>
      <p:ext uri="{BB962C8B-B14F-4D97-AF65-F5344CB8AC3E}">
        <p14:creationId xmlns:p14="http://schemas.microsoft.com/office/powerpoint/2010/main" val="64871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Vibro Up"/>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Chimes"/>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6428">
                                            <p:txEl>
                                              <p:pRg st="0" end="0"/>
                                            </p:txEl>
                                          </p:spTgt>
                                        </p:tgtEl>
                                        <p:attrNameLst>
                                          <p:attrName>style.visibility</p:attrName>
                                        </p:attrNameLst>
                                      </p:cBhvr>
                                      <p:to>
                                        <p:strVal val="visible"/>
                                      </p:to>
                                    </p:set>
                                    <p:animEffect transition="in" filter="wipe(left)">
                                      <p:cBhvr>
                                        <p:cTn id="25" dur="500"/>
                                        <p:tgtEl>
                                          <p:spTgt spid="48642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Laser"/>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86420">
                                            <p:txEl>
                                              <p:pRg st="0" end="0"/>
                                            </p:txEl>
                                          </p:spTgt>
                                        </p:tgtEl>
                                        <p:attrNameLst>
                                          <p:attrName>style.visibility</p:attrName>
                                        </p:attrNameLst>
                                      </p:cBhvr>
                                      <p:to>
                                        <p:strVal val="visible"/>
                                      </p:to>
                                    </p:set>
                                    <p:anim calcmode="lin" valueType="num">
                                      <p:cBhvr additive="base">
                                        <p:cTn id="30" dur="500" fill="hold"/>
                                        <p:tgtEl>
                                          <p:spTgt spid="486420">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864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86418"/>
                                        </p:tgtEl>
                                        <p:attrNameLst>
                                          <p:attrName>style.visibility</p:attrName>
                                        </p:attrNameLst>
                                      </p:cBhvr>
                                      <p:to>
                                        <p:strVal val="visible"/>
                                      </p:to>
                                    </p:set>
                                    <p:animEffect transition="in" filter="wipe(left)">
                                      <p:cBhvr>
                                        <p:cTn id="36" dur="500"/>
                                        <p:tgtEl>
                                          <p:spTgt spid="486418"/>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86419"/>
                                        </p:tgtEl>
                                        <p:attrNameLst>
                                          <p:attrName>style.visibility</p:attrName>
                                        </p:attrNameLst>
                                      </p:cBhvr>
                                      <p:to>
                                        <p:strVal val="visible"/>
                                      </p:to>
                                    </p:set>
                                    <p:animEffect transition="in" filter="wipe(left)">
                                      <p:cBhvr>
                                        <p:cTn id="40" dur="500"/>
                                        <p:tgtEl>
                                          <p:spTgt spid="486419"/>
                                        </p:tgtEl>
                                      </p:cBhvr>
                                    </p:animEffect>
                                  </p:childTnLst>
                                  <p:subTnLst>
                                    <p:audio>
                                      <p:cMediaNode>
                                        <p:cTn display="0" masterRel="sameClick">
                                          <p:stCondLst>
                                            <p:cond evt="begin" delay="0">
                                              <p:tn val="38"/>
                                            </p:cond>
                                          </p:stCondLst>
                                          <p:endCondLst>
                                            <p:cond evt="onStopAudio" delay="0">
                                              <p:tgtEl>
                                                <p:sldTgt/>
                                              </p:tgtEl>
                                            </p:cond>
                                          </p:endCondLst>
                                        </p:cTn>
                                        <p:tgtEl>
                                          <p:sndTgt r:embed="rId7" name="Quack"/>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86417">
                                            <p:txEl>
                                              <p:pRg st="0" end="0"/>
                                            </p:txEl>
                                          </p:spTgt>
                                        </p:tgtEl>
                                        <p:attrNameLst>
                                          <p:attrName>style.visibility</p:attrName>
                                        </p:attrNameLst>
                                      </p:cBhvr>
                                      <p:to>
                                        <p:strVal val="visible"/>
                                      </p:to>
                                    </p:set>
                                    <p:animEffect transition="in" filter="wipe(right)">
                                      <p:cBhvr>
                                        <p:cTn id="45" dur="500"/>
                                        <p:tgtEl>
                                          <p:spTgt spid="486417">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3" name="Laser"/>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5" presetClass="entr" presetSubtype="0"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53"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8"/>
                                            </p:cond>
                                          </p:stCondLst>
                                          <p:endCondLst>
                                            <p:cond evt="onStopAudio" delay="0">
                                              <p:tgtEl>
                                                <p:sldTgt/>
                                              </p:tgtEl>
                                            </p:cond>
                                          </p:endCondLst>
                                        </p:cTn>
                                        <p:tgtEl>
                                          <p:sndTgt r:embed="rId8" name="Bubbles"/>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86420">
                                            <p:txEl>
                                              <p:pRg st="1" end="1"/>
                                            </p:txEl>
                                          </p:spTgt>
                                        </p:tgtEl>
                                        <p:attrNameLst>
                                          <p:attrName>style.visibility</p:attrName>
                                        </p:attrNameLst>
                                      </p:cBhvr>
                                      <p:to>
                                        <p:strVal val="visible"/>
                                      </p:to>
                                    </p:set>
                                    <p:anim calcmode="lin" valueType="num">
                                      <p:cBhvr additive="base">
                                        <p:cTn id="58" dur="500" fill="hold"/>
                                        <p:tgtEl>
                                          <p:spTgt spid="486420">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8642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20" grpId="0" build="p" bldLvl="2" autoUpdateAnimBg="0"/>
      <p:bldP spid="486417" grpId="0" build="p" autoUpdateAnimBg="0"/>
      <p:bldP spid="486419" grpId="0" animBg="1" autoUpdateAnimBg="0"/>
      <p:bldP spid="48642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C5C0384-E41B-A642-A408-5BA00BED09D7}"/>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Pyruvate is a branching point</a:t>
            </a:r>
          </a:p>
        </p:txBody>
      </p:sp>
      <p:pic>
        <p:nvPicPr>
          <p:cNvPr id="451587" name="Picture 3">
            <a:extLst>
              <a:ext uri="{FF2B5EF4-FFF2-40B4-BE49-F238E27FC236}">
                <a16:creationId xmlns:a16="http://schemas.microsoft.com/office/drawing/2014/main" id="{E60668AE-B6CF-6040-B1C1-D1DF2E8D60DD}"/>
              </a:ext>
            </a:extLst>
          </p:cNvPr>
          <p:cNvPicPr>
            <a:picLocks noChangeAspect="1" noChangeArrowheads="1"/>
          </p:cNvPicPr>
          <p:nvPr/>
        </p:nvPicPr>
        <p:blipFill>
          <a:blip r:embed="rId6"/>
          <a:srcRect r="2084" b="4440"/>
          <a:stretch>
            <a:fillRect/>
          </a:stretch>
        </p:blipFill>
        <p:spPr bwMode="auto">
          <a:xfrm>
            <a:off x="4800600" y="1676400"/>
            <a:ext cx="3843338" cy="43449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46084" name="Rectangle 4" descr="Rectangle: Click to edit Master text styles&#13;&#10;Second level&#13;&#10;Third level&#13;&#10;Fourth level&#13;&#10;Fifth level">
            <a:extLst>
              <a:ext uri="{FF2B5EF4-FFF2-40B4-BE49-F238E27FC236}">
                <a16:creationId xmlns:a16="http://schemas.microsoft.com/office/drawing/2014/main" id="{A2AC8350-3B8B-FF4C-B0CC-452719F4F581}"/>
              </a:ext>
            </a:extLst>
          </p:cNvPr>
          <p:cNvSpPr>
            <a:spLocks noGrp="1" noChangeArrowheads="1"/>
          </p:cNvSpPr>
          <p:nvPr>
            <p:ph type="body" idx="1"/>
          </p:nvPr>
        </p:nvSpPr>
        <p:spPr>
          <a:xfrm>
            <a:off x="1295400" y="1371600"/>
            <a:ext cx="1981200" cy="609600"/>
          </a:xfrm>
          <a:solidFill>
            <a:srgbClr val="FFCC18"/>
          </a:solidFill>
        </p:spPr>
        <p:txBody>
          <a:bodyPr/>
          <a:lstStyle/>
          <a:p>
            <a:pPr algn="ctr" eaLnBrk="1" hangingPunct="1">
              <a:buFontTx/>
              <a:buNone/>
            </a:pPr>
            <a:r>
              <a:rPr lang="en-US" altLang="en-US">
                <a:ea typeface="ＭＳ Ｐゴシック" panose="020B0600070205080204" pitchFamily="34" charset="-128"/>
              </a:rPr>
              <a:t>Pyruvate</a:t>
            </a:r>
          </a:p>
        </p:txBody>
      </p:sp>
      <p:grpSp>
        <p:nvGrpSpPr>
          <p:cNvPr id="2" name="Group 17">
            <a:extLst>
              <a:ext uri="{FF2B5EF4-FFF2-40B4-BE49-F238E27FC236}">
                <a16:creationId xmlns:a16="http://schemas.microsoft.com/office/drawing/2014/main" id="{A117D1E1-EDF0-7A4F-B3D3-DFAA38D1C3AF}"/>
              </a:ext>
            </a:extLst>
          </p:cNvPr>
          <p:cNvGrpSpPr>
            <a:grpSpLocks/>
          </p:cNvGrpSpPr>
          <p:nvPr/>
        </p:nvGrpSpPr>
        <p:grpSpPr bwMode="auto">
          <a:xfrm>
            <a:off x="2438400" y="1828800"/>
            <a:ext cx="838200" cy="2971800"/>
            <a:chOff x="1536" y="1152"/>
            <a:chExt cx="528" cy="1872"/>
          </a:xfrm>
        </p:grpSpPr>
        <p:sp>
          <p:nvSpPr>
            <p:cNvPr id="46094" name="AutoShape 6">
              <a:extLst>
                <a:ext uri="{FF2B5EF4-FFF2-40B4-BE49-F238E27FC236}">
                  <a16:creationId xmlns:a16="http://schemas.microsoft.com/office/drawing/2014/main" id="{9E13A781-8453-D045-87A7-7BE76FB9BBEC}"/>
                </a:ext>
              </a:extLst>
            </p:cNvPr>
            <p:cNvSpPr>
              <a:spLocks noChangeArrowheads="1"/>
            </p:cNvSpPr>
            <p:nvPr/>
          </p:nvSpPr>
          <p:spPr bwMode="auto">
            <a:xfrm rot="-1800000">
              <a:off x="1872" y="1152"/>
              <a:ext cx="192" cy="1872"/>
            </a:xfrm>
            <a:prstGeom prst="downArrow">
              <a:avLst>
                <a:gd name="adj1" fmla="val 50000"/>
                <a:gd name="adj2" fmla="val 243750"/>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6095" name="Group 7">
              <a:extLst>
                <a:ext uri="{FF2B5EF4-FFF2-40B4-BE49-F238E27FC236}">
                  <a16:creationId xmlns:a16="http://schemas.microsoft.com/office/drawing/2014/main" id="{E61D536D-9C57-644A-B028-BBF544F294A2}"/>
                </a:ext>
              </a:extLst>
            </p:cNvPr>
            <p:cNvGrpSpPr>
              <a:grpSpLocks/>
            </p:cNvGrpSpPr>
            <p:nvPr/>
          </p:nvGrpSpPr>
          <p:grpSpPr bwMode="auto">
            <a:xfrm>
              <a:off x="1536" y="1584"/>
              <a:ext cx="432" cy="432"/>
              <a:chOff x="1632" y="1440"/>
              <a:chExt cx="432" cy="432"/>
            </a:xfrm>
          </p:grpSpPr>
          <p:sp>
            <p:nvSpPr>
              <p:cNvPr id="46096" name="Oval 8">
                <a:extLst>
                  <a:ext uri="{FF2B5EF4-FFF2-40B4-BE49-F238E27FC236}">
                    <a16:creationId xmlns:a16="http://schemas.microsoft.com/office/drawing/2014/main" id="{666257A1-2E01-FE49-8002-94D6DBC45BCB}"/>
                  </a:ext>
                </a:extLst>
              </p:cNvPr>
              <p:cNvSpPr>
                <a:spLocks noChangeArrowheads="1"/>
              </p:cNvSpPr>
              <p:nvPr/>
            </p:nvSpPr>
            <p:spPr bwMode="auto">
              <a:xfrm>
                <a:off x="1632" y="1440"/>
                <a:ext cx="432" cy="432"/>
              </a:xfrm>
              <a:prstGeom prst="ellipse">
                <a:avLst/>
              </a:prstGeom>
              <a:solidFill>
                <a:schemeClr val="bg2"/>
              </a:solidFill>
              <a:ln w="2857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097" name="Rectangle 9">
                <a:extLst>
                  <a:ext uri="{FF2B5EF4-FFF2-40B4-BE49-F238E27FC236}">
                    <a16:creationId xmlns:a16="http://schemas.microsoft.com/office/drawing/2014/main" id="{84C24375-5350-C04A-A47B-D4FA1A754C92}"/>
                  </a:ext>
                </a:extLst>
              </p:cNvPr>
              <p:cNvSpPr>
                <a:spLocks noChangeArrowheads="1"/>
              </p:cNvSpPr>
              <p:nvPr/>
            </p:nvSpPr>
            <p:spPr bwMode="auto">
              <a:xfrm>
                <a:off x="1632" y="1459"/>
                <a:ext cx="3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O</a:t>
                </a:r>
                <a:r>
                  <a:rPr lang="en-US" altLang="en-US" sz="3000" b="1" baseline="-25000">
                    <a:solidFill>
                      <a:srgbClr val="000000"/>
                    </a:solidFill>
                  </a:rPr>
                  <a:t>2</a:t>
                </a:r>
                <a:endParaRPr lang="en-US" altLang="en-US" sz="3000" b="1">
                  <a:solidFill>
                    <a:srgbClr val="000000"/>
                  </a:solidFill>
                </a:endParaRPr>
              </a:p>
            </p:txBody>
          </p:sp>
        </p:grpSp>
      </p:grpSp>
      <p:grpSp>
        <p:nvGrpSpPr>
          <p:cNvPr id="4" name="Group 16">
            <a:extLst>
              <a:ext uri="{FF2B5EF4-FFF2-40B4-BE49-F238E27FC236}">
                <a16:creationId xmlns:a16="http://schemas.microsoft.com/office/drawing/2014/main" id="{9B93F8FF-1091-3844-B957-574E80377D8E}"/>
              </a:ext>
            </a:extLst>
          </p:cNvPr>
          <p:cNvGrpSpPr>
            <a:grpSpLocks/>
          </p:cNvGrpSpPr>
          <p:nvPr/>
        </p:nvGrpSpPr>
        <p:grpSpPr bwMode="auto">
          <a:xfrm>
            <a:off x="1295400" y="1905000"/>
            <a:ext cx="685800" cy="1752600"/>
            <a:chOff x="816" y="1200"/>
            <a:chExt cx="432" cy="1104"/>
          </a:xfrm>
        </p:grpSpPr>
        <p:sp>
          <p:nvSpPr>
            <p:cNvPr id="46089" name="AutoShape 5">
              <a:extLst>
                <a:ext uri="{FF2B5EF4-FFF2-40B4-BE49-F238E27FC236}">
                  <a16:creationId xmlns:a16="http://schemas.microsoft.com/office/drawing/2014/main" id="{5A3863A9-8006-5749-B204-5D1C851F69EC}"/>
                </a:ext>
              </a:extLst>
            </p:cNvPr>
            <p:cNvSpPr>
              <a:spLocks noChangeArrowheads="1"/>
            </p:cNvSpPr>
            <p:nvPr/>
          </p:nvSpPr>
          <p:spPr bwMode="auto">
            <a:xfrm rot="1800000">
              <a:off x="960" y="1200"/>
              <a:ext cx="192" cy="1104"/>
            </a:xfrm>
            <a:prstGeom prst="downArrow">
              <a:avLst>
                <a:gd name="adj1" fmla="val 50000"/>
                <a:gd name="adj2" fmla="val 143750"/>
              </a:avLst>
            </a:prstGeom>
            <a:solidFill>
              <a:srgbClr val="FFEA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6090" name="Group 10">
              <a:extLst>
                <a:ext uri="{FF2B5EF4-FFF2-40B4-BE49-F238E27FC236}">
                  <a16:creationId xmlns:a16="http://schemas.microsoft.com/office/drawing/2014/main" id="{172B7327-B265-4C43-B963-E536AED99050}"/>
                </a:ext>
              </a:extLst>
            </p:cNvPr>
            <p:cNvGrpSpPr>
              <a:grpSpLocks/>
            </p:cNvGrpSpPr>
            <p:nvPr/>
          </p:nvGrpSpPr>
          <p:grpSpPr bwMode="auto">
            <a:xfrm>
              <a:off x="816" y="1488"/>
              <a:ext cx="432" cy="451"/>
              <a:chOff x="1632" y="2957"/>
              <a:chExt cx="432" cy="451"/>
            </a:xfrm>
          </p:grpSpPr>
          <p:sp>
            <p:nvSpPr>
              <p:cNvPr id="46091" name="Oval 11">
                <a:extLst>
                  <a:ext uri="{FF2B5EF4-FFF2-40B4-BE49-F238E27FC236}">
                    <a16:creationId xmlns:a16="http://schemas.microsoft.com/office/drawing/2014/main" id="{BDC605C0-95B0-D24F-999B-26CA3A1BC79F}"/>
                  </a:ext>
                </a:extLst>
              </p:cNvPr>
              <p:cNvSpPr>
                <a:spLocks noChangeArrowheads="1"/>
              </p:cNvSpPr>
              <p:nvPr/>
            </p:nvSpPr>
            <p:spPr bwMode="auto">
              <a:xfrm>
                <a:off x="1632" y="2957"/>
                <a:ext cx="432" cy="432"/>
              </a:xfrm>
              <a:prstGeom prst="ellipse">
                <a:avLst/>
              </a:prstGeom>
              <a:solidFill>
                <a:schemeClr val="bg2"/>
              </a:solidFill>
              <a:ln w="2857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092" name="Rectangle 12">
                <a:extLst>
                  <a:ext uri="{FF2B5EF4-FFF2-40B4-BE49-F238E27FC236}">
                    <a16:creationId xmlns:a16="http://schemas.microsoft.com/office/drawing/2014/main" id="{8C64FE00-9F0A-4844-8DDE-9DDBA950762B}"/>
                  </a:ext>
                </a:extLst>
              </p:cNvPr>
              <p:cNvSpPr>
                <a:spLocks noChangeArrowheads="1"/>
              </p:cNvSpPr>
              <p:nvPr/>
            </p:nvSpPr>
            <p:spPr bwMode="auto">
              <a:xfrm>
                <a:off x="1632" y="2976"/>
                <a:ext cx="3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O</a:t>
                </a:r>
                <a:r>
                  <a:rPr lang="en-US" altLang="en-US" sz="3000" b="1" baseline="-25000">
                    <a:solidFill>
                      <a:srgbClr val="000000"/>
                    </a:solidFill>
                  </a:rPr>
                  <a:t>2</a:t>
                </a:r>
                <a:endParaRPr lang="en-US" altLang="en-US" sz="3000" b="1">
                  <a:solidFill>
                    <a:srgbClr val="000000"/>
                  </a:solidFill>
                </a:endParaRPr>
              </a:p>
            </p:txBody>
          </p:sp>
          <p:sp>
            <p:nvSpPr>
              <p:cNvPr id="46093" name="Line 13">
                <a:extLst>
                  <a:ext uri="{FF2B5EF4-FFF2-40B4-BE49-F238E27FC236}">
                    <a16:creationId xmlns:a16="http://schemas.microsoft.com/office/drawing/2014/main" id="{21B9165A-8F4F-B841-8F7E-011BCC03E6B9}"/>
                  </a:ext>
                </a:extLst>
              </p:cNvPr>
              <p:cNvSpPr>
                <a:spLocks noChangeShapeType="1"/>
              </p:cNvSpPr>
              <p:nvPr/>
            </p:nvSpPr>
            <p:spPr bwMode="auto">
              <a:xfrm flipH="1">
                <a:off x="1632" y="2976"/>
                <a:ext cx="432" cy="432"/>
              </a:xfrm>
              <a:prstGeom prst="line">
                <a:avLst/>
              </a:prstGeom>
              <a:noFill/>
              <a:ln w="5715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451598" name="Rectangle 14">
            <a:extLst>
              <a:ext uri="{FF2B5EF4-FFF2-40B4-BE49-F238E27FC236}">
                <a16:creationId xmlns:a16="http://schemas.microsoft.com/office/drawing/2014/main" id="{E595EA08-7DE7-3B46-9CAB-1FE9CFAF3611}"/>
              </a:ext>
            </a:extLst>
          </p:cNvPr>
          <p:cNvSpPr>
            <a:spLocks noChangeArrowheads="1"/>
          </p:cNvSpPr>
          <p:nvPr/>
        </p:nvSpPr>
        <p:spPr bwMode="auto">
          <a:xfrm>
            <a:off x="1743075" y="4471988"/>
            <a:ext cx="40528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dirty="0">
                <a:solidFill>
                  <a:schemeClr val="tx2"/>
                </a:solidFill>
              </a:rPr>
              <a:t>mitochondria</a:t>
            </a:r>
          </a:p>
          <a:p>
            <a:r>
              <a:rPr lang="en-US" altLang="en-US" sz="3000" b="1" dirty="0">
                <a:solidFill>
                  <a:srgbClr val="0070C0"/>
                </a:solidFill>
              </a:rPr>
              <a:t>Krebs cycle</a:t>
            </a:r>
          </a:p>
          <a:p>
            <a:r>
              <a:rPr lang="en-US" altLang="en-US" sz="3000" b="1" dirty="0">
                <a:solidFill>
                  <a:srgbClr val="0F116A"/>
                </a:solidFill>
              </a:rPr>
              <a:t>aerobic respiration</a:t>
            </a:r>
          </a:p>
        </p:txBody>
      </p:sp>
      <p:sp>
        <p:nvSpPr>
          <p:cNvPr id="451599" name="Rectangle 15">
            <a:extLst>
              <a:ext uri="{FF2B5EF4-FFF2-40B4-BE49-F238E27FC236}">
                <a16:creationId xmlns:a16="http://schemas.microsoft.com/office/drawing/2014/main" id="{B2B849D9-C960-7640-BE02-C313F818E625}"/>
              </a:ext>
            </a:extLst>
          </p:cNvPr>
          <p:cNvSpPr>
            <a:spLocks noChangeArrowheads="1"/>
          </p:cNvSpPr>
          <p:nvPr/>
        </p:nvSpPr>
        <p:spPr bwMode="auto">
          <a:xfrm>
            <a:off x="190885" y="3490695"/>
            <a:ext cx="251383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dirty="0">
                <a:solidFill>
                  <a:srgbClr val="0070C0"/>
                </a:solidFill>
              </a:rPr>
              <a:t>fermentation</a:t>
            </a:r>
          </a:p>
          <a:p>
            <a:pPr>
              <a:lnSpc>
                <a:spcPct val="80000"/>
              </a:lnSpc>
            </a:pPr>
            <a:r>
              <a:rPr lang="en-US" altLang="en-US" sz="3000" b="1" dirty="0">
                <a:solidFill>
                  <a:srgbClr val="0F116A"/>
                </a:solidFill>
              </a:rPr>
              <a:t>anaerobic</a:t>
            </a:r>
            <a:br>
              <a:rPr lang="en-US" altLang="en-US" sz="3000" b="1" dirty="0">
                <a:solidFill>
                  <a:srgbClr val="0F116A"/>
                </a:solidFill>
              </a:rPr>
            </a:br>
            <a:r>
              <a:rPr lang="en-US" altLang="en-US" sz="3000" b="1" dirty="0">
                <a:solidFill>
                  <a:srgbClr val="0F116A"/>
                </a:solidFill>
              </a:rPr>
              <a:t>respiration</a:t>
            </a:r>
          </a:p>
        </p:txBody>
      </p:sp>
    </p:spTree>
    <p:extLst>
      <p:ext uri="{BB962C8B-B14F-4D97-AF65-F5344CB8AC3E}">
        <p14:creationId xmlns:p14="http://schemas.microsoft.com/office/powerpoint/2010/main" val="393136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1599">
                                            <p:txEl>
                                              <p:pRg st="0" end="0"/>
                                            </p:txEl>
                                          </p:spTgt>
                                        </p:tgtEl>
                                        <p:attrNameLst>
                                          <p:attrName>style.visibility</p:attrName>
                                        </p:attrNameLst>
                                      </p:cBhvr>
                                      <p:to>
                                        <p:strVal val="visible"/>
                                      </p:to>
                                    </p:set>
                                    <p:animEffect transition="in" filter="wipe(left)">
                                      <p:cBhvr>
                                        <p:cTn id="12" dur="500"/>
                                        <p:tgtEl>
                                          <p:spTgt spid="4515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51599">
                                            <p:txEl>
                                              <p:pRg st="1" end="1"/>
                                            </p:txEl>
                                          </p:spTgt>
                                        </p:tgtEl>
                                        <p:attrNameLst>
                                          <p:attrName>style.visibility</p:attrName>
                                        </p:attrNameLst>
                                      </p:cBhvr>
                                      <p:to>
                                        <p:strVal val="visible"/>
                                      </p:to>
                                    </p:set>
                                    <p:animEffect transition="in" filter="wipe(left)">
                                      <p:cBhvr>
                                        <p:cTn id="17" dur="500"/>
                                        <p:tgtEl>
                                          <p:spTgt spid="4515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51598">
                                            <p:txEl>
                                              <p:pRg st="0" end="0"/>
                                            </p:txEl>
                                          </p:spTgt>
                                        </p:tgtEl>
                                        <p:attrNameLst>
                                          <p:attrName>style.visibility</p:attrName>
                                        </p:attrNameLst>
                                      </p:cBhvr>
                                      <p:to>
                                        <p:strVal val="visible"/>
                                      </p:to>
                                    </p:set>
                                    <p:animEffect transition="in" filter="wipe(left)">
                                      <p:cBhvr>
                                        <p:cTn id="27" dur="500"/>
                                        <p:tgtEl>
                                          <p:spTgt spid="451598">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1598">
                                            <p:txEl>
                                              <p:pRg st="1" end="1"/>
                                            </p:txEl>
                                          </p:spTgt>
                                        </p:tgtEl>
                                        <p:attrNameLst>
                                          <p:attrName>style.visibility</p:attrName>
                                        </p:attrNameLst>
                                      </p:cBhvr>
                                      <p:to>
                                        <p:strVal val="visible"/>
                                      </p:to>
                                    </p:set>
                                    <p:animEffect transition="in" filter="wipe(left)">
                                      <p:cBhvr>
                                        <p:cTn id="32" dur="500"/>
                                        <p:tgtEl>
                                          <p:spTgt spid="451598">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1598">
                                            <p:txEl>
                                              <p:pRg st="2" end="2"/>
                                            </p:txEl>
                                          </p:spTgt>
                                        </p:tgtEl>
                                        <p:attrNameLst>
                                          <p:attrName>style.visibility</p:attrName>
                                        </p:attrNameLst>
                                      </p:cBhvr>
                                      <p:to>
                                        <p:strVal val="visible"/>
                                      </p:to>
                                    </p:set>
                                    <p:animEffect transition="in" filter="wipe(left)">
                                      <p:cBhvr>
                                        <p:cTn id="37" dur="500"/>
                                        <p:tgtEl>
                                          <p:spTgt spid="451598">
                                            <p:txEl>
                                              <p:pRg st="2" end="2"/>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8" grpId="0" build="p" autoUpdateAnimBg="0" advAuto="0"/>
      <p:bldP spid="451599"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05EADEA9-B4CE-4E40-BF91-556EA4F06C17}"/>
              </a:ext>
            </a:extLst>
          </p:cNvPr>
          <p:cNvSpPr>
            <a:spLocks noGrp="1" noChangeArrowheads="1"/>
          </p:cNvSpPr>
          <p:nvPr>
            <p:ph type="ctrTitle"/>
          </p:nvPr>
        </p:nvSpPr>
        <p:spPr>
          <a:xfrm>
            <a:off x="685800" y="2667000"/>
            <a:ext cx="7239000" cy="2209800"/>
          </a:xfrm>
        </p:spPr>
        <p:txBody>
          <a:bodyPr/>
          <a:lstStyle/>
          <a:p>
            <a:pPr marL="460375" eaLnBrk="1" hangingPunct="1">
              <a:tabLst>
                <a:tab pos="1368425" algn="l"/>
                <a:tab pos="1828800" algn="l"/>
              </a:tabLst>
            </a:pPr>
            <a:r>
              <a:rPr lang="en-US" altLang="en-US">
                <a:solidFill>
                  <a:srgbClr val="0F116A"/>
                </a:solidFill>
                <a:ea typeface="ＭＳ Ｐゴシック" panose="020B0600070205080204" pitchFamily="34" charset="-128"/>
              </a:rPr>
              <a:t>Cellular Respiration</a:t>
            </a:r>
            <a:br>
              <a:rPr lang="en-US" altLang="en-US">
                <a:ea typeface="ＭＳ Ｐゴシック" panose="020B0600070205080204" pitchFamily="34" charset="-128"/>
              </a:rPr>
            </a:br>
            <a:r>
              <a:rPr lang="en-US" altLang="en-US">
                <a:ea typeface="ＭＳ Ｐゴシック" panose="020B0600070205080204" pitchFamily="34" charset="-128"/>
              </a:rPr>
              <a:t>	</a:t>
            </a:r>
            <a:r>
              <a:rPr lang="en-US" altLang="en-US">
                <a:solidFill>
                  <a:schemeClr val="tx1"/>
                </a:solidFill>
                <a:ea typeface="ＭＳ Ｐゴシック" panose="020B0600070205080204" pitchFamily="34" charset="-128"/>
              </a:rPr>
              <a:t>Stage 2 &amp; 3:</a:t>
            </a:r>
            <a:br>
              <a:rPr lang="en-US" altLang="en-US">
                <a:ea typeface="ＭＳ Ｐゴシック" panose="020B0600070205080204" pitchFamily="34" charset="-128"/>
              </a:rPr>
            </a:br>
            <a:r>
              <a:rPr lang="en-US" altLang="en-US">
                <a:ea typeface="ＭＳ Ｐゴシック" panose="020B0600070205080204" pitchFamily="34" charset="-128"/>
              </a:rPr>
              <a:t>		Oxidation of Pyruvate</a:t>
            </a:r>
            <a:br>
              <a:rPr lang="en-US" altLang="en-US">
                <a:ea typeface="ＭＳ Ｐゴシック" panose="020B0600070205080204" pitchFamily="34" charset="-128"/>
              </a:rPr>
            </a:br>
            <a:r>
              <a:rPr lang="en-US" altLang="en-US">
                <a:ea typeface="ＭＳ Ｐゴシック" panose="020B0600070205080204" pitchFamily="34" charset="-128"/>
              </a:rPr>
              <a:t>		Krebs Cycle</a:t>
            </a:r>
          </a:p>
        </p:txBody>
      </p:sp>
      <p:pic>
        <p:nvPicPr>
          <p:cNvPr id="5122" name="Picture 3">
            <a:extLst>
              <a:ext uri="{FF2B5EF4-FFF2-40B4-BE49-F238E27FC236}">
                <a16:creationId xmlns:a16="http://schemas.microsoft.com/office/drawing/2014/main" id="{6EFA8282-59DB-3D4A-B3D7-78F9C16F1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2081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158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a:extLst>
              <a:ext uri="{FF2B5EF4-FFF2-40B4-BE49-F238E27FC236}">
                <a16:creationId xmlns:a16="http://schemas.microsoft.com/office/drawing/2014/main" id="{B9DEA142-E728-8E47-B9CD-BD70AC7C2524}"/>
              </a:ext>
            </a:extLst>
          </p:cNvPr>
          <p:cNvGrpSpPr>
            <a:grpSpLocks/>
          </p:cNvGrpSpPr>
          <p:nvPr/>
        </p:nvGrpSpPr>
        <p:grpSpPr bwMode="auto">
          <a:xfrm>
            <a:off x="1676400" y="5494338"/>
            <a:ext cx="6019800" cy="1143000"/>
            <a:chOff x="1056" y="3461"/>
            <a:chExt cx="3792" cy="720"/>
          </a:xfrm>
        </p:grpSpPr>
        <p:sp>
          <p:nvSpPr>
            <p:cNvPr id="7181" name="Rectangle 11">
              <a:extLst>
                <a:ext uri="{FF2B5EF4-FFF2-40B4-BE49-F238E27FC236}">
                  <a16:creationId xmlns:a16="http://schemas.microsoft.com/office/drawing/2014/main" id="{D9C10079-6D0B-3849-999E-3EDF5D9A9B49}"/>
                </a:ext>
              </a:extLst>
            </p:cNvPr>
            <p:cNvSpPr>
              <a:spLocks noChangeArrowheads="1"/>
            </p:cNvSpPr>
            <p:nvPr/>
          </p:nvSpPr>
          <p:spPr bwMode="auto">
            <a:xfrm>
              <a:off x="1056" y="3461"/>
              <a:ext cx="3792" cy="720"/>
            </a:xfrm>
            <a:prstGeom prst="rect">
              <a:avLst/>
            </a:prstGeom>
            <a:solidFill>
              <a:schemeClr val="bg2"/>
            </a:solidFill>
            <a:ln w="9525">
              <a:solidFill>
                <a:schemeClr val="bg2"/>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182" name="Rectangle 16">
              <a:extLst>
                <a:ext uri="{FF2B5EF4-FFF2-40B4-BE49-F238E27FC236}">
                  <a16:creationId xmlns:a16="http://schemas.microsoft.com/office/drawing/2014/main" id="{C52BEBDE-2E64-2C4E-A224-CD716CF971FC}"/>
                </a:ext>
              </a:extLst>
            </p:cNvPr>
            <p:cNvSpPr>
              <a:spLocks noChangeArrowheads="1"/>
            </p:cNvSpPr>
            <p:nvPr/>
          </p:nvSpPr>
          <p:spPr bwMode="auto">
            <a:xfrm>
              <a:off x="1223" y="3504"/>
              <a:ext cx="34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pPr>
              <a:r>
                <a:rPr lang="en-US" altLang="en-US" sz="3000" b="1">
                  <a:solidFill>
                    <a:srgbClr val="0F116A"/>
                  </a:solidFill>
                </a:rPr>
                <a:t>pyruvate </a:t>
              </a:r>
              <a:r>
                <a:rPr lang="en-US" altLang="en-US" sz="3000" b="1">
                  <a:solidFill>
                    <a:srgbClr val="0F116A"/>
                  </a:solidFill>
                  <a:sym typeface="Symbol" pitchFamily="2" charset="2"/>
                </a:rPr>
                <a:t>      CO</a:t>
              </a:r>
              <a:r>
                <a:rPr lang="en-US" altLang="en-US" sz="3000" b="1" baseline="-25000">
                  <a:solidFill>
                    <a:srgbClr val="0F116A"/>
                  </a:solidFill>
                  <a:sym typeface="Symbol" pitchFamily="2" charset="2"/>
                </a:rPr>
                <a:t>2</a:t>
              </a:r>
            </a:p>
          </p:txBody>
        </p:sp>
      </p:grpSp>
      <p:sp>
        <p:nvSpPr>
          <p:cNvPr id="7170" name="Rectangle 3">
            <a:extLst>
              <a:ext uri="{FF2B5EF4-FFF2-40B4-BE49-F238E27FC236}">
                <a16:creationId xmlns:a16="http://schemas.microsoft.com/office/drawing/2014/main" id="{412B2DEB-B860-374F-841B-93B4D217826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Glycolysis is only the start</a:t>
            </a:r>
          </a:p>
        </p:txBody>
      </p:sp>
      <p:sp>
        <p:nvSpPr>
          <p:cNvPr id="369668" name="Rectangle 4" descr="Rectangle: Click to edit Master text styles&#13;&#10;Second level&#13;&#10;Third level&#13;&#10;Fourth level&#13;&#10;Fifth level">
            <a:extLst>
              <a:ext uri="{FF2B5EF4-FFF2-40B4-BE49-F238E27FC236}">
                <a16:creationId xmlns:a16="http://schemas.microsoft.com/office/drawing/2014/main" id="{0745B4C3-8E39-3F41-A7A0-2A298BABCFAD}"/>
              </a:ext>
            </a:extLst>
          </p:cNvPr>
          <p:cNvSpPr>
            <a:spLocks noGrp="1" noChangeArrowheads="1"/>
          </p:cNvSpPr>
          <p:nvPr>
            <p:ph type="body" idx="1"/>
          </p:nvPr>
        </p:nvSpPr>
        <p:spPr>
          <a:xfrm>
            <a:off x="838200" y="1371600"/>
            <a:ext cx="7772400" cy="4038600"/>
          </a:xfrm>
        </p:spPr>
        <p:txBody>
          <a:bodyPr/>
          <a:lstStyle/>
          <a:p>
            <a:pPr eaLnBrk="1" hangingPunct="1"/>
            <a:r>
              <a:rPr lang="en-US" altLang="en-US" sz="2600" dirty="0">
                <a:ea typeface="ＭＳ Ｐゴシック" panose="020B0600070205080204" pitchFamily="34" charset="-128"/>
              </a:rPr>
              <a:t>Glycolysis</a:t>
            </a:r>
          </a:p>
          <a:p>
            <a:pPr eaLnBrk="1" hangingPunct="1"/>
            <a:endParaRPr lang="en-US" altLang="en-US" sz="2600" dirty="0">
              <a:ea typeface="ＭＳ Ｐゴシック" panose="020B0600070205080204" pitchFamily="34" charset="-128"/>
            </a:endParaRPr>
          </a:p>
          <a:p>
            <a:pPr eaLnBrk="1" hangingPunct="1">
              <a:buFont typeface="Wingdings" pitchFamily="2" charset="2"/>
              <a:buNone/>
            </a:pPr>
            <a:endParaRPr lang="en-US" altLang="en-US" sz="2600" dirty="0">
              <a:ea typeface="ＭＳ Ｐゴシック" panose="020B0600070205080204" pitchFamily="34" charset="-128"/>
            </a:endParaRPr>
          </a:p>
          <a:p>
            <a:pPr marL="1771650" lvl="4" eaLnBrk="1" hangingPunct="1"/>
            <a:endParaRPr lang="en-US" altLang="en-US" sz="1800" dirty="0">
              <a:ea typeface="ＭＳ Ｐゴシック" panose="020B0600070205080204" pitchFamily="34" charset="-128"/>
            </a:endParaRPr>
          </a:p>
          <a:p>
            <a:pPr eaLnBrk="1" hangingPunct="1"/>
            <a:r>
              <a:rPr lang="en-US" altLang="en-US" sz="2600" dirty="0">
                <a:ea typeface="ＭＳ Ｐゴシック" panose="020B0600070205080204" pitchFamily="34" charset="-128"/>
              </a:rPr>
              <a:t>Pyruvate has more energy to yield</a:t>
            </a:r>
          </a:p>
          <a:p>
            <a:pPr lvl="1" eaLnBrk="1" hangingPunct="1"/>
            <a:r>
              <a:rPr lang="en-US" altLang="en-US" sz="2400" dirty="0">
                <a:ea typeface="ＭＳ Ｐゴシック" panose="020B0600070205080204" pitchFamily="34" charset="-128"/>
              </a:rPr>
              <a:t>3 more C to strip off (to </a:t>
            </a:r>
            <a:r>
              <a:rPr lang="en-US" altLang="en-US" sz="2400" u="sng" dirty="0">
                <a:solidFill>
                  <a:srgbClr val="CC0000"/>
                </a:solidFill>
                <a:ea typeface="ＭＳ Ｐゴシック" panose="020B0600070205080204" pitchFamily="34" charset="-128"/>
              </a:rPr>
              <a:t>oxidize</a:t>
            </a:r>
            <a:r>
              <a:rPr lang="en-US" altLang="en-US" sz="2400" dirty="0">
                <a:ea typeface="ＭＳ Ｐゴシック" panose="020B0600070205080204" pitchFamily="34" charset="-128"/>
              </a:rPr>
              <a:t>)</a:t>
            </a:r>
          </a:p>
          <a:p>
            <a:pPr lvl="1" eaLnBrk="1" hangingPunct="1"/>
            <a:r>
              <a:rPr lang="en-US" altLang="en-US" sz="2400" dirty="0">
                <a:ea typeface="ＭＳ Ｐゴシック" panose="020B0600070205080204" pitchFamily="34" charset="-128"/>
              </a:rPr>
              <a:t>if O</a:t>
            </a:r>
            <a:r>
              <a:rPr lang="en-US" altLang="en-US" sz="2400" baseline="-25000" dirty="0">
                <a:ea typeface="ＭＳ Ｐゴシック" panose="020B0600070205080204" pitchFamily="34" charset="-128"/>
              </a:rPr>
              <a:t>2 </a:t>
            </a:r>
            <a:r>
              <a:rPr lang="en-US" altLang="en-US" sz="2400" dirty="0">
                <a:ea typeface="ＭＳ Ｐゴシック" panose="020B0600070205080204" pitchFamily="34" charset="-128"/>
              </a:rPr>
              <a:t>is available, pyruvate enters mitochondria</a:t>
            </a:r>
          </a:p>
          <a:p>
            <a:pPr lvl="1" eaLnBrk="1" hangingPunct="1"/>
            <a:r>
              <a:rPr lang="en-US" altLang="en-US" sz="2400" dirty="0">
                <a:ea typeface="ＭＳ Ｐゴシック" panose="020B0600070205080204" pitchFamily="34" charset="-128"/>
              </a:rPr>
              <a:t>enzymes of Krebs cycle complete the full oxidation of sugar to CO</a:t>
            </a:r>
            <a:r>
              <a:rPr lang="en-US" altLang="en-US" sz="2400" baseline="-25000" dirty="0">
                <a:ea typeface="ＭＳ Ｐゴシック" panose="020B0600070205080204" pitchFamily="34" charset="-128"/>
              </a:rPr>
              <a:t>2</a:t>
            </a:r>
            <a:endParaRPr lang="en-US" altLang="en-US" sz="2400" dirty="0">
              <a:ea typeface="ＭＳ Ｐゴシック" panose="020B0600070205080204" pitchFamily="34" charset="-128"/>
            </a:endParaRPr>
          </a:p>
        </p:txBody>
      </p:sp>
      <p:grpSp>
        <p:nvGrpSpPr>
          <p:cNvPr id="3" name="Group 17">
            <a:extLst>
              <a:ext uri="{FF2B5EF4-FFF2-40B4-BE49-F238E27FC236}">
                <a16:creationId xmlns:a16="http://schemas.microsoft.com/office/drawing/2014/main" id="{20105291-5CD9-A746-9F20-A6D541F4ECA4}"/>
              </a:ext>
            </a:extLst>
          </p:cNvPr>
          <p:cNvGrpSpPr>
            <a:grpSpLocks/>
          </p:cNvGrpSpPr>
          <p:nvPr/>
        </p:nvGrpSpPr>
        <p:grpSpPr bwMode="auto">
          <a:xfrm>
            <a:off x="1676400" y="1905000"/>
            <a:ext cx="6019800" cy="1143000"/>
            <a:chOff x="1056" y="1200"/>
            <a:chExt cx="3792" cy="720"/>
          </a:xfrm>
        </p:grpSpPr>
        <p:sp>
          <p:nvSpPr>
            <p:cNvPr id="7175" name="Rectangle 2">
              <a:extLst>
                <a:ext uri="{FF2B5EF4-FFF2-40B4-BE49-F238E27FC236}">
                  <a16:creationId xmlns:a16="http://schemas.microsoft.com/office/drawing/2014/main" id="{236AE3A8-9D78-964A-A8D6-CC2750AB5F93}"/>
                </a:ext>
              </a:extLst>
            </p:cNvPr>
            <p:cNvSpPr>
              <a:spLocks noChangeArrowheads="1"/>
            </p:cNvSpPr>
            <p:nvPr/>
          </p:nvSpPr>
          <p:spPr bwMode="auto">
            <a:xfrm>
              <a:off x="1056" y="1200"/>
              <a:ext cx="3792" cy="720"/>
            </a:xfrm>
            <a:prstGeom prst="rect">
              <a:avLst/>
            </a:prstGeom>
            <a:solidFill>
              <a:schemeClr val="bg2"/>
            </a:solidFill>
            <a:ln w="9525">
              <a:solidFill>
                <a:schemeClr val="bg2"/>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7176" name="Group 5">
              <a:extLst>
                <a:ext uri="{FF2B5EF4-FFF2-40B4-BE49-F238E27FC236}">
                  <a16:creationId xmlns:a16="http://schemas.microsoft.com/office/drawing/2014/main" id="{936681B3-EDAD-7E4F-8C63-CA1CF06CC1FD}"/>
                </a:ext>
              </a:extLst>
            </p:cNvPr>
            <p:cNvGrpSpPr>
              <a:grpSpLocks/>
            </p:cNvGrpSpPr>
            <p:nvPr/>
          </p:nvGrpSpPr>
          <p:grpSpPr bwMode="auto">
            <a:xfrm>
              <a:off x="1148" y="1243"/>
              <a:ext cx="3608" cy="634"/>
              <a:chOff x="1144" y="1286"/>
              <a:chExt cx="3608" cy="634"/>
            </a:xfrm>
          </p:grpSpPr>
          <p:sp>
            <p:nvSpPr>
              <p:cNvPr id="7177" name="Rectangle 6">
                <a:extLst>
                  <a:ext uri="{FF2B5EF4-FFF2-40B4-BE49-F238E27FC236}">
                    <a16:creationId xmlns:a16="http://schemas.microsoft.com/office/drawing/2014/main" id="{4F02E21D-CA20-6F4E-B304-0F62D6D78858}"/>
                  </a:ext>
                </a:extLst>
              </p:cNvPr>
              <p:cNvSpPr>
                <a:spLocks noChangeArrowheads="1"/>
              </p:cNvSpPr>
              <p:nvPr/>
            </p:nvSpPr>
            <p:spPr bwMode="auto">
              <a:xfrm>
                <a:off x="3840" y="1600"/>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a:t>
                </a:r>
                <a:r>
                  <a:rPr lang="en-US" altLang="en-US" b="1">
                    <a:solidFill>
                      <a:schemeClr val="tx2"/>
                    </a:solidFill>
                  </a:rPr>
                  <a:t>x</a:t>
                </a:r>
                <a:endParaRPr lang="en-US" altLang="en-US" sz="2600" b="1">
                  <a:solidFill>
                    <a:schemeClr val="tx2"/>
                  </a:solidFill>
                </a:endParaRPr>
              </a:p>
            </p:txBody>
          </p:sp>
          <p:sp>
            <p:nvSpPr>
              <p:cNvPr id="7178" name="AutoShape 7">
                <a:extLst>
                  <a:ext uri="{FF2B5EF4-FFF2-40B4-BE49-F238E27FC236}">
                    <a16:creationId xmlns:a16="http://schemas.microsoft.com/office/drawing/2014/main" id="{F212AE52-C01A-B048-BE3E-D2FFD0DF9375}"/>
                  </a:ext>
                </a:extLst>
              </p:cNvPr>
              <p:cNvSpPr>
                <a:spLocks noChangeArrowheads="1"/>
              </p:cNvSpPr>
              <p:nvPr/>
            </p:nvSpPr>
            <p:spPr bwMode="auto">
              <a:xfrm>
                <a:off x="1440" y="1588"/>
                <a:ext cx="384" cy="332"/>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6C</a:t>
                </a:r>
                <a:endParaRPr lang="en-US" altLang="en-US" sz="2400"/>
              </a:p>
            </p:txBody>
          </p:sp>
          <p:sp>
            <p:nvSpPr>
              <p:cNvPr id="7179" name="AutoShape 8">
                <a:extLst>
                  <a:ext uri="{FF2B5EF4-FFF2-40B4-BE49-F238E27FC236}">
                    <a16:creationId xmlns:a16="http://schemas.microsoft.com/office/drawing/2014/main" id="{E0DD3296-B86F-B64A-A283-F86356147ECA}"/>
                  </a:ext>
                </a:extLst>
              </p:cNvPr>
              <p:cNvSpPr>
                <a:spLocks noChangeArrowheads="1"/>
              </p:cNvSpPr>
              <p:nvPr/>
            </p:nvSpPr>
            <p:spPr bwMode="auto">
              <a:xfrm>
                <a:off x="4128" y="1588"/>
                <a:ext cx="384" cy="332"/>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sz="2400"/>
              </a:p>
            </p:txBody>
          </p:sp>
          <p:sp>
            <p:nvSpPr>
              <p:cNvPr id="7180" name="Rectangle 9">
                <a:extLst>
                  <a:ext uri="{FF2B5EF4-FFF2-40B4-BE49-F238E27FC236}">
                    <a16:creationId xmlns:a16="http://schemas.microsoft.com/office/drawing/2014/main" id="{4CC7201E-000B-8941-9D9D-8F5025ABC21F}"/>
                  </a:ext>
                </a:extLst>
              </p:cNvPr>
              <p:cNvSpPr>
                <a:spLocks noChangeArrowheads="1"/>
              </p:cNvSpPr>
              <p:nvPr/>
            </p:nvSpPr>
            <p:spPr bwMode="auto">
              <a:xfrm>
                <a:off x="1144" y="1286"/>
                <a:ext cx="36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0F116A"/>
                  </a:buClr>
                  <a:buSzPct val="120000"/>
                </a:pPr>
                <a:r>
                  <a:rPr lang="en-US" altLang="en-US" sz="3000" b="1">
                    <a:solidFill>
                      <a:srgbClr val="0F116A"/>
                    </a:solidFill>
                  </a:rPr>
                  <a:t>glucose </a:t>
                </a:r>
                <a:r>
                  <a:rPr lang="en-US" altLang="en-US" sz="3000" b="1">
                    <a:solidFill>
                      <a:srgbClr val="0F116A"/>
                    </a:solidFill>
                    <a:sym typeface="Symbol" pitchFamily="2" charset="2"/>
                  </a:rPr>
                  <a:t>     pyruvate</a:t>
                </a:r>
              </a:p>
            </p:txBody>
          </p:sp>
        </p:grpSp>
      </p:grpSp>
      <p:sp>
        <p:nvSpPr>
          <p:cNvPr id="369678" name="AutoShape 14">
            <a:extLst>
              <a:ext uri="{FF2B5EF4-FFF2-40B4-BE49-F238E27FC236}">
                <a16:creationId xmlns:a16="http://schemas.microsoft.com/office/drawing/2014/main" id="{B8ACEC5C-49F8-0049-B180-311AF1C9A058}"/>
              </a:ext>
            </a:extLst>
          </p:cNvPr>
          <p:cNvSpPr>
            <a:spLocks noChangeArrowheads="1"/>
          </p:cNvSpPr>
          <p:nvPr/>
        </p:nvSpPr>
        <p:spPr bwMode="auto">
          <a:xfrm>
            <a:off x="2292350" y="6042025"/>
            <a:ext cx="609600" cy="527050"/>
          </a:xfrm>
          <a:prstGeom prst="hexagon">
            <a:avLst>
              <a:gd name="adj" fmla="val 28916"/>
              <a:gd name="vf" fmla="val 115470"/>
            </a:avLst>
          </a:prstGeom>
          <a:solidFill>
            <a:srgbClr val="FFCC18"/>
          </a:solidFill>
          <a:ln w="9525">
            <a:solidFill>
              <a:srgbClr val="FFCC18"/>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sz="2400"/>
          </a:p>
        </p:txBody>
      </p:sp>
      <p:sp>
        <p:nvSpPr>
          <p:cNvPr id="369679" name="Oval 15">
            <a:extLst>
              <a:ext uri="{FF2B5EF4-FFF2-40B4-BE49-F238E27FC236}">
                <a16:creationId xmlns:a16="http://schemas.microsoft.com/office/drawing/2014/main" id="{3A33DA4D-49E5-2246-AB6A-BFCDD0DEAD84}"/>
              </a:ext>
            </a:extLst>
          </p:cNvPr>
          <p:cNvSpPr>
            <a:spLocks noChangeArrowheads="1"/>
          </p:cNvSpPr>
          <p:nvPr/>
        </p:nvSpPr>
        <p:spPr bwMode="auto">
          <a:xfrm>
            <a:off x="6705600" y="6042025"/>
            <a:ext cx="609600" cy="527050"/>
          </a:xfrm>
          <a:prstGeom prst="ellipse">
            <a:avLst/>
          </a:prstGeom>
          <a:solidFill>
            <a:schemeClr val="hlink"/>
          </a:solidFill>
          <a:ln w="9525">
            <a:solidFill>
              <a:srgbClr val="0F116A"/>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1C</a:t>
            </a:r>
            <a:endParaRPr lang="en-US" altLang="en-US" sz="2400">
              <a:solidFill>
                <a:schemeClr val="tx2"/>
              </a:solidFill>
            </a:endParaRPr>
          </a:p>
        </p:txBody>
      </p:sp>
    </p:spTree>
    <p:extLst>
      <p:ext uri="{BB962C8B-B14F-4D97-AF65-F5344CB8AC3E}">
        <p14:creationId xmlns:p14="http://schemas.microsoft.com/office/powerpoint/2010/main" val="2522556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4" end="4"/>
                                            </p:txEl>
                                          </p:spTgt>
                                        </p:tgtEl>
                                        <p:attrNameLst>
                                          <p:attrName>style.visibility</p:attrName>
                                        </p:attrNameLst>
                                      </p:cBhvr>
                                      <p:to>
                                        <p:strVal val="visible"/>
                                      </p:to>
                                    </p:set>
                                    <p:anim calcmode="lin" valueType="num">
                                      <p:cBhvr additive="base">
                                        <p:cTn id="13"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5" end="5"/>
                                            </p:txEl>
                                          </p:spTgt>
                                        </p:tgtEl>
                                        <p:attrNameLst>
                                          <p:attrName>style.visibility</p:attrName>
                                        </p:attrNameLst>
                                      </p:cBhvr>
                                      <p:to>
                                        <p:strVal val="visible"/>
                                      </p:to>
                                    </p:set>
                                    <p:anim calcmode="lin" valueType="num">
                                      <p:cBhvr additive="base">
                                        <p:cTn id="19" dur="500" fill="hold"/>
                                        <p:tgtEl>
                                          <p:spTgt spid="369668">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6" end="6"/>
                                            </p:txEl>
                                          </p:spTgt>
                                        </p:tgtEl>
                                        <p:attrNameLst>
                                          <p:attrName>style.visibility</p:attrName>
                                        </p:attrNameLst>
                                      </p:cBhvr>
                                      <p:to>
                                        <p:strVal val="visible"/>
                                      </p:to>
                                    </p:set>
                                    <p:anim calcmode="lin" valueType="num">
                                      <p:cBhvr additive="base">
                                        <p:cTn id="25"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7" end="7"/>
                                            </p:txEl>
                                          </p:spTgt>
                                        </p:tgtEl>
                                        <p:attrNameLst>
                                          <p:attrName>style.visibility</p:attrName>
                                        </p:attrNameLst>
                                      </p:cBhvr>
                                      <p:to>
                                        <p:strVal val="visible"/>
                                      </p:to>
                                    </p:set>
                                    <p:anim calcmode="lin" valueType="num">
                                      <p:cBhvr additive="base">
                                        <p:cTn id="31" dur="500" fill="hold"/>
                                        <p:tgtEl>
                                          <p:spTgt spid="369668">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Laser"/>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369678"/>
                                        </p:tgtEl>
                                        <p:attrNameLst>
                                          <p:attrName>style.visibility</p:attrName>
                                        </p:attrNameLst>
                                      </p:cBhvr>
                                      <p:to>
                                        <p:strVal val="visible"/>
                                      </p:to>
                                    </p:set>
                                    <p:anim from="(-#ppt_w/2)" to="(#ppt_x)" calcmode="lin" valueType="num">
                                      <p:cBhvr>
                                        <p:cTn id="43" dur="600" fill="hold">
                                          <p:stCondLst>
                                            <p:cond delay="0"/>
                                          </p:stCondLst>
                                        </p:cTn>
                                        <p:tgtEl>
                                          <p:spTgt spid="369678"/>
                                        </p:tgtEl>
                                        <p:attrNameLst>
                                          <p:attrName>ppt_x</p:attrName>
                                        </p:attrNameLst>
                                      </p:cBhvr>
                                    </p:anim>
                                    <p:anim from="0" to="-1.0" calcmode="lin" valueType="num">
                                      <p:cBhvr>
                                        <p:cTn id="44" dur="200" decel="50000" autoRev="1" fill="hold">
                                          <p:stCondLst>
                                            <p:cond delay="600"/>
                                          </p:stCondLst>
                                        </p:cTn>
                                        <p:tgtEl>
                                          <p:spTgt spid="369678"/>
                                        </p:tgtEl>
                                        <p:attrNameLst>
                                          <p:attrName>xshear</p:attrName>
                                        </p:attrNameLst>
                                      </p:cBhvr>
                                    </p:anim>
                                    <p:animScale>
                                      <p:cBhvr>
                                        <p:cTn id="45" dur="200" decel="100000" autoRev="1" fill="hold">
                                          <p:stCondLst>
                                            <p:cond delay="600"/>
                                          </p:stCondLst>
                                        </p:cTn>
                                        <p:tgtEl>
                                          <p:spTgt spid="369678"/>
                                        </p:tgtEl>
                                      </p:cBhvr>
                                      <p:from x="100000" y="100000"/>
                                      <p:to x="80000" y="100000"/>
                                    </p:animScale>
                                    <p:anim by="(#ppt_h/3+#ppt_w*0.1)" calcmode="lin" valueType="num">
                                      <p:cBhvr additive="sum">
                                        <p:cTn id="46" dur="200" decel="100000" autoRev="1" fill="hold">
                                          <p:stCondLst>
                                            <p:cond delay="600"/>
                                          </p:stCondLst>
                                        </p:cTn>
                                        <p:tgtEl>
                                          <p:spTgt spid="369678"/>
                                        </p:tgtEl>
                                        <p:attrNameLst>
                                          <p:attrName>ppt_x</p:attrName>
                                        </p:attrNameLst>
                                      </p:cBhvr>
                                    </p:anim>
                                  </p:childTnLst>
                                  <p:subTnLst>
                                    <p:audio>
                                      <p:cMediaNode>
                                        <p:cTn display="0" masterRel="sameClick">
                                          <p:stCondLst>
                                            <p:cond evt="begin" delay="0">
                                              <p:tn val="41"/>
                                            </p:cond>
                                          </p:stCondLst>
                                          <p:endCondLst>
                                            <p:cond evt="onStopAudio" delay="0">
                                              <p:tgtEl>
                                                <p:sldTgt/>
                                              </p:tgtEl>
                                            </p:cond>
                                          </p:endCondLst>
                                        </p:cTn>
                                        <p:tgtEl>
                                          <p:sndTgt r:embed="rId5" name="Arrow"/>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34" presetClass="entr" presetSubtype="0" fill="hold" grpId="0" nodeType="clickEffect">
                                  <p:stCondLst>
                                    <p:cond delay="0"/>
                                  </p:stCondLst>
                                  <p:childTnLst>
                                    <p:set>
                                      <p:cBhvr>
                                        <p:cTn id="50" dur="1" fill="hold">
                                          <p:stCondLst>
                                            <p:cond delay="0"/>
                                          </p:stCondLst>
                                        </p:cTn>
                                        <p:tgtEl>
                                          <p:spTgt spid="369679"/>
                                        </p:tgtEl>
                                        <p:attrNameLst>
                                          <p:attrName>style.visibility</p:attrName>
                                        </p:attrNameLst>
                                      </p:cBhvr>
                                      <p:to>
                                        <p:strVal val="visible"/>
                                      </p:to>
                                    </p:set>
                                    <p:anim from="(-#ppt_w/2)" to="(#ppt_x)" calcmode="lin" valueType="num">
                                      <p:cBhvr>
                                        <p:cTn id="51" dur="600" fill="hold">
                                          <p:stCondLst>
                                            <p:cond delay="0"/>
                                          </p:stCondLst>
                                        </p:cTn>
                                        <p:tgtEl>
                                          <p:spTgt spid="369679"/>
                                        </p:tgtEl>
                                        <p:attrNameLst>
                                          <p:attrName>ppt_x</p:attrName>
                                        </p:attrNameLst>
                                      </p:cBhvr>
                                    </p:anim>
                                    <p:anim from="0" to="-1.0" calcmode="lin" valueType="num">
                                      <p:cBhvr>
                                        <p:cTn id="52" dur="200" decel="50000" autoRev="1" fill="hold">
                                          <p:stCondLst>
                                            <p:cond delay="600"/>
                                          </p:stCondLst>
                                        </p:cTn>
                                        <p:tgtEl>
                                          <p:spTgt spid="369679"/>
                                        </p:tgtEl>
                                        <p:attrNameLst>
                                          <p:attrName>xshear</p:attrName>
                                        </p:attrNameLst>
                                      </p:cBhvr>
                                    </p:anim>
                                    <p:animScale>
                                      <p:cBhvr>
                                        <p:cTn id="53" dur="200" decel="100000" autoRev="1" fill="hold">
                                          <p:stCondLst>
                                            <p:cond delay="600"/>
                                          </p:stCondLst>
                                        </p:cTn>
                                        <p:tgtEl>
                                          <p:spTgt spid="369679"/>
                                        </p:tgtEl>
                                      </p:cBhvr>
                                      <p:from x="100000" y="100000"/>
                                      <p:to x="80000" y="100000"/>
                                    </p:animScale>
                                    <p:anim by="(#ppt_h/3+#ppt_w*0.1)" calcmode="lin" valueType="num">
                                      <p:cBhvr additive="sum">
                                        <p:cTn id="54" dur="200" decel="100000" autoRev="1" fill="hold">
                                          <p:stCondLst>
                                            <p:cond delay="600"/>
                                          </p:stCondLst>
                                        </p:cTn>
                                        <p:tgtEl>
                                          <p:spTgt spid="369679"/>
                                        </p:tgtEl>
                                        <p:attrNameLst>
                                          <p:attrName>ppt_x</p:attrName>
                                        </p:attrNameLst>
                                      </p:cBhvr>
                                    </p:anim>
                                  </p:childTnLst>
                                  <p:subTnLst>
                                    <p:audio>
                                      <p:cMediaNode>
                                        <p:cTn display="0" masterRel="sameClick">
                                          <p:stCondLst>
                                            <p:cond evt="begin" delay="0">
                                              <p:tn val="49"/>
                                            </p:cond>
                                          </p:stCondLst>
                                          <p:endCondLst>
                                            <p:cond evt="onStopAudio" delay="0">
                                              <p:tgtEl>
                                                <p:sldTgt/>
                                              </p:tgtEl>
                                            </p:cond>
                                          </p:endCondLst>
                                        </p:cTn>
                                        <p:tgtEl>
                                          <p:sndTgt r:embed="rId6"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P spid="369678" grpId="0" animBg="1"/>
      <p:bldP spid="36967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117A7AD-45D5-2F4D-8872-7C46D5B2C005}"/>
              </a:ext>
            </a:extLst>
          </p:cNvPr>
          <p:cNvSpPr>
            <a:spLocks noGrp="1" noChangeArrowheads="1"/>
          </p:cNvSpPr>
          <p:nvPr>
            <p:ph type="title"/>
          </p:nvPr>
        </p:nvSpPr>
        <p:spPr/>
        <p:txBody>
          <a:bodyPr/>
          <a:lstStyle/>
          <a:p>
            <a:pPr eaLnBrk="1" hangingPunct="1"/>
            <a:r>
              <a:rPr lang="en-US" altLang="en-US"/>
              <a:t>Harvesting stored energy</a:t>
            </a:r>
          </a:p>
        </p:txBody>
      </p:sp>
      <p:sp>
        <p:nvSpPr>
          <p:cNvPr id="390147" name="Rectangle 3" descr="Rectangle: Click to edit Master text styles&#13;&#10;Second level&#13;&#10;Third level&#13;&#10;Fourth level&#13;&#10;Fifth level">
            <a:extLst>
              <a:ext uri="{FF2B5EF4-FFF2-40B4-BE49-F238E27FC236}">
                <a16:creationId xmlns:a16="http://schemas.microsoft.com/office/drawing/2014/main" id="{30F813A3-87DF-F347-BF1B-A8E798E6F446}"/>
              </a:ext>
            </a:extLst>
          </p:cNvPr>
          <p:cNvSpPr>
            <a:spLocks noGrp="1" noChangeArrowheads="1"/>
          </p:cNvSpPr>
          <p:nvPr>
            <p:ph type="body" idx="1"/>
          </p:nvPr>
        </p:nvSpPr>
        <p:spPr>
          <a:xfrm>
            <a:off x="684213" y="1268413"/>
            <a:ext cx="8389937" cy="3276600"/>
          </a:xfrm>
        </p:spPr>
        <p:txBody>
          <a:bodyPr/>
          <a:lstStyle/>
          <a:p>
            <a:pPr eaLnBrk="1" hangingPunct="1">
              <a:lnSpc>
                <a:spcPct val="90000"/>
              </a:lnSpc>
            </a:pPr>
            <a:r>
              <a:rPr lang="en-US" altLang="en-US" sz="2600" dirty="0">
                <a:solidFill>
                  <a:srgbClr val="002060"/>
                </a:solidFill>
              </a:rPr>
              <a:t>Energy is stored in organic molecules</a:t>
            </a:r>
          </a:p>
          <a:p>
            <a:pPr lvl="1" eaLnBrk="1" hangingPunct="1">
              <a:lnSpc>
                <a:spcPct val="90000"/>
              </a:lnSpc>
            </a:pPr>
            <a:r>
              <a:rPr lang="en-US" altLang="en-US" sz="2500" u="sng" dirty="0">
                <a:solidFill>
                  <a:srgbClr val="002060"/>
                </a:solidFill>
                <a:ea typeface="ＭＳ Ｐゴシック" panose="020B0600070205080204" pitchFamily="34" charset="-128"/>
              </a:rPr>
              <a:t>carbohydrates, fats, proteins</a:t>
            </a:r>
            <a:r>
              <a:rPr lang="en-US" altLang="en-US" sz="2400" dirty="0">
                <a:solidFill>
                  <a:srgbClr val="002060"/>
                </a:solidFill>
                <a:ea typeface="ＭＳ Ｐゴシック" panose="020B0600070205080204" pitchFamily="34" charset="-128"/>
              </a:rPr>
              <a:t> </a:t>
            </a:r>
          </a:p>
          <a:p>
            <a:pPr eaLnBrk="1" hangingPunct="1">
              <a:lnSpc>
                <a:spcPct val="90000"/>
              </a:lnSpc>
            </a:pPr>
            <a:r>
              <a:rPr lang="en-US" altLang="en-US" sz="2600" u="sng" dirty="0">
                <a:solidFill>
                  <a:srgbClr val="002060"/>
                </a:solidFill>
              </a:rPr>
              <a:t>Heterotrophs</a:t>
            </a:r>
            <a:r>
              <a:rPr lang="en-US" altLang="en-US" sz="2600" dirty="0">
                <a:solidFill>
                  <a:srgbClr val="002060"/>
                </a:solidFill>
              </a:rPr>
              <a:t> eat these organic molecules </a:t>
            </a:r>
            <a:r>
              <a:rPr lang="en-US" altLang="en-US" sz="2500" dirty="0">
                <a:solidFill>
                  <a:srgbClr val="002060"/>
                </a:solidFill>
                <a:sym typeface="Symbol" pitchFamily="2" charset="2"/>
              </a:rPr>
              <a:t> </a:t>
            </a:r>
            <a:r>
              <a:rPr lang="en-US" altLang="en-US" sz="2500" u="sng" dirty="0">
                <a:solidFill>
                  <a:srgbClr val="002060"/>
                </a:solidFill>
              </a:rPr>
              <a:t>food</a:t>
            </a:r>
            <a:endParaRPr lang="en-US" altLang="en-US" sz="2600" dirty="0">
              <a:solidFill>
                <a:srgbClr val="002060"/>
              </a:solidFill>
            </a:endParaRPr>
          </a:p>
          <a:p>
            <a:pPr lvl="1" eaLnBrk="1" hangingPunct="1">
              <a:lnSpc>
                <a:spcPct val="90000"/>
              </a:lnSpc>
            </a:pPr>
            <a:r>
              <a:rPr lang="en-US" altLang="en-US" sz="2400" dirty="0">
                <a:solidFill>
                  <a:srgbClr val="002060"/>
                </a:solidFill>
                <a:ea typeface="ＭＳ Ｐゴシック" panose="020B0600070205080204" pitchFamily="34" charset="-128"/>
              </a:rPr>
              <a:t>digest organic molecules to get…</a:t>
            </a:r>
          </a:p>
          <a:p>
            <a:pPr marL="1085850" lvl="2" eaLnBrk="1" hangingPunct="1">
              <a:lnSpc>
                <a:spcPct val="90000"/>
              </a:lnSpc>
            </a:pPr>
            <a:r>
              <a:rPr lang="en-US" altLang="en-US" sz="2000" u="sng" dirty="0">
                <a:solidFill>
                  <a:srgbClr val="002060"/>
                </a:solidFill>
                <a:ea typeface="ＭＳ Ｐゴシック" panose="020B0600070205080204" pitchFamily="34" charset="-128"/>
              </a:rPr>
              <a:t>raw materials</a:t>
            </a:r>
            <a:r>
              <a:rPr lang="en-US" altLang="en-US" sz="2000" dirty="0">
                <a:solidFill>
                  <a:srgbClr val="002060"/>
                </a:solidFill>
                <a:ea typeface="ＭＳ Ｐゴシック" panose="020B0600070205080204" pitchFamily="34" charset="-128"/>
              </a:rPr>
              <a:t> for synthesis</a:t>
            </a:r>
          </a:p>
          <a:p>
            <a:pPr marL="1085850" lvl="2" eaLnBrk="1" hangingPunct="1">
              <a:lnSpc>
                <a:spcPct val="90000"/>
              </a:lnSpc>
            </a:pPr>
            <a:r>
              <a:rPr lang="en-US" altLang="en-US" sz="2000" u="sng" dirty="0">
                <a:solidFill>
                  <a:srgbClr val="002060"/>
                </a:solidFill>
                <a:ea typeface="ＭＳ Ｐゴシック" panose="020B0600070205080204" pitchFamily="34" charset="-128"/>
              </a:rPr>
              <a:t>fuels</a:t>
            </a:r>
            <a:r>
              <a:rPr lang="en-US" altLang="en-US" sz="2000" dirty="0">
                <a:solidFill>
                  <a:srgbClr val="002060"/>
                </a:solidFill>
                <a:ea typeface="ＭＳ Ｐゴシック" panose="020B0600070205080204" pitchFamily="34" charset="-128"/>
              </a:rPr>
              <a:t> for energy</a:t>
            </a:r>
          </a:p>
          <a:p>
            <a:pPr marL="1428750" lvl="3" eaLnBrk="1" hangingPunct="1">
              <a:lnSpc>
                <a:spcPct val="90000"/>
              </a:lnSpc>
            </a:pPr>
            <a:r>
              <a:rPr lang="en-US" altLang="en-US" sz="1800" dirty="0">
                <a:solidFill>
                  <a:srgbClr val="002060"/>
                </a:solidFill>
                <a:ea typeface="ＭＳ Ｐゴシック" panose="020B0600070205080204" pitchFamily="34" charset="-128"/>
              </a:rPr>
              <a:t>controlled release of energy</a:t>
            </a:r>
          </a:p>
          <a:p>
            <a:pPr marL="1428750" lvl="3" eaLnBrk="1" hangingPunct="1">
              <a:lnSpc>
                <a:spcPct val="90000"/>
              </a:lnSpc>
            </a:pPr>
            <a:r>
              <a:rPr lang="en-US" altLang="en-US" sz="1800" dirty="0">
                <a:solidFill>
                  <a:srgbClr val="002060"/>
                </a:solidFill>
                <a:ea typeface="ＭＳ Ｐゴシック" panose="020B0600070205080204" pitchFamily="34" charset="-128"/>
              </a:rPr>
              <a:t>“burning” fuels in a series of </a:t>
            </a:r>
            <a:br>
              <a:rPr lang="en-US" altLang="en-US" sz="1800" dirty="0">
                <a:solidFill>
                  <a:srgbClr val="002060"/>
                </a:solidFill>
                <a:ea typeface="ＭＳ Ｐゴシック" panose="020B0600070205080204" pitchFamily="34" charset="-128"/>
              </a:rPr>
            </a:br>
            <a:r>
              <a:rPr lang="en-US" altLang="en-US" sz="1800" u="sng" dirty="0">
                <a:solidFill>
                  <a:srgbClr val="002060"/>
                </a:solidFill>
                <a:ea typeface="ＭＳ Ｐゴシック" panose="020B0600070205080204" pitchFamily="34" charset="-128"/>
              </a:rPr>
              <a:t>step-by-step enzyme-controlled reactions</a:t>
            </a:r>
          </a:p>
        </p:txBody>
      </p:sp>
      <p:pic>
        <p:nvPicPr>
          <p:cNvPr id="390151" name="Picture 7">
            <a:extLst>
              <a:ext uri="{FF2B5EF4-FFF2-40B4-BE49-F238E27FC236}">
                <a16:creationId xmlns:a16="http://schemas.microsoft.com/office/drawing/2014/main" id="{1D0C1FE9-EA82-BF4C-BD22-2F79765DF496}"/>
              </a:ext>
            </a:extLst>
          </p:cNvPr>
          <p:cNvPicPr>
            <a:picLocks noChangeAspect="1" noChangeArrowheads="1"/>
          </p:cNvPicPr>
          <p:nvPr/>
        </p:nvPicPr>
        <p:blipFill>
          <a:blip r:embed="rId4"/>
          <a:srcRect l="10620" r="21239"/>
          <a:stretch>
            <a:fillRect/>
          </a:stretch>
        </p:blipFill>
        <p:spPr bwMode="auto">
          <a:xfrm>
            <a:off x="3162300" y="4651375"/>
            <a:ext cx="2278063" cy="214630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90152" name="Picture 8">
            <a:extLst>
              <a:ext uri="{FF2B5EF4-FFF2-40B4-BE49-F238E27FC236}">
                <a16:creationId xmlns:a16="http://schemas.microsoft.com/office/drawing/2014/main" id="{89379B5C-23DC-2042-9622-C0BA3F353F8B}"/>
              </a:ext>
            </a:extLst>
          </p:cNvPr>
          <p:cNvPicPr>
            <a:picLocks noChangeAspect="1" noChangeArrowheads="1"/>
          </p:cNvPicPr>
          <p:nvPr/>
        </p:nvPicPr>
        <p:blipFill>
          <a:blip r:embed="rId5"/>
          <a:srcRect l="10620" r="35045" b="33104"/>
          <a:stretch>
            <a:fillRect/>
          </a:stretch>
        </p:blipFill>
        <p:spPr bwMode="auto">
          <a:xfrm>
            <a:off x="223838" y="4654550"/>
            <a:ext cx="2713037" cy="214312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90153" name="Picture 9">
            <a:extLst>
              <a:ext uri="{FF2B5EF4-FFF2-40B4-BE49-F238E27FC236}">
                <a16:creationId xmlns:a16="http://schemas.microsoft.com/office/drawing/2014/main" id="{961E5206-FC71-5F4A-B601-13F1E49D84E9}"/>
              </a:ext>
            </a:extLst>
          </p:cNvPr>
          <p:cNvPicPr>
            <a:picLocks noChangeAspect="1" noChangeArrowheads="1"/>
          </p:cNvPicPr>
          <p:nvPr/>
        </p:nvPicPr>
        <p:blipFill>
          <a:blip r:embed="rId6"/>
          <a:srcRect l="3789" t="5539" r="3789" b="5539"/>
          <a:stretch>
            <a:fillRect/>
          </a:stretch>
        </p:blipFill>
        <p:spPr bwMode="auto">
          <a:xfrm>
            <a:off x="5667375" y="4656138"/>
            <a:ext cx="3252788" cy="2141537"/>
          </a:xfrm>
          <a:prstGeom prst="rect">
            <a:avLst/>
          </a:prstGeom>
          <a:noFill/>
          <a:ln w="9525">
            <a:noFill/>
            <a:miter lim="800000"/>
            <a:headEnd/>
            <a:tailEnd/>
          </a:ln>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7">
                                            <p:txEl>
                                              <p:pRg st="5" end="5"/>
                                            </p:txEl>
                                          </p:spTgt>
                                        </p:tgtEl>
                                        <p:attrNameLst>
                                          <p:attrName>style.visibility</p:attrName>
                                        </p:attrNameLst>
                                      </p:cBhvr>
                                      <p:to>
                                        <p:strVal val="visible"/>
                                      </p:to>
                                    </p:set>
                                    <p:anim calcmode="lin" valueType="num">
                                      <p:cBhvr additive="base">
                                        <p:cTn id="37" dur="500" fill="hold"/>
                                        <p:tgtEl>
                                          <p:spTgt spid="390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7">
                                            <p:txEl>
                                              <p:pRg st="6" end="6"/>
                                            </p:txEl>
                                          </p:spTgt>
                                        </p:tgtEl>
                                        <p:attrNameLst>
                                          <p:attrName>style.visibility</p:attrName>
                                        </p:attrNameLst>
                                      </p:cBhvr>
                                      <p:to>
                                        <p:strVal val="visible"/>
                                      </p:to>
                                    </p:set>
                                    <p:anim calcmode="lin" valueType="num">
                                      <p:cBhvr additive="base">
                                        <p:cTn id="43" dur="500" fill="hold"/>
                                        <p:tgtEl>
                                          <p:spTgt spid="3901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0147">
                                            <p:txEl>
                                              <p:pRg st="7" end="7"/>
                                            </p:txEl>
                                          </p:spTgt>
                                        </p:tgtEl>
                                        <p:attrNameLst>
                                          <p:attrName>style.visibility</p:attrName>
                                        </p:attrNameLst>
                                      </p:cBhvr>
                                      <p:to>
                                        <p:strVal val="visible"/>
                                      </p:to>
                                    </p:set>
                                    <p:anim calcmode="lin" valueType="num">
                                      <p:cBhvr additive="base">
                                        <p:cTn id="49" dur="500" fill="hold"/>
                                        <p:tgtEl>
                                          <p:spTgt spid="3901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9014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85C2D210-7D7C-1C48-A548-4F9A0754FFB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Cellular respiration</a:t>
            </a:r>
          </a:p>
        </p:txBody>
      </p:sp>
      <p:pic>
        <p:nvPicPr>
          <p:cNvPr id="371715" name="Picture 3">
            <a:extLst>
              <a:ext uri="{FF2B5EF4-FFF2-40B4-BE49-F238E27FC236}">
                <a16:creationId xmlns:a16="http://schemas.microsoft.com/office/drawing/2014/main" id="{4532ED1E-6CB1-284B-8327-FCEBE8EB055B}"/>
              </a:ext>
            </a:extLst>
          </p:cNvPr>
          <p:cNvPicPr>
            <a:picLocks noChangeAspect="1" noChangeArrowheads="1"/>
          </p:cNvPicPr>
          <p:nvPr/>
        </p:nvPicPr>
        <p:blipFill>
          <a:blip r:embed="rId4"/>
          <a:srcRect r="900" b="4857"/>
          <a:stretch>
            <a:fillRect/>
          </a:stretch>
        </p:blipFill>
        <p:spPr bwMode="auto">
          <a:xfrm>
            <a:off x="1066800" y="1371600"/>
            <a:ext cx="6870700" cy="4889500"/>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623542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wipe(left)">
                                      <p:cBhvr>
                                        <p:cTn id="7" dur="500"/>
                                        <p:tgtEl>
                                          <p:spTgt spid="37171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5">
            <a:extLst>
              <a:ext uri="{FF2B5EF4-FFF2-40B4-BE49-F238E27FC236}">
                <a16:creationId xmlns:a16="http://schemas.microsoft.com/office/drawing/2014/main" id="{91AE3564-3D85-3443-9163-33C6687CEAF9}"/>
              </a:ext>
            </a:extLst>
          </p:cNvPr>
          <p:cNvGrpSpPr>
            <a:grpSpLocks/>
          </p:cNvGrpSpPr>
          <p:nvPr/>
        </p:nvGrpSpPr>
        <p:grpSpPr bwMode="auto">
          <a:xfrm>
            <a:off x="2614613" y="4217988"/>
            <a:ext cx="6421437" cy="2555875"/>
            <a:chOff x="1657" y="2677"/>
            <a:chExt cx="4045" cy="1610"/>
          </a:xfrm>
        </p:grpSpPr>
        <p:pic>
          <p:nvPicPr>
            <p:cNvPr id="11293" name="Picture 5" descr="05_21a">
              <a:extLst>
                <a:ext uri="{FF2B5EF4-FFF2-40B4-BE49-F238E27FC236}">
                  <a16:creationId xmlns:a16="http://schemas.microsoft.com/office/drawing/2014/main" id="{77D2EE5D-6524-3041-921A-E569D3798C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9250" t="14999" b="21001"/>
            <a:stretch>
              <a:fillRect/>
            </a:stretch>
          </p:blipFill>
          <p:spPr bwMode="auto">
            <a:xfrm>
              <a:off x="3328" y="2677"/>
              <a:ext cx="2374"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4" name="Rectangle 6">
              <a:extLst>
                <a:ext uri="{FF2B5EF4-FFF2-40B4-BE49-F238E27FC236}">
                  <a16:creationId xmlns:a16="http://schemas.microsoft.com/office/drawing/2014/main" id="{1FF73452-1F37-8845-9302-866BD9D38604}"/>
                </a:ext>
              </a:extLst>
            </p:cNvPr>
            <p:cNvSpPr>
              <a:spLocks noChangeArrowheads="1"/>
            </p:cNvSpPr>
            <p:nvPr/>
          </p:nvSpPr>
          <p:spPr bwMode="auto">
            <a:xfrm>
              <a:off x="3246" y="2916"/>
              <a:ext cx="809"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400" b="1">
                  <a:solidFill>
                    <a:srgbClr val="000000"/>
                  </a:solidFill>
                </a:rPr>
                <a:t>intermembrane</a:t>
              </a:r>
            </a:p>
            <a:p>
              <a:pPr eaLnBrk="1" hangingPunct="1">
                <a:lnSpc>
                  <a:spcPct val="85000"/>
                </a:lnSpc>
              </a:pPr>
              <a:r>
                <a:rPr lang="en-US" altLang="en-US" sz="1400" b="1">
                  <a:solidFill>
                    <a:srgbClr val="000000"/>
                  </a:solidFill>
                </a:rPr>
                <a:t>space</a:t>
              </a:r>
              <a:endParaRPr lang="en-US" altLang="en-US" sz="1400" b="1"/>
            </a:p>
          </p:txBody>
        </p:sp>
        <p:sp>
          <p:nvSpPr>
            <p:cNvPr id="11295" name="Rectangle 7">
              <a:extLst>
                <a:ext uri="{FF2B5EF4-FFF2-40B4-BE49-F238E27FC236}">
                  <a16:creationId xmlns:a16="http://schemas.microsoft.com/office/drawing/2014/main" id="{5E307709-BCF2-944E-A5C2-F2995309B201}"/>
                </a:ext>
              </a:extLst>
            </p:cNvPr>
            <p:cNvSpPr>
              <a:spLocks noChangeArrowheads="1"/>
            </p:cNvSpPr>
            <p:nvPr/>
          </p:nvSpPr>
          <p:spPr bwMode="auto">
            <a:xfrm>
              <a:off x="4475" y="2984"/>
              <a:ext cx="5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400" b="1">
                  <a:solidFill>
                    <a:srgbClr val="000000"/>
                  </a:solidFill>
                </a:rPr>
                <a:t>inner</a:t>
              </a:r>
            </a:p>
            <a:p>
              <a:pPr algn="l" eaLnBrk="1" hangingPunct="1">
                <a:lnSpc>
                  <a:spcPct val="85000"/>
                </a:lnSpc>
              </a:pPr>
              <a:r>
                <a:rPr lang="en-US" altLang="en-US" sz="1400" b="1">
                  <a:solidFill>
                    <a:srgbClr val="000000"/>
                  </a:solidFill>
                </a:rPr>
                <a:t>membrane </a:t>
              </a:r>
            </a:p>
          </p:txBody>
        </p:sp>
        <p:sp>
          <p:nvSpPr>
            <p:cNvPr id="11296" name="Rectangle 8">
              <a:extLst>
                <a:ext uri="{FF2B5EF4-FFF2-40B4-BE49-F238E27FC236}">
                  <a16:creationId xmlns:a16="http://schemas.microsoft.com/office/drawing/2014/main" id="{E1E1B8D8-9AF7-034F-BEB1-BDCE8A90C6D1}"/>
                </a:ext>
              </a:extLst>
            </p:cNvPr>
            <p:cNvSpPr>
              <a:spLocks noChangeArrowheads="1"/>
            </p:cNvSpPr>
            <p:nvPr/>
          </p:nvSpPr>
          <p:spPr bwMode="auto">
            <a:xfrm>
              <a:off x="5000" y="2828"/>
              <a:ext cx="598"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400" b="1">
                  <a:solidFill>
                    <a:srgbClr val="000000"/>
                  </a:solidFill>
                </a:rPr>
                <a:t>outer</a:t>
              </a:r>
            </a:p>
            <a:p>
              <a:pPr algn="l" eaLnBrk="1" hangingPunct="1">
                <a:lnSpc>
                  <a:spcPct val="85000"/>
                </a:lnSpc>
              </a:pPr>
              <a:r>
                <a:rPr lang="en-US" altLang="en-US" sz="1400" b="1">
                  <a:solidFill>
                    <a:srgbClr val="000000"/>
                  </a:solidFill>
                </a:rPr>
                <a:t>membrane </a:t>
              </a:r>
            </a:p>
          </p:txBody>
        </p:sp>
        <p:sp>
          <p:nvSpPr>
            <p:cNvPr id="11297" name="Rectangle 9">
              <a:extLst>
                <a:ext uri="{FF2B5EF4-FFF2-40B4-BE49-F238E27FC236}">
                  <a16:creationId xmlns:a16="http://schemas.microsoft.com/office/drawing/2014/main" id="{A3735AF3-FF86-534D-813D-3F854239C316}"/>
                </a:ext>
              </a:extLst>
            </p:cNvPr>
            <p:cNvSpPr>
              <a:spLocks noChangeArrowheads="1"/>
            </p:cNvSpPr>
            <p:nvPr/>
          </p:nvSpPr>
          <p:spPr bwMode="auto">
            <a:xfrm>
              <a:off x="4178" y="3317"/>
              <a:ext cx="33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400" b="1">
                  <a:solidFill>
                    <a:srgbClr val="000000"/>
                  </a:solidFill>
                </a:rPr>
                <a:t>matrix</a:t>
              </a:r>
              <a:endParaRPr lang="en-US" altLang="en-US" sz="1400" b="1"/>
            </a:p>
          </p:txBody>
        </p:sp>
        <p:sp>
          <p:nvSpPr>
            <p:cNvPr id="11298" name="Rectangle 10">
              <a:extLst>
                <a:ext uri="{FF2B5EF4-FFF2-40B4-BE49-F238E27FC236}">
                  <a16:creationId xmlns:a16="http://schemas.microsoft.com/office/drawing/2014/main" id="{F19276BE-20EE-7E45-9642-EED05FDD248C}"/>
                </a:ext>
              </a:extLst>
            </p:cNvPr>
            <p:cNvSpPr>
              <a:spLocks noChangeArrowheads="1"/>
            </p:cNvSpPr>
            <p:nvPr/>
          </p:nvSpPr>
          <p:spPr bwMode="auto">
            <a:xfrm>
              <a:off x="3846" y="3156"/>
              <a:ext cx="36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1400" b="1">
                  <a:solidFill>
                    <a:srgbClr val="000000"/>
                  </a:solidFill>
                </a:rPr>
                <a:t>cristae</a:t>
              </a:r>
              <a:endParaRPr lang="en-US" altLang="en-US" sz="1400" b="1"/>
            </a:p>
          </p:txBody>
        </p:sp>
        <p:sp>
          <p:nvSpPr>
            <p:cNvPr id="11299" name="Line 11">
              <a:extLst>
                <a:ext uri="{FF2B5EF4-FFF2-40B4-BE49-F238E27FC236}">
                  <a16:creationId xmlns:a16="http://schemas.microsoft.com/office/drawing/2014/main" id="{59FDB113-2CB4-E648-A18B-650D51F52A2D}"/>
                </a:ext>
              </a:extLst>
            </p:cNvPr>
            <p:cNvSpPr>
              <a:spLocks noChangeShapeType="1"/>
            </p:cNvSpPr>
            <p:nvPr/>
          </p:nvSpPr>
          <p:spPr bwMode="auto">
            <a:xfrm flipH="1">
              <a:off x="5057" y="3039"/>
              <a:ext cx="80" cy="2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0" name="Line 12">
              <a:extLst>
                <a:ext uri="{FF2B5EF4-FFF2-40B4-BE49-F238E27FC236}">
                  <a16:creationId xmlns:a16="http://schemas.microsoft.com/office/drawing/2014/main" id="{8C4223FB-7AD5-FA4A-A96E-39BF70B6257D}"/>
                </a:ext>
              </a:extLst>
            </p:cNvPr>
            <p:cNvSpPr>
              <a:spLocks noChangeShapeType="1"/>
            </p:cNvSpPr>
            <p:nvPr/>
          </p:nvSpPr>
          <p:spPr bwMode="auto">
            <a:xfrm>
              <a:off x="3595" y="3176"/>
              <a:ext cx="226" cy="4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1" name="Line 13">
              <a:extLst>
                <a:ext uri="{FF2B5EF4-FFF2-40B4-BE49-F238E27FC236}">
                  <a16:creationId xmlns:a16="http://schemas.microsoft.com/office/drawing/2014/main" id="{CE9922ED-403C-DF46-9208-4706BF211B7E}"/>
                </a:ext>
              </a:extLst>
            </p:cNvPr>
            <p:cNvSpPr>
              <a:spLocks noChangeShapeType="1"/>
            </p:cNvSpPr>
            <p:nvPr/>
          </p:nvSpPr>
          <p:spPr bwMode="auto">
            <a:xfrm flipV="1">
              <a:off x="4754" y="3203"/>
              <a:ext cx="0" cy="3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Line 14">
              <a:extLst>
                <a:ext uri="{FF2B5EF4-FFF2-40B4-BE49-F238E27FC236}">
                  <a16:creationId xmlns:a16="http://schemas.microsoft.com/office/drawing/2014/main" id="{B69F59C6-3E96-684E-B8C5-E0F758F3A37F}"/>
                </a:ext>
              </a:extLst>
            </p:cNvPr>
            <p:cNvSpPr>
              <a:spLocks noChangeShapeType="1"/>
            </p:cNvSpPr>
            <p:nvPr/>
          </p:nvSpPr>
          <p:spPr bwMode="auto">
            <a:xfrm>
              <a:off x="4025" y="3270"/>
              <a:ext cx="1" cy="4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3" name="Line 15">
              <a:extLst>
                <a:ext uri="{FF2B5EF4-FFF2-40B4-BE49-F238E27FC236}">
                  <a16:creationId xmlns:a16="http://schemas.microsoft.com/office/drawing/2014/main" id="{281E30FE-A8E9-FD4B-A159-F7DA8FD3056B}"/>
                </a:ext>
              </a:extLst>
            </p:cNvPr>
            <p:cNvSpPr>
              <a:spLocks noChangeShapeType="1"/>
            </p:cNvSpPr>
            <p:nvPr/>
          </p:nvSpPr>
          <p:spPr bwMode="auto">
            <a:xfrm>
              <a:off x="4345" y="3422"/>
              <a:ext cx="0" cy="3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4" name="Rectangle 16">
              <a:extLst>
                <a:ext uri="{FF2B5EF4-FFF2-40B4-BE49-F238E27FC236}">
                  <a16:creationId xmlns:a16="http://schemas.microsoft.com/office/drawing/2014/main" id="{39CF350A-1AE3-294C-AF83-CC5AFD4665E5}"/>
                </a:ext>
              </a:extLst>
            </p:cNvPr>
            <p:cNvSpPr>
              <a:spLocks noChangeArrowheads="1"/>
            </p:cNvSpPr>
            <p:nvPr/>
          </p:nvSpPr>
          <p:spPr bwMode="auto">
            <a:xfrm>
              <a:off x="2358" y="4006"/>
              <a:ext cx="320" cy="1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31167" name="Picture 63" descr="05_02b">
              <a:extLst>
                <a:ext uri="{FF2B5EF4-FFF2-40B4-BE49-F238E27FC236}">
                  <a16:creationId xmlns:a16="http://schemas.microsoft.com/office/drawing/2014/main" id="{AB452A10-9438-F045-824A-9E7673673656}"/>
                </a:ext>
              </a:extLst>
            </p:cNvPr>
            <p:cNvPicPr>
              <a:picLocks noChangeAspect="1" noChangeArrowheads="1"/>
            </p:cNvPicPr>
            <p:nvPr/>
          </p:nvPicPr>
          <p:blipFill>
            <a:blip r:embed="rId8">
              <a:clrChange>
                <a:clrFrom>
                  <a:srgbClr val="FFFFFF"/>
                </a:clrFrom>
                <a:clrTo>
                  <a:srgbClr val="FFFFFF">
                    <a:alpha val="0"/>
                  </a:srgbClr>
                </a:clrTo>
              </a:clrChange>
            </a:blip>
            <a:srcRect r="41624"/>
            <a:stretch>
              <a:fillRect/>
            </a:stretch>
          </p:blipFill>
          <p:spPr bwMode="auto">
            <a:xfrm rot="20336136">
              <a:off x="1657" y="3067"/>
              <a:ext cx="904" cy="1160"/>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11306" name="Freeform 64">
              <a:extLst>
                <a:ext uri="{FF2B5EF4-FFF2-40B4-BE49-F238E27FC236}">
                  <a16:creationId xmlns:a16="http://schemas.microsoft.com/office/drawing/2014/main" id="{9936D55E-CE98-C94D-A525-C481FC06B124}"/>
                </a:ext>
              </a:extLst>
            </p:cNvPr>
            <p:cNvSpPr>
              <a:spLocks/>
            </p:cNvSpPr>
            <p:nvPr/>
          </p:nvSpPr>
          <p:spPr bwMode="auto">
            <a:xfrm>
              <a:off x="2335" y="3699"/>
              <a:ext cx="990" cy="211"/>
            </a:xfrm>
            <a:custGeom>
              <a:avLst/>
              <a:gdLst>
                <a:gd name="T0" fmla="*/ 0 w 1015"/>
                <a:gd name="T1" fmla="*/ 197 h 226"/>
                <a:gd name="T2" fmla="*/ 452 w 1015"/>
                <a:gd name="T3" fmla="*/ 22 h 226"/>
                <a:gd name="T4" fmla="*/ 966 w 1015"/>
                <a:gd name="T5" fmla="*/ 62 h 226"/>
                <a:gd name="T6" fmla="*/ 0 60000 65536"/>
                <a:gd name="T7" fmla="*/ 0 60000 65536"/>
                <a:gd name="T8" fmla="*/ 0 60000 65536"/>
                <a:gd name="T9" fmla="*/ 0 w 1015"/>
                <a:gd name="T10" fmla="*/ 0 h 226"/>
                <a:gd name="T11" fmla="*/ 1015 w 1015"/>
                <a:gd name="T12" fmla="*/ 226 h 226"/>
              </a:gdLst>
              <a:ahLst/>
              <a:cxnLst>
                <a:cxn ang="T6">
                  <a:pos x="T0" y="T1"/>
                </a:cxn>
                <a:cxn ang="T7">
                  <a:pos x="T2" y="T3"/>
                </a:cxn>
                <a:cxn ang="T8">
                  <a:pos x="T4" y="T5"/>
                </a:cxn>
              </a:cxnLst>
              <a:rect l="T9" t="T10" r="T11" b="T12"/>
              <a:pathLst>
                <a:path w="1015" h="226">
                  <a:moveTo>
                    <a:pt x="0" y="226"/>
                  </a:moveTo>
                  <a:cubicBezTo>
                    <a:pt x="153" y="139"/>
                    <a:pt x="306" y="52"/>
                    <a:pt x="475" y="26"/>
                  </a:cubicBezTo>
                  <a:cubicBezTo>
                    <a:pt x="644" y="0"/>
                    <a:pt x="829" y="35"/>
                    <a:pt x="1015" y="71"/>
                  </a:cubicBezTo>
                </a:path>
              </a:pathLst>
            </a:custGeom>
            <a:noFill/>
            <a:ln w="5715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1266" name="Rectangle 2">
            <a:extLst>
              <a:ext uri="{FF2B5EF4-FFF2-40B4-BE49-F238E27FC236}">
                <a16:creationId xmlns:a16="http://schemas.microsoft.com/office/drawing/2014/main" id="{BD3F593A-8C55-A141-9EF9-E92E70A898BA}"/>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Mitochondria — Structure</a:t>
            </a:r>
          </a:p>
        </p:txBody>
      </p:sp>
      <p:grpSp>
        <p:nvGrpSpPr>
          <p:cNvPr id="3" name="Group 38">
            <a:extLst>
              <a:ext uri="{FF2B5EF4-FFF2-40B4-BE49-F238E27FC236}">
                <a16:creationId xmlns:a16="http://schemas.microsoft.com/office/drawing/2014/main" id="{EB9DE0CF-BA1B-0343-B2C2-371EF390D01A}"/>
              </a:ext>
            </a:extLst>
          </p:cNvPr>
          <p:cNvGrpSpPr>
            <a:grpSpLocks/>
          </p:cNvGrpSpPr>
          <p:nvPr/>
        </p:nvGrpSpPr>
        <p:grpSpPr bwMode="auto">
          <a:xfrm>
            <a:off x="5529263" y="5629275"/>
            <a:ext cx="2286000" cy="650875"/>
            <a:chOff x="3395" y="3515"/>
            <a:chExt cx="1440" cy="410"/>
          </a:xfrm>
        </p:grpSpPr>
        <p:sp>
          <p:nvSpPr>
            <p:cNvPr id="11276" name="Oval 20">
              <a:extLst>
                <a:ext uri="{FF2B5EF4-FFF2-40B4-BE49-F238E27FC236}">
                  <a16:creationId xmlns:a16="http://schemas.microsoft.com/office/drawing/2014/main" id="{3D7BADF0-45E4-1046-BA73-ADA20B1B5B74}"/>
                </a:ext>
              </a:extLst>
            </p:cNvPr>
            <p:cNvSpPr>
              <a:spLocks noChangeArrowheads="1"/>
            </p:cNvSpPr>
            <p:nvPr/>
          </p:nvSpPr>
          <p:spPr bwMode="auto">
            <a:xfrm>
              <a:off x="3745" y="389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7" name="Oval 21">
              <a:extLst>
                <a:ext uri="{FF2B5EF4-FFF2-40B4-BE49-F238E27FC236}">
                  <a16:creationId xmlns:a16="http://schemas.microsoft.com/office/drawing/2014/main" id="{0868F20D-E423-ED43-AD3F-FF85214FE791}"/>
                </a:ext>
              </a:extLst>
            </p:cNvPr>
            <p:cNvSpPr>
              <a:spLocks noChangeArrowheads="1"/>
            </p:cNvSpPr>
            <p:nvPr/>
          </p:nvSpPr>
          <p:spPr bwMode="auto">
            <a:xfrm>
              <a:off x="3795" y="376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8" name="Oval 22">
              <a:extLst>
                <a:ext uri="{FF2B5EF4-FFF2-40B4-BE49-F238E27FC236}">
                  <a16:creationId xmlns:a16="http://schemas.microsoft.com/office/drawing/2014/main" id="{6F188E58-0EB5-FC49-A0BD-A8EE1B2E07D6}"/>
                </a:ext>
              </a:extLst>
            </p:cNvPr>
            <p:cNvSpPr>
              <a:spLocks noChangeArrowheads="1"/>
            </p:cNvSpPr>
            <p:nvPr/>
          </p:nvSpPr>
          <p:spPr bwMode="auto">
            <a:xfrm>
              <a:off x="3895" y="364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79" name="Oval 23">
              <a:extLst>
                <a:ext uri="{FF2B5EF4-FFF2-40B4-BE49-F238E27FC236}">
                  <a16:creationId xmlns:a16="http://schemas.microsoft.com/office/drawing/2014/main" id="{7018F009-4409-A140-8659-3E28914C817B}"/>
                </a:ext>
              </a:extLst>
            </p:cNvPr>
            <p:cNvSpPr>
              <a:spLocks noChangeArrowheads="1"/>
            </p:cNvSpPr>
            <p:nvPr/>
          </p:nvSpPr>
          <p:spPr bwMode="auto">
            <a:xfrm>
              <a:off x="4015" y="365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0" name="Oval 24">
              <a:extLst>
                <a:ext uri="{FF2B5EF4-FFF2-40B4-BE49-F238E27FC236}">
                  <a16:creationId xmlns:a16="http://schemas.microsoft.com/office/drawing/2014/main" id="{BD4302C0-E68F-554D-A02C-CAF1F4C1C1E5}"/>
                </a:ext>
              </a:extLst>
            </p:cNvPr>
            <p:cNvSpPr>
              <a:spLocks noChangeArrowheads="1"/>
            </p:cNvSpPr>
            <p:nvPr/>
          </p:nvSpPr>
          <p:spPr bwMode="auto">
            <a:xfrm>
              <a:off x="4005" y="372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1" name="Oval 25">
              <a:extLst>
                <a:ext uri="{FF2B5EF4-FFF2-40B4-BE49-F238E27FC236}">
                  <a16:creationId xmlns:a16="http://schemas.microsoft.com/office/drawing/2014/main" id="{5D387EE6-499B-3B43-BB7E-147920F433DB}"/>
                </a:ext>
              </a:extLst>
            </p:cNvPr>
            <p:cNvSpPr>
              <a:spLocks noChangeArrowheads="1"/>
            </p:cNvSpPr>
            <p:nvPr/>
          </p:nvSpPr>
          <p:spPr bwMode="auto">
            <a:xfrm>
              <a:off x="4185" y="389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2" name="Oval 26">
              <a:extLst>
                <a:ext uri="{FF2B5EF4-FFF2-40B4-BE49-F238E27FC236}">
                  <a16:creationId xmlns:a16="http://schemas.microsoft.com/office/drawing/2014/main" id="{310054D8-A4FA-294A-B63E-B8A7AF27B403}"/>
                </a:ext>
              </a:extLst>
            </p:cNvPr>
            <p:cNvSpPr>
              <a:spLocks noChangeArrowheads="1"/>
            </p:cNvSpPr>
            <p:nvPr/>
          </p:nvSpPr>
          <p:spPr bwMode="auto">
            <a:xfrm>
              <a:off x="4210" y="375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3" name="Oval 27">
              <a:extLst>
                <a:ext uri="{FF2B5EF4-FFF2-40B4-BE49-F238E27FC236}">
                  <a16:creationId xmlns:a16="http://schemas.microsoft.com/office/drawing/2014/main" id="{4B4979F6-8A67-4C47-8091-8362333FB65B}"/>
                </a:ext>
              </a:extLst>
            </p:cNvPr>
            <p:cNvSpPr>
              <a:spLocks noChangeArrowheads="1"/>
            </p:cNvSpPr>
            <p:nvPr/>
          </p:nvSpPr>
          <p:spPr bwMode="auto">
            <a:xfrm>
              <a:off x="3990" y="389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4" name="Oval 28">
              <a:extLst>
                <a:ext uri="{FF2B5EF4-FFF2-40B4-BE49-F238E27FC236}">
                  <a16:creationId xmlns:a16="http://schemas.microsoft.com/office/drawing/2014/main" id="{F9A22401-1F86-EB41-8310-C8483EE9C065}"/>
                </a:ext>
              </a:extLst>
            </p:cNvPr>
            <p:cNvSpPr>
              <a:spLocks noChangeArrowheads="1"/>
            </p:cNvSpPr>
            <p:nvPr/>
          </p:nvSpPr>
          <p:spPr bwMode="auto">
            <a:xfrm>
              <a:off x="4450" y="385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5" name="Oval 29">
              <a:extLst>
                <a:ext uri="{FF2B5EF4-FFF2-40B4-BE49-F238E27FC236}">
                  <a16:creationId xmlns:a16="http://schemas.microsoft.com/office/drawing/2014/main" id="{B1CD219E-BB05-D84F-A563-2B1F45D980BC}"/>
                </a:ext>
              </a:extLst>
            </p:cNvPr>
            <p:cNvSpPr>
              <a:spLocks noChangeArrowheads="1"/>
            </p:cNvSpPr>
            <p:nvPr/>
          </p:nvSpPr>
          <p:spPr bwMode="auto">
            <a:xfrm>
              <a:off x="4525" y="356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6" name="Oval 31">
              <a:extLst>
                <a:ext uri="{FF2B5EF4-FFF2-40B4-BE49-F238E27FC236}">
                  <a16:creationId xmlns:a16="http://schemas.microsoft.com/office/drawing/2014/main" id="{E4D36436-6A5C-374B-B9FD-8FA26B723DF2}"/>
                </a:ext>
              </a:extLst>
            </p:cNvPr>
            <p:cNvSpPr>
              <a:spLocks noChangeArrowheads="1"/>
            </p:cNvSpPr>
            <p:nvPr/>
          </p:nvSpPr>
          <p:spPr bwMode="auto">
            <a:xfrm>
              <a:off x="4700" y="355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7" name="Oval 32">
              <a:extLst>
                <a:ext uri="{FF2B5EF4-FFF2-40B4-BE49-F238E27FC236}">
                  <a16:creationId xmlns:a16="http://schemas.microsoft.com/office/drawing/2014/main" id="{121749AE-724B-DE4D-A8B0-C04FCC494D8D}"/>
                </a:ext>
              </a:extLst>
            </p:cNvPr>
            <p:cNvSpPr>
              <a:spLocks noChangeArrowheads="1"/>
            </p:cNvSpPr>
            <p:nvPr/>
          </p:nvSpPr>
          <p:spPr bwMode="auto">
            <a:xfrm>
              <a:off x="4770" y="370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8" name="Oval 33">
              <a:extLst>
                <a:ext uri="{FF2B5EF4-FFF2-40B4-BE49-F238E27FC236}">
                  <a16:creationId xmlns:a16="http://schemas.microsoft.com/office/drawing/2014/main" id="{CCD07D21-F77C-1641-9E75-D00011F4691E}"/>
                </a:ext>
              </a:extLst>
            </p:cNvPr>
            <p:cNvSpPr>
              <a:spLocks noChangeArrowheads="1"/>
            </p:cNvSpPr>
            <p:nvPr/>
          </p:nvSpPr>
          <p:spPr bwMode="auto">
            <a:xfrm>
              <a:off x="4805" y="351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89" name="Oval 34">
              <a:extLst>
                <a:ext uri="{FF2B5EF4-FFF2-40B4-BE49-F238E27FC236}">
                  <a16:creationId xmlns:a16="http://schemas.microsoft.com/office/drawing/2014/main" id="{568ED9CD-62AE-6A49-B3F4-4FEF80B74884}"/>
                </a:ext>
              </a:extLst>
            </p:cNvPr>
            <p:cNvSpPr>
              <a:spLocks noChangeArrowheads="1"/>
            </p:cNvSpPr>
            <p:nvPr/>
          </p:nvSpPr>
          <p:spPr bwMode="auto">
            <a:xfrm>
              <a:off x="3595" y="3815"/>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0" name="Oval 35">
              <a:extLst>
                <a:ext uri="{FF2B5EF4-FFF2-40B4-BE49-F238E27FC236}">
                  <a16:creationId xmlns:a16="http://schemas.microsoft.com/office/drawing/2014/main" id="{A5AA41EE-1D95-844D-BE1D-1C2E3509EC68}"/>
                </a:ext>
              </a:extLst>
            </p:cNvPr>
            <p:cNvSpPr>
              <a:spLocks noChangeArrowheads="1"/>
            </p:cNvSpPr>
            <p:nvPr/>
          </p:nvSpPr>
          <p:spPr bwMode="auto">
            <a:xfrm>
              <a:off x="3600" y="364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1" name="Oval 36">
              <a:extLst>
                <a:ext uri="{FF2B5EF4-FFF2-40B4-BE49-F238E27FC236}">
                  <a16:creationId xmlns:a16="http://schemas.microsoft.com/office/drawing/2014/main" id="{4B36EAE6-D85E-C74A-B264-B03A51FD960C}"/>
                </a:ext>
              </a:extLst>
            </p:cNvPr>
            <p:cNvSpPr>
              <a:spLocks noChangeArrowheads="1"/>
            </p:cNvSpPr>
            <p:nvPr/>
          </p:nvSpPr>
          <p:spPr bwMode="auto">
            <a:xfrm>
              <a:off x="3440" y="368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1292" name="Oval 37">
              <a:extLst>
                <a:ext uri="{FF2B5EF4-FFF2-40B4-BE49-F238E27FC236}">
                  <a16:creationId xmlns:a16="http://schemas.microsoft.com/office/drawing/2014/main" id="{96815498-4C00-C84D-9969-757AF56FB4E3}"/>
                </a:ext>
              </a:extLst>
            </p:cNvPr>
            <p:cNvSpPr>
              <a:spLocks noChangeArrowheads="1"/>
            </p:cNvSpPr>
            <p:nvPr/>
          </p:nvSpPr>
          <p:spPr bwMode="auto">
            <a:xfrm>
              <a:off x="3395" y="3750"/>
              <a:ext cx="30" cy="30"/>
            </a:xfrm>
            <a:prstGeom prst="ellipse">
              <a:avLst/>
            </a:prstGeom>
            <a:solidFill>
              <a:srgbClr val="000000"/>
            </a:solidFill>
            <a:ln w="9525">
              <a:solidFill>
                <a:schemeClr val="tx1"/>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31163" name="Rectangle 59" descr="Rectangle: Click to edit Master text styles&#13;&#10;Second level&#13;&#10;Third level&#13;&#10;Fourth level&#13;&#10;Fifth level">
            <a:extLst>
              <a:ext uri="{FF2B5EF4-FFF2-40B4-BE49-F238E27FC236}">
                <a16:creationId xmlns:a16="http://schemas.microsoft.com/office/drawing/2014/main" id="{B812055C-F999-8240-B6E0-85085821D0FB}"/>
              </a:ext>
            </a:extLst>
          </p:cNvPr>
          <p:cNvSpPr>
            <a:spLocks noGrp="1" noChangeArrowheads="1"/>
          </p:cNvSpPr>
          <p:nvPr>
            <p:ph type="body" idx="1"/>
          </p:nvPr>
        </p:nvSpPr>
        <p:spPr>
          <a:xfrm>
            <a:off x="536575" y="1260475"/>
            <a:ext cx="8002588" cy="3849688"/>
          </a:xfrm>
          <a:noFill/>
        </p:spPr>
        <p:txBody>
          <a:bodyPr/>
          <a:lstStyle/>
          <a:p>
            <a:pPr eaLnBrk="1" hangingPunct="1">
              <a:lnSpc>
                <a:spcPct val="90000"/>
              </a:lnSpc>
            </a:pPr>
            <a:r>
              <a:rPr lang="en-US" altLang="en-US" sz="2200" dirty="0">
                <a:ea typeface="ＭＳ Ｐゴシック" panose="020B0600070205080204" pitchFamily="34" charset="-128"/>
              </a:rPr>
              <a:t>Double membrane energy harvesting organelle</a:t>
            </a:r>
          </a:p>
          <a:p>
            <a:pPr lvl="1" eaLnBrk="1" hangingPunct="1"/>
            <a:r>
              <a:rPr lang="en-US" altLang="en-US" sz="2000" dirty="0">
                <a:ea typeface="ＭＳ Ｐゴシック" panose="020B0600070205080204" pitchFamily="34" charset="-128"/>
              </a:rPr>
              <a:t>smooth outer membrane</a:t>
            </a:r>
          </a:p>
          <a:p>
            <a:pPr lvl="1" eaLnBrk="1" hangingPunct="1"/>
            <a:r>
              <a:rPr lang="en-US" altLang="en-US" sz="2000" dirty="0">
                <a:ea typeface="ＭＳ Ｐゴシック" panose="020B0600070205080204" pitchFamily="34" charset="-128"/>
              </a:rPr>
              <a:t>highly folded inner membrane</a:t>
            </a:r>
          </a:p>
          <a:p>
            <a:pPr lvl="2" eaLnBrk="1" hangingPunct="1"/>
            <a:r>
              <a:rPr lang="en-US" altLang="en-US" sz="1800" u="sng" dirty="0">
                <a:solidFill>
                  <a:srgbClr val="CC0000"/>
                </a:solidFill>
                <a:ea typeface="ＭＳ Ｐゴシック" panose="020B0600070205080204" pitchFamily="34" charset="-128"/>
              </a:rPr>
              <a:t>cristae</a:t>
            </a:r>
            <a:endParaRPr lang="en-US" altLang="en-US" sz="1800" dirty="0">
              <a:ea typeface="ＭＳ Ｐゴシック" panose="020B0600070205080204" pitchFamily="34" charset="-128"/>
            </a:endParaRPr>
          </a:p>
          <a:p>
            <a:pPr lvl="1" eaLnBrk="1" hangingPunct="1">
              <a:lnSpc>
                <a:spcPct val="90000"/>
              </a:lnSpc>
            </a:pPr>
            <a:r>
              <a:rPr lang="en-US" altLang="en-US" sz="2000" u="sng" dirty="0">
                <a:solidFill>
                  <a:srgbClr val="0070C0"/>
                </a:solidFill>
                <a:ea typeface="ＭＳ Ｐゴシック" panose="020B0600070205080204" pitchFamily="34" charset="-128"/>
              </a:rPr>
              <a:t>intermembrane space</a:t>
            </a:r>
            <a:endParaRPr lang="en-US" altLang="en-US" sz="2000" dirty="0">
              <a:solidFill>
                <a:srgbClr val="0070C0"/>
              </a:solidFill>
              <a:ea typeface="ＭＳ Ｐゴシック" panose="020B0600070205080204" pitchFamily="34" charset="-128"/>
            </a:endParaRPr>
          </a:p>
          <a:p>
            <a:pPr lvl="2" eaLnBrk="1" hangingPunct="1"/>
            <a:r>
              <a:rPr lang="en-US" altLang="en-US" sz="1800" dirty="0">
                <a:ea typeface="ＭＳ Ｐゴシック" panose="020B0600070205080204" pitchFamily="34" charset="-128"/>
              </a:rPr>
              <a:t>fluid-filled space between membranes</a:t>
            </a:r>
          </a:p>
          <a:p>
            <a:pPr lvl="1" eaLnBrk="1" hangingPunct="1">
              <a:lnSpc>
                <a:spcPct val="90000"/>
              </a:lnSpc>
            </a:pPr>
            <a:r>
              <a:rPr lang="en-US" altLang="en-US" sz="2000" u="sng" dirty="0">
                <a:solidFill>
                  <a:srgbClr val="0070C0"/>
                </a:solidFill>
                <a:ea typeface="ＭＳ Ｐゴシック" panose="020B0600070205080204" pitchFamily="34" charset="-128"/>
              </a:rPr>
              <a:t>matrix</a:t>
            </a:r>
            <a:endParaRPr lang="en-US" altLang="en-US" sz="2000" dirty="0">
              <a:solidFill>
                <a:srgbClr val="0070C0"/>
              </a:solidFill>
              <a:ea typeface="ＭＳ Ｐゴシック" panose="020B0600070205080204" pitchFamily="34" charset="-128"/>
            </a:endParaRPr>
          </a:p>
          <a:p>
            <a:pPr lvl="2" eaLnBrk="1" hangingPunct="1">
              <a:lnSpc>
                <a:spcPct val="90000"/>
              </a:lnSpc>
            </a:pPr>
            <a:r>
              <a:rPr lang="en-US" altLang="en-US" sz="1800" dirty="0">
                <a:ea typeface="ＭＳ Ｐゴシック" panose="020B0600070205080204" pitchFamily="34" charset="-128"/>
              </a:rPr>
              <a:t>inner fluid-filled space</a:t>
            </a:r>
          </a:p>
          <a:p>
            <a:pPr lvl="1" eaLnBrk="1" hangingPunct="1">
              <a:lnSpc>
                <a:spcPct val="90000"/>
              </a:lnSpc>
            </a:pPr>
            <a:r>
              <a:rPr lang="en-US" altLang="en-US" sz="2000" dirty="0">
                <a:ea typeface="ＭＳ Ｐゴシック" panose="020B0600070205080204" pitchFamily="34" charset="-128"/>
              </a:rPr>
              <a:t>DNA, ribosomes</a:t>
            </a:r>
          </a:p>
          <a:p>
            <a:pPr lvl="1" eaLnBrk="1" hangingPunct="1"/>
            <a:r>
              <a:rPr lang="en-US" altLang="en-US" sz="2000" dirty="0">
                <a:ea typeface="ＭＳ Ｐゴシック" panose="020B0600070205080204" pitchFamily="34" charset="-128"/>
              </a:rPr>
              <a:t>enzymes</a:t>
            </a:r>
          </a:p>
          <a:p>
            <a:pPr lvl="2" eaLnBrk="1" hangingPunct="1"/>
            <a:r>
              <a:rPr lang="en-US" altLang="en-US" sz="1800" dirty="0">
                <a:ea typeface="ＭＳ Ｐゴシック" panose="020B0600070205080204" pitchFamily="34" charset="-128"/>
              </a:rPr>
              <a:t>free in matrix &amp; membrane-bound </a:t>
            </a:r>
          </a:p>
        </p:txBody>
      </p:sp>
      <p:grpSp>
        <p:nvGrpSpPr>
          <p:cNvPr id="4" name="Group 61">
            <a:extLst>
              <a:ext uri="{FF2B5EF4-FFF2-40B4-BE49-F238E27FC236}">
                <a16:creationId xmlns:a16="http://schemas.microsoft.com/office/drawing/2014/main" id="{CABBACC6-949E-964E-9DED-00112C1EFBEA}"/>
              </a:ext>
            </a:extLst>
          </p:cNvPr>
          <p:cNvGrpSpPr>
            <a:grpSpLocks/>
          </p:cNvGrpSpPr>
          <p:nvPr/>
        </p:nvGrpSpPr>
        <p:grpSpPr bwMode="auto">
          <a:xfrm>
            <a:off x="7218363" y="5788025"/>
            <a:ext cx="1925637" cy="1069975"/>
            <a:chOff x="4459" y="3615"/>
            <a:chExt cx="1213" cy="674"/>
          </a:xfrm>
        </p:grpSpPr>
        <p:sp>
          <p:nvSpPr>
            <p:cNvPr id="11273" name="Freeform 17">
              <a:extLst>
                <a:ext uri="{FF2B5EF4-FFF2-40B4-BE49-F238E27FC236}">
                  <a16:creationId xmlns:a16="http://schemas.microsoft.com/office/drawing/2014/main" id="{C37B6647-5FE5-714E-B205-6AF744FA1A52}"/>
                </a:ext>
              </a:extLst>
            </p:cNvPr>
            <p:cNvSpPr>
              <a:spLocks/>
            </p:cNvSpPr>
            <p:nvPr/>
          </p:nvSpPr>
          <p:spPr bwMode="auto">
            <a:xfrm>
              <a:off x="4459" y="3615"/>
              <a:ext cx="113" cy="250"/>
            </a:xfrm>
            <a:custGeom>
              <a:avLst/>
              <a:gdLst>
                <a:gd name="T0" fmla="*/ 31 w 113"/>
                <a:gd name="T1" fmla="*/ 0 h 115"/>
                <a:gd name="T2" fmla="*/ 21 w 113"/>
                <a:gd name="T3" fmla="*/ 72 h 115"/>
                <a:gd name="T4" fmla="*/ 6 w 113"/>
                <a:gd name="T5" fmla="*/ 117 h 115"/>
                <a:gd name="T6" fmla="*/ 31 w 113"/>
                <a:gd name="T7" fmla="*/ 354 h 115"/>
                <a:gd name="T8" fmla="*/ 51 w 113"/>
                <a:gd name="T9" fmla="*/ 496 h 115"/>
                <a:gd name="T10" fmla="*/ 81 w 113"/>
                <a:gd name="T11" fmla="*/ 543 h 115"/>
                <a:gd name="T12" fmla="*/ 81 w 113"/>
                <a:gd name="T13" fmla="*/ 307 h 115"/>
                <a:gd name="T14" fmla="*/ 31 w 113"/>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113"/>
                <a:gd name="T25" fmla="*/ 0 h 115"/>
                <a:gd name="T26" fmla="*/ 113 w 113"/>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 h="115">
                  <a:moveTo>
                    <a:pt x="31" y="0"/>
                  </a:moveTo>
                  <a:cubicBezTo>
                    <a:pt x="27" y="5"/>
                    <a:pt x="25" y="10"/>
                    <a:pt x="21" y="15"/>
                  </a:cubicBezTo>
                  <a:cubicBezTo>
                    <a:pt x="16" y="19"/>
                    <a:pt x="7" y="19"/>
                    <a:pt x="6" y="25"/>
                  </a:cubicBezTo>
                  <a:cubicBezTo>
                    <a:pt x="0" y="42"/>
                    <a:pt x="31" y="75"/>
                    <a:pt x="31" y="75"/>
                  </a:cubicBezTo>
                  <a:cubicBezTo>
                    <a:pt x="35" y="94"/>
                    <a:pt x="31" y="96"/>
                    <a:pt x="51" y="105"/>
                  </a:cubicBezTo>
                  <a:cubicBezTo>
                    <a:pt x="60" y="109"/>
                    <a:pt x="81" y="115"/>
                    <a:pt x="81" y="115"/>
                  </a:cubicBezTo>
                  <a:cubicBezTo>
                    <a:pt x="113" y="104"/>
                    <a:pt x="94" y="85"/>
                    <a:pt x="81" y="65"/>
                  </a:cubicBezTo>
                  <a:cubicBezTo>
                    <a:pt x="74" y="6"/>
                    <a:pt x="78" y="15"/>
                    <a:pt x="31" y="0"/>
                  </a:cubicBezTo>
                  <a:close/>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4" name="Line 18">
              <a:extLst>
                <a:ext uri="{FF2B5EF4-FFF2-40B4-BE49-F238E27FC236}">
                  <a16:creationId xmlns:a16="http://schemas.microsoft.com/office/drawing/2014/main" id="{DF4F584E-909A-244B-AB04-83E0EA518759}"/>
                </a:ext>
              </a:extLst>
            </p:cNvPr>
            <p:cNvSpPr>
              <a:spLocks noChangeShapeType="1"/>
            </p:cNvSpPr>
            <p:nvPr/>
          </p:nvSpPr>
          <p:spPr bwMode="auto">
            <a:xfrm flipH="1" flipV="1">
              <a:off x="4566" y="3877"/>
              <a:ext cx="350" cy="2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Rectangle 19">
              <a:extLst>
                <a:ext uri="{FF2B5EF4-FFF2-40B4-BE49-F238E27FC236}">
                  <a16:creationId xmlns:a16="http://schemas.microsoft.com/office/drawing/2014/main" id="{31F6667F-9EF5-DA46-A852-FE153C4858F0}"/>
                </a:ext>
              </a:extLst>
            </p:cNvPr>
            <p:cNvSpPr>
              <a:spLocks noChangeArrowheads="1"/>
            </p:cNvSpPr>
            <p:nvPr/>
          </p:nvSpPr>
          <p:spPr bwMode="auto">
            <a:xfrm>
              <a:off x="4932" y="4061"/>
              <a:ext cx="740"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400" b="1">
                  <a:solidFill>
                    <a:srgbClr val="000000"/>
                  </a:solidFill>
                </a:rPr>
                <a:t>mitochondrial</a:t>
              </a:r>
              <a:br>
                <a:rPr lang="en-US" altLang="en-US" sz="1400" b="1">
                  <a:solidFill>
                    <a:srgbClr val="000000"/>
                  </a:solidFill>
                </a:rPr>
              </a:br>
              <a:r>
                <a:rPr lang="en-US" altLang="en-US" sz="1400" b="1">
                  <a:solidFill>
                    <a:srgbClr val="000000"/>
                  </a:solidFill>
                </a:rPr>
                <a:t>DNA</a:t>
              </a:r>
              <a:endParaRPr lang="en-US" altLang="en-US" sz="1400" b="1"/>
            </a:p>
          </p:txBody>
        </p:sp>
      </p:grpSp>
      <p:pic>
        <p:nvPicPr>
          <p:cNvPr id="431170" name="Picture 66" descr="05_21b">
            <a:extLst>
              <a:ext uri="{FF2B5EF4-FFF2-40B4-BE49-F238E27FC236}">
                <a16:creationId xmlns:a16="http://schemas.microsoft.com/office/drawing/2014/main" id="{E69CF8CE-C821-1A48-A7B9-25E7CA5587DB}"/>
              </a:ext>
            </a:extLst>
          </p:cNvPr>
          <p:cNvPicPr>
            <a:picLocks noChangeAspect="1" noChangeArrowheads="1"/>
          </p:cNvPicPr>
          <p:nvPr/>
        </p:nvPicPr>
        <p:blipFill>
          <a:blip r:embed="rId9"/>
          <a:srcRect l="6750" t="24001" r="2251" b="24001"/>
          <a:stretch>
            <a:fillRect/>
          </a:stretch>
        </p:blipFill>
        <p:spPr bwMode="auto">
          <a:xfrm>
            <a:off x="5708650" y="1657350"/>
            <a:ext cx="3259138" cy="139541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431173" name="Picture 69" descr="mito">
            <a:extLst>
              <a:ext uri="{FF2B5EF4-FFF2-40B4-BE49-F238E27FC236}">
                <a16:creationId xmlns:a16="http://schemas.microsoft.com/office/drawing/2014/main" id="{BCD66CC6-EB47-1349-AEA9-32ADDF261BFC}"/>
              </a:ext>
            </a:extLst>
          </p:cNvPr>
          <p:cNvPicPr>
            <a:picLocks noChangeAspect="1" noChangeArrowheads="1"/>
          </p:cNvPicPr>
          <p:nvPr/>
        </p:nvPicPr>
        <p:blipFill>
          <a:blip r:embed="rId10"/>
          <a:srcRect/>
          <a:stretch>
            <a:fillRect/>
          </a:stretch>
        </p:blipFill>
        <p:spPr bwMode="auto">
          <a:xfrm>
            <a:off x="127000" y="5121275"/>
            <a:ext cx="2343150" cy="1646238"/>
          </a:xfrm>
          <a:prstGeom prst="rect">
            <a:avLst/>
          </a:prstGeom>
          <a:noFill/>
          <a:effectLst>
            <a:outerShdw blurRad="63500" dist="38099" dir="2700000" algn="ctr" rotWithShape="0">
              <a:srgbClr val="000000">
                <a:alpha val="74998"/>
              </a:srgbClr>
            </a:outerShdw>
          </a:effectLst>
        </p:spPr>
      </p:pic>
      <p:sp>
        <p:nvSpPr>
          <p:cNvPr id="431174" name="AutoShape 70">
            <a:extLst>
              <a:ext uri="{FF2B5EF4-FFF2-40B4-BE49-F238E27FC236}">
                <a16:creationId xmlns:a16="http://schemas.microsoft.com/office/drawing/2014/main" id="{EBE0CF2E-6E82-0649-B7D6-B184075A5C42}"/>
              </a:ext>
            </a:extLst>
          </p:cNvPr>
          <p:cNvSpPr>
            <a:spLocks noChangeArrowheads="1"/>
          </p:cNvSpPr>
          <p:nvPr/>
        </p:nvSpPr>
        <p:spPr bwMode="auto">
          <a:xfrm>
            <a:off x="304800" y="6238875"/>
            <a:ext cx="2384425" cy="593725"/>
          </a:xfrm>
          <a:prstGeom prst="roundRect">
            <a:avLst>
              <a:gd name="adj" fmla="val 16667"/>
            </a:avLst>
          </a:prstGeom>
          <a:solidFill>
            <a:srgbClr val="FFEA18"/>
          </a:solidFill>
          <a:ln w="9525">
            <a:solidFill>
              <a:srgbClr val="000000"/>
            </a:solidFill>
            <a:round/>
            <a:headEnd/>
            <a:tailEnd/>
          </a:ln>
        </p:spPr>
        <p:txBody>
          <a:bodyPr r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600" b="1">
                <a:solidFill>
                  <a:srgbClr val="CC0000"/>
                </a:solidFill>
              </a:rPr>
              <a:t>What cells would have a lot of mitochondria?</a:t>
            </a:r>
          </a:p>
        </p:txBody>
      </p:sp>
    </p:spTree>
    <p:extLst>
      <p:ext uri="{BB962C8B-B14F-4D97-AF65-F5344CB8AC3E}">
        <p14:creationId xmlns:p14="http://schemas.microsoft.com/office/powerpoint/2010/main" val="176351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1163">
                                            <p:txEl>
                                              <p:pRg st="0" end="0"/>
                                            </p:txEl>
                                          </p:spTgt>
                                        </p:tgtEl>
                                        <p:attrNameLst>
                                          <p:attrName>style.visibility</p:attrName>
                                        </p:attrNameLst>
                                      </p:cBhvr>
                                      <p:to>
                                        <p:strVal val="visible"/>
                                      </p:to>
                                    </p:set>
                                    <p:anim calcmode="lin" valueType="num">
                                      <p:cBhvr additive="base">
                                        <p:cTn id="7" dur="500" fill="hold"/>
                                        <p:tgtEl>
                                          <p:spTgt spid="431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11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431170"/>
                                        </p:tgtEl>
                                        <p:attrNameLst>
                                          <p:attrName>style.visibility</p:attrName>
                                        </p:attrNameLst>
                                      </p:cBhvr>
                                      <p:to>
                                        <p:strVal val="visible"/>
                                      </p:to>
                                    </p:set>
                                    <p:animEffect transition="in" filter="wipe(left)">
                                      <p:cBhvr>
                                        <p:cTn id="18" dur="500"/>
                                        <p:tgtEl>
                                          <p:spTgt spid="431170"/>
                                        </p:tgtEl>
                                      </p:cBhvr>
                                    </p:animEffect>
                                  </p:childTnLst>
                                  <p:subTnLst>
                                    <p:audio>
                                      <p:cMediaNode>
                                        <p:cTn display="0" masterRel="sameClick">
                                          <p:stCondLst>
                                            <p:cond evt="begin" delay="0">
                                              <p:tn val="16"/>
                                            </p:cond>
                                          </p:stCondLst>
                                          <p:endCondLst>
                                            <p:cond evt="onStopAudio" delay="0">
                                              <p:tgtEl>
                                                <p:sldTgt/>
                                              </p:tgtEl>
                                            </p:cond>
                                          </p:endCondLst>
                                        </p:cTn>
                                        <p:tgtEl>
                                          <p:sndTgt r:embed="rId5"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31163">
                                            <p:txEl>
                                              <p:pRg st="1" end="1"/>
                                            </p:txEl>
                                          </p:spTgt>
                                        </p:tgtEl>
                                        <p:attrNameLst>
                                          <p:attrName>style.visibility</p:attrName>
                                        </p:attrNameLst>
                                      </p:cBhvr>
                                      <p:to>
                                        <p:strVal val="visible"/>
                                      </p:to>
                                    </p:set>
                                    <p:anim calcmode="lin" valueType="num">
                                      <p:cBhvr additive="base">
                                        <p:cTn id="23" dur="500" fill="hold"/>
                                        <p:tgtEl>
                                          <p:spTgt spid="43116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311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31163">
                                            <p:txEl>
                                              <p:pRg st="2" end="2"/>
                                            </p:txEl>
                                          </p:spTgt>
                                        </p:tgtEl>
                                        <p:attrNameLst>
                                          <p:attrName>style.visibility</p:attrName>
                                        </p:attrNameLst>
                                      </p:cBhvr>
                                      <p:to>
                                        <p:strVal val="visible"/>
                                      </p:to>
                                    </p:set>
                                    <p:anim calcmode="lin" valueType="num">
                                      <p:cBhvr additive="base">
                                        <p:cTn id="29" dur="500" fill="hold"/>
                                        <p:tgtEl>
                                          <p:spTgt spid="431163">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311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31163">
                                            <p:txEl>
                                              <p:pRg st="3" end="3"/>
                                            </p:txEl>
                                          </p:spTgt>
                                        </p:tgtEl>
                                        <p:attrNameLst>
                                          <p:attrName>style.visibility</p:attrName>
                                        </p:attrNameLst>
                                      </p:cBhvr>
                                      <p:to>
                                        <p:strVal val="visible"/>
                                      </p:to>
                                    </p:set>
                                    <p:anim calcmode="lin" valueType="num">
                                      <p:cBhvr additive="base">
                                        <p:cTn id="35" dur="500" fill="hold"/>
                                        <p:tgtEl>
                                          <p:spTgt spid="43116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311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31163">
                                            <p:txEl>
                                              <p:pRg st="4" end="4"/>
                                            </p:txEl>
                                          </p:spTgt>
                                        </p:tgtEl>
                                        <p:attrNameLst>
                                          <p:attrName>style.visibility</p:attrName>
                                        </p:attrNameLst>
                                      </p:cBhvr>
                                      <p:to>
                                        <p:strVal val="visible"/>
                                      </p:to>
                                    </p:set>
                                    <p:anim calcmode="lin" valueType="num">
                                      <p:cBhvr additive="base">
                                        <p:cTn id="41" dur="500" fill="hold"/>
                                        <p:tgtEl>
                                          <p:spTgt spid="431163">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311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31163">
                                            <p:txEl>
                                              <p:pRg st="5" end="5"/>
                                            </p:txEl>
                                          </p:spTgt>
                                        </p:tgtEl>
                                        <p:attrNameLst>
                                          <p:attrName>style.visibility</p:attrName>
                                        </p:attrNameLst>
                                      </p:cBhvr>
                                      <p:to>
                                        <p:strVal val="visible"/>
                                      </p:to>
                                    </p:set>
                                    <p:anim calcmode="lin" valueType="num">
                                      <p:cBhvr additive="base">
                                        <p:cTn id="47" dur="500" fill="hold"/>
                                        <p:tgtEl>
                                          <p:spTgt spid="431163">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311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31163">
                                            <p:txEl>
                                              <p:pRg st="6" end="6"/>
                                            </p:txEl>
                                          </p:spTgt>
                                        </p:tgtEl>
                                        <p:attrNameLst>
                                          <p:attrName>style.visibility</p:attrName>
                                        </p:attrNameLst>
                                      </p:cBhvr>
                                      <p:to>
                                        <p:strVal val="visible"/>
                                      </p:to>
                                    </p:set>
                                    <p:anim calcmode="lin" valueType="num">
                                      <p:cBhvr additive="base">
                                        <p:cTn id="53" dur="500" fill="hold"/>
                                        <p:tgtEl>
                                          <p:spTgt spid="431163">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3116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31163">
                                            <p:txEl>
                                              <p:pRg st="7" end="7"/>
                                            </p:txEl>
                                          </p:spTgt>
                                        </p:tgtEl>
                                        <p:attrNameLst>
                                          <p:attrName>style.visibility</p:attrName>
                                        </p:attrNameLst>
                                      </p:cBhvr>
                                      <p:to>
                                        <p:strVal val="visible"/>
                                      </p:to>
                                    </p:set>
                                    <p:anim calcmode="lin" valueType="num">
                                      <p:cBhvr additive="base">
                                        <p:cTn id="59" dur="500" fill="hold"/>
                                        <p:tgtEl>
                                          <p:spTgt spid="431163">
                                            <p:txEl>
                                              <p:pRg st="7" end="7"/>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3116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31163">
                                            <p:txEl>
                                              <p:pRg st="8" end="8"/>
                                            </p:txEl>
                                          </p:spTgt>
                                        </p:tgtEl>
                                        <p:attrNameLst>
                                          <p:attrName>style.visibility</p:attrName>
                                        </p:attrNameLst>
                                      </p:cBhvr>
                                      <p:to>
                                        <p:strVal val="visible"/>
                                      </p:to>
                                    </p:set>
                                    <p:anim calcmode="lin" valueType="num">
                                      <p:cBhvr additive="base">
                                        <p:cTn id="65" dur="500" fill="hold"/>
                                        <p:tgtEl>
                                          <p:spTgt spid="431163">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3116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431163">
                                            <p:txEl>
                                              <p:pRg st="9" end="9"/>
                                            </p:txEl>
                                          </p:spTgt>
                                        </p:tgtEl>
                                        <p:attrNameLst>
                                          <p:attrName>style.visibility</p:attrName>
                                        </p:attrNameLst>
                                      </p:cBhvr>
                                      <p:to>
                                        <p:strVal val="visible"/>
                                      </p:to>
                                    </p:set>
                                    <p:anim calcmode="lin" valueType="num">
                                      <p:cBhvr additive="base">
                                        <p:cTn id="81" dur="500" fill="hold"/>
                                        <p:tgtEl>
                                          <p:spTgt spid="431163">
                                            <p:txEl>
                                              <p:pRg st="9" end="9"/>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43116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Whoosh"/>
                                        </p:tgtEl>
                                      </p:cMediaNode>
                                    </p:audio>
                                  </p:subTnLst>
                                </p:cTn>
                              </p:par>
                              <p:par>
                                <p:cTn id="83" presetID="2" presetClass="entr" presetSubtype="8" fill="hold" grpId="0" nodeType="withEffect">
                                  <p:stCondLst>
                                    <p:cond delay="0"/>
                                  </p:stCondLst>
                                  <p:childTnLst>
                                    <p:set>
                                      <p:cBhvr>
                                        <p:cTn id="84" dur="1" fill="hold">
                                          <p:stCondLst>
                                            <p:cond delay="0"/>
                                          </p:stCondLst>
                                        </p:cTn>
                                        <p:tgtEl>
                                          <p:spTgt spid="431163">
                                            <p:txEl>
                                              <p:pRg st="10" end="10"/>
                                            </p:txEl>
                                          </p:spTgt>
                                        </p:tgtEl>
                                        <p:attrNameLst>
                                          <p:attrName>style.visibility</p:attrName>
                                        </p:attrNameLst>
                                      </p:cBhvr>
                                      <p:to>
                                        <p:strVal val="visible"/>
                                      </p:to>
                                    </p:set>
                                    <p:anim calcmode="lin" valueType="num">
                                      <p:cBhvr additive="base">
                                        <p:cTn id="85" dur="500" fill="hold"/>
                                        <p:tgtEl>
                                          <p:spTgt spid="431163">
                                            <p:txEl>
                                              <p:pRg st="10" end="10"/>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431163">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Whoosh"/>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431173"/>
                                        </p:tgtEl>
                                        <p:attrNameLst>
                                          <p:attrName>style.visibility</p:attrName>
                                        </p:attrNameLst>
                                      </p:cBhvr>
                                      <p:to>
                                        <p:strVal val="visible"/>
                                      </p:to>
                                    </p:set>
                                    <p:animEffect transition="in" filter="wipe(left)">
                                      <p:cBhvr>
                                        <p:cTn id="91" dur="500"/>
                                        <p:tgtEl>
                                          <p:spTgt spid="431173"/>
                                        </p:tgtEl>
                                      </p:cBhvr>
                                    </p:animEffect>
                                  </p:childTnLst>
                                  <p:subTnLst>
                                    <p:audio>
                                      <p:cMediaNode>
                                        <p:cTn display="0" masterRel="sameClick">
                                          <p:stCondLst>
                                            <p:cond evt="begin" delay="0">
                                              <p:tn val="89"/>
                                            </p:cond>
                                          </p:stCondLst>
                                          <p:endCondLst>
                                            <p:cond evt="onStopAudio" delay="0">
                                              <p:tgtEl>
                                                <p:sldTgt/>
                                              </p:tgtEl>
                                            </p:cond>
                                          </p:endCondLst>
                                        </p:cTn>
                                        <p:tgtEl>
                                          <p:sndTgt r:embed="rId5" name="Pencil Check"/>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31174"/>
                                        </p:tgtEl>
                                        <p:attrNameLst>
                                          <p:attrName>style.visibility</p:attrName>
                                        </p:attrNameLst>
                                      </p:cBhvr>
                                      <p:to>
                                        <p:strVal val="visible"/>
                                      </p:to>
                                    </p:set>
                                    <p:animEffect transition="in" filter="wipe(left)">
                                      <p:cBhvr>
                                        <p:cTn id="96" dur="500"/>
                                        <p:tgtEl>
                                          <p:spTgt spid="431174"/>
                                        </p:tgtEl>
                                      </p:cBhvr>
                                    </p:animEffect>
                                  </p:childTnLst>
                                  <p:subTnLst>
                                    <p:audio>
                                      <p:cMediaNode>
                                        <p:cTn display="0" masterRel="sameClick">
                                          <p:stCondLst>
                                            <p:cond evt="begin" delay="0">
                                              <p:tn val="9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63" grpId="0" build="p" autoUpdateAnimBg="0"/>
      <p:bldP spid="43117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FF5512BD-6CED-D447-9AC8-3BE53155E10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Mitochondria – Function</a:t>
            </a:r>
          </a:p>
        </p:txBody>
      </p:sp>
      <p:pic>
        <p:nvPicPr>
          <p:cNvPr id="13314" name="Picture 5">
            <a:extLst>
              <a:ext uri="{FF2B5EF4-FFF2-40B4-BE49-F238E27FC236}">
                <a16:creationId xmlns:a16="http://schemas.microsoft.com/office/drawing/2014/main" id="{DD23280F-3295-A04E-86D5-0D4219B7D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7390"/>
          <a:stretch>
            <a:fillRect/>
          </a:stretch>
        </p:blipFill>
        <p:spPr bwMode="auto">
          <a:xfrm>
            <a:off x="119063" y="2263775"/>
            <a:ext cx="4246562" cy="3046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25990" name="Rectangle 6">
            <a:extLst>
              <a:ext uri="{FF2B5EF4-FFF2-40B4-BE49-F238E27FC236}">
                <a16:creationId xmlns:a16="http://schemas.microsoft.com/office/drawing/2014/main" id="{56A7F335-FCB6-3C47-8588-DE16EB861F52}"/>
              </a:ext>
            </a:extLst>
          </p:cNvPr>
          <p:cNvSpPr>
            <a:spLocks noChangeArrowheads="1"/>
          </p:cNvSpPr>
          <p:nvPr/>
        </p:nvSpPr>
        <p:spPr bwMode="auto">
          <a:xfrm>
            <a:off x="119063" y="5411788"/>
            <a:ext cx="4265612" cy="12303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dirty="0">
                <a:solidFill>
                  <a:srgbClr val="000000"/>
                </a:solidFill>
              </a:rPr>
              <a:t>What does this tell us about the evolution of eukaryotes?</a:t>
            </a:r>
          </a:p>
          <a:p>
            <a:pPr algn="l">
              <a:lnSpc>
                <a:spcPct val="140000"/>
              </a:lnSpc>
            </a:pPr>
            <a:r>
              <a:rPr lang="en-US" altLang="en-US" sz="2200" b="1" dirty="0">
                <a:solidFill>
                  <a:srgbClr val="0070C0"/>
                </a:solidFill>
              </a:rPr>
              <a:t>Endosymbiosis</a:t>
            </a:r>
            <a:r>
              <a:rPr lang="en-US" altLang="en-US" sz="2200" b="1" i="1" dirty="0">
                <a:solidFill>
                  <a:srgbClr val="0070C0"/>
                </a:solidFill>
              </a:rPr>
              <a:t>!</a:t>
            </a:r>
            <a:endParaRPr lang="en-US" altLang="en-US" sz="2200" b="1" dirty="0">
              <a:solidFill>
                <a:srgbClr val="0070C0"/>
              </a:solidFill>
            </a:endParaRPr>
          </a:p>
        </p:txBody>
      </p:sp>
      <p:sp>
        <p:nvSpPr>
          <p:cNvPr id="425987" name="Rectangle 3">
            <a:extLst>
              <a:ext uri="{FF2B5EF4-FFF2-40B4-BE49-F238E27FC236}">
                <a16:creationId xmlns:a16="http://schemas.microsoft.com/office/drawing/2014/main" id="{8A92F452-1C67-EE4A-8FEC-3405F3526A62}"/>
              </a:ext>
            </a:extLst>
          </p:cNvPr>
          <p:cNvSpPr>
            <a:spLocks noChangeArrowheads="1"/>
          </p:cNvSpPr>
          <p:nvPr/>
        </p:nvSpPr>
        <p:spPr bwMode="auto">
          <a:xfrm>
            <a:off x="119063" y="1320800"/>
            <a:ext cx="4238625" cy="8540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r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500" b="1" dirty="0">
                <a:solidFill>
                  <a:srgbClr val="00B0F0"/>
                </a:solidFill>
              </a:rPr>
              <a:t>Dividing mitochondria</a:t>
            </a:r>
          </a:p>
          <a:p>
            <a:pPr algn="l"/>
            <a:r>
              <a:rPr lang="en-US" altLang="en-US" sz="2500" b="1" dirty="0">
                <a:solidFill>
                  <a:srgbClr val="000000"/>
                </a:solidFill>
              </a:rPr>
              <a:t>Who else divides like that?</a:t>
            </a:r>
            <a:endParaRPr lang="en-US" altLang="en-US" sz="2600" b="1" dirty="0">
              <a:solidFill>
                <a:srgbClr val="000000"/>
              </a:solidFill>
            </a:endParaRPr>
          </a:p>
        </p:txBody>
      </p:sp>
      <p:sp>
        <p:nvSpPr>
          <p:cNvPr id="426000" name="Rectangle 16">
            <a:extLst>
              <a:ext uri="{FF2B5EF4-FFF2-40B4-BE49-F238E27FC236}">
                <a16:creationId xmlns:a16="http://schemas.microsoft.com/office/drawing/2014/main" id="{CEF21C4D-09C5-EF41-B281-938929D7D632}"/>
              </a:ext>
            </a:extLst>
          </p:cNvPr>
          <p:cNvSpPr>
            <a:spLocks noChangeArrowheads="1"/>
          </p:cNvSpPr>
          <p:nvPr/>
        </p:nvSpPr>
        <p:spPr bwMode="auto">
          <a:xfrm>
            <a:off x="4467225" y="5395913"/>
            <a:ext cx="4643438" cy="14465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dirty="0">
                <a:solidFill>
                  <a:srgbClr val="000000"/>
                </a:solidFill>
              </a:rPr>
              <a:t>Advantage of highly folded inner membrane?</a:t>
            </a:r>
            <a:endParaRPr lang="en-US" altLang="en-US" sz="2200" b="1" dirty="0">
              <a:solidFill>
                <a:schemeClr val="tx2"/>
              </a:solidFill>
            </a:endParaRPr>
          </a:p>
          <a:p>
            <a:pPr algn="l"/>
            <a:r>
              <a:rPr lang="en-US" altLang="en-US" sz="2200" b="1" dirty="0">
                <a:solidFill>
                  <a:srgbClr val="0070C0"/>
                </a:solidFill>
              </a:rPr>
              <a:t>More </a:t>
            </a:r>
            <a:r>
              <a:rPr lang="en-US" altLang="en-US" sz="2200" b="1" dirty="0">
                <a:solidFill>
                  <a:srgbClr val="FF0000"/>
                </a:solidFill>
              </a:rPr>
              <a:t>surface</a:t>
            </a:r>
            <a:r>
              <a:rPr lang="en-US" altLang="en-US" sz="2200" b="1" dirty="0">
                <a:solidFill>
                  <a:srgbClr val="0070C0"/>
                </a:solidFill>
              </a:rPr>
              <a:t> area for membrane-bound enzymes &amp; permeases</a:t>
            </a:r>
          </a:p>
        </p:txBody>
      </p:sp>
      <p:grpSp>
        <p:nvGrpSpPr>
          <p:cNvPr id="13318" name="Group 10">
            <a:extLst>
              <a:ext uri="{FF2B5EF4-FFF2-40B4-BE49-F238E27FC236}">
                <a16:creationId xmlns:a16="http://schemas.microsoft.com/office/drawing/2014/main" id="{906CE51D-28DE-944B-8128-231F788F2305}"/>
              </a:ext>
            </a:extLst>
          </p:cNvPr>
          <p:cNvGrpSpPr>
            <a:grpSpLocks/>
          </p:cNvGrpSpPr>
          <p:nvPr/>
        </p:nvGrpSpPr>
        <p:grpSpPr bwMode="auto">
          <a:xfrm>
            <a:off x="4427538" y="2133600"/>
            <a:ext cx="4668837" cy="3173413"/>
            <a:chOff x="2915" y="1364"/>
            <a:chExt cx="2790" cy="1896"/>
          </a:xfrm>
        </p:grpSpPr>
        <p:pic>
          <p:nvPicPr>
            <p:cNvPr id="13323" name="Picture 7">
              <a:extLst>
                <a:ext uri="{FF2B5EF4-FFF2-40B4-BE49-F238E27FC236}">
                  <a16:creationId xmlns:a16="http://schemas.microsoft.com/office/drawing/2014/main" id="{78611A6D-0CC5-6343-971E-A3CC3BD12F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3499" b="10847"/>
            <a:stretch>
              <a:fillRect/>
            </a:stretch>
          </p:blipFill>
          <p:spPr bwMode="auto">
            <a:xfrm>
              <a:off x="2934" y="1364"/>
              <a:ext cx="2771" cy="1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9">
              <a:extLst>
                <a:ext uri="{FF2B5EF4-FFF2-40B4-BE49-F238E27FC236}">
                  <a16:creationId xmlns:a16="http://schemas.microsoft.com/office/drawing/2014/main" id="{FA1BE23C-8544-2E4C-8947-6972F86BEE95}"/>
                </a:ext>
              </a:extLst>
            </p:cNvPr>
            <p:cNvSpPr>
              <a:spLocks noChangeArrowheads="1"/>
            </p:cNvSpPr>
            <p:nvPr/>
          </p:nvSpPr>
          <p:spPr bwMode="auto">
            <a:xfrm>
              <a:off x="2915" y="1390"/>
              <a:ext cx="590" cy="3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25995" name="Rectangle 11">
            <a:extLst>
              <a:ext uri="{FF2B5EF4-FFF2-40B4-BE49-F238E27FC236}">
                <a16:creationId xmlns:a16="http://schemas.microsoft.com/office/drawing/2014/main" id="{FF4709E0-464F-674A-81C8-F6D742CA171E}"/>
              </a:ext>
            </a:extLst>
          </p:cNvPr>
          <p:cNvSpPr>
            <a:spLocks noChangeArrowheads="1"/>
          </p:cNvSpPr>
          <p:nvPr/>
        </p:nvSpPr>
        <p:spPr bwMode="auto">
          <a:xfrm>
            <a:off x="4427538" y="1320800"/>
            <a:ext cx="4643437" cy="8540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500" b="1" dirty="0">
                <a:solidFill>
                  <a:srgbClr val="00B0F0"/>
                </a:solidFill>
              </a:rPr>
              <a:t>Membrane-bound proteins</a:t>
            </a:r>
          </a:p>
          <a:p>
            <a:pPr algn="l"/>
            <a:r>
              <a:rPr lang="en-US" altLang="en-US" sz="2500" b="1" dirty="0">
                <a:solidFill>
                  <a:srgbClr val="000000"/>
                </a:solidFill>
              </a:rPr>
              <a:t>Enzymes &amp; permeases</a:t>
            </a:r>
          </a:p>
        </p:txBody>
      </p:sp>
      <p:pic>
        <p:nvPicPr>
          <p:cNvPr id="426001" name="Picture 17" descr="penguinL">
            <a:extLst>
              <a:ext uri="{FF2B5EF4-FFF2-40B4-BE49-F238E27FC236}">
                <a16:creationId xmlns:a16="http://schemas.microsoft.com/office/drawing/2014/main" id="{DCE7CC18-6427-234D-8D11-88DC5E0DA1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9238" y="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6002" name="AutoShape 18">
            <a:extLst>
              <a:ext uri="{FF2B5EF4-FFF2-40B4-BE49-F238E27FC236}">
                <a16:creationId xmlns:a16="http://schemas.microsoft.com/office/drawing/2014/main" id="{4D5DF7C6-FC2B-514E-8D7A-A6F1369D0B23}"/>
              </a:ext>
            </a:extLst>
          </p:cNvPr>
          <p:cNvSpPr>
            <a:spLocks noChangeArrowheads="1"/>
          </p:cNvSpPr>
          <p:nvPr/>
        </p:nvSpPr>
        <p:spPr bwMode="auto">
          <a:xfrm>
            <a:off x="6130925" y="166688"/>
            <a:ext cx="1735138" cy="1073150"/>
          </a:xfrm>
          <a:prstGeom prst="wedgeEllipseCallout">
            <a:avLst>
              <a:gd name="adj1" fmla="val 69852"/>
              <a:gd name="adj2" fmla="val -31509"/>
            </a:avLst>
          </a:prstGeom>
          <a:solidFill>
            <a:srgbClr val="FFEA18"/>
          </a:solidFill>
          <a:ln w="38100">
            <a:solidFill>
              <a:srgbClr val="CC0000"/>
            </a:solidFill>
            <a:miter lim="800000"/>
            <a:headEnd/>
            <a:tailEnd/>
          </a:ln>
        </p:spPr>
        <p:txBody>
          <a:bodyPr wrap="none" lIns="0" tIns="0" rIns="0" bIns="0"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Oooooh</a:t>
            </a:r>
            <a:r>
              <a:rPr lang="en-US" altLang="en-US" sz="1800" b="1" i="1">
                <a:solidFill>
                  <a:srgbClr val="0F116A"/>
                </a:solidFill>
                <a:latin typeface="Comic Sans MS" panose="030F0902030302020204" pitchFamily="66" charset="0"/>
              </a:rPr>
              <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Form fits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function</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
        <p:nvSpPr>
          <p:cNvPr id="426003" name="AutoShape 19">
            <a:extLst>
              <a:ext uri="{FF2B5EF4-FFF2-40B4-BE49-F238E27FC236}">
                <a16:creationId xmlns:a16="http://schemas.microsoft.com/office/drawing/2014/main" id="{59B28D91-22A6-744B-B473-C8B027FE8B87}"/>
              </a:ext>
            </a:extLst>
          </p:cNvPr>
          <p:cNvSpPr>
            <a:spLocks noChangeArrowheads="1"/>
          </p:cNvSpPr>
          <p:nvPr/>
        </p:nvSpPr>
        <p:spPr bwMode="auto">
          <a:xfrm>
            <a:off x="201613" y="2336800"/>
            <a:ext cx="1503362" cy="431800"/>
          </a:xfrm>
          <a:prstGeom prst="roundRect">
            <a:avLst>
              <a:gd name="adj" fmla="val 16667"/>
            </a:avLst>
          </a:prstGeom>
          <a:solidFill>
            <a:srgbClr val="FFEA18"/>
          </a:solidFill>
          <a:ln w="9525">
            <a:solidFill>
              <a:srgbClr val="000000"/>
            </a:solidFill>
            <a:round/>
            <a:headEnd/>
            <a:tailEnd/>
          </a:ln>
        </p:spPr>
        <p:txBody>
          <a:bodyPr lIns="0" tIns="0" rIns="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500" b="1" dirty="0">
                <a:solidFill>
                  <a:srgbClr val="0070C0"/>
                </a:solidFill>
              </a:rPr>
              <a:t>bacteria</a:t>
            </a:r>
            <a:r>
              <a:rPr lang="en-US" altLang="en-US" sz="2500" b="1" i="1" dirty="0">
                <a:solidFill>
                  <a:srgbClr val="0070C0"/>
                </a:solidFill>
              </a:rPr>
              <a:t>!</a:t>
            </a:r>
            <a:endParaRPr lang="en-US" altLang="en-US" sz="2600" b="1" dirty="0">
              <a:solidFill>
                <a:srgbClr val="0070C0"/>
              </a:solidFill>
            </a:endParaRPr>
          </a:p>
        </p:txBody>
      </p:sp>
      <p:sp>
        <p:nvSpPr>
          <p:cNvPr id="2" name="Rectangle 1">
            <a:extLst>
              <a:ext uri="{FF2B5EF4-FFF2-40B4-BE49-F238E27FC236}">
                <a16:creationId xmlns:a16="http://schemas.microsoft.com/office/drawing/2014/main" id="{13DC5AF4-605E-EA4C-BD7A-72561CCBCF53}"/>
              </a:ext>
            </a:extLst>
          </p:cNvPr>
          <p:cNvSpPr/>
          <p:nvPr/>
        </p:nvSpPr>
        <p:spPr>
          <a:xfrm>
            <a:off x="6341630" y="3013075"/>
            <a:ext cx="2712172" cy="1569660"/>
          </a:xfrm>
          <a:prstGeom prst="rect">
            <a:avLst/>
          </a:prstGeom>
        </p:spPr>
        <p:txBody>
          <a:bodyPr wrap="square">
            <a:spAutoFit/>
          </a:bodyPr>
          <a:lstStyle/>
          <a:p>
            <a:r>
              <a:rPr lang="en-US" altLang="en-US" b="1" dirty="0">
                <a:solidFill>
                  <a:srgbClr val="000000"/>
                </a:solidFill>
              </a:rPr>
              <a:t>Permeases are membrane transport proteins</a:t>
            </a:r>
            <a:endParaRPr lang="en-US" dirty="0"/>
          </a:p>
        </p:txBody>
      </p:sp>
    </p:spTree>
    <p:extLst>
      <p:ext uri="{BB962C8B-B14F-4D97-AF65-F5344CB8AC3E}">
        <p14:creationId xmlns:p14="http://schemas.microsoft.com/office/powerpoint/2010/main" val="2459099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5987"/>
                                        </p:tgtEl>
                                        <p:attrNameLst>
                                          <p:attrName>style.visibility</p:attrName>
                                        </p:attrNameLst>
                                      </p:cBhvr>
                                      <p:to>
                                        <p:strVal val="visible"/>
                                      </p:to>
                                    </p:set>
                                    <p:animEffect transition="in" filter="wipe(left)">
                                      <p:cBhvr>
                                        <p:cTn id="7" dur="500"/>
                                        <p:tgtEl>
                                          <p:spTgt spid="425987"/>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6003"/>
                                        </p:tgtEl>
                                        <p:attrNameLst>
                                          <p:attrName>style.visibility</p:attrName>
                                        </p:attrNameLst>
                                      </p:cBhvr>
                                      <p:to>
                                        <p:strVal val="visible"/>
                                      </p:to>
                                    </p:set>
                                    <p:animEffect transition="in" filter="wipe(left)">
                                      <p:cBhvr>
                                        <p:cTn id="12" dur="500"/>
                                        <p:tgtEl>
                                          <p:spTgt spid="426003"/>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5990">
                                            <p:bg/>
                                          </p:spTgt>
                                        </p:tgtEl>
                                        <p:attrNameLst>
                                          <p:attrName>style.visibility</p:attrName>
                                        </p:attrNameLst>
                                      </p:cBhvr>
                                      <p:to>
                                        <p:strVal val="visible"/>
                                      </p:to>
                                    </p:set>
                                    <p:animEffect transition="in" filter="wipe(left)">
                                      <p:cBhvr>
                                        <p:cTn id="17" dur="500"/>
                                        <p:tgtEl>
                                          <p:spTgt spid="425990">
                                            <p:bg/>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Vibro Up"/>
                                        </p:tgtEl>
                                      </p:cMediaNode>
                                    </p:audio>
                                  </p:subTnLst>
                                </p:cTn>
                              </p:par>
                              <p:par>
                                <p:cTn id="18" presetID="22" presetClass="entr" presetSubtype="8" fill="hold" grpId="0" nodeType="withEffect">
                                  <p:stCondLst>
                                    <p:cond delay="0"/>
                                  </p:stCondLst>
                                  <p:childTnLst>
                                    <p:set>
                                      <p:cBhvr>
                                        <p:cTn id="19" dur="1" fill="hold">
                                          <p:stCondLst>
                                            <p:cond delay="0"/>
                                          </p:stCondLst>
                                        </p:cTn>
                                        <p:tgtEl>
                                          <p:spTgt spid="425990">
                                            <p:txEl>
                                              <p:pRg st="0" end="0"/>
                                            </p:txEl>
                                          </p:spTgt>
                                        </p:tgtEl>
                                        <p:attrNameLst>
                                          <p:attrName>style.visibility</p:attrName>
                                        </p:attrNameLst>
                                      </p:cBhvr>
                                      <p:to>
                                        <p:strVal val="visible"/>
                                      </p:to>
                                    </p:set>
                                    <p:animEffect transition="in" filter="wipe(left)">
                                      <p:cBhvr>
                                        <p:cTn id="20" dur="500"/>
                                        <p:tgtEl>
                                          <p:spTgt spid="42599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5990">
                                            <p:txEl>
                                              <p:pRg st="1" end="1"/>
                                            </p:txEl>
                                          </p:spTgt>
                                        </p:tgtEl>
                                        <p:attrNameLst>
                                          <p:attrName>style.visibility</p:attrName>
                                        </p:attrNameLst>
                                      </p:cBhvr>
                                      <p:to>
                                        <p:strVal val="visible"/>
                                      </p:to>
                                    </p:set>
                                    <p:animEffect transition="in" filter="wipe(left)">
                                      <p:cBhvr>
                                        <p:cTn id="25" dur="500"/>
                                        <p:tgtEl>
                                          <p:spTgt spid="425990">
                                            <p:txEl>
                                              <p:pRg st="1" end="1"/>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String"/>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25995"/>
                                        </p:tgtEl>
                                        <p:attrNameLst>
                                          <p:attrName>style.visibility</p:attrName>
                                        </p:attrNameLst>
                                      </p:cBhvr>
                                      <p:to>
                                        <p:strVal val="visible"/>
                                      </p:to>
                                    </p:set>
                                    <p:animEffect transition="in" filter="wipe(left)">
                                      <p:cBhvr>
                                        <p:cTn id="30" dur="500"/>
                                        <p:tgtEl>
                                          <p:spTgt spid="425995"/>
                                        </p:tgtEl>
                                      </p:cBhvr>
                                    </p:animEffect>
                                  </p:childTnLst>
                                  <p:subTnLst>
                                    <p:audio>
                                      <p:cMediaNode>
                                        <p:cTn display="0" masterRel="sameClick">
                                          <p:stCondLst>
                                            <p:cond evt="begin" delay="0">
                                              <p:tn val="28"/>
                                            </p:cond>
                                          </p:stCondLst>
                                          <p:endCondLst>
                                            <p:cond evt="onStopAudio" delay="0">
                                              <p:tgtEl>
                                                <p:sldTgt/>
                                              </p:tgtEl>
                                            </p:cond>
                                          </p:endCondLst>
                                        </p:cTn>
                                        <p:tgtEl>
                                          <p:sndTgt r:embed="rId3"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6000">
                                            <p:bg/>
                                          </p:spTgt>
                                        </p:tgtEl>
                                        <p:attrNameLst>
                                          <p:attrName>style.visibility</p:attrName>
                                        </p:attrNameLst>
                                      </p:cBhvr>
                                      <p:to>
                                        <p:strVal val="visible"/>
                                      </p:to>
                                    </p:set>
                                    <p:animEffect transition="in" filter="wipe(left)">
                                      <p:cBhvr>
                                        <p:cTn id="35" dur="500"/>
                                        <p:tgtEl>
                                          <p:spTgt spid="426000">
                                            <p:bg/>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Vibro Up"/>
                                        </p:tgtEl>
                                      </p:cMediaNode>
                                    </p:audio>
                                  </p:subTnLst>
                                </p:cTn>
                              </p:par>
                              <p:par>
                                <p:cTn id="36" presetID="22" presetClass="entr" presetSubtype="8" fill="hold" grpId="0" nodeType="withEffect">
                                  <p:stCondLst>
                                    <p:cond delay="0"/>
                                  </p:stCondLst>
                                  <p:childTnLst>
                                    <p:set>
                                      <p:cBhvr>
                                        <p:cTn id="37" dur="1" fill="hold">
                                          <p:stCondLst>
                                            <p:cond delay="0"/>
                                          </p:stCondLst>
                                        </p:cTn>
                                        <p:tgtEl>
                                          <p:spTgt spid="426000">
                                            <p:txEl>
                                              <p:pRg st="0" end="0"/>
                                            </p:txEl>
                                          </p:spTgt>
                                        </p:tgtEl>
                                        <p:attrNameLst>
                                          <p:attrName>style.visibility</p:attrName>
                                        </p:attrNameLst>
                                      </p:cBhvr>
                                      <p:to>
                                        <p:strVal val="visible"/>
                                      </p:to>
                                    </p:set>
                                    <p:animEffect transition="in" filter="wipe(left)">
                                      <p:cBhvr>
                                        <p:cTn id="38" dur="500"/>
                                        <p:tgtEl>
                                          <p:spTgt spid="426000">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26000">
                                            <p:txEl>
                                              <p:pRg st="1" end="1"/>
                                            </p:txEl>
                                          </p:spTgt>
                                        </p:tgtEl>
                                        <p:attrNameLst>
                                          <p:attrName>style.visibility</p:attrName>
                                        </p:attrNameLst>
                                      </p:cBhvr>
                                      <p:to>
                                        <p:strVal val="visible"/>
                                      </p:to>
                                    </p:set>
                                    <p:animEffect transition="in" filter="wipe(left)">
                                      <p:cBhvr>
                                        <p:cTn id="43" dur="500"/>
                                        <p:tgtEl>
                                          <p:spTgt spid="426000">
                                            <p:txEl>
                                              <p:pRg st="1" end="1"/>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4" name="String"/>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2" fill="hold" nodeType="clickEffect">
                                  <p:stCondLst>
                                    <p:cond delay="0"/>
                                  </p:stCondLst>
                                  <p:childTnLst>
                                    <p:set>
                                      <p:cBhvr>
                                        <p:cTn id="47" dur="1" fill="hold">
                                          <p:stCondLst>
                                            <p:cond delay="0"/>
                                          </p:stCondLst>
                                        </p:cTn>
                                        <p:tgtEl>
                                          <p:spTgt spid="426001"/>
                                        </p:tgtEl>
                                        <p:attrNameLst>
                                          <p:attrName>style.visibility</p:attrName>
                                        </p:attrNameLst>
                                      </p:cBhvr>
                                      <p:to>
                                        <p:strVal val="visible"/>
                                      </p:to>
                                    </p:set>
                                    <p:animEffect transition="in" filter="wipe(right)">
                                      <p:cBhvr>
                                        <p:cTn id="48" dur="500"/>
                                        <p:tgtEl>
                                          <p:spTgt spid="426001"/>
                                        </p:tgtEl>
                                      </p:cBhvr>
                                    </p:animEffect>
                                  </p:childTnLst>
                                </p:cTn>
                              </p:par>
                            </p:childTnLst>
                          </p:cTn>
                        </p:par>
                        <p:par>
                          <p:cTn id="49" fill="hold" nodeType="afterGroup">
                            <p:stCondLst>
                              <p:cond delay="500"/>
                            </p:stCondLst>
                            <p:childTnLst>
                              <p:par>
                                <p:cTn id="50" presetID="22" presetClass="entr" presetSubtype="2" fill="hold" grpId="0" nodeType="afterEffect">
                                  <p:stCondLst>
                                    <p:cond delay="0"/>
                                  </p:stCondLst>
                                  <p:childTnLst>
                                    <p:set>
                                      <p:cBhvr>
                                        <p:cTn id="51" dur="1" fill="hold">
                                          <p:stCondLst>
                                            <p:cond delay="0"/>
                                          </p:stCondLst>
                                        </p:cTn>
                                        <p:tgtEl>
                                          <p:spTgt spid="426002"/>
                                        </p:tgtEl>
                                        <p:attrNameLst>
                                          <p:attrName>style.visibility</p:attrName>
                                        </p:attrNameLst>
                                      </p:cBhvr>
                                      <p:to>
                                        <p:strVal val="visible"/>
                                      </p:to>
                                    </p:set>
                                    <p:animEffect transition="in" filter="wipe(right)">
                                      <p:cBhvr>
                                        <p:cTn id="52" dur="500"/>
                                        <p:tgtEl>
                                          <p:spTgt spid="426002"/>
                                        </p:tgtEl>
                                      </p:cBhvr>
                                    </p:animEffect>
                                  </p:childTnLst>
                                  <p:subTnLst>
                                    <p:audio>
                                      <p:cMediaNode>
                                        <p:cTn display="0" masterRel="sameClick">
                                          <p:stCondLst>
                                            <p:cond evt="begin" delay="0">
                                              <p:tn val="50"/>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0" grpId="0" build="p" animBg="1" autoUpdateAnimBg="0"/>
      <p:bldP spid="425987" grpId="0" animBg="1" autoUpdateAnimBg="0"/>
      <p:bldP spid="426000" grpId="0" build="p" animBg="1" autoUpdateAnimBg="0"/>
      <p:bldP spid="425995" grpId="0" animBg="1" autoUpdateAnimBg="0"/>
      <p:bldP spid="426002" grpId="0" animBg="1" autoUpdateAnimBg="0"/>
      <p:bldP spid="426003"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ABF969BE-92C4-F940-AE58-A1E74F071169}"/>
              </a:ext>
            </a:extLst>
          </p:cNvPr>
          <p:cNvGrpSpPr>
            <a:grpSpLocks/>
          </p:cNvGrpSpPr>
          <p:nvPr/>
        </p:nvGrpSpPr>
        <p:grpSpPr bwMode="auto">
          <a:xfrm>
            <a:off x="685800" y="1944688"/>
            <a:ext cx="7696200" cy="1905000"/>
            <a:chOff x="432" y="1225"/>
            <a:chExt cx="4848" cy="1200"/>
          </a:xfrm>
        </p:grpSpPr>
        <p:sp>
          <p:nvSpPr>
            <p:cNvPr id="15382" name="Rectangle 23">
              <a:extLst>
                <a:ext uri="{FF2B5EF4-FFF2-40B4-BE49-F238E27FC236}">
                  <a16:creationId xmlns:a16="http://schemas.microsoft.com/office/drawing/2014/main" id="{4DC6D3F8-8906-924E-8D12-BB34E80B1A19}"/>
                </a:ext>
              </a:extLst>
            </p:cNvPr>
            <p:cNvSpPr>
              <a:spLocks noChangeArrowheads="1"/>
            </p:cNvSpPr>
            <p:nvPr/>
          </p:nvSpPr>
          <p:spPr bwMode="auto">
            <a:xfrm>
              <a:off x="432" y="1225"/>
              <a:ext cx="4848" cy="1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83" name="Rectangle 11">
              <a:extLst>
                <a:ext uri="{FF2B5EF4-FFF2-40B4-BE49-F238E27FC236}">
                  <a16:creationId xmlns:a16="http://schemas.microsoft.com/office/drawing/2014/main" id="{456F081E-87A7-3E45-BFE2-880529E30589}"/>
                </a:ext>
              </a:extLst>
            </p:cNvPr>
            <p:cNvSpPr>
              <a:spLocks noChangeArrowheads="1"/>
            </p:cNvSpPr>
            <p:nvPr/>
          </p:nvSpPr>
          <p:spPr bwMode="auto">
            <a:xfrm>
              <a:off x="936" y="1465"/>
              <a:ext cx="41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pyruvate </a:t>
              </a:r>
              <a:r>
                <a:rPr lang="en-US" altLang="en-US" sz="3200" b="1">
                  <a:solidFill>
                    <a:srgbClr val="0F116A"/>
                  </a:solidFill>
                  <a:sym typeface="Symbol" pitchFamily="2" charset="2"/>
                </a:rPr>
                <a:t></a:t>
              </a:r>
              <a:r>
                <a:rPr lang="en-US" altLang="en-US" sz="3000" b="1">
                  <a:solidFill>
                    <a:srgbClr val="0F116A"/>
                  </a:solidFill>
                </a:rPr>
                <a:t> </a:t>
              </a:r>
              <a:r>
                <a:rPr lang="en-US" altLang="en-US" sz="3200" b="1">
                  <a:solidFill>
                    <a:srgbClr val="0F116A"/>
                  </a:solidFill>
                  <a:sym typeface="Symbol" pitchFamily="2" charset="2"/>
                </a:rPr>
                <a:t></a:t>
              </a:r>
              <a:r>
                <a:rPr lang="en-US" altLang="en-US" sz="3000" b="1">
                  <a:solidFill>
                    <a:srgbClr val="0F116A"/>
                  </a:solidFill>
                </a:rPr>
                <a:t> </a:t>
              </a:r>
              <a:r>
                <a:rPr lang="en-US" altLang="en-US" sz="3200" b="1">
                  <a:solidFill>
                    <a:srgbClr val="0F116A"/>
                  </a:solidFill>
                  <a:sym typeface="Symbol" pitchFamily="2" charset="2"/>
                </a:rPr>
                <a:t></a:t>
              </a:r>
              <a:r>
                <a:rPr lang="en-US" altLang="en-US" sz="3000" b="1">
                  <a:solidFill>
                    <a:srgbClr val="0F116A"/>
                  </a:solidFill>
                </a:rPr>
                <a:t> acetyl CoA + CO</a:t>
              </a:r>
              <a:r>
                <a:rPr lang="en-US" altLang="en-US" sz="3000" b="1" baseline="-25000">
                  <a:solidFill>
                    <a:srgbClr val="0F116A"/>
                  </a:solidFill>
                </a:rPr>
                <a:t>2</a:t>
              </a:r>
            </a:p>
          </p:txBody>
        </p:sp>
      </p:grpSp>
      <p:sp>
        <p:nvSpPr>
          <p:cNvPr id="15362" name="Rectangle 2">
            <a:extLst>
              <a:ext uri="{FF2B5EF4-FFF2-40B4-BE49-F238E27FC236}">
                <a16:creationId xmlns:a16="http://schemas.microsoft.com/office/drawing/2014/main" id="{AF7E22B8-5160-4C4E-AD5C-D0F2EA1267C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Oxidation of pyruvate</a:t>
            </a:r>
          </a:p>
        </p:txBody>
      </p:sp>
      <p:grpSp>
        <p:nvGrpSpPr>
          <p:cNvPr id="3" name="Group 49">
            <a:extLst>
              <a:ext uri="{FF2B5EF4-FFF2-40B4-BE49-F238E27FC236}">
                <a16:creationId xmlns:a16="http://schemas.microsoft.com/office/drawing/2014/main" id="{5FDE1F99-4648-7444-8169-F75402B91E75}"/>
              </a:ext>
            </a:extLst>
          </p:cNvPr>
          <p:cNvGrpSpPr>
            <a:grpSpLocks/>
          </p:cNvGrpSpPr>
          <p:nvPr/>
        </p:nvGrpSpPr>
        <p:grpSpPr bwMode="auto">
          <a:xfrm>
            <a:off x="2879725" y="2859088"/>
            <a:ext cx="1539875" cy="960437"/>
            <a:chOff x="1814" y="1801"/>
            <a:chExt cx="970" cy="605"/>
          </a:xfrm>
        </p:grpSpPr>
        <p:sp>
          <p:nvSpPr>
            <p:cNvPr id="15380" name="AutoShape 5">
              <a:extLst>
                <a:ext uri="{FF2B5EF4-FFF2-40B4-BE49-F238E27FC236}">
                  <a16:creationId xmlns:a16="http://schemas.microsoft.com/office/drawing/2014/main" id="{36BA305B-426E-DC4D-9A3E-B2B6E77D63DE}"/>
                </a:ext>
              </a:extLst>
            </p:cNvPr>
            <p:cNvSpPr>
              <a:spLocks noChangeArrowheads="1"/>
            </p:cNvSpPr>
            <p:nvPr/>
          </p:nvSpPr>
          <p:spPr bwMode="auto">
            <a:xfrm flipV="1">
              <a:off x="2208" y="1801"/>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81" name="Rectangle 6">
              <a:extLst>
                <a:ext uri="{FF2B5EF4-FFF2-40B4-BE49-F238E27FC236}">
                  <a16:creationId xmlns:a16="http://schemas.microsoft.com/office/drawing/2014/main" id="{0D08754A-B731-4444-8C6D-5E9E6D033777}"/>
                </a:ext>
              </a:extLst>
            </p:cNvPr>
            <p:cNvSpPr>
              <a:spLocks noChangeArrowheads="1"/>
            </p:cNvSpPr>
            <p:nvPr/>
          </p:nvSpPr>
          <p:spPr bwMode="auto">
            <a:xfrm>
              <a:off x="1814" y="2137"/>
              <a:ext cx="49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3D1666"/>
                  </a:solidFill>
                </a:rPr>
                <a:t>NAD</a:t>
              </a:r>
              <a:endParaRPr lang="en-US" altLang="en-US" sz="2200" b="1">
                <a:solidFill>
                  <a:srgbClr val="CC0000"/>
                </a:solidFill>
              </a:endParaRPr>
            </a:p>
          </p:txBody>
        </p:sp>
      </p:grpSp>
      <p:sp>
        <p:nvSpPr>
          <p:cNvPr id="379912" name="AutoShape 8">
            <a:extLst>
              <a:ext uri="{FF2B5EF4-FFF2-40B4-BE49-F238E27FC236}">
                <a16:creationId xmlns:a16="http://schemas.microsoft.com/office/drawing/2014/main" id="{809C257E-AC8E-1348-868F-2732707D2DA7}"/>
              </a:ext>
            </a:extLst>
          </p:cNvPr>
          <p:cNvSpPr>
            <a:spLocks noChangeArrowheads="1"/>
          </p:cNvSpPr>
          <p:nvPr/>
        </p:nvSpPr>
        <p:spPr bwMode="auto">
          <a:xfrm>
            <a:off x="1905000" y="28622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sz="2400"/>
          </a:p>
        </p:txBody>
      </p:sp>
      <p:sp>
        <p:nvSpPr>
          <p:cNvPr id="379913" name="AutoShape 9">
            <a:extLst>
              <a:ext uri="{FF2B5EF4-FFF2-40B4-BE49-F238E27FC236}">
                <a16:creationId xmlns:a16="http://schemas.microsoft.com/office/drawing/2014/main" id="{71B89369-751A-8E40-BED4-32A65631CE69}"/>
              </a:ext>
            </a:extLst>
          </p:cNvPr>
          <p:cNvSpPr>
            <a:spLocks noChangeArrowheads="1"/>
          </p:cNvSpPr>
          <p:nvPr/>
        </p:nvSpPr>
        <p:spPr bwMode="auto">
          <a:xfrm>
            <a:off x="5562600" y="2862263"/>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2C</a:t>
            </a:r>
            <a:endParaRPr lang="en-US" altLang="en-US" sz="2400"/>
          </a:p>
        </p:txBody>
      </p:sp>
      <p:sp>
        <p:nvSpPr>
          <p:cNvPr id="379914" name="Oval 10">
            <a:extLst>
              <a:ext uri="{FF2B5EF4-FFF2-40B4-BE49-F238E27FC236}">
                <a16:creationId xmlns:a16="http://schemas.microsoft.com/office/drawing/2014/main" id="{F69A20AF-0F70-704E-8026-78BF337F7969}"/>
              </a:ext>
            </a:extLst>
          </p:cNvPr>
          <p:cNvSpPr>
            <a:spLocks noChangeArrowheads="1"/>
          </p:cNvSpPr>
          <p:nvPr/>
        </p:nvSpPr>
        <p:spPr bwMode="auto">
          <a:xfrm>
            <a:off x="7239000" y="2859088"/>
            <a:ext cx="533400" cy="533400"/>
          </a:xfrm>
          <a:prstGeom prst="ellipse">
            <a:avLst/>
          </a:prstGeom>
          <a:solidFill>
            <a:schemeClr val="hlink"/>
          </a:solidFill>
          <a:ln w="9525">
            <a:solidFill>
              <a:schemeClr val="hlink"/>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1C</a:t>
            </a:r>
          </a:p>
        </p:txBody>
      </p:sp>
      <p:grpSp>
        <p:nvGrpSpPr>
          <p:cNvPr id="4" name="Group 22">
            <a:extLst>
              <a:ext uri="{FF2B5EF4-FFF2-40B4-BE49-F238E27FC236}">
                <a16:creationId xmlns:a16="http://schemas.microsoft.com/office/drawing/2014/main" id="{CE41C5E1-A864-D545-8320-89AC71447203}"/>
              </a:ext>
            </a:extLst>
          </p:cNvPr>
          <p:cNvGrpSpPr>
            <a:grpSpLocks/>
          </p:cNvGrpSpPr>
          <p:nvPr/>
        </p:nvGrpSpPr>
        <p:grpSpPr bwMode="auto">
          <a:xfrm>
            <a:off x="762000" y="1676400"/>
            <a:ext cx="7702550" cy="1874838"/>
            <a:chOff x="288" y="983"/>
            <a:chExt cx="4852" cy="1181"/>
          </a:xfrm>
        </p:grpSpPr>
        <p:sp>
          <p:nvSpPr>
            <p:cNvPr id="15377" name="Text Box 13">
              <a:extLst>
                <a:ext uri="{FF2B5EF4-FFF2-40B4-BE49-F238E27FC236}">
                  <a16:creationId xmlns:a16="http://schemas.microsoft.com/office/drawing/2014/main" id="{A440D9EB-FDF2-7342-B89A-0F0E635326A9}"/>
                </a:ext>
              </a:extLst>
            </p:cNvPr>
            <p:cNvSpPr txBox="1">
              <a:spLocks noChangeArrowheads="1"/>
            </p:cNvSpPr>
            <p:nvPr/>
          </p:nvSpPr>
          <p:spPr bwMode="auto">
            <a:xfrm>
              <a:off x="492" y="983"/>
              <a:ext cx="37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1700">
                  <a:latin typeface="25 Helvetica UltraLight" charset="0"/>
                </a:rPr>
                <a:t>[</a:t>
              </a:r>
              <a:endParaRPr lang="en-US" altLang="en-US" sz="14200"/>
            </a:p>
          </p:txBody>
        </p:sp>
        <p:sp>
          <p:nvSpPr>
            <p:cNvPr id="15378" name="Text Box 14">
              <a:extLst>
                <a:ext uri="{FF2B5EF4-FFF2-40B4-BE49-F238E27FC236}">
                  <a16:creationId xmlns:a16="http://schemas.microsoft.com/office/drawing/2014/main" id="{2F7F1360-8EDE-6B43-B1D5-334539ED88D5}"/>
                </a:ext>
              </a:extLst>
            </p:cNvPr>
            <p:cNvSpPr txBox="1">
              <a:spLocks noChangeArrowheads="1"/>
            </p:cNvSpPr>
            <p:nvPr/>
          </p:nvSpPr>
          <p:spPr bwMode="auto">
            <a:xfrm>
              <a:off x="288" y="1411"/>
              <a:ext cx="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00"/>
                  </a:solidFill>
                </a:rPr>
                <a:t>2x</a:t>
              </a:r>
              <a:endParaRPr lang="en-US" altLang="en-US" sz="2400"/>
            </a:p>
          </p:txBody>
        </p:sp>
        <p:sp>
          <p:nvSpPr>
            <p:cNvPr id="15379" name="Text Box 15">
              <a:extLst>
                <a:ext uri="{FF2B5EF4-FFF2-40B4-BE49-F238E27FC236}">
                  <a16:creationId xmlns:a16="http://schemas.microsoft.com/office/drawing/2014/main" id="{2C66D031-A801-B34D-81A8-E13ABE0C934A}"/>
                </a:ext>
              </a:extLst>
            </p:cNvPr>
            <p:cNvSpPr txBox="1">
              <a:spLocks noChangeArrowheads="1"/>
            </p:cNvSpPr>
            <p:nvPr/>
          </p:nvSpPr>
          <p:spPr bwMode="auto">
            <a:xfrm>
              <a:off x="4764" y="983"/>
              <a:ext cx="376" cy="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1700">
                  <a:latin typeface="25 Helvetica UltraLight" charset="0"/>
                </a:rPr>
                <a:t>]</a:t>
              </a:r>
              <a:endParaRPr lang="en-US" altLang="en-US" sz="14200"/>
            </a:p>
          </p:txBody>
        </p:sp>
      </p:grpSp>
      <p:grpSp>
        <p:nvGrpSpPr>
          <p:cNvPr id="5" name="Group 51">
            <a:extLst>
              <a:ext uri="{FF2B5EF4-FFF2-40B4-BE49-F238E27FC236}">
                <a16:creationId xmlns:a16="http://schemas.microsoft.com/office/drawing/2014/main" id="{9FB54360-4764-D548-A913-B7D9B7536C69}"/>
              </a:ext>
            </a:extLst>
          </p:cNvPr>
          <p:cNvGrpSpPr>
            <a:grpSpLocks/>
          </p:cNvGrpSpPr>
          <p:nvPr/>
        </p:nvGrpSpPr>
        <p:grpSpPr bwMode="auto">
          <a:xfrm>
            <a:off x="3440113" y="-223838"/>
            <a:ext cx="7858125" cy="7513638"/>
            <a:chOff x="2167" y="-141"/>
            <a:chExt cx="4950" cy="4733"/>
          </a:xfrm>
        </p:grpSpPr>
        <p:sp>
          <p:nvSpPr>
            <p:cNvPr id="15375" name="Oval 29">
              <a:extLst>
                <a:ext uri="{FF2B5EF4-FFF2-40B4-BE49-F238E27FC236}">
                  <a16:creationId xmlns:a16="http://schemas.microsoft.com/office/drawing/2014/main" id="{E0A6468B-C874-E549-BE47-AF34CAE17B61}"/>
                </a:ext>
              </a:extLst>
            </p:cNvPr>
            <p:cNvSpPr>
              <a:spLocks noChangeArrowheads="1"/>
            </p:cNvSpPr>
            <p:nvPr/>
          </p:nvSpPr>
          <p:spPr bwMode="auto">
            <a:xfrm>
              <a:off x="2167" y="-141"/>
              <a:ext cx="4950" cy="4733"/>
            </a:xfrm>
            <a:prstGeom prst="ellipse">
              <a:avLst/>
            </a:prstGeom>
            <a:noFill/>
            <a:ln w="152400">
              <a:solidFill>
                <a:srgbClr val="993300">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376" name="Freeform 37">
              <a:extLst>
                <a:ext uri="{FF2B5EF4-FFF2-40B4-BE49-F238E27FC236}">
                  <a16:creationId xmlns:a16="http://schemas.microsoft.com/office/drawing/2014/main" id="{6A07C0B7-4538-E741-B435-115AF235CFA4}"/>
                </a:ext>
              </a:extLst>
            </p:cNvPr>
            <p:cNvSpPr>
              <a:spLocks/>
            </p:cNvSpPr>
            <p:nvPr/>
          </p:nvSpPr>
          <p:spPr bwMode="auto">
            <a:xfrm>
              <a:off x="2752" y="66"/>
              <a:ext cx="3743" cy="4288"/>
            </a:xfrm>
            <a:custGeom>
              <a:avLst/>
              <a:gdLst>
                <a:gd name="T0" fmla="*/ 3221 w 3743"/>
                <a:gd name="T1" fmla="*/ 757 h 4288"/>
                <a:gd name="T2" fmla="*/ 2755 w 3743"/>
                <a:gd name="T3" fmla="*/ 1107 h 4288"/>
                <a:gd name="T4" fmla="*/ 2972 w 3743"/>
                <a:gd name="T5" fmla="*/ 579 h 4288"/>
                <a:gd name="T6" fmla="*/ 2918 w 3743"/>
                <a:gd name="T7" fmla="*/ 198 h 4288"/>
                <a:gd name="T8" fmla="*/ 2421 w 3743"/>
                <a:gd name="T9" fmla="*/ 299 h 4288"/>
                <a:gd name="T10" fmla="*/ 2211 w 3743"/>
                <a:gd name="T11" fmla="*/ 881 h 4288"/>
                <a:gd name="T12" fmla="*/ 2032 w 3743"/>
                <a:gd name="T13" fmla="*/ 416 h 4288"/>
                <a:gd name="T14" fmla="*/ 2094 w 3743"/>
                <a:gd name="T15" fmla="*/ 66 h 4288"/>
                <a:gd name="T16" fmla="*/ 1520 w 3743"/>
                <a:gd name="T17" fmla="*/ 43 h 4288"/>
                <a:gd name="T18" fmla="*/ 1395 w 3743"/>
                <a:gd name="T19" fmla="*/ 625 h 4288"/>
                <a:gd name="T20" fmla="*/ 1660 w 3743"/>
                <a:gd name="T21" fmla="*/ 1130 h 4288"/>
                <a:gd name="T22" fmla="*/ 1023 w 3743"/>
                <a:gd name="T23" fmla="*/ 1130 h 4288"/>
                <a:gd name="T24" fmla="*/ 432 w 3743"/>
                <a:gd name="T25" fmla="*/ 711 h 4288"/>
                <a:gd name="T26" fmla="*/ 67 w 3743"/>
                <a:gd name="T27" fmla="*/ 1464 h 4288"/>
                <a:gd name="T28" fmla="*/ 875 w 3743"/>
                <a:gd name="T29" fmla="*/ 2178 h 4288"/>
                <a:gd name="T30" fmla="*/ 1660 w 3743"/>
                <a:gd name="T31" fmla="*/ 2233 h 4288"/>
                <a:gd name="T32" fmla="*/ 1217 w 3743"/>
                <a:gd name="T33" fmla="*/ 2621 h 4288"/>
                <a:gd name="T34" fmla="*/ 199 w 3743"/>
                <a:gd name="T35" fmla="*/ 2443 h 4288"/>
                <a:gd name="T36" fmla="*/ 83 w 3743"/>
                <a:gd name="T37" fmla="*/ 2994 h 4288"/>
                <a:gd name="T38" fmla="*/ 1357 w 3743"/>
                <a:gd name="T39" fmla="*/ 2978 h 4288"/>
                <a:gd name="T40" fmla="*/ 1815 w 3743"/>
                <a:gd name="T41" fmla="*/ 2699 h 4288"/>
                <a:gd name="T42" fmla="*/ 2157 w 3743"/>
                <a:gd name="T43" fmla="*/ 2947 h 4288"/>
                <a:gd name="T44" fmla="*/ 1675 w 3743"/>
                <a:gd name="T45" fmla="*/ 3336 h 4288"/>
                <a:gd name="T46" fmla="*/ 1030 w 3743"/>
                <a:gd name="T47" fmla="*/ 3677 h 4288"/>
                <a:gd name="T48" fmla="*/ 1279 w 3743"/>
                <a:gd name="T49" fmla="*/ 4205 h 4288"/>
                <a:gd name="T50" fmla="*/ 2157 w 3743"/>
                <a:gd name="T51" fmla="*/ 4128 h 4288"/>
                <a:gd name="T52" fmla="*/ 2452 w 3743"/>
                <a:gd name="T53" fmla="*/ 3103 h 4288"/>
                <a:gd name="T54" fmla="*/ 2988 w 3743"/>
                <a:gd name="T55" fmla="*/ 3095 h 4288"/>
                <a:gd name="T56" fmla="*/ 2902 w 3743"/>
                <a:gd name="T57" fmla="*/ 3794 h 4288"/>
                <a:gd name="T58" fmla="*/ 3438 w 3743"/>
                <a:gd name="T59" fmla="*/ 4190 h 4288"/>
                <a:gd name="T60" fmla="*/ 3539 w 3743"/>
                <a:gd name="T61" fmla="*/ 2699 h 4288"/>
                <a:gd name="T62" fmla="*/ 3679 w 3743"/>
                <a:gd name="T63" fmla="*/ 967 h 4288"/>
                <a:gd name="T64" fmla="*/ 3384 w 3743"/>
                <a:gd name="T65" fmla="*/ 105 h 42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43"/>
                <a:gd name="T100" fmla="*/ 0 h 4288"/>
                <a:gd name="T101" fmla="*/ 3743 w 3743"/>
                <a:gd name="T102" fmla="*/ 4288 h 42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43" h="4288">
                  <a:moveTo>
                    <a:pt x="3322" y="423"/>
                  </a:moveTo>
                  <a:cubicBezTo>
                    <a:pt x="3295" y="532"/>
                    <a:pt x="3268" y="653"/>
                    <a:pt x="3221" y="757"/>
                  </a:cubicBezTo>
                  <a:cubicBezTo>
                    <a:pt x="3174" y="861"/>
                    <a:pt x="3120" y="987"/>
                    <a:pt x="3042" y="1045"/>
                  </a:cubicBezTo>
                  <a:cubicBezTo>
                    <a:pt x="2964" y="1103"/>
                    <a:pt x="2811" y="1147"/>
                    <a:pt x="2755" y="1107"/>
                  </a:cubicBezTo>
                  <a:cubicBezTo>
                    <a:pt x="2699" y="1067"/>
                    <a:pt x="2672" y="892"/>
                    <a:pt x="2708" y="804"/>
                  </a:cubicBezTo>
                  <a:cubicBezTo>
                    <a:pt x="2744" y="716"/>
                    <a:pt x="2918" y="657"/>
                    <a:pt x="2972" y="579"/>
                  </a:cubicBezTo>
                  <a:cubicBezTo>
                    <a:pt x="3026" y="501"/>
                    <a:pt x="3043" y="402"/>
                    <a:pt x="3034" y="338"/>
                  </a:cubicBezTo>
                  <a:cubicBezTo>
                    <a:pt x="3025" y="274"/>
                    <a:pt x="2980" y="229"/>
                    <a:pt x="2918" y="198"/>
                  </a:cubicBezTo>
                  <a:cubicBezTo>
                    <a:pt x="2856" y="167"/>
                    <a:pt x="2744" y="134"/>
                    <a:pt x="2661" y="151"/>
                  </a:cubicBezTo>
                  <a:cubicBezTo>
                    <a:pt x="2578" y="168"/>
                    <a:pt x="2455" y="208"/>
                    <a:pt x="2421" y="299"/>
                  </a:cubicBezTo>
                  <a:cubicBezTo>
                    <a:pt x="2387" y="390"/>
                    <a:pt x="2494" y="598"/>
                    <a:pt x="2459" y="695"/>
                  </a:cubicBezTo>
                  <a:cubicBezTo>
                    <a:pt x="2424" y="792"/>
                    <a:pt x="2292" y="882"/>
                    <a:pt x="2211" y="881"/>
                  </a:cubicBezTo>
                  <a:cubicBezTo>
                    <a:pt x="2130" y="880"/>
                    <a:pt x="2000" y="764"/>
                    <a:pt x="1970" y="687"/>
                  </a:cubicBezTo>
                  <a:cubicBezTo>
                    <a:pt x="1940" y="610"/>
                    <a:pt x="2005" y="492"/>
                    <a:pt x="2032" y="416"/>
                  </a:cubicBezTo>
                  <a:cubicBezTo>
                    <a:pt x="2059" y="340"/>
                    <a:pt x="2123" y="287"/>
                    <a:pt x="2133" y="229"/>
                  </a:cubicBezTo>
                  <a:cubicBezTo>
                    <a:pt x="2143" y="171"/>
                    <a:pt x="2144" y="101"/>
                    <a:pt x="2094" y="66"/>
                  </a:cubicBezTo>
                  <a:cubicBezTo>
                    <a:pt x="2044" y="31"/>
                    <a:pt x="1926" y="23"/>
                    <a:pt x="1830" y="19"/>
                  </a:cubicBezTo>
                  <a:cubicBezTo>
                    <a:pt x="1734" y="15"/>
                    <a:pt x="1608" y="0"/>
                    <a:pt x="1520" y="43"/>
                  </a:cubicBezTo>
                  <a:cubicBezTo>
                    <a:pt x="1432" y="86"/>
                    <a:pt x="1323" y="179"/>
                    <a:pt x="1302" y="276"/>
                  </a:cubicBezTo>
                  <a:cubicBezTo>
                    <a:pt x="1281" y="373"/>
                    <a:pt x="1329" y="533"/>
                    <a:pt x="1395" y="625"/>
                  </a:cubicBezTo>
                  <a:cubicBezTo>
                    <a:pt x="1461" y="717"/>
                    <a:pt x="1654" y="743"/>
                    <a:pt x="1698" y="827"/>
                  </a:cubicBezTo>
                  <a:cubicBezTo>
                    <a:pt x="1742" y="911"/>
                    <a:pt x="1721" y="1058"/>
                    <a:pt x="1660" y="1130"/>
                  </a:cubicBezTo>
                  <a:cubicBezTo>
                    <a:pt x="1599" y="1202"/>
                    <a:pt x="1439" y="1262"/>
                    <a:pt x="1333" y="1262"/>
                  </a:cubicBezTo>
                  <a:cubicBezTo>
                    <a:pt x="1227" y="1262"/>
                    <a:pt x="1106" y="1221"/>
                    <a:pt x="1023" y="1130"/>
                  </a:cubicBezTo>
                  <a:cubicBezTo>
                    <a:pt x="940" y="1039"/>
                    <a:pt x="934" y="788"/>
                    <a:pt x="836" y="718"/>
                  </a:cubicBezTo>
                  <a:cubicBezTo>
                    <a:pt x="738" y="648"/>
                    <a:pt x="550" y="653"/>
                    <a:pt x="432" y="711"/>
                  </a:cubicBezTo>
                  <a:cubicBezTo>
                    <a:pt x="314" y="769"/>
                    <a:pt x="190" y="943"/>
                    <a:pt x="129" y="1068"/>
                  </a:cubicBezTo>
                  <a:cubicBezTo>
                    <a:pt x="68" y="1193"/>
                    <a:pt x="33" y="1320"/>
                    <a:pt x="67" y="1464"/>
                  </a:cubicBezTo>
                  <a:cubicBezTo>
                    <a:pt x="101" y="1608"/>
                    <a:pt x="196" y="1811"/>
                    <a:pt x="331" y="1930"/>
                  </a:cubicBezTo>
                  <a:cubicBezTo>
                    <a:pt x="466" y="2049"/>
                    <a:pt x="700" y="2154"/>
                    <a:pt x="875" y="2178"/>
                  </a:cubicBezTo>
                  <a:cubicBezTo>
                    <a:pt x="1050" y="2202"/>
                    <a:pt x="1249" y="2068"/>
                    <a:pt x="1380" y="2077"/>
                  </a:cubicBezTo>
                  <a:cubicBezTo>
                    <a:pt x="1511" y="2086"/>
                    <a:pt x="1619" y="2162"/>
                    <a:pt x="1660" y="2233"/>
                  </a:cubicBezTo>
                  <a:cubicBezTo>
                    <a:pt x="1701" y="2304"/>
                    <a:pt x="1702" y="2440"/>
                    <a:pt x="1628" y="2505"/>
                  </a:cubicBezTo>
                  <a:cubicBezTo>
                    <a:pt x="1554" y="2570"/>
                    <a:pt x="1395" y="2625"/>
                    <a:pt x="1217" y="2621"/>
                  </a:cubicBezTo>
                  <a:cubicBezTo>
                    <a:pt x="1039" y="2617"/>
                    <a:pt x="727" y="2511"/>
                    <a:pt x="557" y="2481"/>
                  </a:cubicBezTo>
                  <a:cubicBezTo>
                    <a:pt x="387" y="2451"/>
                    <a:pt x="288" y="2408"/>
                    <a:pt x="199" y="2443"/>
                  </a:cubicBezTo>
                  <a:cubicBezTo>
                    <a:pt x="110" y="2478"/>
                    <a:pt x="40" y="2599"/>
                    <a:pt x="21" y="2691"/>
                  </a:cubicBezTo>
                  <a:cubicBezTo>
                    <a:pt x="2" y="2783"/>
                    <a:pt x="0" y="2911"/>
                    <a:pt x="83" y="2994"/>
                  </a:cubicBezTo>
                  <a:cubicBezTo>
                    <a:pt x="166" y="3077"/>
                    <a:pt x="306" y="3191"/>
                    <a:pt x="518" y="3188"/>
                  </a:cubicBezTo>
                  <a:cubicBezTo>
                    <a:pt x="730" y="3185"/>
                    <a:pt x="1184" y="3041"/>
                    <a:pt x="1357" y="2978"/>
                  </a:cubicBezTo>
                  <a:cubicBezTo>
                    <a:pt x="1530" y="2915"/>
                    <a:pt x="1483" y="2854"/>
                    <a:pt x="1559" y="2808"/>
                  </a:cubicBezTo>
                  <a:cubicBezTo>
                    <a:pt x="1635" y="2762"/>
                    <a:pt x="1735" y="2712"/>
                    <a:pt x="1815" y="2699"/>
                  </a:cubicBezTo>
                  <a:cubicBezTo>
                    <a:pt x="1895" y="2686"/>
                    <a:pt x="1983" y="2689"/>
                    <a:pt x="2040" y="2730"/>
                  </a:cubicBezTo>
                  <a:cubicBezTo>
                    <a:pt x="2097" y="2771"/>
                    <a:pt x="2149" y="2872"/>
                    <a:pt x="2157" y="2947"/>
                  </a:cubicBezTo>
                  <a:cubicBezTo>
                    <a:pt x="2165" y="3022"/>
                    <a:pt x="2167" y="3115"/>
                    <a:pt x="2087" y="3180"/>
                  </a:cubicBezTo>
                  <a:cubicBezTo>
                    <a:pt x="2007" y="3245"/>
                    <a:pt x="1812" y="3306"/>
                    <a:pt x="1675" y="3336"/>
                  </a:cubicBezTo>
                  <a:cubicBezTo>
                    <a:pt x="1538" y="3366"/>
                    <a:pt x="1370" y="3302"/>
                    <a:pt x="1263" y="3359"/>
                  </a:cubicBezTo>
                  <a:cubicBezTo>
                    <a:pt x="1156" y="3416"/>
                    <a:pt x="1058" y="3567"/>
                    <a:pt x="1030" y="3677"/>
                  </a:cubicBezTo>
                  <a:cubicBezTo>
                    <a:pt x="1002" y="3787"/>
                    <a:pt x="1051" y="3931"/>
                    <a:pt x="1093" y="4019"/>
                  </a:cubicBezTo>
                  <a:cubicBezTo>
                    <a:pt x="1135" y="4107"/>
                    <a:pt x="1181" y="4162"/>
                    <a:pt x="1279" y="4205"/>
                  </a:cubicBezTo>
                  <a:cubicBezTo>
                    <a:pt x="1377" y="4248"/>
                    <a:pt x="1537" y="4288"/>
                    <a:pt x="1683" y="4275"/>
                  </a:cubicBezTo>
                  <a:cubicBezTo>
                    <a:pt x="1829" y="4262"/>
                    <a:pt x="2041" y="4251"/>
                    <a:pt x="2157" y="4128"/>
                  </a:cubicBezTo>
                  <a:cubicBezTo>
                    <a:pt x="2273" y="4005"/>
                    <a:pt x="2333" y="3709"/>
                    <a:pt x="2382" y="3538"/>
                  </a:cubicBezTo>
                  <a:cubicBezTo>
                    <a:pt x="2431" y="3367"/>
                    <a:pt x="2393" y="3199"/>
                    <a:pt x="2452" y="3103"/>
                  </a:cubicBezTo>
                  <a:cubicBezTo>
                    <a:pt x="2511" y="3007"/>
                    <a:pt x="2650" y="2964"/>
                    <a:pt x="2739" y="2963"/>
                  </a:cubicBezTo>
                  <a:cubicBezTo>
                    <a:pt x="2828" y="2962"/>
                    <a:pt x="2949" y="3014"/>
                    <a:pt x="2988" y="3095"/>
                  </a:cubicBezTo>
                  <a:cubicBezTo>
                    <a:pt x="3027" y="3176"/>
                    <a:pt x="2986" y="3336"/>
                    <a:pt x="2972" y="3452"/>
                  </a:cubicBezTo>
                  <a:cubicBezTo>
                    <a:pt x="2958" y="3568"/>
                    <a:pt x="2906" y="3688"/>
                    <a:pt x="2902" y="3794"/>
                  </a:cubicBezTo>
                  <a:cubicBezTo>
                    <a:pt x="2898" y="3900"/>
                    <a:pt x="2860" y="4023"/>
                    <a:pt x="2949" y="4089"/>
                  </a:cubicBezTo>
                  <a:cubicBezTo>
                    <a:pt x="3038" y="4155"/>
                    <a:pt x="3312" y="4244"/>
                    <a:pt x="3438" y="4190"/>
                  </a:cubicBezTo>
                  <a:cubicBezTo>
                    <a:pt x="3564" y="4136"/>
                    <a:pt x="3685" y="4011"/>
                    <a:pt x="3702" y="3763"/>
                  </a:cubicBezTo>
                  <a:cubicBezTo>
                    <a:pt x="3719" y="3515"/>
                    <a:pt x="3597" y="2995"/>
                    <a:pt x="3539" y="2699"/>
                  </a:cubicBezTo>
                  <a:cubicBezTo>
                    <a:pt x="3481" y="2403"/>
                    <a:pt x="3330" y="2273"/>
                    <a:pt x="3353" y="1984"/>
                  </a:cubicBezTo>
                  <a:cubicBezTo>
                    <a:pt x="3376" y="1695"/>
                    <a:pt x="3622" y="1270"/>
                    <a:pt x="3679" y="967"/>
                  </a:cubicBezTo>
                  <a:cubicBezTo>
                    <a:pt x="3736" y="664"/>
                    <a:pt x="3743" y="311"/>
                    <a:pt x="3694" y="167"/>
                  </a:cubicBezTo>
                  <a:cubicBezTo>
                    <a:pt x="3645" y="23"/>
                    <a:pt x="3449" y="66"/>
                    <a:pt x="3384" y="105"/>
                  </a:cubicBezTo>
                  <a:cubicBezTo>
                    <a:pt x="3319" y="144"/>
                    <a:pt x="3349" y="314"/>
                    <a:pt x="3322" y="423"/>
                  </a:cubicBezTo>
                  <a:close/>
                </a:path>
              </a:pathLst>
            </a:custGeom>
            <a:noFill/>
            <a:ln w="177800">
              <a:solidFill>
                <a:srgbClr val="993300">
                  <a:alpha val="20000"/>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79944" name="Rectangle 40">
            <a:extLst>
              <a:ext uri="{FF2B5EF4-FFF2-40B4-BE49-F238E27FC236}">
                <a16:creationId xmlns:a16="http://schemas.microsoft.com/office/drawing/2014/main" id="{4A9D36C3-E480-314F-8247-22A24A00D94D}"/>
              </a:ext>
            </a:extLst>
          </p:cNvPr>
          <p:cNvSpPr>
            <a:spLocks noChangeArrowheads="1"/>
          </p:cNvSpPr>
          <p:nvPr/>
        </p:nvSpPr>
        <p:spPr bwMode="auto">
          <a:xfrm>
            <a:off x="0" y="3830638"/>
            <a:ext cx="9144000" cy="3027362"/>
          </a:xfrm>
          <a:prstGeom prst="rect">
            <a:avLst/>
          </a:prstGeom>
          <a:solidFill>
            <a:schemeClr val="bg1">
              <a:alpha val="7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79930" name="Picture 26" descr="penguinL">
            <a:extLst>
              <a:ext uri="{FF2B5EF4-FFF2-40B4-BE49-F238E27FC236}">
                <a16:creationId xmlns:a16="http://schemas.microsoft.com/office/drawing/2014/main" id="{D6DA47D4-090B-E041-966C-C3AA27F780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9238" y="52578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52" name="Picture 48" descr="piggybank-ecoin2">
            <a:extLst>
              <a:ext uri="{FF2B5EF4-FFF2-40B4-BE49-F238E27FC236}">
                <a16:creationId xmlns:a16="http://schemas.microsoft.com/office/drawing/2014/main" id="{72320AB1-D8CB-4741-84A8-2B84FAE142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54500" y="3094038"/>
            <a:ext cx="1052513"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3" descr="Rectangle: Click to edit Master text styles&#13;&#10;Second level&#13;&#10;Third level&#13;&#10;Fourth level&#13;&#10;Fifth level">
            <a:extLst>
              <a:ext uri="{FF2B5EF4-FFF2-40B4-BE49-F238E27FC236}">
                <a16:creationId xmlns:a16="http://schemas.microsoft.com/office/drawing/2014/main" id="{22DB0758-3250-4B46-B775-47E51F62781E}"/>
              </a:ext>
            </a:extLst>
          </p:cNvPr>
          <p:cNvSpPr>
            <a:spLocks noGrp="1" noChangeArrowheads="1"/>
          </p:cNvSpPr>
          <p:nvPr>
            <p:ph type="body" idx="1"/>
          </p:nvPr>
        </p:nvSpPr>
        <p:spPr>
          <a:xfrm>
            <a:off x="762000" y="1371600"/>
            <a:ext cx="7772400" cy="5334000"/>
          </a:xfrm>
        </p:spPr>
        <p:txBody>
          <a:bodyPr/>
          <a:lstStyle/>
          <a:p>
            <a:pPr eaLnBrk="1" hangingPunct="1"/>
            <a:r>
              <a:rPr lang="en-US" altLang="en-US" dirty="0">
                <a:ea typeface="ＭＳ Ｐゴシック" panose="020B0600070205080204" pitchFamily="34" charset="-128"/>
              </a:rPr>
              <a:t>Pyruvate enters mitochondrial matrix</a:t>
            </a:r>
          </a:p>
          <a:p>
            <a:pPr marL="1771650" lvl="4" eaLnBrk="1" hangingPunct="1"/>
            <a:endParaRPr lang="en-US" altLang="en-US" dirty="0">
              <a:ea typeface="ＭＳ Ｐゴシック" panose="020B0600070205080204" pitchFamily="34" charset="-128"/>
            </a:endParaRPr>
          </a:p>
          <a:p>
            <a:pPr eaLnBrk="1" hangingPunct="1">
              <a:buFontTx/>
              <a:buNone/>
            </a:pP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a:p>
            <a:pPr marL="1428750" lvl="3" eaLnBrk="1" hangingPunct="1"/>
            <a:endParaRPr lang="en-US" altLang="en-US" dirty="0">
              <a:ea typeface="ＭＳ Ｐゴシック" panose="020B0600070205080204" pitchFamily="34" charset="-128"/>
            </a:endParaRPr>
          </a:p>
          <a:p>
            <a:pPr marL="1428750" lvl="3" eaLnBrk="1" hangingPunct="1"/>
            <a:endParaRPr lang="en-US" altLang="en-US" dirty="0">
              <a:ea typeface="ＭＳ Ｐゴシック" panose="020B0600070205080204" pitchFamily="34" charset="-128"/>
            </a:endParaRPr>
          </a:p>
          <a:p>
            <a:pPr lvl="1" eaLnBrk="1" hangingPunct="1"/>
            <a:r>
              <a:rPr lang="en-US" altLang="en-US" sz="2600" dirty="0">
                <a:ea typeface="ＭＳ Ｐゴシック" panose="020B0600070205080204" pitchFamily="34" charset="-128"/>
              </a:rPr>
              <a:t>3 step </a:t>
            </a:r>
            <a:r>
              <a:rPr lang="en-US" altLang="en-US" sz="2600" dirty="0">
                <a:solidFill>
                  <a:srgbClr val="00B0F0"/>
                </a:solidFill>
                <a:ea typeface="ＭＳ Ｐゴシック" panose="020B0600070205080204" pitchFamily="34" charset="-128"/>
              </a:rPr>
              <a:t>oxidation</a:t>
            </a:r>
            <a:r>
              <a:rPr lang="en-US" altLang="en-US" sz="2600" dirty="0">
                <a:ea typeface="ＭＳ Ｐゴシック" panose="020B0600070205080204" pitchFamily="34" charset="-128"/>
              </a:rPr>
              <a:t> process</a:t>
            </a:r>
          </a:p>
          <a:p>
            <a:pPr lvl="1" eaLnBrk="1" hangingPunct="1"/>
            <a:r>
              <a:rPr lang="en-US" altLang="en-US" sz="2600" dirty="0">
                <a:ea typeface="ＭＳ Ｐゴシック" panose="020B0600070205080204" pitchFamily="34" charset="-128"/>
              </a:rPr>
              <a:t>releases </a:t>
            </a:r>
            <a:r>
              <a:rPr lang="en-US" altLang="en-US" sz="2600" dirty="0">
                <a:solidFill>
                  <a:srgbClr val="00B0F0"/>
                </a:solidFill>
                <a:ea typeface="ＭＳ Ｐゴシック" panose="020B0600070205080204" pitchFamily="34" charset="-128"/>
              </a:rPr>
              <a:t>2 CO</a:t>
            </a:r>
            <a:r>
              <a:rPr lang="en-US" altLang="en-US" sz="2600" baseline="-25000" dirty="0">
                <a:solidFill>
                  <a:srgbClr val="00B0F0"/>
                </a:solidFill>
                <a:ea typeface="ＭＳ Ｐゴシック" panose="020B0600070205080204" pitchFamily="34" charset="-128"/>
              </a:rPr>
              <a:t>2</a:t>
            </a:r>
            <a:r>
              <a:rPr lang="en-US" altLang="en-US" sz="2600" dirty="0">
                <a:solidFill>
                  <a:srgbClr val="00B0F0"/>
                </a:solidFill>
                <a:ea typeface="ＭＳ Ｐゴシック" panose="020B0600070205080204" pitchFamily="34" charset="-128"/>
              </a:rPr>
              <a:t>  </a:t>
            </a:r>
            <a:r>
              <a:rPr lang="en-US" altLang="en-US" sz="2200" dirty="0">
                <a:solidFill>
                  <a:schemeClr val="tx2"/>
                </a:solidFill>
                <a:latin typeface="Comic Sans MS" panose="030F0902030302020204" pitchFamily="66" charset="0"/>
                <a:ea typeface="ＭＳ Ｐゴシック" panose="020B0600070205080204" pitchFamily="34" charset="-128"/>
              </a:rPr>
              <a:t>(count the carbons!)</a:t>
            </a:r>
            <a:endParaRPr lang="en-US" altLang="en-US" sz="2600" dirty="0">
              <a:ea typeface="ＭＳ Ｐゴシック" panose="020B0600070205080204" pitchFamily="34" charset="-128"/>
            </a:endParaRPr>
          </a:p>
          <a:p>
            <a:pPr lvl="1" eaLnBrk="1" hangingPunct="1"/>
            <a:r>
              <a:rPr lang="en-US" altLang="en-US" sz="2600" dirty="0">
                <a:ea typeface="ＭＳ Ｐゴシック" panose="020B0600070205080204" pitchFamily="34" charset="-128"/>
              </a:rPr>
              <a:t>reduces </a:t>
            </a:r>
            <a:r>
              <a:rPr lang="en-US" altLang="en-US" sz="2600" dirty="0">
                <a:solidFill>
                  <a:srgbClr val="00B0F0"/>
                </a:solidFill>
                <a:ea typeface="ＭＳ Ｐゴシック" panose="020B0600070205080204" pitchFamily="34" charset="-128"/>
              </a:rPr>
              <a:t>2 NAD </a:t>
            </a:r>
            <a:r>
              <a:rPr lang="en-US" altLang="en-US" sz="2600" dirty="0">
                <a:solidFill>
                  <a:srgbClr val="00B0F0"/>
                </a:solidFill>
                <a:ea typeface="ＭＳ Ｐゴシック" panose="020B0600070205080204" pitchFamily="34" charset="-128"/>
                <a:sym typeface="Symbol" pitchFamily="2" charset="2"/>
              </a:rPr>
              <a:t> 2 NADH </a:t>
            </a:r>
            <a:r>
              <a:rPr lang="en-US" altLang="en-US" sz="2600" dirty="0">
                <a:ea typeface="ＭＳ Ｐゴシック" panose="020B0600070205080204" pitchFamily="34" charset="-128"/>
                <a:sym typeface="Symbol" pitchFamily="2" charset="2"/>
              </a:rPr>
              <a:t>(moves e</a:t>
            </a:r>
            <a:r>
              <a:rPr lang="en-US" altLang="en-US" sz="2600" baseline="30000" dirty="0">
                <a:ea typeface="ＭＳ Ｐゴシック" panose="020B0600070205080204" pitchFamily="34" charset="-128"/>
                <a:sym typeface="Symbol" pitchFamily="2" charset="2"/>
              </a:rPr>
              <a:t>-</a:t>
            </a:r>
            <a:r>
              <a:rPr lang="en-US" altLang="en-US" sz="2600" dirty="0">
                <a:ea typeface="ＭＳ Ｐゴシック" panose="020B0600070205080204" pitchFamily="34" charset="-128"/>
                <a:sym typeface="Symbol" pitchFamily="2" charset="2"/>
              </a:rPr>
              <a:t>)</a:t>
            </a:r>
          </a:p>
          <a:p>
            <a:pPr lvl="1" eaLnBrk="1" hangingPunct="1"/>
            <a:r>
              <a:rPr lang="en-US" altLang="en-US" sz="2600" dirty="0">
                <a:ea typeface="ＭＳ Ｐゴシック" panose="020B0600070205080204" pitchFamily="34" charset="-128"/>
                <a:sym typeface="Symbol" pitchFamily="2" charset="2"/>
              </a:rPr>
              <a:t>produces </a:t>
            </a:r>
            <a:r>
              <a:rPr lang="en-US" altLang="en-US" sz="2600" dirty="0">
                <a:solidFill>
                  <a:srgbClr val="00B0F0"/>
                </a:solidFill>
                <a:ea typeface="ＭＳ Ｐゴシック" panose="020B0600070205080204" pitchFamily="34" charset="-128"/>
                <a:sym typeface="Symbol" pitchFamily="2" charset="2"/>
              </a:rPr>
              <a:t>2 </a:t>
            </a:r>
            <a:r>
              <a:rPr lang="en-US" altLang="en-US" sz="2600" u="sng" dirty="0">
                <a:solidFill>
                  <a:srgbClr val="00B0F0"/>
                </a:solidFill>
                <a:ea typeface="ＭＳ Ｐゴシック" panose="020B0600070205080204" pitchFamily="34" charset="-128"/>
                <a:sym typeface="Symbol" pitchFamily="2" charset="2"/>
              </a:rPr>
              <a:t>acetyl CoA</a:t>
            </a:r>
            <a:endParaRPr lang="en-US" altLang="en-US" sz="2200" dirty="0">
              <a:solidFill>
                <a:srgbClr val="00B0F0"/>
              </a:solidFill>
              <a:ea typeface="ＭＳ Ｐゴシック" panose="020B0600070205080204" pitchFamily="34" charset="-128"/>
              <a:sym typeface="Symbol" pitchFamily="2" charset="2"/>
            </a:endParaRPr>
          </a:p>
          <a:p>
            <a:pPr eaLnBrk="1" hangingPunct="1"/>
            <a:r>
              <a:rPr lang="en-US" altLang="en-US" dirty="0">
                <a:ea typeface="ＭＳ Ｐゴシック" panose="020B0600070205080204" pitchFamily="34" charset="-128"/>
              </a:rPr>
              <a:t>Acetyl CoA enters </a:t>
            </a:r>
            <a:r>
              <a:rPr lang="en-US" altLang="en-US" u="sng" dirty="0">
                <a:solidFill>
                  <a:srgbClr val="CC0000"/>
                </a:solidFill>
                <a:ea typeface="ＭＳ Ｐゴシック" panose="020B0600070205080204" pitchFamily="34" charset="-128"/>
              </a:rPr>
              <a:t>Krebs </a:t>
            </a:r>
            <a:r>
              <a:rPr lang="en-US" altLang="en-US" u="sng" dirty="0">
                <a:solidFill>
                  <a:srgbClr val="002060"/>
                </a:solidFill>
                <a:ea typeface="ＭＳ Ｐゴシック" panose="020B0600070205080204" pitchFamily="34" charset="-128"/>
              </a:rPr>
              <a:t>cycle</a:t>
            </a:r>
            <a:endParaRPr lang="en-US" altLang="en-US" sz="2800" dirty="0">
              <a:solidFill>
                <a:srgbClr val="002060"/>
              </a:solidFill>
              <a:ea typeface="ＭＳ Ｐゴシック" panose="020B0600070205080204" pitchFamily="34" charset="-128"/>
              <a:sym typeface="Symbol" pitchFamily="2" charset="2"/>
            </a:endParaRPr>
          </a:p>
        </p:txBody>
      </p:sp>
      <p:sp>
        <p:nvSpPr>
          <p:cNvPr id="379954" name="AutoShape 50">
            <a:extLst>
              <a:ext uri="{FF2B5EF4-FFF2-40B4-BE49-F238E27FC236}">
                <a16:creationId xmlns:a16="http://schemas.microsoft.com/office/drawing/2014/main" id="{4279A6E7-65E0-5E4F-875E-B309BDFAB9BB}"/>
              </a:ext>
            </a:extLst>
          </p:cNvPr>
          <p:cNvSpPr>
            <a:spLocks noChangeArrowheads="1"/>
          </p:cNvSpPr>
          <p:nvPr/>
        </p:nvSpPr>
        <p:spPr bwMode="auto">
          <a:xfrm>
            <a:off x="6988175" y="3665538"/>
            <a:ext cx="1682750" cy="1303337"/>
          </a:xfrm>
          <a:prstGeom prst="wedgeEllipseCallout">
            <a:avLst>
              <a:gd name="adj1" fmla="val 17546"/>
              <a:gd name="adj2" fmla="val 82032"/>
            </a:avLst>
          </a:prstGeom>
          <a:solidFill>
            <a:srgbClr val="FFEA18"/>
          </a:solidFill>
          <a:ln w="38100">
            <a:solidFill>
              <a:srgbClr val="CC0000"/>
            </a:solidFill>
            <a:miter lim="800000"/>
            <a:headEnd/>
            <a:tailEnd/>
          </a:ln>
        </p:spPr>
        <p:txBody>
          <a:bodyPr wrap="none" lIns="0" tIns="0" rIns="0" bIns="0"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Where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does the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CO</a:t>
            </a:r>
            <a:r>
              <a:rPr lang="en-US" altLang="en-US" sz="1800" b="1" baseline="-25000">
                <a:solidFill>
                  <a:srgbClr val="0F116A"/>
                </a:solidFill>
                <a:latin typeface="Comic Sans MS" panose="030F0902030302020204" pitchFamily="66" charset="0"/>
              </a:rPr>
              <a:t>2</a:t>
            </a:r>
            <a:r>
              <a:rPr lang="en-US" altLang="en-US" sz="1800" b="1">
                <a:solidFill>
                  <a:srgbClr val="0F116A"/>
                </a:solidFill>
                <a:latin typeface="Comic Sans MS" panose="030F0902030302020204" pitchFamily="66" charset="0"/>
              </a:rPr>
              <a:t> go?</a:t>
            </a:r>
          </a:p>
          <a:p>
            <a:r>
              <a:rPr lang="en-US" altLang="en-US" sz="1800" b="1">
                <a:solidFill>
                  <a:srgbClr val="CC0000"/>
                </a:solidFill>
                <a:latin typeface="Comic Sans MS" panose="030F0902030302020204" pitchFamily="66" charset="0"/>
              </a:rPr>
              <a:t>Exhale</a:t>
            </a:r>
            <a:r>
              <a:rPr lang="en-US" altLang="en-US" sz="1800" b="1" i="1">
                <a:solidFill>
                  <a:srgbClr val="CC0000"/>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
        <p:nvSpPr>
          <p:cNvPr id="379959" name="Freeform 55">
            <a:extLst>
              <a:ext uri="{FF2B5EF4-FFF2-40B4-BE49-F238E27FC236}">
                <a16:creationId xmlns:a16="http://schemas.microsoft.com/office/drawing/2014/main" id="{53089F3E-19DC-B243-8E15-CC1734DBD8E4}"/>
              </a:ext>
            </a:extLst>
          </p:cNvPr>
          <p:cNvSpPr>
            <a:spLocks/>
          </p:cNvSpPr>
          <p:nvPr/>
        </p:nvSpPr>
        <p:spPr bwMode="auto">
          <a:xfrm>
            <a:off x="7608888" y="569913"/>
            <a:ext cx="1273175" cy="1857375"/>
          </a:xfrm>
          <a:custGeom>
            <a:avLst/>
            <a:gdLst>
              <a:gd name="T0" fmla="*/ 246975313 w 802"/>
              <a:gd name="T1" fmla="*/ 2147483647 h 1170"/>
              <a:gd name="T2" fmla="*/ 438507188 w 802"/>
              <a:gd name="T3" fmla="*/ 2147483647 h 1170"/>
              <a:gd name="T4" fmla="*/ 93246575 w 802"/>
              <a:gd name="T5" fmla="*/ 2028726575 h 1170"/>
              <a:gd name="T6" fmla="*/ 1000502825 w 802"/>
              <a:gd name="T7" fmla="*/ 1864915625 h 1170"/>
              <a:gd name="T8" fmla="*/ 1280239375 w 802"/>
              <a:gd name="T9" fmla="*/ 1635582200 h 1170"/>
              <a:gd name="T10" fmla="*/ 1000502825 w 802"/>
              <a:gd name="T11" fmla="*/ 1239916875 h 1170"/>
              <a:gd name="T12" fmla="*/ 1343244075 w 802"/>
              <a:gd name="T13" fmla="*/ 1048385000 h 1170"/>
              <a:gd name="T14" fmla="*/ 1663303125 w 802"/>
              <a:gd name="T15" fmla="*/ 766127500 h 1170"/>
              <a:gd name="T16" fmla="*/ 1726307825 w 802"/>
              <a:gd name="T17" fmla="*/ 408265313 h 1170"/>
              <a:gd name="T18" fmla="*/ 1905238125 w 802"/>
              <a:gd name="T19" fmla="*/ 219254388 h 1170"/>
              <a:gd name="T20" fmla="*/ 2021165313 w 802"/>
              <a:gd name="T21" fmla="*/ 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2"/>
              <a:gd name="T34" fmla="*/ 0 h 1170"/>
              <a:gd name="T35" fmla="*/ 802 w 802"/>
              <a:gd name="T36" fmla="*/ 1170 h 11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2" h="1170">
                <a:moveTo>
                  <a:pt x="98" y="1170"/>
                </a:moveTo>
                <a:cubicBezTo>
                  <a:pt x="141" y="1124"/>
                  <a:pt x="184" y="1079"/>
                  <a:pt x="174" y="1018"/>
                </a:cubicBezTo>
                <a:cubicBezTo>
                  <a:pt x="164" y="957"/>
                  <a:pt x="0" y="851"/>
                  <a:pt x="37" y="805"/>
                </a:cubicBezTo>
                <a:cubicBezTo>
                  <a:pt x="74" y="759"/>
                  <a:pt x="319" y="766"/>
                  <a:pt x="397" y="740"/>
                </a:cubicBezTo>
                <a:cubicBezTo>
                  <a:pt x="475" y="714"/>
                  <a:pt x="508" y="690"/>
                  <a:pt x="508" y="649"/>
                </a:cubicBezTo>
                <a:cubicBezTo>
                  <a:pt x="508" y="608"/>
                  <a:pt x="393" y="531"/>
                  <a:pt x="397" y="492"/>
                </a:cubicBezTo>
                <a:cubicBezTo>
                  <a:pt x="401" y="453"/>
                  <a:pt x="489" y="447"/>
                  <a:pt x="533" y="416"/>
                </a:cubicBezTo>
                <a:cubicBezTo>
                  <a:pt x="577" y="385"/>
                  <a:pt x="635" y="346"/>
                  <a:pt x="660" y="304"/>
                </a:cubicBezTo>
                <a:cubicBezTo>
                  <a:pt x="685" y="262"/>
                  <a:pt x="669" y="198"/>
                  <a:pt x="685" y="162"/>
                </a:cubicBezTo>
                <a:cubicBezTo>
                  <a:pt x="701" y="126"/>
                  <a:pt x="737" y="114"/>
                  <a:pt x="756" y="87"/>
                </a:cubicBezTo>
                <a:cubicBezTo>
                  <a:pt x="775" y="60"/>
                  <a:pt x="788" y="30"/>
                  <a:pt x="802"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03203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tring"/>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79907">
                                            <p:txEl>
                                              <p:pRg st="6" end="6"/>
                                            </p:txEl>
                                          </p:spTgt>
                                        </p:tgtEl>
                                        <p:attrNameLst>
                                          <p:attrName>style.visibility</p:attrName>
                                        </p:attrNameLst>
                                      </p:cBhvr>
                                      <p:to>
                                        <p:strVal val="visible"/>
                                      </p:to>
                                    </p:set>
                                    <p:anim calcmode="lin" valueType="num">
                                      <p:cBhvr additive="base">
                                        <p:cTn id="17"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Whoosh"/>
                                        </p:tgtEl>
                                      </p:cMediaNode>
                                    </p:audio>
                                  </p:subTnLst>
                                </p:cTn>
                              </p:par>
                              <p:par>
                                <p:cTn id="19" presetID="22" presetClass="entr" presetSubtype="8" fill="hold" grpId="0" nodeType="withEffect">
                                  <p:stCondLst>
                                    <p:cond delay="0"/>
                                  </p:stCondLst>
                                  <p:childTnLst>
                                    <p:set>
                                      <p:cBhvr>
                                        <p:cTn id="20" dur="1" fill="hold">
                                          <p:stCondLst>
                                            <p:cond delay="0"/>
                                          </p:stCondLst>
                                        </p:cTn>
                                        <p:tgtEl>
                                          <p:spTgt spid="379944"/>
                                        </p:tgtEl>
                                        <p:attrNameLst>
                                          <p:attrName>style.visibility</p:attrName>
                                        </p:attrNameLst>
                                      </p:cBhvr>
                                      <p:to>
                                        <p:strVal val="visible"/>
                                      </p:to>
                                    </p:set>
                                    <p:animEffect transition="in" filter="wipe(left)">
                                      <p:cBhvr>
                                        <p:cTn id="21" dur="500"/>
                                        <p:tgtEl>
                                          <p:spTgt spid="37994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7" end="7"/>
                                            </p:txEl>
                                          </p:spTgt>
                                        </p:tgtEl>
                                        <p:attrNameLst>
                                          <p:attrName>style.visibility</p:attrName>
                                        </p:attrNameLst>
                                      </p:cBhvr>
                                      <p:to>
                                        <p:strVal val="visible"/>
                                      </p:to>
                                    </p:set>
                                    <p:anim calcmode="lin" valueType="num">
                                      <p:cBhvr additive="base">
                                        <p:cTn id="31"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9912"/>
                                        </p:tgtEl>
                                        <p:attrNameLst>
                                          <p:attrName>style.visibility</p:attrName>
                                        </p:attrNameLst>
                                      </p:cBhvr>
                                      <p:to>
                                        <p:strVal val="visible"/>
                                      </p:to>
                                    </p:set>
                                    <p:animEffect transition="in" filter="wipe(left)">
                                      <p:cBhvr>
                                        <p:cTn id="37" dur="500"/>
                                        <p:tgtEl>
                                          <p:spTgt spid="379912"/>
                                        </p:tgtEl>
                                      </p:cBhvr>
                                    </p:animEffect>
                                  </p:childTnLst>
                                  <p:subTnLst>
                                    <p:audio>
                                      <p:cMediaNode>
                                        <p:cTn display="0" masterRel="sameClick">
                                          <p:stCondLst>
                                            <p:cond evt="begin" delay="0">
                                              <p:tn val="35"/>
                                            </p:cond>
                                          </p:stCondLst>
                                          <p:endCondLst>
                                            <p:cond evt="onStopAudio" delay="0">
                                              <p:tgtEl>
                                                <p:sldTgt/>
                                              </p:tgtEl>
                                            </p:cond>
                                          </p:endCondLst>
                                        </p:cTn>
                                        <p:tgtEl>
                                          <p:sndTgt r:embed="rId4" name="Vibro Up"/>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9913"/>
                                        </p:tgtEl>
                                        <p:attrNameLst>
                                          <p:attrName>style.visibility</p:attrName>
                                        </p:attrNameLst>
                                      </p:cBhvr>
                                      <p:to>
                                        <p:strVal val="visible"/>
                                      </p:to>
                                    </p:set>
                                    <p:animEffect transition="in" filter="wipe(left)">
                                      <p:cBhvr>
                                        <p:cTn id="42" dur="500"/>
                                        <p:tgtEl>
                                          <p:spTgt spid="379913"/>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379914"/>
                                        </p:tgtEl>
                                        <p:attrNameLst>
                                          <p:attrName>style.visibility</p:attrName>
                                        </p:attrNameLst>
                                      </p:cBhvr>
                                      <p:to>
                                        <p:strVal val="visible"/>
                                      </p:to>
                                    </p:set>
                                    <p:anim from="(-#ppt_w/2)" to="(#ppt_x)" calcmode="lin" valueType="num">
                                      <p:cBhvr>
                                        <p:cTn id="47" dur="600" fill="hold">
                                          <p:stCondLst>
                                            <p:cond delay="0"/>
                                          </p:stCondLst>
                                        </p:cTn>
                                        <p:tgtEl>
                                          <p:spTgt spid="379914"/>
                                        </p:tgtEl>
                                        <p:attrNameLst>
                                          <p:attrName>ppt_x</p:attrName>
                                        </p:attrNameLst>
                                      </p:cBhvr>
                                    </p:anim>
                                    <p:anim from="0" to="-1.0" calcmode="lin" valueType="num">
                                      <p:cBhvr>
                                        <p:cTn id="48" dur="200" decel="50000" autoRev="1" fill="hold">
                                          <p:stCondLst>
                                            <p:cond delay="600"/>
                                          </p:stCondLst>
                                        </p:cTn>
                                        <p:tgtEl>
                                          <p:spTgt spid="379914"/>
                                        </p:tgtEl>
                                        <p:attrNameLst>
                                          <p:attrName>xshear</p:attrName>
                                        </p:attrNameLst>
                                      </p:cBhvr>
                                    </p:anim>
                                    <p:animScale>
                                      <p:cBhvr>
                                        <p:cTn id="49" dur="200" decel="100000" autoRev="1" fill="hold">
                                          <p:stCondLst>
                                            <p:cond delay="600"/>
                                          </p:stCondLst>
                                        </p:cTn>
                                        <p:tgtEl>
                                          <p:spTgt spid="379914"/>
                                        </p:tgtEl>
                                      </p:cBhvr>
                                      <p:from x="100000" y="100000"/>
                                      <p:to x="80000" y="100000"/>
                                    </p:animScale>
                                    <p:anim by="(#ppt_h/3+#ppt_w*0.1)" calcmode="lin" valueType="num">
                                      <p:cBhvr additive="sum">
                                        <p:cTn id="50" dur="200" decel="100000" autoRev="1" fill="hold">
                                          <p:stCondLst>
                                            <p:cond delay="600"/>
                                          </p:stCondLst>
                                        </p:cTn>
                                        <p:tgtEl>
                                          <p:spTgt spid="379914"/>
                                        </p:tgtEl>
                                        <p:attrNameLst>
                                          <p:attrName>ppt_x</p:attrName>
                                        </p:attrNameLst>
                                      </p:cBhvr>
                                    </p:anim>
                                  </p:childTnLst>
                                  <p:subTnLst>
                                    <p:audio>
                                      <p:cMediaNode>
                                        <p:cTn display="0" masterRel="sameClick">
                                          <p:stCondLst>
                                            <p:cond evt="begin" delay="0">
                                              <p:tn val="45"/>
                                            </p:cond>
                                          </p:stCondLst>
                                          <p:endCondLst>
                                            <p:cond evt="onStopAudio" delay="0">
                                              <p:tgtEl>
                                                <p:sldTgt/>
                                              </p:tgtEl>
                                            </p:cond>
                                          </p:endCondLst>
                                        </p:cTn>
                                        <p:tgtEl>
                                          <p:sndTgt r:embed="rId7" name="Bubbles"/>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5"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79952"/>
                                        </p:tgtEl>
                                        <p:attrNameLst>
                                          <p:attrName>style.visibility</p:attrName>
                                        </p:attrNameLst>
                                      </p:cBhvr>
                                      <p:to>
                                        <p:strVal val="visible"/>
                                      </p:to>
                                    </p:set>
                                    <p:animEffect transition="in" filter="wipe(left)">
                                      <p:cBhvr>
                                        <p:cTn id="60" dur="500"/>
                                        <p:tgtEl>
                                          <p:spTgt spid="379952"/>
                                        </p:tgtEl>
                                      </p:cBhvr>
                                    </p:animEffect>
                                  </p:childTnLst>
                                  <p:subTnLst>
                                    <p:audio>
                                      <p:cMediaNode>
                                        <p:cTn display="0" masterRel="sameClick">
                                          <p:stCondLst>
                                            <p:cond evt="begin" delay="0">
                                              <p:tn val="58"/>
                                            </p:cond>
                                          </p:stCondLst>
                                          <p:endCondLst>
                                            <p:cond evt="onStopAudio" delay="0">
                                              <p:tgtEl>
                                                <p:sldTgt/>
                                              </p:tgtEl>
                                            </p:cond>
                                          </p:endCondLst>
                                        </p:cTn>
                                        <p:tgtEl>
                                          <p:sndTgt r:embed="rId8" name="Pig.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79907">
                                            <p:txEl>
                                              <p:pRg st="8" end="8"/>
                                            </p:txEl>
                                          </p:spTgt>
                                        </p:tgtEl>
                                        <p:attrNameLst>
                                          <p:attrName>style.visibility</p:attrName>
                                        </p:attrNameLst>
                                      </p:cBhvr>
                                      <p:to>
                                        <p:strVal val="visible"/>
                                      </p:to>
                                    </p:set>
                                    <p:anim calcmode="lin" valueType="num">
                                      <p:cBhvr additive="base">
                                        <p:cTn id="65"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379907">
                                            <p:txEl>
                                              <p:pRg st="9" end="9"/>
                                            </p:txEl>
                                          </p:spTgt>
                                        </p:tgtEl>
                                        <p:attrNameLst>
                                          <p:attrName>style.visibility</p:attrName>
                                        </p:attrNameLst>
                                      </p:cBhvr>
                                      <p:to>
                                        <p:strVal val="visible"/>
                                      </p:to>
                                    </p:set>
                                    <p:anim calcmode="lin" valueType="num">
                                      <p:cBhvr additive="base">
                                        <p:cTn id="71" dur="500" fill="hold"/>
                                        <p:tgtEl>
                                          <p:spTgt spid="379907">
                                            <p:txEl>
                                              <p:pRg st="9" end="9"/>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7990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Whoosh"/>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379907">
                                            <p:txEl>
                                              <p:pRg st="10" end="10"/>
                                            </p:txEl>
                                          </p:spTgt>
                                        </p:tgtEl>
                                        <p:attrNameLst>
                                          <p:attrName>style.visibility</p:attrName>
                                        </p:attrNameLst>
                                      </p:cBhvr>
                                      <p:to>
                                        <p:strVal val="visible"/>
                                      </p:to>
                                    </p:set>
                                    <p:anim calcmode="lin" valueType="num">
                                      <p:cBhvr additive="base">
                                        <p:cTn id="77" dur="500" fill="hold"/>
                                        <p:tgtEl>
                                          <p:spTgt spid="379907">
                                            <p:txEl>
                                              <p:pRg st="1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7990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5" name="Whoosh"/>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379930"/>
                                        </p:tgtEl>
                                        <p:attrNameLst>
                                          <p:attrName>style.visibility</p:attrName>
                                        </p:attrNameLst>
                                      </p:cBhvr>
                                      <p:to>
                                        <p:strVal val="visible"/>
                                      </p:to>
                                    </p:set>
                                    <p:animEffect transition="in" filter="wipe(right)">
                                      <p:cBhvr>
                                        <p:cTn id="83" dur="500"/>
                                        <p:tgtEl>
                                          <p:spTgt spid="379930"/>
                                        </p:tgtEl>
                                      </p:cBhvr>
                                    </p:animEffect>
                                  </p:childTnLst>
                                </p:cTn>
                              </p:par>
                            </p:childTnLst>
                          </p:cTn>
                        </p:par>
                        <p:par>
                          <p:cTn id="84" fill="hold" nodeType="afterGroup">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79954">
                                            <p:bg/>
                                          </p:spTgt>
                                        </p:tgtEl>
                                        <p:attrNameLst>
                                          <p:attrName>style.visibility</p:attrName>
                                        </p:attrNameLst>
                                      </p:cBhvr>
                                      <p:to>
                                        <p:strVal val="visible"/>
                                      </p:to>
                                    </p:set>
                                    <p:animEffect transition="in" filter="wipe(down)">
                                      <p:cBhvr>
                                        <p:cTn id="87" dur="500"/>
                                        <p:tgtEl>
                                          <p:spTgt spid="379954">
                                            <p:bg/>
                                          </p:spTgt>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79954">
                                            <p:txEl>
                                              <p:pRg st="0" end="0"/>
                                            </p:txEl>
                                          </p:spTgt>
                                        </p:tgtEl>
                                        <p:attrNameLst>
                                          <p:attrName>style.visibility</p:attrName>
                                        </p:attrNameLst>
                                      </p:cBhvr>
                                      <p:to>
                                        <p:strVal val="visible"/>
                                      </p:to>
                                    </p:set>
                                    <p:animEffect transition="in" filter="wipe(down)">
                                      <p:cBhvr>
                                        <p:cTn id="90" dur="500"/>
                                        <p:tgtEl>
                                          <p:spTgt spid="379954">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9" name="Quack"/>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79954">
                                            <p:txEl>
                                              <p:pRg st="1" end="1"/>
                                            </p:txEl>
                                          </p:spTgt>
                                        </p:tgtEl>
                                        <p:attrNameLst>
                                          <p:attrName>style.visibility</p:attrName>
                                        </p:attrNameLst>
                                      </p:cBhvr>
                                      <p:to>
                                        <p:strVal val="visible"/>
                                      </p:to>
                                    </p:set>
                                    <p:animEffect transition="in" filter="wipe(down)">
                                      <p:cBhvr>
                                        <p:cTn id="95" dur="500"/>
                                        <p:tgtEl>
                                          <p:spTgt spid="379954">
                                            <p:txEl>
                                              <p:pRg st="1" end="1"/>
                                            </p:txEl>
                                          </p:spTgt>
                                        </p:tgtEl>
                                      </p:cBhvr>
                                    </p:animEffect>
                                  </p:childTnLst>
                                  <p:subTnLst>
                                    <p:audio>
                                      <p:cMediaNode>
                                        <p:cTn display="0" masterRel="sameClick">
                                          <p:stCondLst>
                                            <p:cond evt="begin" delay="0">
                                              <p:tn val="93"/>
                                            </p:cond>
                                          </p:stCondLst>
                                          <p:endCondLst>
                                            <p:cond evt="onStopAudio" delay="0">
                                              <p:tgtEl>
                                                <p:sldTgt/>
                                              </p:tgtEl>
                                            </p:cond>
                                          </p:endCondLst>
                                        </p:cTn>
                                        <p:tgtEl>
                                          <p:sndTgt r:embed="rId3" name="String"/>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4" fill="hold" nodeType="clickEffect">
                                  <p:stCondLst>
                                    <p:cond delay="0"/>
                                  </p:stCondLst>
                                  <p:childTnLst>
                                    <p:set>
                                      <p:cBhvr>
                                        <p:cTn id="99" dur="1" fill="hold">
                                          <p:stCondLst>
                                            <p:cond delay="0"/>
                                          </p:stCondLst>
                                        </p:cTn>
                                        <p:tgtEl>
                                          <p:spTgt spid="379959"/>
                                        </p:tgtEl>
                                        <p:attrNameLst>
                                          <p:attrName>style.visibility</p:attrName>
                                        </p:attrNameLst>
                                      </p:cBhvr>
                                      <p:to>
                                        <p:strVal val="visible"/>
                                      </p:to>
                                    </p:set>
                                    <p:animEffect transition="in" filter="wipe(down)">
                                      <p:cBhvr>
                                        <p:cTn id="100" dur="500"/>
                                        <p:tgtEl>
                                          <p:spTgt spid="379959"/>
                                        </p:tgtEl>
                                      </p:cBhvr>
                                    </p:animEffect>
                                  </p:childTnLst>
                                  <p:subTnLst>
                                    <p:audio>
                                      <p:cMediaNode>
                                        <p:cTn display="0" masterRel="sameClick">
                                          <p:stCondLst>
                                            <p:cond evt="begin" delay="0">
                                              <p:tn val="98"/>
                                            </p:cond>
                                          </p:stCondLst>
                                          <p:endCondLst>
                                            <p:cond evt="onStopAudio" delay="0">
                                              <p:tgtEl>
                                                <p:sldTgt/>
                                              </p:tgtEl>
                                            </p:cond>
                                          </p:endCondLst>
                                        </p:cTn>
                                        <p:tgtEl>
                                          <p:sndTgt r:embed="rId7"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2" grpId="0" animBg="1" autoUpdateAnimBg="0"/>
      <p:bldP spid="379913" grpId="0" animBg="1" autoUpdateAnimBg="0"/>
      <p:bldP spid="379914" grpId="0" animBg="1" autoUpdateAnimBg="0"/>
      <p:bldP spid="379944" grpId="0" animBg="1"/>
      <p:bldP spid="379907" grpId="0" build="p" autoUpdateAnimBg="0"/>
      <p:bldP spid="379954" grpId="0" build="p"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9">
            <a:extLst>
              <a:ext uri="{FF2B5EF4-FFF2-40B4-BE49-F238E27FC236}">
                <a16:creationId xmlns:a16="http://schemas.microsoft.com/office/drawing/2014/main" id="{1A0C16AA-87C9-CF42-91B6-F5A9E58D6D42}"/>
              </a:ext>
            </a:extLst>
          </p:cNvPr>
          <p:cNvSpPr>
            <a:spLocks noChangeArrowheads="1"/>
          </p:cNvSpPr>
          <p:nvPr/>
        </p:nvSpPr>
        <p:spPr bwMode="auto">
          <a:xfrm>
            <a:off x="230188" y="6350000"/>
            <a:ext cx="1270000" cy="388938"/>
          </a:xfrm>
          <a:prstGeom prst="rect">
            <a:avLst/>
          </a:prstGeom>
          <a:solidFill>
            <a:schemeClr val="bg1"/>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410" name="Rectangle 2">
            <a:extLst>
              <a:ext uri="{FF2B5EF4-FFF2-40B4-BE49-F238E27FC236}">
                <a16:creationId xmlns:a16="http://schemas.microsoft.com/office/drawing/2014/main" id="{98048AF0-83E4-A947-A25D-A2529AE818D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Pyruvate oxidized to Acetyl CoA </a:t>
            </a:r>
          </a:p>
        </p:txBody>
      </p:sp>
      <p:pic>
        <p:nvPicPr>
          <p:cNvPr id="381955" name="Picture 3">
            <a:extLst>
              <a:ext uri="{FF2B5EF4-FFF2-40B4-BE49-F238E27FC236}">
                <a16:creationId xmlns:a16="http://schemas.microsoft.com/office/drawing/2014/main" id="{069ACEC9-F9AE-CD47-98B5-4DFD5336824D}"/>
              </a:ext>
            </a:extLst>
          </p:cNvPr>
          <p:cNvPicPr>
            <a:picLocks noGrp="1" noChangeAspect="1" noChangeArrowheads="1"/>
          </p:cNvPicPr>
          <p:nvPr>
            <p:ph type="body" idx="1"/>
          </p:nvPr>
        </p:nvPicPr>
        <p:blipFill>
          <a:blip r:embed="rId11">
            <a:extLst>
              <a:ext uri="{28A0092B-C50C-407E-A947-70E740481C1C}">
                <a14:useLocalDpi xmlns:a14="http://schemas.microsoft.com/office/drawing/2010/main" val="0"/>
              </a:ext>
            </a:extLst>
          </a:blip>
          <a:srcRect l="900" t="2383" r="1350" b="6039"/>
          <a:stretch>
            <a:fillRect/>
          </a:stretch>
        </p:blipFill>
        <p:spPr>
          <a:xfrm>
            <a:off x="908050" y="1452563"/>
            <a:ext cx="7597775" cy="4033837"/>
          </a:xfrm>
          <a:effectLst>
            <a:outerShdw blurRad="63500" dist="38099" dir="2700000" algn="ctr" rotWithShape="0">
              <a:srgbClr val="000000">
                <a:alpha val="74997"/>
              </a:srgbClr>
            </a:outerShdw>
          </a:effectLst>
        </p:spPr>
      </p:pic>
      <p:sp>
        <p:nvSpPr>
          <p:cNvPr id="17412" name="Text Box 4">
            <a:extLst>
              <a:ext uri="{FF2B5EF4-FFF2-40B4-BE49-F238E27FC236}">
                <a16:creationId xmlns:a16="http://schemas.microsoft.com/office/drawing/2014/main" id="{A6B4C7F6-D36B-E24E-B437-5531444AA3A7}"/>
              </a:ext>
            </a:extLst>
          </p:cNvPr>
          <p:cNvSpPr txBox="1">
            <a:spLocks noChangeArrowheads="1"/>
          </p:cNvSpPr>
          <p:nvPr/>
        </p:nvSpPr>
        <p:spPr bwMode="auto">
          <a:xfrm>
            <a:off x="1773238" y="6056313"/>
            <a:ext cx="58404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6A"/>
                </a:solidFill>
                <a:sym typeface="Symbol" pitchFamily="2" charset="2"/>
              </a:rPr>
              <a:t>Yield =</a:t>
            </a:r>
            <a:r>
              <a:rPr lang="en-US" altLang="en-US" sz="3000" b="1">
                <a:solidFill>
                  <a:srgbClr val="CC0000"/>
                </a:solidFill>
                <a:sym typeface="Symbol" pitchFamily="2" charset="2"/>
              </a:rPr>
              <a:t> 2C sugar </a:t>
            </a:r>
            <a:r>
              <a:rPr lang="en-US" altLang="en-US" sz="3000" b="1">
                <a:solidFill>
                  <a:srgbClr val="00006A"/>
                </a:solidFill>
                <a:sym typeface="Symbol" pitchFamily="2" charset="2"/>
              </a:rPr>
              <a:t>+</a:t>
            </a:r>
            <a:r>
              <a:rPr lang="en-US" altLang="en-US" sz="3000" b="1">
                <a:solidFill>
                  <a:srgbClr val="CC0000"/>
                </a:solidFill>
                <a:sym typeface="Symbol" pitchFamily="2" charset="2"/>
              </a:rPr>
              <a:t> NADH </a:t>
            </a:r>
            <a:r>
              <a:rPr lang="en-US" altLang="en-US" sz="3000" b="1">
                <a:solidFill>
                  <a:srgbClr val="00006A"/>
                </a:solidFill>
                <a:sym typeface="Symbol" pitchFamily="2" charset="2"/>
              </a:rPr>
              <a:t>+</a:t>
            </a:r>
            <a:r>
              <a:rPr lang="en-US" altLang="en-US" sz="3000" b="1">
                <a:solidFill>
                  <a:srgbClr val="CC0000"/>
                </a:solidFill>
                <a:sym typeface="Symbol" pitchFamily="2" charset="2"/>
              </a:rPr>
              <a:t> CO</a:t>
            </a:r>
            <a:r>
              <a:rPr lang="en-US" altLang="en-US" sz="3000" b="1" baseline="-25000">
                <a:solidFill>
                  <a:srgbClr val="CC0000"/>
                </a:solidFill>
                <a:sym typeface="Symbol" pitchFamily="2" charset="2"/>
              </a:rPr>
              <a:t>2</a:t>
            </a:r>
          </a:p>
        </p:txBody>
      </p:sp>
      <p:sp>
        <p:nvSpPr>
          <p:cNvPr id="381957" name="AutoShape 5">
            <a:extLst>
              <a:ext uri="{FF2B5EF4-FFF2-40B4-BE49-F238E27FC236}">
                <a16:creationId xmlns:a16="http://schemas.microsoft.com/office/drawing/2014/main" id="{4A7BED26-7878-8E4B-BF94-F13B327F8176}"/>
              </a:ext>
            </a:extLst>
          </p:cNvPr>
          <p:cNvSpPr>
            <a:spLocks noChangeArrowheads="1"/>
          </p:cNvSpPr>
          <p:nvPr/>
        </p:nvSpPr>
        <p:spPr bwMode="auto">
          <a:xfrm>
            <a:off x="6003925" y="2265363"/>
            <a:ext cx="1400175" cy="3730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reduction</a:t>
            </a:r>
            <a:endParaRPr lang="en-US" altLang="en-US" sz="2200" b="1" baseline="-25000">
              <a:solidFill>
                <a:schemeClr val="bg1"/>
              </a:solidFill>
            </a:endParaRPr>
          </a:p>
        </p:txBody>
      </p:sp>
      <p:sp>
        <p:nvSpPr>
          <p:cNvPr id="381959" name="AutoShape 7">
            <a:extLst>
              <a:ext uri="{FF2B5EF4-FFF2-40B4-BE49-F238E27FC236}">
                <a16:creationId xmlns:a16="http://schemas.microsoft.com/office/drawing/2014/main" id="{BFD4BEE7-2144-BE47-8714-93E5A830488F}"/>
              </a:ext>
            </a:extLst>
          </p:cNvPr>
          <p:cNvSpPr>
            <a:spLocks noChangeArrowheads="1"/>
          </p:cNvSpPr>
          <p:nvPr/>
        </p:nvSpPr>
        <p:spPr bwMode="auto">
          <a:xfrm>
            <a:off x="4230688" y="4986338"/>
            <a:ext cx="1368425" cy="373062"/>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oxidation</a:t>
            </a:r>
            <a:endParaRPr lang="en-US" altLang="en-US" sz="2200" b="1" baseline="-25000">
              <a:solidFill>
                <a:srgbClr val="CC0000"/>
              </a:solidFill>
            </a:endParaRPr>
          </a:p>
        </p:txBody>
      </p:sp>
      <p:sp>
        <p:nvSpPr>
          <p:cNvPr id="381960" name="AutoShape 8">
            <a:extLst>
              <a:ext uri="{FF2B5EF4-FFF2-40B4-BE49-F238E27FC236}">
                <a16:creationId xmlns:a16="http://schemas.microsoft.com/office/drawing/2014/main" id="{6C8B7136-E2DF-404B-977D-92C3D5C52DB4}"/>
              </a:ext>
            </a:extLst>
          </p:cNvPr>
          <p:cNvSpPr>
            <a:spLocks noChangeArrowheads="1"/>
          </p:cNvSpPr>
          <p:nvPr/>
        </p:nvSpPr>
        <p:spPr bwMode="auto">
          <a:xfrm>
            <a:off x="4657725" y="4184650"/>
            <a:ext cx="1908175" cy="373063"/>
          </a:xfrm>
          <a:prstGeom prst="roundRect">
            <a:avLst>
              <a:gd name="adj" fmla="val 16667"/>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Coenzyme A</a:t>
            </a:r>
            <a:endParaRPr lang="en-US" altLang="en-US" sz="2200" b="1" baseline="-25000">
              <a:solidFill>
                <a:srgbClr val="000000"/>
              </a:solidFill>
            </a:endParaRPr>
          </a:p>
        </p:txBody>
      </p:sp>
      <p:sp>
        <p:nvSpPr>
          <p:cNvPr id="381961" name="Freeform 9">
            <a:extLst>
              <a:ext uri="{FF2B5EF4-FFF2-40B4-BE49-F238E27FC236}">
                <a16:creationId xmlns:a16="http://schemas.microsoft.com/office/drawing/2014/main" id="{1122D37F-21F8-E74B-9E09-D850BFC4420D}"/>
              </a:ext>
            </a:extLst>
          </p:cNvPr>
          <p:cNvSpPr>
            <a:spLocks/>
          </p:cNvSpPr>
          <p:nvPr/>
        </p:nvSpPr>
        <p:spPr bwMode="auto">
          <a:xfrm>
            <a:off x="5572125" y="3503613"/>
            <a:ext cx="731838" cy="647700"/>
          </a:xfrm>
          <a:custGeom>
            <a:avLst/>
            <a:gdLst>
              <a:gd name="T0" fmla="*/ 0 w 330"/>
              <a:gd name="T1" fmla="*/ 1398384300 h 300"/>
              <a:gd name="T2" fmla="*/ 368861876 w 330"/>
              <a:gd name="T3" fmla="*/ 699192150 h 300"/>
              <a:gd name="T4" fmla="*/ 1622990480 w 330"/>
              <a:gd name="T5" fmla="*/ 0 h 300"/>
              <a:gd name="T6" fmla="*/ 0 60000 65536"/>
              <a:gd name="T7" fmla="*/ 0 60000 65536"/>
              <a:gd name="T8" fmla="*/ 0 60000 65536"/>
              <a:gd name="T9" fmla="*/ 0 w 330"/>
              <a:gd name="T10" fmla="*/ 0 h 300"/>
              <a:gd name="T11" fmla="*/ 330 w 330"/>
              <a:gd name="T12" fmla="*/ 300 h 300"/>
            </a:gdLst>
            <a:ahLst/>
            <a:cxnLst>
              <a:cxn ang="T6">
                <a:pos x="T0" y="T1"/>
              </a:cxn>
              <a:cxn ang="T7">
                <a:pos x="T2" y="T3"/>
              </a:cxn>
              <a:cxn ang="T8">
                <a:pos x="T4" y="T5"/>
              </a:cxn>
            </a:cxnLst>
            <a:rect l="T9" t="T10" r="T11" b="T12"/>
            <a:pathLst>
              <a:path w="330" h="300">
                <a:moveTo>
                  <a:pt x="0" y="300"/>
                </a:moveTo>
                <a:cubicBezTo>
                  <a:pt x="10" y="250"/>
                  <a:pt x="20" y="200"/>
                  <a:pt x="75" y="150"/>
                </a:cubicBezTo>
                <a:cubicBezTo>
                  <a:pt x="130" y="100"/>
                  <a:pt x="230" y="50"/>
                  <a:pt x="330"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1962" name="AutoShape 10">
            <a:extLst>
              <a:ext uri="{FF2B5EF4-FFF2-40B4-BE49-F238E27FC236}">
                <a16:creationId xmlns:a16="http://schemas.microsoft.com/office/drawing/2014/main" id="{61D6FBE5-A657-CF48-88BE-EBBAA9B1C0A3}"/>
              </a:ext>
            </a:extLst>
          </p:cNvPr>
          <p:cNvSpPr>
            <a:spLocks noChangeArrowheads="1"/>
          </p:cNvSpPr>
          <p:nvPr/>
        </p:nvSpPr>
        <p:spPr bwMode="auto">
          <a:xfrm>
            <a:off x="871538" y="4398963"/>
            <a:ext cx="1862137"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Pyruvate</a:t>
            </a:r>
            <a:endParaRPr lang="en-US" altLang="en-US" sz="2200" b="1" baseline="-25000">
              <a:solidFill>
                <a:schemeClr val="bg1"/>
              </a:solidFill>
            </a:endParaRPr>
          </a:p>
        </p:txBody>
      </p:sp>
      <p:sp>
        <p:nvSpPr>
          <p:cNvPr id="381963" name="AutoShape 11">
            <a:extLst>
              <a:ext uri="{FF2B5EF4-FFF2-40B4-BE49-F238E27FC236}">
                <a16:creationId xmlns:a16="http://schemas.microsoft.com/office/drawing/2014/main" id="{E38857A6-A6B9-4745-BE6F-59E5716C1873}"/>
              </a:ext>
            </a:extLst>
          </p:cNvPr>
          <p:cNvSpPr>
            <a:spLocks noChangeArrowheads="1"/>
          </p:cNvSpPr>
          <p:nvPr/>
        </p:nvSpPr>
        <p:spPr bwMode="auto">
          <a:xfrm>
            <a:off x="6789738" y="4176713"/>
            <a:ext cx="1954212" cy="37306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bg1"/>
                </a:solidFill>
              </a:rPr>
              <a:t>Acetyl CoA</a:t>
            </a:r>
            <a:endParaRPr lang="en-US" altLang="en-US" sz="2200" b="1" baseline="-25000">
              <a:solidFill>
                <a:schemeClr val="bg1"/>
              </a:solidFill>
            </a:endParaRPr>
          </a:p>
        </p:txBody>
      </p:sp>
      <p:sp>
        <p:nvSpPr>
          <p:cNvPr id="381964" name="Rectangle 12">
            <a:extLst>
              <a:ext uri="{FF2B5EF4-FFF2-40B4-BE49-F238E27FC236}">
                <a16:creationId xmlns:a16="http://schemas.microsoft.com/office/drawing/2014/main" id="{0332FF90-608B-2044-8395-555D74AD89A8}"/>
              </a:ext>
            </a:extLst>
          </p:cNvPr>
          <p:cNvSpPr>
            <a:spLocks noChangeArrowheads="1"/>
          </p:cNvSpPr>
          <p:nvPr/>
        </p:nvSpPr>
        <p:spPr bwMode="auto">
          <a:xfrm>
            <a:off x="1258888" y="4797425"/>
            <a:ext cx="12636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6A"/>
                </a:solidFill>
              </a:rPr>
              <a:t>C-C-C</a:t>
            </a:r>
          </a:p>
        </p:txBody>
      </p:sp>
      <p:sp>
        <p:nvSpPr>
          <p:cNvPr id="381966" name="Rectangle 14">
            <a:extLst>
              <a:ext uri="{FF2B5EF4-FFF2-40B4-BE49-F238E27FC236}">
                <a16:creationId xmlns:a16="http://schemas.microsoft.com/office/drawing/2014/main" id="{303A66E1-2A68-484A-8322-DF991E50BBBE}"/>
              </a:ext>
            </a:extLst>
          </p:cNvPr>
          <p:cNvSpPr>
            <a:spLocks noChangeArrowheads="1"/>
          </p:cNvSpPr>
          <p:nvPr/>
        </p:nvSpPr>
        <p:spPr bwMode="auto">
          <a:xfrm>
            <a:off x="7277100" y="4575175"/>
            <a:ext cx="862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6A"/>
                </a:solidFill>
              </a:rPr>
              <a:t>C-C</a:t>
            </a:r>
          </a:p>
        </p:txBody>
      </p:sp>
      <p:sp>
        <p:nvSpPr>
          <p:cNvPr id="381967" name="Oval 15">
            <a:extLst>
              <a:ext uri="{FF2B5EF4-FFF2-40B4-BE49-F238E27FC236}">
                <a16:creationId xmlns:a16="http://schemas.microsoft.com/office/drawing/2014/main" id="{C41E0189-8A48-5F46-BD13-9E72FD05DE34}"/>
              </a:ext>
            </a:extLst>
          </p:cNvPr>
          <p:cNvSpPr>
            <a:spLocks noChangeArrowheads="1"/>
          </p:cNvSpPr>
          <p:nvPr/>
        </p:nvSpPr>
        <p:spPr bwMode="auto">
          <a:xfrm>
            <a:off x="3873500" y="4351338"/>
            <a:ext cx="700088" cy="700087"/>
          </a:xfrm>
          <a:prstGeom prst="ellipse">
            <a:avLst/>
          </a:prstGeom>
          <a:solidFill>
            <a:schemeClr val="hlink"/>
          </a:solidFill>
          <a:ln w="9525">
            <a:solidFill>
              <a:schemeClr val="hlink"/>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0006A"/>
                </a:solidFill>
              </a:rPr>
              <a:t>CO</a:t>
            </a:r>
            <a:r>
              <a:rPr lang="en-US" altLang="en-US" sz="2800" b="1" baseline="-25000">
                <a:solidFill>
                  <a:srgbClr val="00006A"/>
                </a:solidFill>
              </a:rPr>
              <a:t>2</a:t>
            </a:r>
            <a:endParaRPr lang="en-US" altLang="en-US" sz="2800" b="1">
              <a:solidFill>
                <a:srgbClr val="00006A"/>
              </a:solidFill>
            </a:endParaRPr>
          </a:p>
        </p:txBody>
      </p:sp>
      <p:grpSp>
        <p:nvGrpSpPr>
          <p:cNvPr id="2" name="Group 16">
            <a:extLst>
              <a:ext uri="{FF2B5EF4-FFF2-40B4-BE49-F238E27FC236}">
                <a16:creationId xmlns:a16="http://schemas.microsoft.com/office/drawing/2014/main" id="{7D3F208C-2823-F44E-8DDF-7BC488EF9056}"/>
              </a:ext>
            </a:extLst>
          </p:cNvPr>
          <p:cNvGrpSpPr>
            <a:grpSpLocks/>
          </p:cNvGrpSpPr>
          <p:nvPr/>
        </p:nvGrpSpPr>
        <p:grpSpPr bwMode="auto">
          <a:xfrm>
            <a:off x="3459163" y="2141538"/>
            <a:ext cx="1293812" cy="841375"/>
            <a:chOff x="3494" y="2399"/>
            <a:chExt cx="815" cy="530"/>
          </a:xfrm>
        </p:grpSpPr>
        <p:sp>
          <p:nvSpPr>
            <p:cNvPr id="17430" name="AutoShape 17">
              <a:extLst>
                <a:ext uri="{FF2B5EF4-FFF2-40B4-BE49-F238E27FC236}">
                  <a16:creationId xmlns:a16="http://schemas.microsoft.com/office/drawing/2014/main" id="{DDCD6273-6E11-AF40-BA2D-29359E3D6F80}"/>
                </a:ext>
              </a:extLst>
            </p:cNvPr>
            <p:cNvSpPr>
              <a:spLocks noChangeArrowheads="1"/>
            </p:cNvSpPr>
            <p:nvPr/>
          </p:nvSpPr>
          <p:spPr bwMode="auto">
            <a:xfrm>
              <a:off x="3665" y="2503"/>
              <a:ext cx="644" cy="324"/>
            </a:xfrm>
            <a:prstGeom prst="star24">
              <a:avLst>
                <a:gd name="adj" fmla="val 37500"/>
              </a:avLst>
            </a:prstGeom>
            <a:solidFill>
              <a:srgbClr val="FF6404"/>
            </a:solidFill>
            <a:ln w="57150">
              <a:solidFill>
                <a:srgbClr val="FF6404"/>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400" b="1">
                  <a:solidFill>
                    <a:schemeClr val="tx2"/>
                  </a:solidFill>
                </a:rPr>
                <a:t>NAD</a:t>
              </a:r>
              <a:r>
                <a:rPr lang="en-US" altLang="en-US" sz="2400" b="1" baseline="30000">
                  <a:solidFill>
                    <a:schemeClr val="tx2"/>
                  </a:solidFill>
                </a:rPr>
                <a:t>+</a:t>
              </a:r>
              <a:endParaRPr lang="en-US" altLang="en-US" sz="4400" b="1">
                <a:solidFill>
                  <a:schemeClr val="tx2"/>
                </a:solidFill>
              </a:endParaRPr>
            </a:p>
          </p:txBody>
        </p:sp>
        <p:sp>
          <p:nvSpPr>
            <p:cNvPr id="17431" name="AutoShape 18">
              <a:extLst>
                <a:ext uri="{FF2B5EF4-FFF2-40B4-BE49-F238E27FC236}">
                  <a16:creationId xmlns:a16="http://schemas.microsoft.com/office/drawing/2014/main" id="{96207CBD-909F-0E44-B348-92053306BDAC}"/>
                </a:ext>
              </a:extLst>
            </p:cNvPr>
            <p:cNvSpPr>
              <a:spLocks noChangeArrowheads="1"/>
            </p:cNvSpPr>
            <p:nvPr/>
          </p:nvSpPr>
          <p:spPr bwMode="auto">
            <a:xfrm>
              <a:off x="3494" y="2399"/>
              <a:ext cx="116" cy="530"/>
            </a:xfrm>
            <a:prstGeom prst="star24">
              <a:avLst>
                <a:gd name="adj" fmla="val 37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600" b="1">
                <a:solidFill>
                  <a:srgbClr val="000000"/>
                </a:solidFill>
              </a:endParaRPr>
            </a:p>
          </p:txBody>
        </p:sp>
      </p:grpSp>
      <p:pic>
        <p:nvPicPr>
          <p:cNvPr id="381971" name="Picture 19" descr="piggybank-ecoin2">
            <a:extLst>
              <a:ext uri="{FF2B5EF4-FFF2-40B4-BE49-F238E27FC236}">
                <a16:creationId xmlns:a16="http://schemas.microsoft.com/office/drawing/2014/main" id="{8E01B1A8-C268-3840-9B9C-57F803B971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1250" y="1990725"/>
            <a:ext cx="10525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78" name="Freeform 26">
            <a:extLst>
              <a:ext uri="{FF2B5EF4-FFF2-40B4-BE49-F238E27FC236}">
                <a16:creationId xmlns:a16="http://schemas.microsoft.com/office/drawing/2014/main" id="{166D78CA-B8C1-2E40-81E0-A7F0E15CF151}"/>
              </a:ext>
            </a:extLst>
          </p:cNvPr>
          <p:cNvSpPr>
            <a:spLocks/>
          </p:cNvSpPr>
          <p:nvPr/>
        </p:nvSpPr>
        <p:spPr bwMode="auto">
          <a:xfrm>
            <a:off x="4222750" y="2801938"/>
            <a:ext cx="1262063" cy="534987"/>
          </a:xfrm>
          <a:custGeom>
            <a:avLst/>
            <a:gdLst>
              <a:gd name="T0" fmla="*/ 0 w 815"/>
              <a:gd name="T1" fmla="*/ 9313141 h 392"/>
              <a:gd name="T2" fmla="*/ 275769282 w 815"/>
              <a:gd name="T3" fmla="*/ 502895969 h 392"/>
              <a:gd name="T4" fmla="*/ 971184578 w 815"/>
              <a:gd name="T5" fmla="*/ 726404530 h 392"/>
              <a:gd name="T6" fmla="*/ 1702570992 w 815"/>
              <a:gd name="T7" fmla="*/ 484269686 h 392"/>
              <a:gd name="T8" fmla="*/ 1954359529 w 815"/>
              <a:gd name="T9" fmla="*/ 0 h 392"/>
              <a:gd name="T10" fmla="*/ 0 60000 65536"/>
              <a:gd name="T11" fmla="*/ 0 60000 65536"/>
              <a:gd name="T12" fmla="*/ 0 60000 65536"/>
              <a:gd name="T13" fmla="*/ 0 60000 65536"/>
              <a:gd name="T14" fmla="*/ 0 60000 65536"/>
              <a:gd name="T15" fmla="*/ 0 w 815"/>
              <a:gd name="T16" fmla="*/ 0 h 392"/>
              <a:gd name="T17" fmla="*/ 815 w 815"/>
              <a:gd name="T18" fmla="*/ 392 h 392"/>
            </a:gdLst>
            <a:ahLst/>
            <a:cxnLst>
              <a:cxn ang="T10">
                <a:pos x="T0" y="T1"/>
              </a:cxn>
              <a:cxn ang="T11">
                <a:pos x="T2" y="T3"/>
              </a:cxn>
              <a:cxn ang="T12">
                <a:pos x="T4" y="T5"/>
              </a:cxn>
              <a:cxn ang="T13">
                <a:pos x="T6" y="T7"/>
              </a:cxn>
              <a:cxn ang="T14">
                <a:pos x="T8" y="T9"/>
              </a:cxn>
            </a:cxnLst>
            <a:rect l="T15" t="T16" r="T17" b="T18"/>
            <a:pathLst>
              <a:path w="815" h="392">
                <a:moveTo>
                  <a:pt x="0" y="5"/>
                </a:moveTo>
                <a:cubicBezTo>
                  <a:pt x="24" y="105"/>
                  <a:pt x="48" y="206"/>
                  <a:pt x="115" y="270"/>
                </a:cubicBezTo>
                <a:cubicBezTo>
                  <a:pt x="182" y="334"/>
                  <a:pt x="306" y="392"/>
                  <a:pt x="405" y="390"/>
                </a:cubicBezTo>
                <a:cubicBezTo>
                  <a:pt x="504" y="388"/>
                  <a:pt x="642" y="325"/>
                  <a:pt x="710" y="260"/>
                </a:cubicBezTo>
                <a:cubicBezTo>
                  <a:pt x="778" y="195"/>
                  <a:pt x="796" y="97"/>
                  <a:pt x="815" y="0"/>
                </a:cubicBezTo>
              </a:path>
            </a:pathLst>
          </a:custGeom>
          <a:noFill/>
          <a:ln w="76200">
            <a:solidFill>
              <a:srgbClr val="CC0000"/>
            </a:solidFill>
            <a:round/>
            <a:headEnd/>
            <a:tailEnd type="stealth"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30">
            <a:extLst>
              <a:ext uri="{FF2B5EF4-FFF2-40B4-BE49-F238E27FC236}">
                <a16:creationId xmlns:a16="http://schemas.microsoft.com/office/drawing/2014/main" id="{BB3423B2-D130-5143-8B35-D745CBD76135}"/>
              </a:ext>
            </a:extLst>
          </p:cNvPr>
          <p:cNvGrpSpPr>
            <a:grpSpLocks/>
          </p:cNvGrpSpPr>
          <p:nvPr/>
        </p:nvGrpSpPr>
        <p:grpSpPr bwMode="auto">
          <a:xfrm>
            <a:off x="879475" y="5759450"/>
            <a:ext cx="7034213" cy="946150"/>
            <a:chOff x="569" y="3628"/>
            <a:chExt cx="4431" cy="596"/>
          </a:xfrm>
        </p:grpSpPr>
        <p:sp>
          <p:nvSpPr>
            <p:cNvPr id="17428" name="Rectangle 27">
              <a:extLst>
                <a:ext uri="{FF2B5EF4-FFF2-40B4-BE49-F238E27FC236}">
                  <a16:creationId xmlns:a16="http://schemas.microsoft.com/office/drawing/2014/main" id="{BF091060-F13D-064F-BF2E-E2A9B9715CC0}"/>
                </a:ext>
              </a:extLst>
            </p:cNvPr>
            <p:cNvSpPr>
              <a:spLocks noChangeArrowheads="1"/>
            </p:cNvSpPr>
            <p:nvPr/>
          </p:nvSpPr>
          <p:spPr bwMode="auto">
            <a:xfrm>
              <a:off x="569" y="3628"/>
              <a:ext cx="666"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6A"/>
                  </a:solidFill>
                  <a:sym typeface="Symbol" pitchFamily="2" charset="2"/>
                </a:rPr>
                <a:t>2 x </a:t>
              </a:r>
              <a:r>
                <a:rPr lang="en-US" altLang="en-US" sz="5600" b="1">
                  <a:solidFill>
                    <a:srgbClr val="00006A"/>
                  </a:solidFill>
                  <a:sym typeface="Symbol" pitchFamily="2" charset="2"/>
                </a:rPr>
                <a:t>[</a:t>
              </a:r>
            </a:p>
          </p:txBody>
        </p:sp>
        <p:sp>
          <p:nvSpPr>
            <p:cNvPr id="17429" name="Rectangle 28">
              <a:extLst>
                <a:ext uri="{FF2B5EF4-FFF2-40B4-BE49-F238E27FC236}">
                  <a16:creationId xmlns:a16="http://schemas.microsoft.com/office/drawing/2014/main" id="{19072C76-7BD1-734C-8CB0-F137899CBEC8}"/>
                </a:ext>
              </a:extLst>
            </p:cNvPr>
            <p:cNvSpPr>
              <a:spLocks noChangeArrowheads="1"/>
            </p:cNvSpPr>
            <p:nvPr/>
          </p:nvSpPr>
          <p:spPr bwMode="auto">
            <a:xfrm>
              <a:off x="4735" y="3628"/>
              <a:ext cx="265"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5600" b="1">
                  <a:solidFill>
                    <a:srgbClr val="00006A"/>
                  </a:solidFill>
                  <a:sym typeface="Symbol" pitchFamily="2" charset="2"/>
                </a:rPr>
                <a:t>]</a:t>
              </a:r>
            </a:p>
          </p:txBody>
        </p:sp>
      </p:grpSp>
      <p:sp>
        <p:nvSpPr>
          <p:cNvPr id="381983" name="Oval 31">
            <a:extLst>
              <a:ext uri="{FF2B5EF4-FFF2-40B4-BE49-F238E27FC236}">
                <a16:creationId xmlns:a16="http://schemas.microsoft.com/office/drawing/2014/main" id="{6E24CA35-7D88-8E43-8FCD-A496E6D0C9D0}"/>
              </a:ext>
            </a:extLst>
          </p:cNvPr>
          <p:cNvSpPr>
            <a:spLocks noChangeArrowheads="1"/>
          </p:cNvSpPr>
          <p:nvPr/>
        </p:nvSpPr>
        <p:spPr bwMode="auto">
          <a:xfrm>
            <a:off x="2951163" y="3049588"/>
            <a:ext cx="531812" cy="820737"/>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1984" name="Line 32">
            <a:extLst>
              <a:ext uri="{FF2B5EF4-FFF2-40B4-BE49-F238E27FC236}">
                <a16:creationId xmlns:a16="http://schemas.microsoft.com/office/drawing/2014/main" id="{E2717667-EF0D-A749-9CCB-770A09318F5C}"/>
              </a:ext>
            </a:extLst>
          </p:cNvPr>
          <p:cNvSpPr>
            <a:spLocks noChangeShapeType="1"/>
          </p:cNvSpPr>
          <p:nvPr/>
        </p:nvSpPr>
        <p:spPr bwMode="auto">
          <a:xfrm>
            <a:off x="2205038" y="3436938"/>
            <a:ext cx="4805362" cy="0"/>
          </a:xfrm>
          <a:prstGeom prst="line">
            <a:avLst/>
          </a:prstGeom>
          <a:noFill/>
          <a:ln w="76200">
            <a:solidFill>
              <a:srgbClr val="CC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76796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1962"/>
                                        </p:tgtEl>
                                        <p:attrNameLst>
                                          <p:attrName>style.visibility</p:attrName>
                                        </p:attrNameLst>
                                      </p:cBhvr>
                                      <p:to>
                                        <p:strVal val="visible"/>
                                      </p:to>
                                    </p:set>
                                    <p:animEffect transition="in" filter="wipe(left)">
                                      <p:cBhvr>
                                        <p:cTn id="7" dur="500"/>
                                        <p:tgtEl>
                                          <p:spTgt spid="38196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1983"/>
                                        </p:tgtEl>
                                        <p:attrNameLst>
                                          <p:attrName>style.visibility</p:attrName>
                                        </p:attrNameLst>
                                      </p:cBhvr>
                                      <p:to>
                                        <p:strVal val="visible"/>
                                      </p:to>
                                    </p:set>
                                    <p:animEffect transition="in" filter="wipe(left)">
                                      <p:cBhvr>
                                        <p:cTn id="12" dur="500"/>
                                        <p:tgtEl>
                                          <p:spTgt spid="381983"/>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1960"/>
                                        </p:tgtEl>
                                        <p:attrNameLst>
                                          <p:attrName>style.visibility</p:attrName>
                                        </p:attrNameLst>
                                      </p:cBhvr>
                                      <p:to>
                                        <p:strVal val="visible"/>
                                      </p:to>
                                    </p:set>
                                    <p:animEffect transition="in" filter="wipe(left)">
                                      <p:cBhvr>
                                        <p:cTn id="17" dur="500"/>
                                        <p:tgtEl>
                                          <p:spTgt spid="381960"/>
                                        </p:tgtEl>
                                      </p:cBhvr>
                                    </p:animEffect>
                                  </p:childTnLst>
                                  <p:subTnLst>
                                    <p:audio>
                                      <p:cMediaNode>
                                        <p:cTn display="0" masterRel="sameClick">
                                          <p:stCondLst>
                                            <p:cond evt="begin" delay="0">
                                              <p:tn val="15"/>
                                            </p:cond>
                                          </p:stCondLst>
                                          <p:endCondLst>
                                            <p:cond evt="onStopAudio" delay="0">
                                              <p:tgtEl>
                                                <p:sldTgt/>
                                              </p:tgtEl>
                                            </p:cond>
                                          </p:endCondLst>
                                        </p:cTn>
                                        <p:tgtEl>
                                          <p:sndTgt r:embed="rId5" name="Pong"/>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81961"/>
                                        </p:tgtEl>
                                        <p:attrNameLst>
                                          <p:attrName>style.visibility</p:attrName>
                                        </p:attrNameLst>
                                      </p:cBhvr>
                                      <p:to>
                                        <p:strVal val="visible"/>
                                      </p:to>
                                    </p:set>
                                    <p:animEffect transition="in" filter="wipe(left)">
                                      <p:cBhvr>
                                        <p:cTn id="22" dur="500"/>
                                        <p:tgtEl>
                                          <p:spTgt spid="381961"/>
                                        </p:tgtEl>
                                      </p:cBhvr>
                                    </p:animEffect>
                                  </p:childTnLst>
                                  <p:subTnLst>
                                    <p:audio>
                                      <p:cMediaNode>
                                        <p:cTn display="0" masterRel="sameClick">
                                          <p:stCondLst>
                                            <p:cond evt="begin" delay="0">
                                              <p:tn val="20"/>
                                            </p:cond>
                                          </p:stCondLst>
                                          <p:endCondLst>
                                            <p:cond evt="onStopAudio" delay="0">
                                              <p:tgtEl>
                                                <p:sldTgt/>
                                              </p:tgtEl>
                                            </p:cond>
                                          </p:endCondLst>
                                        </p:cTn>
                                        <p:tgtEl>
                                          <p:sndTgt r:embed="rId6" name="Arrow"/>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81984"/>
                                        </p:tgtEl>
                                        <p:attrNameLst>
                                          <p:attrName>style.visibility</p:attrName>
                                        </p:attrNameLst>
                                      </p:cBhvr>
                                      <p:to>
                                        <p:strVal val="visible"/>
                                      </p:to>
                                    </p:set>
                                    <p:animEffect transition="in" filter="wipe(left)">
                                      <p:cBhvr>
                                        <p:cTn id="27" dur="500"/>
                                        <p:tgtEl>
                                          <p:spTgt spid="381984"/>
                                        </p:tgtEl>
                                      </p:cBhvr>
                                    </p:animEffect>
                                  </p:childTnLst>
                                  <p:subTnLst>
                                    <p:audio>
                                      <p:cMediaNode>
                                        <p:cTn display="0" masterRel="sameClick">
                                          <p:stCondLst>
                                            <p:cond evt="begin" delay="0">
                                              <p:tn val="25"/>
                                            </p:cond>
                                          </p:stCondLst>
                                          <p:endCondLst>
                                            <p:cond evt="onStopAudio" delay="0">
                                              <p:tgtEl>
                                                <p:sldTgt/>
                                              </p:tgtEl>
                                            </p:cond>
                                          </p:endCondLst>
                                        </p:cTn>
                                        <p:tgtEl>
                                          <p:sndTgt r:embed="rId6" name="Arrow"/>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1963"/>
                                        </p:tgtEl>
                                        <p:attrNameLst>
                                          <p:attrName>style.visibility</p:attrName>
                                        </p:attrNameLst>
                                      </p:cBhvr>
                                      <p:to>
                                        <p:strVal val="visible"/>
                                      </p:to>
                                    </p:set>
                                    <p:animEffect transition="in" filter="wipe(left)">
                                      <p:cBhvr>
                                        <p:cTn id="32" dur="500"/>
                                        <p:tgtEl>
                                          <p:spTgt spid="381963"/>
                                        </p:tgtEl>
                                      </p:cBhvr>
                                    </p:animEffect>
                                  </p:childTnLst>
                                  <p:subTnLst>
                                    <p:audio>
                                      <p:cMediaNode>
                                        <p:cTn display="0" masterRel="sameClick">
                                          <p:stCondLst>
                                            <p:cond evt="begin" delay="0">
                                              <p:tn val="30"/>
                                            </p:cond>
                                          </p:stCondLst>
                                          <p:endCondLst>
                                            <p:cond evt="onStopAudio" delay="0">
                                              <p:tgtEl>
                                                <p:sldTgt/>
                                              </p:tgtEl>
                                            </p:cond>
                                          </p:endCondLst>
                                        </p:cTn>
                                        <p:tgtEl>
                                          <p:sndTgt r:embed="rId3"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81964">
                                            <p:txEl>
                                              <p:pRg st="0" end="0"/>
                                            </p:txEl>
                                          </p:spTgt>
                                        </p:tgtEl>
                                        <p:attrNameLst>
                                          <p:attrName>style.visibility</p:attrName>
                                        </p:attrNameLst>
                                      </p:cBhvr>
                                      <p:to>
                                        <p:strVal val="visible"/>
                                      </p:to>
                                    </p:set>
                                    <p:animEffect transition="in" filter="wipe(left)">
                                      <p:cBhvr>
                                        <p:cTn id="37" dur="500"/>
                                        <p:tgtEl>
                                          <p:spTgt spid="38196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Pencil Check"/>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1966">
                                            <p:txEl>
                                              <p:pRg st="0" end="0"/>
                                            </p:txEl>
                                          </p:spTgt>
                                        </p:tgtEl>
                                        <p:attrNameLst>
                                          <p:attrName>style.visibility</p:attrName>
                                        </p:attrNameLst>
                                      </p:cBhvr>
                                      <p:to>
                                        <p:strVal val="visible"/>
                                      </p:to>
                                    </p:set>
                                    <p:animEffect transition="in" filter="wipe(left)">
                                      <p:cBhvr>
                                        <p:cTn id="42" dur="500"/>
                                        <p:tgtEl>
                                          <p:spTgt spid="381966">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Pencil Check"/>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381967"/>
                                        </p:tgtEl>
                                        <p:attrNameLst>
                                          <p:attrName>style.visibility</p:attrName>
                                        </p:attrNameLst>
                                      </p:cBhvr>
                                      <p:to>
                                        <p:strVal val="visible"/>
                                      </p:to>
                                    </p:set>
                                    <p:animEffect transition="in" filter="wipe(down)">
                                      <p:cBhvr>
                                        <p:cTn id="47" dur="580">
                                          <p:stCondLst>
                                            <p:cond delay="0"/>
                                          </p:stCondLst>
                                        </p:cTn>
                                        <p:tgtEl>
                                          <p:spTgt spid="381967"/>
                                        </p:tgtEl>
                                      </p:cBhvr>
                                    </p:animEffect>
                                    <p:anim calcmode="lin" valueType="num">
                                      <p:cBhvr>
                                        <p:cTn id="48" dur="1822" tmFilter="0,0; 0.14,0.36; 0.43,0.73; 0.71,0.91; 1.0,1.0">
                                          <p:stCondLst>
                                            <p:cond delay="0"/>
                                          </p:stCondLst>
                                        </p:cTn>
                                        <p:tgtEl>
                                          <p:spTgt spid="38196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8196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8196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8196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81967"/>
                                        </p:tgtEl>
                                        <p:attrNameLst>
                                          <p:attrName>ppt_y</p:attrName>
                                        </p:attrNameLst>
                                      </p:cBhvr>
                                      <p:tavLst>
                                        <p:tav tm="0" fmla="#ppt_y-sin(pi*$)/81">
                                          <p:val>
                                            <p:fltVal val="0"/>
                                          </p:val>
                                        </p:tav>
                                        <p:tav tm="100000">
                                          <p:val>
                                            <p:fltVal val="1"/>
                                          </p:val>
                                        </p:tav>
                                      </p:tavLst>
                                    </p:anim>
                                    <p:animScale>
                                      <p:cBhvr>
                                        <p:cTn id="53" dur="26">
                                          <p:stCondLst>
                                            <p:cond delay="650"/>
                                          </p:stCondLst>
                                        </p:cTn>
                                        <p:tgtEl>
                                          <p:spTgt spid="381967"/>
                                        </p:tgtEl>
                                      </p:cBhvr>
                                      <p:to x="100000" y="60000"/>
                                    </p:animScale>
                                    <p:animScale>
                                      <p:cBhvr>
                                        <p:cTn id="54" dur="166" decel="50000">
                                          <p:stCondLst>
                                            <p:cond delay="676"/>
                                          </p:stCondLst>
                                        </p:cTn>
                                        <p:tgtEl>
                                          <p:spTgt spid="381967"/>
                                        </p:tgtEl>
                                      </p:cBhvr>
                                      <p:to x="100000" y="100000"/>
                                    </p:animScale>
                                    <p:animScale>
                                      <p:cBhvr>
                                        <p:cTn id="55" dur="26">
                                          <p:stCondLst>
                                            <p:cond delay="1312"/>
                                          </p:stCondLst>
                                        </p:cTn>
                                        <p:tgtEl>
                                          <p:spTgt spid="381967"/>
                                        </p:tgtEl>
                                      </p:cBhvr>
                                      <p:to x="100000" y="80000"/>
                                    </p:animScale>
                                    <p:animScale>
                                      <p:cBhvr>
                                        <p:cTn id="56" dur="166" decel="50000">
                                          <p:stCondLst>
                                            <p:cond delay="1338"/>
                                          </p:stCondLst>
                                        </p:cTn>
                                        <p:tgtEl>
                                          <p:spTgt spid="381967"/>
                                        </p:tgtEl>
                                      </p:cBhvr>
                                      <p:to x="100000" y="100000"/>
                                    </p:animScale>
                                    <p:animScale>
                                      <p:cBhvr>
                                        <p:cTn id="57" dur="26">
                                          <p:stCondLst>
                                            <p:cond delay="1642"/>
                                          </p:stCondLst>
                                        </p:cTn>
                                        <p:tgtEl>
                                          <p:spTgt spid="381967"/>
                                        </p:tgtEl>
                                      </p:cBhvr>
                                      <p:to x="100000" y="90000"/>
                                    </p:animScale>
                                    <p:animScale>
                                      <p:cBhvr>
                                        <p:cTn id="58" dur="166" decel="50000">
                                          <p:stCondLst>
                                            <p:cond delay="1668"/>
                                          </p:stCondLst>
                                        </p:cTn>
                                        <p:tgtEl>
                                          <p:spTgt spid="381967"/>
                                        </p:tgtEl>
                                      </p:cBhvr>
                                      <p:to x="100000" y="100000"/>
                                    </p:animScale>
                                    <p:animScale>
                                      <p:cBhvr>
                                        <p:cTn id="59" dur="26">
                                          <p:stCondLst>
                                            <p:cond delay="1808"/>
                                          </p:stCondLst>
                                        </p:cTn>
                                        <p:tgtEl>
                                          <p:spTgt spid="381967"/>
                                        </p:tgtEl>
                                      </p:cBhvr>
                                      <p:to x="100000" y="95000"/>
                                    </p:animScale>
                                    <p:animScale>
                                      <p:cBhvr>
                                        <p:cTn id="60" dur="166" decel="50000">
                                          <p:stCondLst>
                                            <p:cond delay="1834"/>
                                          </p:stCondLst>
                                        </p:cTn>
                                        <p:tgtEl>
                                          <p:spTgt spid="381967"/>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7" name="Bubbles"/>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81959"/>
                                        </p:tgtEl>
                                        <p:attrNameLst>
                                          <p:attrName>style.visibility</p:attrName>
                                        </p:attrNameLst>
                                      </p:cBhvr>
                                      <p:to>
                                        <p:strVal val="visible"/>
                                      </p:to>
                                    </p:set>
                                    <p:animEffect transition="in" filter="wipe(left)">
                                      <p:cBhvr>
                                        <p:cTn id="65" dur="500"/>
                                        <p:tgtEl>
                                          <p:spTgt spid="381959"/>
                                        </p:tgtEl>
                                      </p:cBhvr>
                                    </p:animEffect>
                                  </p:childTnLst>
                                  <p:subTnLst>
                                    <p:audio>
                                      <p:cMediaNode>
                                        <p:cTn display="0" masterRel="sameClick">
                                          <p:stCondLst>
                                            <p:cond evt="begin" delay="0">
                                              <p:tn val="63"/>
                                            </p:cond>
                                          </p:stCondLst>
                                          <p:endCondLst>
                                            <p:cond evt="onStopAudio" delay="0">
                                              <p:tgtEl>
                                                <p:sldTgt/>
                                              </p:tgtEl>
                                            </p:cond>
                                          </p:endCondLst>
                                        </p:cTn>
                                        <p:tgtEl>
                                          <p:sndTgt r:embed="rId8" name="String"/>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81957"/>
                                        </p:tgtEl>
                                        <p:attrNameLst>
                                          <p:attrName>style.visibility</p:attrName>
                                        </p:attrNameLst>
                                      </p:cBhvr>
                                      <p:to>
                                        <p:strVal val="visible"/>
                                      </p:to>
                                    </p:set>
                                    <p:animEffect transition="in" filter="wipe(left)">
                                      <p:cBhvr>
                                        <p:cTn id="70" dur="500"/>
                                        <p:tgtEl>
                                          <p:spTgt spid="381957"/>
                                        </p:tgtEl>
                                      </p:cBhvr>
                                    </p:animEffect>
                                  </p:childTnLst>
                                  <p:subTnLst>
                                    <p:audio>
                                      <p:cMediaNode>
                                        <p:cTn display="0" masterRel="sameClick">
                                          <p:stCondLst>
                                            <p:cond evt="begin" delay="0">
                                              <p:tn val="68"/>
                                            </p:cond>
                                          </p:stCondLst>
                                          <p:endCondLst>
                                            <p:cond evt="onStopAudio" delay="0">
                                              <p:tgtEl>
                                                <p:sldTgt/>
                                              </p:tgtEl>
                                            </p:cond>
                                          </p:endCondLst>
                                        </p:cTn>
                                        <p:tgtEl>
                                          <p:sndTgt r:embed="rId8" name="String"/>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6" presetClass="entr" presetSubtype="32"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circle(out)">
                                      <p:cBhvr>
                                        <p:cTn id="75" dur="500"/>
                                        <p:tgtEl>
                                          <p:spTgt spid="2"/>
                                        </p:tgtEl>
                                      </p:cBhvr>
                                    </p:animEffect>
                                  </p:childTnLst>
                                  <p:subTnLst>
                                    <p:audio>
                                      <p:cMediaNode>
                                        <p:cTn display="0" masterRel="sameClick">
                                          <p:stCondLst>
                                            <p:cond evt="begin" delay="0">
                                              <p:tn val="73"/>
                                            </p:cond>
                                          </p:stCondLst>
                                          <p:endCondLst>
                                            <p:cond evt="onStopAudio" delay="0">
                                              <p:tgtEl>
                                                <p:sldTgt/>
                                              </p:tgtEl>
                                            </p:cond>
                                          </p:endCondLst>
                                        </p:cTn>
                                        <p:tgtEl>
                                          <p:sndTgt r:embed="rId5" name="Pong"/>
                                        </p:tgtEl>
                                      </p:cMediaNode>
                                    </p:audio>
                                  </p:subTnLst>
                                </p:cTn>
                              </p:par>
                            </p:childTnLst>
                          </p:cTn>
                        </p:par>
                        <p:par>
                          <p:cTn id="76" fill="hold" nodeType="afterGroup">
                            <p:stCondLst>
                              <p:cond delay="500"/>
                            </p:stCondLst>
                            <p:childTnLst>
                              <p:par>
                                <p:cTn id="77" presetID="22" presetClass="entr" presetSubtype="8" fill="hold" nodeType="afterEffect">
                                  <p:stCondLst>
                                    <p:cond delay="0"/>
                                  </p:stCondLst>
                                  <p:childTnLst>
                                    <p:set>
                                      <p:cBhvr>
                                        <p:cTn id="78" dur="1" fill="hold">
                                          <p:stCondLst>
                                            <p:cond delay="0"/>
                                          </p:stCondLst>
                                        </p:cTn>
                                        <p:tgtEl>
                                          <p:spTgt spid="381978"/>
                                        </p:tgtEl>
                                        <p:attrNameLst>
                                          <p:attrName>style.visibility</p:attrName>
                                        </p:attrNameLst>
                                      </p:cBhvr>
                                      <p:to>
                                        <p:strVal val="visible"/>
                                      </p:to>
                                    </p:set>
                                    <p:animEffect transition="in" filter="wipe(left)">
                                      <p:cBhvr>
                                        <p:cTn id="79" dur="500"/>
                                        <p:tgtEl>
                                          <p:spTgt spid="38197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381971"/>
                                        </p:tgtEl>
                                        <p:attrNameLst>
                                          <p:attrName>style.visibility</p:attrName>
                                        </p:attrNameLst>
                                      </p:cBhvr>
                                      <p:to>
                                        <p:strVal val="visible"/>
                                      </p:to>
                                    </p:set>
                                    <p:animEffect transition="in" filter="wipe(left)">
                                      <p:cBhvr>
                                        <p:cTn id="84" dur="500"/>
                                        <p:tgtEl>
                                          <p:spTgt spid="381971"/>
                                        </p:tgtEl>
                                      </p:cBhvr>
                                    </p:animEffect>
                                  </p:childTnLst>
                                  <p:subTnLst>
                                    <p:audio>
                                      <p:cMediaNode>
                                        <p:cTn display="0" masterRel="sameClick">
                                          <p:stCondLst>
                                            <p:cond evt="begin" delay="0">
                                              <p:tn val="82"/>
                                            </p:cond>
                                          </p:stCondLst>
                                          <p:endCondLst>
                                            <p:cond evt="onStopAudio" delay="0">
                                              <p:tgtEl>
                                                <p:sldTgt/>
                                              </p:tgtEl>
                                            </p:cond>
                                          </p:endCondLst>
                                        </p:cTn>
                                        <p:tgtEl>
                                          <p:sndTgt r:embed="rId9" name="Pig.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wipe(left)">
                                      <p:cBhvr>
                                        <p:cTn id="89" dur="500"/>
                                        <p:tgtEl>
                                          <p:spTgt spid="3"/>
                                        </p:tgtEl>
                                      </p:cBhvr>
                                    </p:animEffect>
                                  </p:childTnLst>
                                  <p:subTnLst>
                                    <p:audio>
                                      <p:cMediaNode>
                                        <p:cTn display="0" masterRel="sameClick">
                                          <p:stCondLst>
                                            <p:cond evt="begin" delay="0">
                                              <p:tn val="87"/>
                                            </p:cond>
                                          </p:stCondLst>
                                          <p:endCondLst>
                                            <p:cond evt="onStopAudio" delay="0">
                                              <p:tgtEl>
                                                <p:sldTgt/>
                                              </p:tgtEl>
                                            </p:cond>
                                          </p:endCondLst>
                                        </p:cTn>
                                        <p:tgtEl>
                                          <p:sndTgt r:embed="rId10"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7" grpId="0" animBg="1" autoUpdateAnimBg="0"/>
      <p:bldP spid="381959" grpId="0" animBg="1" autoUpdateAnimBg="0"/>
      <p:bldP spid="381960" grpId="0" animBg="1" autoUpdateAnimBg="0"/>
      <p:bldP spid="381962" grpId="0" animBg="1" autoUpdateAnimBg="0"/>
      <p:bldP spid="381963" grpId="0" animBg="1" autoUpdateAnimBg="0"/>
      <p:bldP spid="381964" grpId="0" build="p" autoUpdateAnimBg="0"/>
      <p:bldP spid="381966" grpId="0" build="p" autoUpdateAnimBg="0"/>
      <p:bldP spid="381967" grpId="0" animBg="1" autoUpdateAnimBg="0"/>
      <p:bldP spid="38198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AC1ED3C7-AD80-AD4A-9AD8-93C5C89D5305}"/>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Krebs cycle</a:t>
            </a:r>
          </a:p>
        </p:txBody>
      </p:sp>
      <p:sp>
        <p:nvSpPr>
          <p:cNvPr id="384003" name="Rectangle 3" descr="Rectangle: Click to edit Master text styles&#13;&#10;Second level&#13;&#10;Third level&#13;&#10;Fourth level&#13;&#10;Fifth level">
            <a:extLst>
              <a:ext uri="{FF2B5EF4-FFF2-40B4-BE49-F238E27FC236}">
                <a16:creationId xmlns:a16="http://schemas.microsoft.com/office/drawing/2014/main" id="{8591F4C2-CA4E-EC48-862F-D51AB334FE6D}"/>
              </a:ext>
            </a:extLst>
          </p:cNvPr>
          <p:cNvSpPr>
            <a:spLocks noGrp="1" noChangeArrowheads="1"/>
          </p:cNvSpPr>
          <p:nvPr>
            <p:ph type="body" idx="1"/>
          </p:nvPr>
        </p:nvSpPr>
        <p:spPr>
          <a:xfrm>
            <a:off x="838200" y="1492250"/>
            <a:ext cx="8153400" cy="5334000"/>
          </a:xfrm>
        </p:spPr>
        <p:txBody>
          <a:bodyPr/>
          <a:lstStyle/>
          <a:p>
            <a:pPr eaLnBrk="1" hangingPunct="1"/>
            <a:r>
              <a:rPr lang="en-US" altLang="en-US" dirty="0">
                <a:ea typeface="ＭＳ Ｐゴシック" panose="020B0600070205080204" pitchFamily="34" charset="-128"/>
              </a:rPr>
              <a:t>aka Citric Acid Cycle</a:t>
            </a:r>
          </a:p>
          <a:p>
            <a:pPr lvl="1" eaLnBrk="1" hangingPunct="1"/>
            <a:r>
              <a:rPr lang="en-US" altLang="en-US" dirty="0">
                <a:ea typeface="ＭＳ Ｐゴシック" panose="020B0600070205080204" pitchFamily="34" charset="-128"/>
              </a:rPr>
              <a:t>in </a:t>
            </a:r>
            <a:r>
              <a:rPr lang="en-US" altLang="en-US" u="sng" dirty="0">
                <a:solidFill>
                  <a:srgbClr val="002060"/>
                </a:solidFill>
                <a:ea typeface="ＭＳ Ｐゴシック" panose="020B0600070205080204" pitchFamily="34" charset="-128"/>
              </a:rPr>
              <a:t>mitochondrial </a:t>
            </a:r>
            <a:r>
              <a:rPr lang="en-US" altLang="en-US" u="sng" dirty="0">
                <a:solidFill>
                  <a:srgbClr val="CC0000"/>
                </a:solidFill>
                <a:ea typeface="ＭＳ Ｐゴシック" panose="020B0600070205080204" pitchFamily="34" charset="-128"/>
              </a:rPr>
              <a:t>matrix</a:t>
            </a:r>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8 step pathway</a:t>
            </a:r>
          </a:p>
          <a:p>
            <a:pPr marL="1085850" lvl="2" eaLnBrk="1" hangingPunct="1"/>
            <a:r>
              <a:rPr lang="en-US" altLang="en-US" dirty="0">
                <a:ea typeface="ＭＳ Ｐゴシック" panose="020B0600070205080204" pitchFamily="34" charset="-128"/>
              </a:rPr>
              <a:t>each catalyzed by specific enzyme</a:t>
            </a:r>
          </a:p>
          <a:p>
            <a:pPr marL="1085850" lvl="2" eaLnBrk="1" hangingPunct="1"/>
            <a:r>
              <a:rPr lang="en-US" altLang="en-US" dirty="0">
                <a:ea typeface="ＭＳ Ｐゴシック" panose="020B0600070205080204" pitchFamily="34" charset="-128"/>
              </a:rPr>
              <a:t>step-wise </a:t>
            </a:r>
            <a:r>
              <a:rPr lang="en-US" altLang="en-US" u="sng" dirty="0">
                <a:solidFill>
                  <a:srgbClr val="00B0F0"/>
                </a:solidFill>
                <a:ea typeface="ＭＳ Ｐゴシック" panose="020B0600070205080204" pitchFamily="34" charset="-128"/>
              </a:rPr>
              <a:t>catabolism</a:t>
            </a:r>
            <a:r>
              <a:rPr lang="en-US" altLang="en-US" dirty="0">
                <a:solidFill>
                  <a:srgbClr val="00B0F0"/>
                </a:solidFill>
                <a:ea typeface="ＭＳ Ｐゴシック" panose="020B0600070205080204" pitchFamily="34" charset="-128"/>
              </a:rPr>
              <a:t> of </a:t>
            </a:r>
            <a:r>
              <a:rPr lang="en-US" altLang="en-US" u="sng" dirty="0">
                <a:solidFill>
                  <a:srgbClr val="00B0F0"/>
                </a:solidFill>
                <a:ea typeface="ＭＳ Ｐゴシック" panose="020B0600070205080204" pitchFamily="34" charset="-128"/>
              </a:rPr>
              <a:t>6C citrate</a:t>
            </a:r>
            <a:r>
              <a:rPr lang="en-US" altLang="en-US" dirty="0">
                <a:solidFill>
                  <a:srgbClr val="00B0F0"/>
                </a:solidFill>
                <a:ea typeface="ＭＳ Ｐゴシック" panose="020B0600070205080204" pitchFamily="34" charset="-128"/>
              </a:rPr>
              <a:t> </a:t>
            </a:r>
            <a:r>
              <a:rPr lang="en-US" altLang="en-US" dirty="0">
                <a:ea typeface="ＭＳ Ｐゴシック" panose="020B0600070205080204" pitchFamily="34" charset="-128"/>
              </a:rPr>
              <a:t>molecule</a:t>
            </a:r>
          </a:p>
          <a:p>
            <a:pPr eaLnBrk="1" hangingPunct="1"/>
            <a:r>
              <a:rPr lang="en-US" altLang="en-US" dirty="0">
                <a:ea typeface="ＭＳ Ｐゴシック" panose="020B0600070205080204" pitchFamily="34" charset="-128"/>
              </a:rPr>
              <a:t>Evolved later than glycolysis</a:t>
            </a:r>
          </a:p>
          <a:p>
            <a:pPr lvl="1" eaLnBrk="1" hangingPunct="1"/>
            <a:r>
              <a:rPr lang="en-US" altLang="en-US" dirty="0">
                <a:ea typeface="ＭＳ Ｐゴシック" panose="020B0600070205080204" pitchFamily="34" charset="-128"/>
              </a:rPr>
              <a:t>does that make evolutionary sense?</a:t>
            </a:r>
          </a:p>
          <a:p>
            <a:pPr marL="1085850" lvl="2" eaLnBrk="1" hangingPunct="1"/>
            <a:r>
              <a:rPr lang="en-US" altLang="en-US" dirty="0">
                <a:ea typeface="ＭＳ Ｐゴシック" panose="020B0600070205080204" pitchFamily="34" charset="-128"/>
              </a:rPr>
              <a:t>bacteria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3.5 billion years ago </a:t>
            </a:r>
            <a:r>
              <a:rPr lang="en-US" altLang="en-US" dirty="0">
                <a:solidFill>
                  <a:srgbClr val="660000"/>
                </a:solidFill>
                <a:ea typeface="ＭＳ Ｐゴシック" panose="020B0600070205080204" pitchFamily="34" charset="-128"/>
              </a:rPr>
              <a:t>(glycolysis)</a:t>
            </a:r>
            <a:endParaRPr lang="en-US" altLang="en-US" dirty="0">
              <a:ea typeface="ＭＳ Ｐゴシック" panose="020B0600070205080204" pitchFamily="34" charset="-128"/>
            </a:endParaRPr>
          </a:p>
          <a:p>
            <a:pPr marL="1085850" lvl="2" eaLnBrk="1" hangingPunct="1"/>
            <a:r>
              <a:rPr lang="en-US" altLang="en-US" dirty="0">
                <a:ea typeface="ＭＳ Ｐゴシック" panose="020B0600070205080204" pitchFamily="34" charset="-128"/>
              </a:rPr>
              <a:t>free 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2.7 billion years ago </a:t>
            </a:r>
            <a:r>
              <a:rPr lang="en-US" altLang="en-US" dirty="0">
                <a:solidFill>
                  <a:srgbClr val="005C00"/>
                </a:solidFill>
                <a:ea typeface="ＭＳ Ｐゴシック" panose="020B0600070205080204" pitchFamily="34" charset="-128"/>
              </a:rPr>
              <a:t>(photosynthesis)</a:t>
            </a:r>
          </a:p>
          <a:p>
            <a:pPr marL="1085850" lvl="2" eaLnBrk="1" hangingPunct="1"/>
            <a:r>
              <a:rPr lang="en-US" altLang="en-US" dirty="0">
                <a:ea typeface="ＭＳ Ｐゴシック" panose="020B0600070205080204" pitchFamily="34" charset="-128"/>
              </a:rPr>
              <a:t>eukaryotes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1.5 billion years ago </a:t>
            </a:r>
            <a:r>
              <a:rPr lang="en-US" altLang="en-US" dirty="0">
                <a:solidFill>
                  <a:srgbClr val="00B0F0"/>
                </a:solidFill>
                <a:ea typeface="ＭＳ Ｐゴシック" panose="020B0600070205080204" pitchFamily="34" charset="-128"/>
              </a:rPr>
              <a:t>(aerobic respiration = organelles </a:t>
            </a:r>
            <a:r>
              <a:rPr lang="en-US" altLang="en-US" dirty="0">
                <a:solidFill>
                  <a:srgbClr val="00B0F0"/>
                </a:solidFill>
                <a:ea typeface="ＭＳ Ｐゴシック" panose="020B0600070205080204" pitchFamily="34" charset="-128"/>
                <a:sym typeface="Symbol" pitchFamily="2" charset="2"/>
              </a:rPr>
              <a:t> mitochondria</a:t>
            </a:r>
            <a:r>
              <a:rPr lang="en-US" altLang="en-US" dirty="0">
                <a:solidFill>
                  <a:srgbClr val="00B0F0"/>
                </a:solidFill>
                <a:ea typeface="ＭＳ Ｐゴシック" panose="020B0600070205080204" pitchFamily="34" charset="-128"/>
              </a:rPr>
              <a:t>)</a:t>
            </a:r>
          </a:p>
        </p:txBody>
      </p:sp>
      <p:pic>
        <p:nvPicPr>
          <p:cNvPr id="384004" name="Picture 4">
            <a:extLst>
              <a:ext uri="{FF2B5EF4-FFF2-40B4-BE49-F238E27FC236}">
                <a16:creationId xmlns:a16="http://schemas.microsoft.com/office/drawing/2014/main" id="{32E5EAC9-B1B9-BE43-AE02-ECF2085CBF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0" y="906463"/>
            <a:ext cx="1454150" cy="20574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5">
            <a:extLst>
              <a:ext uri="{FF2B5EF4-FFF2-40B4-BE49-F238E27FC236}">
                <a16:creationId xmlns:a16="http://schemas.microsoft.com/office/drawing/2014/main" id="{3BE10488-40C4-1945-9E2F-C65DBEAD5560}"/>
              </a:ext>
            </a:extLst>
          </p:cNvPr>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1937 </a:t>
            </a:r>
            <a:r>
              <a:rPr lang="en-US" altLang="en-US" sz="3400" b="1">
                <a:solidFill>
                  <a:srgbClr val="000005"/>
                </a:solidFill>
              </a:rPr>
              <a:t>| </a:t>
            </a:r>
            <a:r>
              <a:rPr lang="en-US" altLang="en-US" sz="3400" b="1">
                <a:solidFill>
                  <a:srgbClr val="CC0000"/>
                </a:solidFill>
              </a:rPr>
              <a:t>1953</a:t>
            </a:r>
            <a:endParaRPr lang="en-US" altLang="en-US" sz="3000" b="1">
              <a:solidFill>
                <a:srgbClr val="0F116A"/>
              </a:solidFill>
            </a:endParaRPr>
          </a:p>
        </p:txBody>
      </p:sp>
      <p:sp>
        <p:nvSpPr>
          <p:cNvPr id="19461" name="Rectangle 7">
            <a:extLst>
              <a:ext uri="{FF2B5EF4-FFF2-40B4-BE49-F238E27FC236}">
                <a16:creationId xmlns:a16="http://schemas.microsoft.com/office/drawing/2014/main" id="{31C78294-51A2-AC4C-8A41-F7D22444EBC9}"/>
              </a:ext>
            </a:extLst>
          </p:cNvPr>
          <p:cNvSpPr>
            <a:spLocks noChangeArrowheads="1"/>
          </p:cNvSpPr>
          <p:nvPr/>
        </p:nvSpPr>
        <p:spPr bwMode="auto">
          <a:xfrm>
            <a:off x="7432675" y="2940050"/>
            <a:ext cx="15954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b="1">
                <a:solidFill>
                  <a:schemeClr val="tx2"/>
                </a:solidFill>
              </a:rPr>
              <a:t>Hans Krebs</a:t>
            </a:r>
          </a:p>
          <a:p>
            <a:pPr>
              <a:lnSpc>
                <a:spcPct val="90000"/>
              </a:lnSpc>
            </a:pPr>
            <a:r>
              <a:rPr lang="en-US" altLang="en-US" b="1">
                <a:solidFill>
                  <a:schemeClr val="tx2"/>
                </a:solidFill>
              </a:rPr>
              <a:t>1900-1981</a:t>
            </a:r>
          </a:p>
        </p:txBody>
      </p:sp>
    </p:spTree>
    <p:extLst>
      <p:ext uri="{BB962C8B-B14F-4D97-AF65-F5344CB8AC3E}">
        <p14:creationId xmlns:p14="http://schemas.microsoft.com/office/powerpoint/2010/main" val="2192696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 calcmode="lin" valueType="num">
                                      <p:cBhvr additive="base">
                                        <p:cTn id="7" dur="500" fill="hold"/>
                                        <p:tgtEl>
                                          <p:spTgt spid="384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3">
                                            <p:txEl>
                                              <p:pRg st="1" end="1"/>
                                            </p:txEl>
                                          </p:spTgt>
                                        </p:tgtEl>
                                        <p:attrNameLst>
                                          <p:attrName>style.visibility</p:attrName>
                                        </p:attrNameLst>
                                      </p:cBhvr>
                                      <p:to>
                                        <p:strVal val="visible"/>
                                      </p:to>
                                    </p:set>
                                    <p:anim calcmode="lin" valueType="num">
                                      <p:cBhvr additive="base">
                                        <p:cTn id="13" dur="500" fill="hold"/>
                                        <p:tgtEl>
                                          <p:spTgt spid="384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4003">
                                            <p:txEl>
                                              <p:pRg st="2" end="2"/>
                                            </p:txEl>
                                          </p:spTgt>
                                        </p:tgtEl>
                                        <p:attrNameLst>
                                          <p:attrName>style.visibility</p:attrName>
                                        </p:attrNameLst>
                                      </p:cBhvr>
                                      <p:to>
                                        <p:strVal val="visible"/>
                                      </p:to>
                                    </p:set>
                                    <p:anim calcmode="lin" valueType="num">
                                      <p:cBhvr additive="base">
                                        <p:cTn id="19" dur="500" fill="hold"/>
                                        <p:tgtEl>
                                          <p:spTgt spid="384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4003">
                                            <p:txEl>
                                              <p:pRg st="3" end="3"/>
                                            </p:txEl>
                                          </p:spTgt>
                                        </p:tgtEl>
                                        <p:attrNameLst>
                                          <p:attrName>style.visibility</p:attrName>
                                        </p:attrNameLst>
                                      </p:cBhvr>
                                      <p:to>
                                        <p:strVal val="visible"/>
                                      </p:to>
                                    </p:set>
                                    <p:anim calcmode="lin" valueType="num">
                                      <p:cBhvr additive="base">
                                        <p:cTn id="25" dur="500" fill="hold"/>
                                        <p:tgtEl>
                                          <p:spTgt spid="384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4003">
                                            <p:txEl>
                                              <p:pRg st="4" end="4"/>
                                            </p:txEl>
                                          </p:spTgt>
                                        </p:tgtEl>
                                        <p:attrNameLst>
                                          <p:attrName>style.visibility</p:attrName>
                                        </p:attrNameLst>
                                      </p:cBhvr>
                                      <p:to>
                                        <p:strVal val="visible"/>
                                      </p:to>
                                    </p:set>
                                    <p:anim calcmode="lin" valueType="num">
                                      <p:cBhvr additive="base">
                                        <p:cTn id="31" dur="500" fill="hold"/>
                                        <p:tgtEl>
                                          <p:spTgt spid="384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4003">
                                            <p:txEl>
                                              <p:pRg st="5" end="5"/>
                                            </p:txEl>
                                          </p:spTgt>
                                        </p:tgtEl>
                                        <p:attrNameLst>
                                          <p:attrName>style.visibility</p:attrName>
                                        </p:attrNameLst>
                                      </p:cBhvr>
                                      <p:to>
                                        <p:strVal val="visible"/>
                                      </p:to>
                                    </p:set>
                                    <p:anim calcmode="lin" valueType="num">
                                      <p:cBhvr additive="base">
                                        <p:cTn id="37" dur="500" fill="hold"/>
                                        <p:tgtEl>
                                          <p:spTgt spid="3840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4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4003">
                                            <p:txEl>
                                              <p:pRg st="6" end="6"/>
                                            </p:txEl>
                                          </p:spTgt>
                                        </p:tgtEl>
                                        <p:attrNameLst>
                                          <p:attrName>style.visibility</p:attrName>
                                        </p:attrNameLst>
                                      </p:cBhvr>
                                      <p:to>
                                        <p:strVal val="visible"/>
                                      </p:to>
                                    </p:set>
                                    <p:anim calcmode="lin" valueType="num">
                                      <p:cBhvr additive="base">
                                        <p:cTn id="43" dur="500" fill="hold"/>
                                        <p:tgtEl>
                                          <p:spTgt spid="3840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4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4003">
                                            <p:txEl>
                                              <p:pRg st="7" end="7"/>
                                            </p:txEl>
                                          </p:spTgt>
                                        </p:tgtEl>
                                        <p:attrNameLst>
                                          <p:attrName>style.visibility</p:attrName>
                                        </p:attrNameLst>
                                      </p:cBhvr>
                                      <p:to>
                                        <p:strVal val="visible"/>
                                      </p:to>
                                    </p:set>
                                    <p:anim calcmode="lin" valueType="num">
                                      <p:cBhvr additive="base">
                                        <p:cTn id="49" dur="500" fill="hold"/>
                                        <p:tgtEl>
                                          <p:spTgt spid="38400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400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4003">
                                            <p:txEl>
                                              <p:pRg st="8" end="8"/>
                                            </p:txEl>
                                          </p:spTgt>
                                        </p:tgtEl>
                                        <p:attrNameLst>
                                          <p:attrName>style.visibility</p:attrName>
                                        </p:attrNameLst>
                                      </p:cBhvr>
                                      <p:to>
                                        <p:strVal val="visible"/>
                                      </p:to>
                                    </p:set>
                                    <p:anim calcmode="lin" valueType="num">
                                      <p:cBhvr additive="base">
                                        <p:cTn id="55" dur="500" fill="hold"/>
                                        <p:tgtEl>
                                          <p:spTgt spid="38400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400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4003">
                                            <p:txEl>
                                              <p:pRg st="9" end="9"/>
                                            </p:txEl>
                                          </p:spTgt>
                                        </p:tgtEl>
                                        <p:attrNameLst>
                                          <p:attrName>style.visibility</p:attrName>
                                        </p:attrNameLst>
                                      </p:cBhvr>
                                      <p:to>
                                        <p:strVal val="visible"/>
                                      </p:to>
                                    </p:set>
                                    <p:anim calcmode="lin" valueType="num">
                                      <p:cBhvr additive="base">
                                        <p:cTn id="61" dur="500" fill="hold"/>
                                        <p:tgtEl>
                                          <p:spTgt spid="38400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4003">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a:extLst>
              <a:ext uri="{FF2B5EF4-FFF2-40B4-BE49-F238E27FC236}">
                <a16:creationId xmlns:a16="http://schemas.microsoft.com/office/drawing/2014/main" id="{B019B73C-01DE-A645-9D89-2E769171FC41}"/>
              </a:ext>
            </a:extLst>
          </p:cNvPr>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06" name="Oval 3">
            <a:extLst>
              <a:ext uri="{FF2B5EF4-FFF2-40B4-BE49-F238E27FC236}">
                <a16:creationId xmlns:a16="http://schemas.microsoft.com/office/drawing/2014/main" id="{4189BD7F-2ADA-9C43-BDEB-C6D0A8CDB1F5}"/>
              </a:ext>
            </a:extLst>
          </p:cNvPr>
          <p:cNvSpPr>
            <a:spLocks noChangeArrowheads="1"/>
          </p:cNvSpPr>
          <p:nvPr/>
        </p:nvSpPr>
        <p:spPr bwMode="auto">
          <a:xfrm>
            <a:off x="3024188" y="2209800"/>
            <a:ext cx="4191000" cy="419100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07" name="Group 4">
            <a:extLst>
              <a:ext uri="{FF2B5EF4-FFF2-40B4-BE49-F238E27FC236}">
                <a16:creationId xmlns:a16="http://schemas.microsoft.com/office/drawing/2014/main" id="{FC1E7B02-F133-914B-A520-7068370A042D}"/>
              </a:ext>
            </a:extLst>
          </p:cNvPr>
          <p:cNvGrpSpPr>
            <a:grpSpLocks/>
          </p:cNvGrpSpPr>
          <p:nvPr/>
        </p:nvGrpSpPr>
        <p:grpSpPr bwMode="auto">
          <a:xfrm>
            <a:off x="3962400" y="2057400"/>
            <a:ext cx="671513" cy="609600"/>
            <a:chOff x="2597" y="917"/>
            <a:chExt cx="423" cy="384"/>
          </a:xfrm>
        </p:grpSpPr>
        <p:sp>
          <p:nvSpPr>
            <p:cNvPr id="21551" name="Oval 5">
              <a:extLst>
                <a:ext uri="{FF2B5EF4-FFF2-40B4-BE49-F238E27FC236}">
                  <a16:creationId xmlns:a16="http://schemas.microsoft.com/office/drawing/2014/main" id="{D9E764A3-2AF5-844D-849E-4BC42D23C2EB}"/>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52" name="Rectangle 6">
              <a:extLst>
                <a:ext uri="{FF2B5EF4-FFF2-40B4-BE49-F238E27FC236}">
                  <a16:creationId xmlns:a16="http://schemas.microsoft.com/office/drawing/2014/main" id="{61B45513-0CDB-9048-B297-B68B7AB2E7D5}"/>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3" name="Group 7">
            <a:extLst>
              <a:ext uri="{FF2B5EF4-FFF2-40B4-BE49-F238E27FC236}">
                <a16:creationId xmlns:a16="http://schemas.microsoft.com/office/drawing/2014/main" id="{E305C486-7849-7D43-A3E8-E0255EE1F3B6}"/>
              </a:ext>
            </a:extLst>
          </p:cNvPr>
          <p:cNvGrpSpPr>
            <a:grpSpLocks/>
          </p:cNvGrpSpPr>
          <p:nvPr/>
        </p:nvGrpSpPr>
        <p:grpSpPr bwMode="auto">
          <a:xfrm>
            <a:off x="6681788" y="3200400"/>
            <a:ext cx="671512" cy="609600"/>
            <a:chOff x="2597" y="917"/>
            <a:chExt cx="423" cy="384"/>
          </a:xfrm>
        </p:grpSpPr>
        <p:sp>
          <p:nvSpPr>
            <p:cNvPr id="21549" name="Oval 8">
              <a:extLst>
                <a:ext uri="{FF2B5EF4-FFF2-40B4-BE49-F238E27FC236}">
                  <a16:creationId xmlns:a16="http://schemas.microsoft.com/office/drawing/2014/main" id="{D1596D00-8741-F04A-BF94-787E8EA7AD95}"/>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50" name="Rectangle 9">
              <a:extLst>
                <a:ext uri="{FF2B5EF4-FFF2-40B4-BE49-F238E27FC236}">
                  <a16:creationId xmlns:a16="http://schemas.microsoft.com/office/drawing/2014/main" id="{7B08D911-D50E-2A4F-B326-E8CC33116643}"/>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6C</a:t>
              </a:r>
              <a:endParaRPr lang="en-US" altLang="en-US" sz="2600" b="1">
                <a:solidFill>
                  <a:schemeClr val="tx2"/>
                </a:solidFill>
              </a:endParaRPr>
            </a:p>
          </p:txBody>
        </p:sp>
      </p:grpSp>
      <p:grpSp>
        <p:nvGrpSpPr>
          <p:cNvPr id="4" name="Group 10">
            <a:extLst>
              <a:ext uri="{FF2B5EF4-FFF2-40B4-BE49-F238E27FC236}">
                <a16:creationId xmlns:a16="http://schemas.microsoft.com/office/drawing/2014/main" id="{76B82F7A-C9DC-2744-AF4F-3159FE14640B}"/>
              </a:ext>
            </a:extLst>
          </p:cNvPr>
          <p:cNvGrpSpPr>
            <a:grpSpLocks/>
          </p:cNvGrpSpPr>
          <p:nvPr/>
        </p:nvGrpSpPr>
        <p:grpSpPr bwMode="auto">
          <a:xfrm>
            <a:off x="3938588" y="5943600"/>
            <a:ext cx="671512" cy="609600"/>
            <a:chOff x="2597" y="917"/>
            <a:chExt cx="423" cy="384"/>
          </a:xfrm>
        </p:grpSpPr>
        <p:sp>
          <p:nvSpPr>
            <p:cNvPr id="21547" name="Oval 11">
              <a:extLst>
                <a:ext uri="{FF2B5EF4-FFF2-40B4-BE49-F238E27FC236}">
                  <a16:creationId xmlns:a16="http://schemas.microsoft.com/office/drawing/2014/main" id="{8A077296-F67F-FA4B-B685-87BCEA2A6FD6}"/>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8" name="Rectangle 12">
              <a:extLst>
                <a:ext uri="{FF2B5EF4-FFF2-40B4-BE49-F238E27FC236}">
                  <a16:creationId xmlns:a16="http://schemas.microsoft.com/office/drawing/2014/main" id="{A8D8EA5F-104E-6341-9C60-AB9F21013C7A}"/>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5" name="Group 13">
            <a:extLst>
              <a:ext uri="{FF2B5EF4-FFF2-40B4-BE49-F238E27FC236}">
                <a16:creationId xmlns:a16="http://schemas.microsoft.com/office/drawing/2014/main" id="{E62149E4-1D6B-FF4C-A040-82929A57D6B2}"/>
              </a:ext>
            </a:extLst>
          </p:cNvPr>
          <p:cNvGrpSpPr>
            <a:grpSpLocks/>
          </p:cNvGrpSpPr>
          <p:nvPr/>
        </p:nvGrpSpPr>
        <p:grpSpPr bwMode="auto">
          <a:xfrm>
            <a:off x="2795588" y="4800600"/>
            <a:ext cx="671512" cy="609600"/>
            <a:chOff x="2597" y="917"/>
            <a:chExt cx="423" cy="384"/>
          </a:xfrm>
        </p:grpSpPr>
        <p:sp>
          <p:nvSpPr>
            <p:cNvPr id="21545" name="Oval 14">
              <a:extLst>
                <a:ext uri="{FF2B5EF4-FFF2-40B4-BE49-F238E27FC236}">
                  <a16:creationId xmlns:a16="http://schemas.microsoft.com/office/drawing/2014/main" id="{CF474DBF-C612-BF40-894F-75B3A61EB78C}"/>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6" name="Rectangle 15">
              <a:extLst>
                <a:ext uri="{FF2B5EF4-FFF2-40B4-BE49-F238E27FC236}">
                  <a16:creationId xmlns:a16="http://schemas.microsoft.com/office/drawing/2014/main" id="{4DC4778A-896D-114F-A09B-B0276279BF67}"/>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6" name="Group 16">
            <a:extLst>
              <a:ext uri="{FF2B5EF4-FFF2-40B4-BE49-F238E27FC236}">
                <a16:creationId xmlns:a16="http://schemas.microsoft.com/office/drawing/2014/main" id="{2F05CFA6-9F91-D947-8C30-CADC101C9982}"/>
              </a:ext>
            </a:extLst>
          </p:cNvPr>
          <p:cNvGrpSpPr>
            <a:grpSpLocks/>
          </p:cNvGrpSpPr>
          <p:nvPr/>
        </p:nvGrpSpPr>
        <p:grpSpPr bwMode="auto">
          <a:xfrm>
            <a:off x="2795588" y="3200400"/>
            <a:ext cx="671512" cy="609600"/>
            <a:chOff x="2597" y="917"/>
            <a:chExt cx="423" cy="384"/>
          </a:xfrm>
        </p:grpSpPr>
        <p:sp>
          <p:nvSpPr>
            <p:cNvPr id="21543" name="Oval 17">
              <a:extLst>
                <a:ext uri="{FF2B5EF4-FFF2-40B4-BE49-F238E27FC236}">
                  <a16:creationId xmlns:a16="http://schemas.microsoft.com/office/drawing/2014/main" id="{EC7A2B60-386E-574C-9501-69691ED97D0B}"/>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4" name="Rectangle 18">
              <a:extLst>
                <a:ext uri="{FF2B5EF4-FFF2-40B4-BE49-F238E27FC236}">
                  <a16:creationId xmlns:a16="http://schemas.microsoft.com/office/drawing/2014/main" id="{BA0355FE-9A37-BE48-A1F6-D294E49C1521}"/>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21512" name="Group 19">
            <a:extLst>
              <a:ext uri="{FF2B5EF4-FFF2-40B4-BE49-F238E27FC236}">
                <a16:creationId xmlns:a16="http://schemas.microsoft.com/office/drawing/2014/main" id="{68ACCD59-919B-D340-B44F-10B3BD4BF322}"/>
              </a:ext>
            </a:extLst>
          </p:cNvPr>
          <p:cNvGrpSpPr>
            <a:grpSpLocks/>
          </p:cNvGrpSpPr>
          <p:nvPr/>
        </p:nvGrpSpPr>
        <p:grpSpPr bwMode="auto">
          <a:xfrm>
            <a:off x="4776788" y="1219200"/>
            <a:ext cx="671512" cy="609600"/>
            <a:chOff x="2650" y="605"/>
            <a:chExt cx="423" cy="384"/>
          </a:xfrm>
        </p:grpSpPr>
        <p:sp>
          <p:nvSpPr>
            <p:cNvPr id="21541" name="Oval 20">
              <a:extLst>
                <a:ext uri="{FF2B5EF4-FFF2-40B4-BE49-F238E27FC236}">
                  <a16:creationId xmlns:a16="http://schemas.microsoft.com/office/drawing/2014/main" id="{C3DE2BB7-AC69-314B-8253-752548A66A40}"/>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2" name="Rectangle 21">
              <a:extLst>
                <a:ext uri="{FF2B5EF4-FFF2-40B4-BE49-F238E27FC236}">
                  <a16:creationId xmlns:a16="http://schemas.microsoft.com/office/drawing/2014/main" id="{767C7747-A9B5-8C49-842B-6938F0BF4952}"/>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2C</a:t>
              </a:r>
              <a:endParaRPr lang="en-US" altLang="en-US" sz="2600" b="1">
                <a:solidFill>
                  <a:schemeClr val="bg1"/>
                </a:solidFill>
              </a:endParaRPr>
            </a:p>
          </p:txBody>
        </p:sp>
      </p:grpSp>
      <p:grpSp>
        <p:nvGrpSpPr>
          <p:cNvPr id="8" name="Group 22">
            <a:extLst>
              <a:ext uri="{FF2B5EF4-FFF2-40B4-BE49-F238E27FC236}">
                <a16:creationId xmlns:a16="http://schemas.microsoft.com/office/drawing/2014/main" id="{C37F70BA-BC09-3B4B-BCB5-AD96BD43E7FE}"/>
              </a:ext>
            </a:extLst>
          </p:cNvPr>
          <p:cNvGrpSpPr>
            <a:grpSpLocks/>
          </p:cNvGrpSpPr>
          <p:nvPr/>
        </p:nvGrpSpPr>
        <p:grpSpPr bwMode="auto">
          <a:xfrm>
            <a:off x="5614988" y="2057400"/>
            <a:ext cx="671512" cy="609600"/>
            <a:chOff x="2650" y="605"/>
            <a:chExt cx="423" cy="384"/>
          </a:xfrm>
        </p:grpSpPr>
        <p:sp>
          <p:nvSpPr>
            <p:cNvPr id="21539" name="Oval 23">
              <a:extLst>
                <a:ext uri="{FF2B5EF4-FFF2-40B4-BE49-F238E27FC236}">
                  <a16:creationId xmlns:a16="http://schemas.microsoft.com/office/drawing/2014/main" id="{7FDC0A74-CE45-F44D-8D5B-44BA4B148254}"/>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0" name="Rectangle 24">
              <a:extLst>
                <a:ext uri="{FF2B5EF4-FFF2-40B4-BE49-F238E27FC236}">
                  <a16:creationId xmlns:a16="http://schemas.microsoft.com/office/drawing/2014/main" id="{19DE3415-AF02-5B48-8A77-ED3330AA3B49}"/>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6C</a:t>
              </a:r>
              <a:endParaRPr lang="en-US" altLang="en-US" sz="2600" b="1">
                <a:solidFill>
                  <a:schemeClr val="bg1"/>
                </a:solidFill>
              </a:endParaRPr>
            </a:p>
          </p:txBody>
        </p:sp>
      </p:grpSp>
      <p:grpSp>
        <p:nvGrpSpPr>
          <p:cNvPr id="9" name="Group 25">
            <a:extLst>
              <a:ext uri="{FF2B5EF4-FFF2-40B4-BE49-F238E27FC236}">
                <a16:creationId xmlns:a16="http://schemas.microsoft.com/office/drawing/2014/main" id="{F1BA5A1B-ED14-F843-866B-594ACB568A89}"/>
              </a:ext>
            </a:extLst>
          </p:cNvPr>
          <p:cNvGrpSpPr>
            <a:grpSpLocks/>
          </p:cNvGrpSpPr>
          <p:nvPr/>
        </p:nvGrpSpPr>
        <p:grpSpPr bwMode="auto">
          <a:xfrm>
            <a:off x="6757988" y="4724400"/>
            <a:ext cx="671512" cy="609600"/>
            <a:chOff x="2650" y="605"/>
            <a:chExt cx="423" cy="384"/>
          </a:xfrm>
        </p:grpSpPr>
        <p:sp>
          <p:nvSpPr>
            <p:cNvPr id="21537" name="Oval 26">
              <a:extLst>
                <a:ext uri="{FF2B5EF4-FFF2-40B4-BE49-F238E27FC236}">
                  <a16:creationId xmlns:a16="http://schemas.microsoft.com/office/drawing/2014/main" id="{FBC88ED3-FB6A-064C-A71B-6FDDF6FB8352}"/>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8" name="Rectangle 27">
              <a:extLst>
                <a:ext uri="{FF2B5EF4-FFF2-40B4-BE49-F238E27FC236}">
                  <a16:creationId xmlns:a16="http://schemas.microsoft.com/office/drawing/2014/main" id="{B4013DDB-1C10-654B-827B-0E63FF944F29}"/>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5C</a:t>
              </a:r>
              <a:endParaRPr lang="en-US" altLang="en-US" sz="2600" b="1">
                <a:solidFill>
                  <a:schemeClr val="bg1"/>
                </a:solidFill>
              </a:endParaRPr>
            </a:p>
          </p:txBody>
        </p:sp>
      </p:grpSp>
      <p:grpSp>
        <p:nvGrpSpPr>
          <p:cNvPr id="10" name="Group 28">
            <a:extLst>
              <a:ext uri="{FF2B5EF4-FFF2-40B4-BE49-F238E27FC236}">
                <a16:creationId xmlns:a16="http://schemas.microsoft.com/office/drawing/2014/main" id="{EAC73D9B-E35A-9340-BA24-5B4FEE77B428}"/>
              </a:ext>
            </a:extLst>
          </p:cNvPr>
          <p:cNvGrpSpPr>
            <a:grpSpLocks/>
          </p:cNvGrpSpPr>
          <p:nvPr/>
        </p:nvGrpSpPr>
        <p:grpSpPr bwMode="auto">
          <a:xfrm>
            <a:off x="5691188" y="5867400"/>
            <a:ext cx="671512" cy="609600"/>
            <a:chOff x="2650" y="605"/>
            <a:chExt cx="423" cy="384"/>
          </a:xfrm>
        </p:grpSpPr>
        <p:sp>
          <p:nvSpPr>
            <p:cNvPr id="21535" name="Oval 29">
              <a:extLst>
                <a:ext uri="{FF2B5EF4-FFF2-40B4-BE49-F238E27FC236}">
                  <a16:creationId xmlns:a16="http://schemas.microsoft.com/office/drawing/2014/main" id="{64200AF5-F63F-8F4E-95C5-613355FCE99B}"/>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6" name="Rectangle 30">
              <a:extLst>
                <a:ext uri="{FF2B5EF4-FFF2-40B4-BE49-F238E27FC236}">
                  <a16:creationId xmlns:a16="http://schemas.microsoft.com/office/drawing/2014/main" id="{3D57EE2E-BA86-C947-A8DE-2AAC55CB8513}"/>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4C</a:t>
              </a:r>
              <a:endParaRPr lang="en-US" altLang="en-US" sz="2600" b="1">
                <a:solidFill>
                  <a:schemeClr val="bg1"/>
                </a:solidFill>
              </a:endParaRPr>
            </a:p>
          </p:txBody>
        </p:sp>
      </p:grpSp>
      <p:grpSp>
        <p:nvGrpSpPr>
          <p:cNvPr id="11" name="Group 31">
            <a:extLst>
              <a:ext uri="{FF2B5EF4-FFF2-40B4-BE49-F238E27FC236}">
                <a16:creationId xmlns:a16="http://schemas.microsoft.com/office/drawing/2014/main" id="{2A33EAF0-8485-934C-8D86-0C3D0DBF4B63}"/>
              </a:ext>
            </a:extLst>
          </p:cNvPr>
          <p:cNvGrpSpPr>
            <a:grpSpLocks/>
          </p:cNvGrpSpPr>
          <p:nvPr/>
        </p:nvGrpSpPr>
        <p:grpSpPr bwMode="auto">
          <a:xfrm>
            <a:off x="7367588" y="3962400"/>
            <a:ext cx="1547812" cy="655638"/>
            <a:chOff x="4272" y="2352"/>
            <a:chExt cx="975" cy="413"/>
          </a:xfrm>
        </p:grpSpPr>
        <p:sp>
          <p:nvSpPr>
            <p:cNvPr id="21533" name="AutoShape 32">
              <a:extLst>
                <a:ext uri="{FF2B5EF4-FFF2-40B4-BE49-F238E27FC236}">
                  <a16:creationId xmlns:a16="http://schemas.microsoft.com/office/drawing/2014/main" id="{4BC4105E-C8E4-7441-9C0E-14FCCE89932F}"/>
                </a:ext>
              </a:extLst>
            </p:cNvPr>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4" name="Rectangle 33">
              <a:extLst>
                <a:ext uri="{FF2B5EF4-FFF2-40B4-BE49-F238E27FC236}">
                  <a16:creationId xmlns:a16="http://schemas.microsoft.com/office/drawing/2014/main" id="{4FB0A8CE-F1AD-6844-8D41-28D1E7E5EB98}"/>
                </a:ext>
              </a:extLst>
            </p:cNvPr>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a:t>
              </a:r>
              <a:r>
                <a:rPr lang="en-US" altLang="en-US" sz="2200" b="1" baseline="-25000">
                  <a:solidFill>
                    <a:srgbClr val="000000"/>
                  </a:solidFill>
                </a:rPr>
                <a:t>2</a:t>
              </a:r>
              <a:endParaRPr lang="en-US" altLang="en-US" sz="3000" b="1">
                <a:solidFill>
                  <a:srgbClr val="000000"/>
                </a:solidFill>
              </a:endParaRPr>
            </a:p>
          </p:txBody>
        </p:sp>
      </p:grpSp>
      <p:grpSp>
        <p:nvGrpSpPr>
          <p:cNvPr id="12" name="Group 34">
            <a:extLst>
              <a:ext uri="{FF2B5EF4-FFF2-40B4-BE49-F238E27FC236}">
                <a16:creationId xmlns:a16="http://schemas.microsoft.com/office/drawing/2014/main" id="{4806DE3A-C4B2-7546-8ADB-AF944EEC86DE}"/>
              </a:ext>
            </a:extLst>
          </p:cNvPr>
          <p:cNvGrpSpPr>
            <a:grpSpLocks/>
          </p:cNvGrpSpPr>
          <p:nvPr/>
        </p:nvGrpSpPr>
        <p:grpSpPr bwMode="auto">
          <a:xfrm>
            <a:off x="6681788" y="5715000"/>
            <a:ext cx="1547812" cy="655638"/>
            <a:chOff x="4272" y="2352"/>
            <a:chExt cx="975" cy="413"/>
          </a:xfrm>
        </p:grpSpPr>
        <p:sp>
          <p:nvSpPr>
            <p:cNvPr id="21531" name="AutoShape 35">
              <a:extLst>
                <a:ext uri="{FF2B5EF4-FFF2-40B4-BE49-F238E27FC236}">
                  <a16:creationId xmlns:a16="http://schemas.microsoft.com/office/drawing/2014/main" id="{60369033-9AED-0448-A0FD-95562C0194C7}"/>
                </a:ext>
              </a:extLst>
            </p:cNvPr>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2" name="Rectangle 36">
              <a:extLst>
                <a:ext uri="{FF2B5EF4-FFF2-40B4-BE49-F238E27FC236}">
                  <a16:creationId xmlns:a16="http://schemas.microsoft.com/office/drawing/2014/main" id="{D874CF7C-EC70-0A4E-9320-106D0A2D4D88}"/>
                </a:ext>
              </a:extLst>
            </p:cNvPr>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a:t>
              </a:r>
              <a:r>
                <a:rPr lang="en-US" altLang="en-US" sz="2200" b="1" baseline="-25000">
                  <a:solidFill>
                    <a:srgbClr val="000000"/>
                  </a:solidFill>
                </a:rPr>
                <a:t>2</a:t>
              </a:r>
              <a:endParaRPr lang="en-US" altLang="en-US" sz="3000" b="1">
                <a:solidFill>
                  <a:srgbClr val="000000"/>
                </a:solidFill>
              </a:endParaRPr>
            </a:p>
          </p:txBody>
        </p:sp>
      </p:grpSp>
      <p:sp>
        <p:nvSpPr>
          <p:cNvPr id="386085" name="Rectangle 37">
            <a:extLst>
              <a:ext uri="{FF2B5EF4-FFF2-40B4-BE49-F238E27FC236}">
                <a16:creationId xmlns:a16="http://schemas.microsoft.com/office/drawing/2014/main" id="{27FD1E73-67BD-9948-83B3-3F35FC650BC9}"/>
              </a:ext>
            </a:extLst>
          </p:cNvPr>
          <p:cNvSpPr>
            <a:spLocks noChangeArrowheads="1"/>
          </p:cNvSpPr>
          <p:nvPr/>
        </p:nvSpPr>
        <p:spPr bwMode="auto">
          <a:xfrm>
            <a:off x="6145213" y="1905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citrate</a:t>
            </a:r>
            <a:endParaRPr lang="en-US" altLang="en-US" sz="2200" b="1" baseline="-25000">
              <a:solidFill>
                <a:srgbClr val="000000"/>
              </a:solidFill>
            </a:endParaRPr>
          </a:p>
        </p:txBody>
      </p:sp>
      <p:sp>
        <p:nvSpPr>
          <p:cNvPr id="21519" name="Rectangle 38">
            <a:extLst>
              <a:ext uri="{FF2B5EF4-FFF2-40B4-BE49-F238E27FC236}">
                <a16:creationId xmlns:a16="http://schemas.microsoft.com/office/drawing/2014/main" id="{ABEB6A17-1023-CF4F-B58F-F8510E6DC15B}"/>
              </a:ext>
            </a:extLst>
          </p:cNvPr>
          <p:cNvSpPr>
            <a:spLocks noChangeArrowheads="1"/>
          </p:cNvSpPr>
          <p:nvPr/>
        </p:nvSpPr>
        <p:spPr bwMode="auto">
          <a:xfrm>
            <a:off x="5464175" y="1173163"/>
            <a:ext cx="1628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acetyl CoA</a:t>
            </a:r>
            <a:endParaRPr lang="en-US" altLang="en-US" sz="2200" b="1" baseline="-25000">
              <a:solidFill>
                <a:srgbClr val="000000"/>
              </a:solidFill>
            </a:endParaRPr>
          </a:p>
        </p:txBody>
      </p:sp>
      <p:sp>
        <p:nvSpPr>
          <p:cNvPr id="21520" name="Rectangle 39">
            <a:extLst>
              <a:ext uri="{FF2B5EF4-FFF2-40B4-BE49-F238E27FC236}">
                <a16:creationId xmlns:a16="http://schemas.microsoft.com/office/drawing/2014/main" id="{81CEB3CA-F7CA-A543-B774-FB1107695728}"/>
              </a:ext>
            </a:extLst>
          </p:cNvPr>
          <p:cNvSpPr>
            <a:spLocks noChangeArrowheads="1"/>
          </p:cNvSpPr>
          <p:nvPr/>
        </p:nvSpPr>
        <p:spPr bwMode="auto">
          <a:xfrm>
            <a:off x="582613" y="685800"/>
            <a:ext cx="41417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400" b="1">
                <a:solidFill>
                  <a:schemeClr val="tx2"/>
                </a:solidFill>
              </a:rPr>
              <a:t>Count the carbons!</a:t>
            </a:r>
            <a:endParaRPr lang="en-US" altLang="en-US" sz="3000" b="1" baseline="-25000">
              <a:solidFill>
                <a:srgbClr val="000000"/>
              </a:solidFill>
            </a:endParaRPr>
          </a:p>
        </p:txBody>
      </p:sp>
      <p:sp>
        <p:nvSpPr>
          <p:cNvPr id="21521" name="AutoShape 40">
            <a:extLst>
              <a:ext uri="{FF2B5EF4-FFF2-40B4-BE49-F238E27FC236}">
                <a16:creationId xmlns:a16="http://schemas.microsoft.com/office/drawing/2014/main" id="{60EF93E0-70CE-8546-B3EA-4CF5BFD7A3C4}"/>
              </a:ext>
            </a:extLst>
          </p:cNvPr>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2" name="AutoShape 41">
            <a:extLst>
              <a:ext uri="{FF2B5EF4-FFF2-40B4-BE49-F238E27FC236}">
                <a16:creationId xmlns:a16="http://schemas.microsoft.com/office/drawing/2014/main" id="{E163B1C6-B8AE-0E4C-9777-1959C151DB2C}"/>
              </a:ext>
            </a:extLst>
          </p:cNvPr>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23" name="Group 43">
            <a:extLst>
              <a:ext uri="{FF2B5EF4-FFF2-40B4-BE49-F238E27FC236}">
                <a16:creationId xmlns:a16="http://schemas.microsoft.com/office/drawing/2014/main" id="{AEAF4FDE-CC8A-6149-B400-86160B3058FD}"/>
              </a:ext>
            </a:extLst>
          </p:cNvPr>
          <p:cNvGrpSpPr>
            <a:grpSpLocks/>
          </p:cNvGrpSpPr>
          <p:nvPr/>
        </p:nvGrpSpPr>
        <p:grpSpPr bwMode="auto">
          <a:xfrm>
            <a:off x="3200400" y="1219200"/>
            <a:ext cx="671513" cy="609600"/>
            <a:chOff x="2650" y="605"/>
            <a:chExt cx="423" cy="384"/>
          </a:xfrm>
        </p:grpSpPr>
        <p:sp>
          <p:nvSpPr>
            <p:cNvPr id="21529" name="Oval 44">
              <a:extLst>
                <a:ext uri="{FF2B5EF4-FFF2-40B4-BE49-F238E27FC236}">
                  <a16:creationId xmlns:a16="http://schemas.microsoft.com/office/drawing/2014/main" id="{2C99F8F9-FEF3-FF45-B1CC-BF181C94DE1E}"/>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0" name="Rectangle 45">
              <a:extLst>
                <a:ext uri="{FF2B5EF4-FFF2-40B4-BE49-F238E27FC236}">
                  <a16:creationId xmlns:a16="http://schemas.microsoft.com/office/drawing/2014/main" id="{D30E3397-D5C7-4D40-A10D-725DBC06DA39}"/>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3C</a:t>
              </a:r>
              <a:endParaRPr lang="en-US" altLang="en-US" sz="2600" b="1">
                <a:solidFill>
                  <a:schemeClr val="bg1"/>
                </a:solidFill>
              </a:endParaRPr>
            </a:p>
          </p:txBody>
        </p:sp>
      </p:grpSp>
      <p:sp>
        <p:nvSpPr>
          <p:cNvPr id="21524" name="AutoShape 46">
            <a:extLst>
              <a:ext uri="{FF2B5EF4-FFF2-40B4-BE49-F238E27FC236}">
                <a16:creationId xmlns:a16="http://schemas.microsoft.com/office/drawing/2014/main" id="{BC7E4C53-0AE2-3D4C-B45B-FE5A24845500}"/>
              </a:ext>
            </a:extLst>
          </p:cNvPr>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5" name="Rectangle 47">
            <a:extLst>
              <a:ext uri="{FF2B5EF4-FFF2-40B4-BE49-F238E27FC236}">
                <a16:creationId xmlns:a16="http://schemas.microsoft.com/office/drawing/2014/main" id="{DE9DAC89-4E8E-0247-9593-66107A51B494}"/>
              </a:ext>
            </a:extLst>
          </p:cNvPr>
          <p:cNvSpPr>
            <a:spLocks noChangeArrowheads="1"/>
          </p:cNvSpPr>
          <p:nvPr/>
        </p:nvSpPr>
        <p:spPr bwMode="auto">
          <a:xfrm>
            <a:off x="1851025" y="1173163"/>
            <a:ext cx="1349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00000"/>
                </a:solidFill>
              </a:rPr>
              <a:t>pyruvate</a:t>
            </a:r>
            <a:endParaRPr lang="en-US" altLang="en-US" sz="2200" b="1" baseline="-25000">
              <a:solidFill>
                <a:srgbClr val="000000"/>
              </a:solidFill>
            </a:endParaRPr>
          </a:p>
        </p:txBody>
      </p:sp>
      <p:sp>
        <p:nvSpPr>
          <p:cNvPr id="386097" name="Text Box 49">
            <a:extLst>
              <a:ext uri="{FF2B5EF4-FFF2-40B4-BE49-F238E27FC236}">
                <a16:creationId xmlns:a16="http://schemas.microsoft.com/office/drawing/2014/main" id="{4441D3AA-9EC8-694B-A579-973CE3559D62}"/>
              </a:ext>
            </a:extLst>
          </p:cNvPr>
          <p:cNvSpPr txBox="1">
            <a:spLocks noChangeArrowheads="1"/>
          </p:cNvSpPr>
          <p:nvPr/>
        </p:nvSpPr>
        <p:spPr bwMode="auto">
          <a:xfrm>
            <a:off x="4795838" y="4386263"/>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0006A"/>
                </a:solidFill>
              </a:rPr>
              <a:t>x</a:t>
            </a:r>
            <a:r>
              <a:rPr lang="en-US" altLang="en-US" sz="4000" b="1">
                <a:solidFill>
                  <a:srgbClr val="00006A"/>
                </a:solidFill>
              </a:rPr>
              <a:t>2</a:t>
            </a:r>
          </a:p>
        </p:txBody>
      </p:sp>
      <p:sp>
        <p:nvSpPr>
          <p:cNvPr id="386098" name="Rectangle 50">
            <a:extLst>
              <a:ext uri="{FF2B5EF4-FFF2-40B4-BE49-F238E27FC236}">
                <a16:creationId xmlns:a16="http://schemas.microsoft.com/office/drawing/2014/main" id="{F9F4F3FA-97DF-A648-86DD-79D46995F502}"/>
              </a:ext>
            </a:extLst>
          </p:cNvPr>
          <p:cNvSpPr>
            <a:spLocks noChangeArrowheads="1"/>
          </p:cNvSpPr>
          <p:nvPr/>
        </p:nvSpPr>
        <p:spPr bwMode="auto">
          <a:xfrm>
            <a:off x="4267200" y="3457575"/>
            <a:ext cx="16700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600" b="1" u="sng">
                <a:solidFill>
                  <a:srgbClr val="CC0000"/>
                </a:solidFill>
              </a:rPr>
              <a:t>oxidation</a:t>
            </a:r>
            <a:br>
              <a:rPr lang="en-US" altLang="en-US" sz="2600" b="1">
                <a:solidFill>
                  <a:srgbClr val="0F116A"/>
                </a:solidFill>
              </a:rPr>
            </a:br>
            <a:r>
              <a:rPr lang="en-US" altLang="en-US" sz="2600" b="1">
                <a:solidFill>
                  <a:srgbClr val="0F116A"/>
                </a:solidFill>
              </a:rPr>
              <a:t>of sugars</a:t>
            </a:r>
          </a:p>
        </p:txBody>
      </p:sp>
      <p:sp>
        <p:nvSpPr>
          <p:cNvPr id="386099" name="Rectangle 51">
            <a:extLst>
              <a:ext uri="{FF2B5EF4-FFF2-40B4-BE49-F238E27FC236}">
                <a16:creationId xmlns:a16="http://schemas.microsoft.com/office/drawing/2014/main" id="{ACA981CF-5295-F44D-B708-6397678C1876}"/>
              </a:ext>
            </a:extLst>
          </p:cNvPr>
          <p:cNvSpPr>
            <a:spLocks noChangeArrowheads="1"/>
          </p:cNvSpPr>
          <p:nvPr/>
        </p:nvSpPr>
        <p:spPr bwMode="auto">
          <a:xfrm>
            <a:off x="76200" y="3505200"/>
            <a:ext cx="2667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This happens </a:t>
            </a:r>
            <a:r>
              <a:rPr lang="en-US" altLang="en-US" sz="2600" b="1" u="sng">
                <a:solidFill>
                  <a:srgbClr val="0F116A"/>
                </a:solidFill>
              </a:rPr>
              <a:t>twice</a:t>
            </a:r>
            <a:r>
              <a:rPr lang="en-US" altLang="en-US" sz="2600" b="1">
                <a:solidFill>
                  <a:srgbClr val="0F116A"/>
                </a:solidFill>
              </a:rPr>
              <a:t> for each glucose molecule</a:t>
            </a:r>
          </a:p>
        </p:txBody>
      </p:sp>
    </p:spTree>
    <p:extLst>
      <p:ext uri="{BB962C8B-B14F-4D97-AF65-F5344CB8AC3E}">
        <p14:creationId xmlns:p14="http://schemas.microsoft.com/office/powerpoint/2010/main" val="2673264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98"/>
                                        </p:tgtEl>
                                        <p:attrNameLst>
                                          <p:attrName>style.visibility</p:attrName>
                                        </p:attrNameLst>
                                      </p:cBhvr>
                                      <p:to>
                                        <p:strVal val="visible"/>
                                      </p:to>
                                    </p:set>
                                    <p:animEffect transition="in" filter="wipe(left)">
                                      <p:cBhvr>
                                        <p:cTn id="7" dur="500"/>
                                        <p:tgtEl>
                                          <p:spTgt spid="38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86085"/>
                                        </p:tgtEl>
                                        <p:attrNameLst>
                                          <p:attrName>style.visibility</p:attrName>
                                        </p:attrNameLst>
                                      </p:cBhvr>
                                      <p:to>
                                        <p:strVal val="visible"/>
                                      </p:to>
                                    </p:set>
                                    <p:animEffect transition="in" filter="wipe(down)">
                                      <p:cBhvr>
                                        <p:cTn id="16" dur="500"/>
                                        <p:tgtEl>
                                          <p:spTgt spid="386085"/>
                                        </p:tgtEl>
                                      </p:cBhvr>
                                    </p:animEffect>
                                  </p:childTnLst>
                                  <p:subTnLst>
                                    <p:audio>
                                      <p:cMediaNode>
                                        <p:cTn display="0" masterRel="sameClick">
                                          <p:stCondLst>
                                            <p:cond evt="begin" delay="0">
                                              <p:tn val="14"/>
                                            </p:cond>
                                          </p:stCondLst>
                                          <p:endCondLst>
                                            <p:cond evt="onStopAudio" delay="0">
                                              <p:tgtEl>
                                                <p:sldTgt/>
                                              </p:tgtEl>
                                            </p:cond>
                                          </p:endCondLst>
                                        </p:cTn>
                                        <p:tgtEl>
                                          <p:sndTgt r:embed="rId4" name="Vibro Up"/>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5" name="Pencil Check"/>
                                        </p:tgtEl>
                                      </p:cMediaNode>
                                    </p:audio>
                                  </p:sub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subTnLst>
                                    <p:audio>
                                      <p:cMediaNode>
                                        <p:cTn display="0" masterRel="sameClick">
                                          <p:stCondLst>
                                            <p:cond evt="begin" delay="0">
                                              <p:tn val="28"/>
                                            </p:cond>
                                          </p:stCondLst>
                                          <p:endCondLst>
                                            <p:cond evt="onStopAudio" delay="0">
                                              <p:tgtEl>
                                                <p:sldTgt/>
                                              </p:tgtEl>
                                            </p:cond>
                                          </p:endCondLst>
                                        </p:cTn>
                                        <p:tgtEl>
                                          <p:sndTgt r:embed="rId6" name="Bubbles"/>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6" name="Bubbles"/>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Pencil Check"/>
                                        </p:tgtEl>
                                      </p:cMediaNode>
                                    </p:audio>
                                  </p:subTnLst>
                                </p:cTn>
                              </p:par>
                            </p:childTnLst>
                          </p:cTn>
                        </p:par>
                        <p:par>
                          <p:cTn id="46" fill="hold" nodeType="afterGroup">
                            <p:stCondLst>
                              <p:cond delay="50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Pencil Check"/>
                                        </p:tgtEl>
                                      </p:cMediaNode>
                                    </p:audio>
                                  </p:subTnLst>
                                </p:cTn>
                              </p:par>
                            </p:childTnLst>
                          </p:cTn>
                        </p:par>
                        <p:par>
                          <p:cTn id="50" fill="hold" nodeType="afterGroup">
                            <p:stCondLst>
                              <p:cond delay="1000"/>
                            </p:stCondLst>
                            <p:childTnLst>
                              <p:par>
                                <p:cTn id="51" presetID="22" presetClass="entr" presetSubtype="8"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subTnLst>
                                    <p:audio>
                                      <p:cMediaNode>
                                        <p:cTn display="0" masterRel="sameClick">
                                          <p:stCondLst>
                                            <p:cond evt="begin" delay="0">
                                              <p:tn val="51"/>
                                            </p:cond>
                                          </p:stCondLst>
                                          <p:endCondLst>
                                            <p:cond evt="onStopAudio" delay="0">
                                              <p:tgtEl>
                                                <p:sldTgt/>
                                              </p:tgtEl>
                                            </p:cond>
                                          </p:endCondLst>
                                        </p:cTn>
                                        <p:tgtEl>
                                          <p:sndTgt r:embed="rId5" name="Pencil Check"/>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86099"/>
                                        </p:tgtEl>
                                        <p:attrNameLst>
                                          <p:attrName>style.visibility</p:attrName>
                                        </p:attrNameLst>
                                      </p:cBhvr>
                                      <p:to>
                                        <p:strVal val="visible"/>
                                      </p:to>
                                    </p:set>
                                    <p:animEffect transition="in" filter="wipe(left)">
                                      <p:cBhvr>
                                        <p:cTn id="58" dur="500"/>
                                        <p:tgtEl>
                                          <p:spTgt spid="386099"/>
                                        </p:tgtEl>
                                      </p:cBhvr>
                                    </p:animEffect>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86097"/>
                                        </p:tgtEl>
                                        <p:attrNameLst>
                                          <p:attrName>style.visibility</p:attrName>
                                        </p:attrNameLst>
                                      </p:cBhvr>
                                      <p:to>
                                        <p:strVal val="visible"/>
                                      </p:to>
                                    </p:set>
                                    <p:animEffect transition="in" filter="wipe(left)">
                                      <p:cBhvr>
                                        <p:cTn id="62" dur="500"/>
                                        <p:tgtEl>
                                          <p:spTgt spid="386097"/>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85" grpId="0" autoUpdateAnimBg="0"/>
      <p:bldP spid="386097" grpId="0"/>
      <p:bldP spid="386098" grpId="0"/>
      <p:bldP spid="3860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val 3">
            <a:extLst>
              <a:ext uri="{FF2B5EF4-FFF2-40B4-BE49-F238E27FC236}">
                <a16:creationId xmlns:a16="http://schemas.microsoft.com/office/drawing/2014/main" id="{0ECA88F9-EEB1-9C44-912B-6BB82718729A}"/>
              </a:ext>
            </a:extLst>
          </p:cNvPr>
          <p:cNvSpPr>
            <a:spLocks noChangeArrowheads="1"/>
          </p:cNvSpPr>
          <p:nvPr/>
        </p:nvSpPr>
        <p:spPr bwMode="auto">
          <a:xfrm>
            <a:off x="3024188" y="2209800"/>
            <a:ext cx="4191000" cy="4191000"/>
          </a:xfrm>
          <a:prstGeom prst="ellipse">
            <a:avLst/>
          </a:prstGeom>
          <a:noFill/>
          <a:ln w="127000">
            <a:solidFill>
              <a:srgbClr val="FFCC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4" name="AutoShape 2">
            <a:extLst>
              <a:ext uri="{FF2B5EF4-FFF2-40B4-BE49-F238E27FC236}">
                <a16:creationId xmlns:a16="http://schemas.microsoft.com/office/drawing/2014/main" id="{3CCB33A6-F62F-774B-8B8F-9DF1B5A86F45}"/>
              </a:ext>
            </a:extLst>
          </p:cNvPr>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3555" name="Group 4">
            <a:extLst>
              <a:ext uri="{FF2B5EF4-FFF2-40B4-BE49-F238E27FC236}">
                <a16:creationId xmlns:a16="http://schemas.microsoft.com/office/drawing/2014/main" id="{82BF5585-86B7-FD4C-B9D5-571700A4C33F}"/>
              </a:ext>
            </a:extLst>
          </p:cNvPr>
          <p:cNvGrpSpPr>
            <a:grpSpLocks/>
          </p:cNvGrpSpPr>
          <p:nvPr/>
        </p:nvGrpSpPr>
        <p:grpSpPr bwMode="auto">
          <a:xfrm>
            <a:off x="3962400" y="2057400"/>
            <a:ext cx="671513" cy="609600"/>
            <a:chOff x="2597" y="917"/>
            <a:chExt cx="423" cy="384"/>
          </a:xfrm>
        </p:grpSpPr>
        <p:sp>
          <p:nvSpPr>
            <p:cNvPr id="23631" name="Oval 5">
              <a:extLst>
                <a:ext uri="{FF2B5EF4-FFF2-40B4-BE49-F238E27FC236}">
                  <a16:creationId xmlns:a16="http://schemas.microsoft.com/office/drawing/2014/main" id="{F63D7999-3CDE-D344-BD76-E107D9C25E74}"/>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32" name="Rectangle 6">
              <a:extLst>
                <a:ext uri="{FF2B5EF4-FFF2-40B4-BE49-F238E27FC236}">
                  <a16:creationId xmlns:a16="http://schemas.microsoft.com/office/drawing/2014/main" id="{E870CC6A-64EE-C94E-B298-A5D5A1D89C49}"/>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3" name="Group 7">
            <a:extLst>
              <a:ext uri="{FF2B5EF4-FFF2-40B4-BE49-F238E27FC236}">
                <a16:creationId xmlns:a16="http://schemas.microsoft.com/office/drawing/2014/main" id="{5DD05F49-4300-AF44-A2B4-77C2AF035B16}"/>
              </a:ext>
            </a:extLst>
          </p:cNvPr>
          <p:cNvGrpSpPr>
            <a:grpSpLocks/>
          </p:cNvGrpSpPr>
          <p:nvPr/>
        </p:nvGrpSpPr>
        <p:grpSpPr bwMode="auto">
          <a:xfrm>
            <a:off x="6681788" y="3200400"/>
            <a:ext cx="671512" cy="609600"/>
            <a:chOff x="2597" y="917"/>
            <a:chExt cx="423" cy="384"/>
          </a:xfrm>
        </p:grpSpPr>
        <p:sp>
          <p:nvSpPr>
            <p:cNvPr id="23629" name="Oval 8">
              <a:extLst>
                <a:ext uri="{FF2B5EF4-FFF2-40B4-BE49-F238E27FC236}">
                  <a16:creationId xmlns:a16="http://schemas.microsoft.com/office/drawing/2014/main" id="{6052995C-CAF1-6246-AFEF-C0AF3B4CAEE0}"/>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30" name="Rectangle 9">
              <a:extLst>
                <a:ext uri="{FF2B5EF4-FFF2-40B4-BE49-F238E27FC236}">
                  <a16:creationId xmlns:a16="http://schemas.microsoft.com/office/drawing/2014/main" id="{C8F4A52C-F66F-FF44-9CEE-463110A2F7DB}"/>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6C</a:t>
              </a:r>
              <a:endParaRPr lang="en-US" altLang="en-US" sz="2600" b="1">
                <a:solidFill>
                  <a:schemeClr val="tx2"/>
                </a:solidFill>
              </a:endParaRPr>
            </a:p>
          </p:txBody>
        </p:sp>
      </p:grpSp>
      <p:grpSp>
        <p:nvGrpSpPr>
          <p:cNvPr id="4" name="Group 10">
            <a:extLst>
              <a:ext uri="{FF2B5EF4-FFF2-40B4-BE49-F238E27FC236}">
                <a16:creationId xmlns:a16="http://schemas.microsoft.com/office/drawing/2014/main" id="{D257040B-7091-E842-91DB-F7E4F562228E}"/>
              </a:ext>
            </a:extLst>
          </p:cNvPr>
          <p:cNvGrpSpPr>
            <a:grpSpLocks/>
          </p:cNvGrpSpPr>
          <p:nvPr/>
        </p:nvGrpSpPr>
        <p:grpSpPr bwMode="auto">
          <a:xfrm>
            <a:off x="3938588" y="5943600"/>
            <a:ext cx="671512" cy="609600"/>
            <a:chOff x="2597" y="917"/>
            <a:chExt cx="423" cy="384"/>
          </a:xfrm>
        </p:grpSpPr>
        <p:sp>
          <p:nvSpPr>
            <p:cNvPr id="23627" name="Oval 11">
              <a:extLst>
                <a:ext uri="{FF2B5EF4-FFF2-40B4-BE49-F238E27FC236}">
                  <a16:creationId xmlns:a16="http://schemas.microsoft.com/office/drawing/2014/main" id="{86F50302-7888-9446-AAD4-001E92AE2CA7}"/>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8" name="Rectangle 12">
              <a:extLst>
                <a:ext uri="{FF2B5EF4-FFF2-40B4-BE49-F238E27FC236}">
                  <a16:creationId xmlns:a16="http://schemas.microsoft.com/office/drawing/2014/main" id="{46C6F6DD-2A0C-F544-87FA-F78C9EC86115}"/>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5" name="Group 13">
            <a:extLst>
              <a:ext uri="{FF2B5EF4-FFF2-40B4-BE49-F238E27FC236}">
                <a16:creationId xmlns:a16="http://schemas.microsoft.com/office/drawing/2014/main" id="{C6AA01D8-2380-3748-8769-3C9B32A88E11}"/>
              </a:ext>
            </a:extLst>
          </p:cNvPr>
          <p:cNvGrpSpPr>
            <a:grpSpLocks/>
          </p:cNvGrpSpPr>
          <p:nvPr/>
        </p:nvGrpSpPr>
        <p:grpSpPr bwMode="auto">
          <a:xfrm>
            <a:off x="2795588" y="4800600"/>
            <a:ext cx="671512" cy="609600"/>
            <a:chOff x="2597" y="917"/>
            <a:chExt cx="423" cy="384"/>
          </a:xfrm>
        </p:grpSpPr>
        <p:sp>
          <p:nvSpPr>
            <p:cNvPr id="23625" name="Oval 14">
              <a:extLst>
                <a:ext uri="{FF2B5EF4-FFF2-40B4-BE49-F238E27FC236}">
                  <a16:creationId xmlns:a16="http://schemas.microsoft.com/office/drawing/2014/main" id="{2B59AB14-9326-E948-8DC6-059D66B9B66F}"/>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6" name="Rectangle 15">
              <a:extLst>
                <a:ext uri="{FF2B5EF4-FFF2-40B4-BE49-F238E27FC236}">
                  <a16:creationId xmlns:a16="http://schemas.microsoft.com/office/drawing/2014/main" id="{F307D7AF-AD97-D445-B715-8CE85ADF3D02}"/>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6" name="Group 16">
            <a:extLst>
              <a:ext uri="{FF2B5EF4-FFF2-40B4-BE49-F238E27FC236}">
                <a16:creationId xmlns:a16="http://schemas.microsoft.com/office/drawing/2014/main" id="{8B094407-2D42-B349-B1A6-935F9F71AA56}"/>
              </a:ext>
            </a:extLst>
          </p:cNvPr>
          <p:cNvGrpSpPr>
            <a:grpSpLocks/>
          </p:cNvGrpSpPr>
          <p:nvPr/>
        </p:nvGrpSpPr>
        <p:grpSpPr bwMode="auto">
          <a:xfrm>
            <a:off x="2795588" y="3200400"/>
            <a:ext cx="671512" cy="609600"/>
            <a:chOff x="2597" y="917"/>
            <a:chExt cx="423" cy="384"/>
          </a:xfrm>
        </p:grpSpPr>
        <p:sp>
          <p:nvSpPr>
            <p:cNvPr id="23623" name="Oval 17">
              <a:extLst>
                <a:ext uri="{FF2B5EF4-FFF2-40B4-BE49-F238E27FC236}">
                  <a16:creationId xmlns:a16="http://schemas.microsoft.com/office/drawing/2014/main" id="{9FAAEDD2-4A31-404C-9CD4-CF16D14C81E5}"/>
                </a:ext>
              </a:extLst>
            </p:cNvPr>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4" name="Rectangle 18">
              <a:extLst>
                <a:ext uri="{FF2B5EF4-FFF2-40B4-BE49-F238E27FC236}">
                  <a16:creationId xmlns:a16="http://schemas.microsoft.com/office/drawing/2014/main" id="{C54A781E-36F6-104F-ADCC-F0F151167633}"/>
                </a:ext>
              </a:extLst>
            </p:cNvPr>
            <p:cNvSpPr>
              <a:spLocks noChangeArrowheads="1"/>
            </p:cNvSpPr>
            <p:nvPr/>
          </p:nvSpPr>
          <p:spPr bwMode="auto">
            <a:xfrm>
              <a:off x="2597" y="93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4C</a:t>
              </a:r>
              <a:endParaRPr lang="en-US" altLang="en-US" sz="2600" b="1">
                <a:solidFill>
                  <a:schemeClr val="tx2"/>
                </a:solidFill>
              </a:endParaRPr>
            </a:p>
          </p:txBody>
        </p:sp>
      </p:grpSp>
      <p:grpSp>
        <p:nvGrpSpPr>
          <p:cNvPr id="23560" name="Group 19">
            <a:extLst>
              <a:ext uri="{FF2B5EF4-FFF2-40B4-BE49-F238E27FC236}">
                <a16:creationId xmlns:a16="http://schemas.microsoft.com/office/drawing/2014/main" id="{07BD53D7-A585-D14F-9FAA-B6D1394FCF95}"/>
              </a:ext>
            </a:extLst>
          </p:cNvPr>
          <p:cNvGrpSpPr>
            <a:grpSpLocks/>
          </p:cNvGrpSpPr>
          <p:nvPr/>
        </p:nvGrpSpPr>
        <p:grpSpPr bwMode="auto">
          <a:xfrm>
            <a:off x="4776788" y="1219200"/>
            <a:ext cx="671512" cy="609600"/>
            <a:chOff x="2650" y="605"/>
            <a:chExt cx="423" cy="384"/>
          </a:xfrm>
        </p:grpSpPr>
        <p:sp>
          <p:nvSpPr>
            <p:cNvPr id="23621" name="Oval 20">
              <a:extLst>
                <a:ext uri="{FF2B5EF4-FFF2-40B4-BE49-F238E27FC236}">
                  <a16:creationId xmlns:a16="http://schemas.microsoft.com/office/drawing/2014/main" id="{5801257A-492B-EF4A-992A-75F59B360B4B}"/>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2" name="Rectangle 21">
              <a:extLst>
                <a:ext uri="{FF2B5EF4-FFF2-40B4-BE49-F238E27FC236}">
                  <a16:creationId xmlns:a16="http://schemas.microsoft.com/office/drawing/2014/main" id="{E5DC72D8-B8ED-4842-8824-EC4D88FD4116}"/>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2C</a:t>
              </a:r>
              <a:endParaRPr lang="en-US" altLang="en-US" sz="2600" b="1">
                <a:solidFill>
                  <a:schemeClr val="bg1"/>
                </a:solidFill>
              </a:endParaRPr>
            </a:p>
          </p:txBody>
        </p:sp>
      </p:grpSp>
      <p:grpSp>
        <p:nvGrpSpPr>
          <p:cNvPr id="8" name="Group 22">
            <a:extLst>
              <a:ext uri="{FF2B5EF4-FFF2-40B4-BE49-F238E27FC236}">
                <a16:creationId xmlns:a16="http://schemas.microsoft.com/office/drawing/2014/main" id="{04C86830-0965-E643-B193-DBB58D8E10C6}"/>
              </a:ext>
            </a:extLst>
          </p:cNvPr>
          <p:cNvGrpSpPr>
            <a:grpSpLocks/>
          </p:cNvGrpSpPr>
          <p:nvPr/>
        </p:nvGrpSpPr>
        <p:grpSpPr bwMode="auto">
          <a:xfrm>
            <a:off x="5614988" y="2057400"/>
            <a:ext cx="671512" cy="609600"/>
            <a:chOff x="2650" y="605"/>
            <a:chExt cx="423" cy="384"/>
          </a:xfrm>
        </p:grpSpPr>
        <p:sp>
          <p:nvSpPr>
            <p:cNvPr id="23619" name="Oval 23">
              <a:extLst>
                <a:ext uri="{FF2B5EF4-FFF2-40B4-BE49-F238E27FC236}">
                  <a16:creationId xmlns:a16="http://schemas.microsoft.com/office/drawing/2014/main" id="{CF5D498C-3F82-0648-9BA2-6B1AFC66BE3B}"/>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20" name="Rectangle 24">
              <a:extLst>
                <a:ext uri="{FF2B5EF4-FFF2-40B4-BE49-F238E27FC236}">
                  <a16:creationId xmlns:a16="http://schemas.microsoft.com/office/drawing/2014/main" id="{65AC43DD-4575-F64E-9C07-DE2AEAB9FAC1}"/>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6C</a:t>
              </a:r>
              <a:endParaRPr lang="en-US" altLang="en-US" sz="2600" b="1">
                <a:solidFill>
                  <a:schemeClr val="bg1"/>
                </a:solidFill>
              </a:endParaRPr>
            </a:p>
          </p:txBody>
        </p:sp>
      </p:grpSp>
      <p:grpSp>
        <p:nvGrpSpPr>
          <p:cNvPr id="9" name="Group 25">
            <a:extLst>
              <a:ext uri="{FF2B5EF4-FFF2-40B4-BE49-F238E27FC236}">
                <a16:creationId xmlns:a16="http://schemas.microsoft.com/office/drawing/2014/main" id="{56697B45-A672-CE47-AAE1-0798C29CA631}"/>
              </a:ext>
            </a:extLst>
          </p:cNvPr>
          <p:cNvGrpSpPr>
            <a:grpSpLocks/>
          </p:cNvGrpSpPr>
          <p:nvPr/>
        </p:nvGrpSpPr>
        <p:grpSpPr bwMode="auto">
          <a:xfrm>
            <a:off x="6757988" y="4724400"/>
            <a:ext cx="671512" cy="609600"/>
            <a:chOff x="2650" y="605"/>
            <a:chExt cx="423" cy="384"/>
          </a:xfrm>
        </p:grpSpPr>
        <p:sp>
          <p:nvSpPr>
            <p:cNvPr id="23617" name="Oval 26">
              <a:extLst>
                <a:ext uri="{FF2B5EF4-FFF2-40B4-BE49-F238E27FC236}">
                  <a16:creationId xmlns:a16="http://schemas.microsoft.com/office/drawing/2014/main" id="{1A5A12BC-BD8F-DF44-B69A-BD80BFDA8947}"/>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8" name="Rectangle 27">
              <a:extLst>
                <a:ext uri="{FF2B5EF4-FFF2-40B4-BE49-F238E27FC236}">
                  <a16:creationId xmlns:a16="http://schemas.microsoft.com/office/drawing/2014/main" id="{191DFA21-9C81-324E-8F69-FF6E0DBFB492}"/>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5C</a:t>
              </a:r>
              <a:endParaRPr lang="en-US" altLang="en-US" sz="2600" b="1">
                <a:solidFill>
                  <a:schemeClr val="bg1"/>
                </a:solidFill>
              </a:endParaRPr>
            </a:p>
          </p:txBody>
        </p:sp>
      </p:grpSp>
      <p:grpSp>
        <p:nvGrpSpPr>
          <p:cNvPr id="10" name="Group 28">
            <a:extLst>
              <a:ext uri="{FF2B5EF4-FFF2-40B4-BE49-F238E27FC236}">
                <a16:creationId xmlns:a16="http://schemas.microsoft.com/office/drawing/2014/main" id="{D7983ACF-0996-B845-BD9D-67A66156CAA4}"/>
              </a:ext>
            </a:extLst>
          </p:cNvPr>
          <p:cNvGrpSpPr>
            <a:grpSpLocks/>
          </p:cNvGrpSpPr>
          <p:nvPr/>
        </p:nvGrpSpPr>
        <p:grpSpPr bwMode="auto">
          <a:xfrm>
            <a:off x="5691188" y="5867400"/>
            <a:ext cx="671512" cy="609600"/>
            <a:chOff x="2650" y="605"/>
            <a:chExt cx="423" cy="384"/>
          </a:xfrm>
        </p:grpSpPr>
        <p:sp>
          <p:nvSpPr>
            <p:cNvPr id="23615" name="Oval 29">
              <a:extLst>
                <a:ext uri="{FF2B5EF4-FFF2-40B4-BE49-F238E27FC236}">
                  <a16:creationId xmlns:a16="http://schemas.microsoft.com/office/drawing/2014/main" id="{2DAAA1B9-ED9C-F340-ACA9-7BF37D4F0981}"/>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6" name="Rectangle 30">
              <a:extLst>
                <a:ext uri="{FF2B5EF4-FFF2-40B4-BE49-F238E27FC236}">
                  <a16:creationId xmlns:a16="http://schemas.microsoft.com/office/drawing/2014/main" id="{0EB26FF2-01A0-2942-A792-DC3B8970550D}"/>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4C</a:t>
              </a:r>
              <a:endParaRPr lang="en-US" altLang="en-US" sz="2600" b="1">
                <a:solidFill>
                  <a:schemeClr val="bg1"/>
                </a:solidFill>
              </a:endParaRPr>
            </a:p>
          </p:txBody>
        </p:sp>
      </p:grpSp>
      <p:grpSp>
        <p:nvGrpSpPr>
          <p:cNvPr id="11" name="Group 31">
            <a:extLst>
              <a:ext uri="{FF2B5EF4-FFF2-40B4-BE49-F238E27FC236}">
                <a16:creationId xmlns:a16="http://schemas.microsoft.com/office/drawing/2014/main" id="{35F21B46-719B-1249-B823-E2BEC8395482}"/>
              </a:ext>
            </a:extLst>
          </p:cNvPr>
          <p:cNvGrpSpPr>
            <a:grpSpLocks/>
          </p:cNvGrpSpPr>
          <p:nvPr/>
        </p:nvGrpSpPr>
        <p:grpSpPr bwMode="auto">
          <a:xfrm>
            <a:off x="7367588" y="3687763"/>
            <a:ext cx="1547812" cy="655637"/>
            <a:chOff x="4272" y="2352"/>
            <a:chExt cx="975" cy="413"/>
          </a:xfrm>
        </p:grpSpPr>
        <p:sp>
          <p:nvSpPr>
            <p:cNvPr id="23613" name="AutoShape 32">
              <a:extLst>
                <a:ext uri="{FF2B5EF4-FFF2-40B4-BE49-F238E27FC236}">
                  <a16:creationId xmlns:a16="http://schemas.microsoft.com/office/drawing/2014/main" id="{0F63E2F1-10FE-524C-A598-9C8A26BC95A0}"/>
                </a:ext>
              </a:extLst>
            </p:cNvPr>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4" name="Rectangle 33">
              <a:extLst>
                <a:ext uri="{FF2B5EF4-FFF2-40B4-BE49-F238E27FC236}">
                  <a16:creationId xmlns:a16="http://schemas.microsoft.com/office/drawing/2014/main" id="{A3FEA32E-234D-6F4C-9C83-B289C5B871F0}"/>
                </a:ext>
              </a:extLst>
            </p:cNvPr>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a:t>
              </a:r>
              <a:r>
                <a:rPr lang="en-US" altLang="en-US" sz="2200" b="1" baseline="-25000">
                  <a:solidFill>
                    <a:srgbClr val="000000"/>
                  </a:solidFill>
                </a:rPr>
                <a:t>2</a:t>
              </a:r>
              <a:endParaRPr lang="en-US" altLang="en-US" sz="3000" b="1">
                <a:solidFill>
                  <a:srgbClr val="000000"/>
                </a:solidFill>
              </a:endParaRPr>
            </a:p>
          </p:txBody>
        </p:sp>
      </p:grpSp>
      <p:grpSp>
        <p:nvGrpSpPr>
          <p:cNvPr id="12" name="Group 34">
            <a:extLst>
              <a:ext uri="{FF2B5EF4-FFF2-40B4-BE49-F238E27FC236}">
                <a16:creationId xmlns:a16="http://schemas.microsoft.com/office/drawing/2014/main" id="{2504DACD-30D5-3841-9DE9-537DEF6B324E}"/>
              </a:ext>
            </a:extLst>
          </p:cNvPr>
          <p:cNvGrpSpPr>
            <a:grpSpLocks/>
          </p:cNvGrpSpPr>
          <p:nvPr/>
        </p:nvGrpSpPr>
        <p:grpSpPr bwMode="auto">
          <a:xfrm>
            <a:off x="6986588" y="5410200"/>
            <a:ext cx="1547812" cy="655638"/>
            <a:chOff x="4272" y="2352"/>
            <a:chExt cx="975" cy="413"/>
          </a:xfrm>
        </p:grpSpPr>
        <p:sp>
          <p:nvSpPr>
            <p:cNvPr id="23611" name="AutoShape 35">
              <a:extLst>
                <a:ext uri="{FF2B5EF4-FFF2-40B4-BE49-F238E27FC236}">
                  <a16:creationId xmlns:a16="http://schemas.microsoft.com/office/drawing/2014/main" id="{7978D505-649E-2C48-A0E3-DDA6F733B187}"/>
                </a:ext>
              </a:extLst>
            </p:cNvPr>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2" name="Rectangle 36">
              <a:extLst>
                <a:ext uri="{FF2B5EF4-FFF2-40B4-BE49-F238E27FC236}">
                  <a16:creationId xmlns:a16="http://schemas.microsoft.com/office/drawing/2014/main" id="{B59D8ADF-2C4E-BD4B-8939-6039E3722717}"/>
                </a:ext>
              </a:extLst>
            </p:cNvPr>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a:t>
              </a:r>
              <a:r>
                <a:rPr lang="en-US" altLang="en-US" sz="2200" b="1" baseline="-25000">
                  <a:solidFill>
                    <a:srgbClr val="000000"/>
                  </a:solidFill>
                </a:rPr>
                <a:t>2</a:t>
              </a:r>
              <a:endParaRPr lang="en-US" altLang="en-US" sz="3000" b="1">
                <a:solidFill>
                  <a:srgbClr val="000000"/>
                </a:solidFill>
              </a:endParaRPr>
            </a:p>
          </p:txBody>
        </p:sp>
      </p:grpSp>
      <p:sp>
        <p:nvSpPr>
          <p:cNvPr id="403493" name="Rectangle 37">
            <a:extLst>
              <a:ext uri="{FF2B5EF4-FFF2-40B4-BE49-F238E27FC236}">
                <a16:creationId xmlns:a16="http://schemas.microsoft.com/office/drawing/2014/main" id="{5BDB61D6-9D4E-4E4D-8ADD-FDE50F1B3565}"/>
              </a:ext>
            </a:extLst>
          </p:cNvPr>
          <p:cNvSpPr>
            <a:spLocks noChangeArrowheads="1"/>
          </p:cNvSpPr>
          <p:nvPr/>
        </p:nvSpPr>
        <p:spPr bwMode="auto">
          <a:xfrm>
            <a:off x="6145213" y="1905000"/>
            <a:ext cx="10223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citrate</a:t>
            </a:r>
            <a:endParaRPr lang="en-US" altLang="en-US" sz="2200" b="1" baseline="-25000">
              <a:solidFill>
                <a:srgbClr val="000000"/>
              </a:solidFill>
            </a:endParaRPr>
          </a:p>
        </p:txBody>
      </p:sp>
      <p:sp>
        <p:nvSpPr>
          <p:cNvPr id="23567" name="Rectangle 38">
            <a:extLst>
              <a:ext uri="{FF2B5EF4-FFF2-40B4-BE49-F238E27FC236}">
                <a16:creationId xmlns:a16="http://schemas.microsoft.com/office/drawing/2014/main" id="{FCC027E6-8D0E-9E4D-8E0C-E0BE4CE50C26}"/>
              </a:ext>
            </a:extLst>
          </p:cNvPr>
          <p:cNvSpPr>
            <a:spLocks noChangeArrowheads="1"/>
          </p:cNvSpPr>
          <p:nvPr/>
        </p:nvSpPr>
        <p:spPr bwMode="auto">
          <a:xfrm>
            <a:off x="5464175" y="1173163"/>
            <a:ext cx="16287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acetyl CoA</a:t>
            </a:r>
            <a:endParaRPr lang="en-US" altLang="en-US" sz="2200" b="1" baseline="-25000">
              <a:solidFill>
                <a:srgbClr val="000000"/>
              </a:solidFill>
            </a:endParaRPr>
          </a:p>
        </p:txBody>
      </p:sp>
      <p:sp>
        <p:nvSpPr>
          <p:cNvPr id="23568" name="Rectangle 39">
            <a:extLst>
              <a:ext uri="{FF2B5EF4-FFF2-40B4-BE49-F238E27FC236}">
                <a16:creationId xmlns:a16="http://schemas.microsoft.com/office/drawing/2014/main" id="{8DDF8642-5A54-DF44-99EE-4D991349E93A}"/>
              </a:ext>
            </a:extLst>
          </p:cNvPr>
          <p:cNvSpPr>
            <a:spLocks noChangeArrowheads="1"/>
          </p:cNvSpPr>
          <p:nvPr/>
        </p:nvSpPr>
        <p:spPr bwMode="auto">
          <a:xfrm>
            <a:off x="581025" y="685800"/>
            <a:ext cx="58467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3400" b="1">
                <a:solidFill>
                  <a:schemeClr val="tx2"/>
                </a:solidFill>
              </a:rPr>
              <a:t>Count the electron carriers!</a:t>
            </a:r>
            <a:endParaRPr lang="en-US" altLang="en-US" sz="3000" b="1" baseline="-25000">
              <a:solidFill>
                <a:srgbClr val="000000"/>
              </a:solidFill>
            </a:endParaRPr>
          </a:p>
        </p:txBody>
      </p:sp>
      <p:sp>
        <p:nvSpPr>
          <p:cNvPr id="23569" name="AutoShape 40">
            <a:extLst>
              <a:ext uri="{FF2B5EF4-FFF2-40B4-BE49-F238E27FC236}">
                <a16:creationId xmlns:a16="http://schemas.microsoft.com/office/drawing/2014/main" id="{E570FC96-A3FF-134C-B922-7F6D639C6F76}"/>
              </a:ext>
            </a:extLst>
          </p:cNvPr>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70" name="AutoShape 41">
            <a:extLst>
              <a:ext uri="{FF2B5EF4-FFF2-40B4-BE49-F238E27FC236}">
                <a16:creationId xmlns:a16="http://schemas.microsoft.com/office/drawing/2014/main" id="{435BB97E-ACD6-E14F-ACC8-A6004D4137B0}"/>
              </a:ext>
            </a:extLst>
          </p:cNvPr>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3571" name="Group 43">
            <a:extLst>
              <a:ext uri="{FF2B5EF4-FFF2-40B4-BE49-F238E27FC236}">
                <a16:creationId xmlns:a16="http://schemas.microsoft.com/office/drawing/2014/main" id="{D648D14D-4453-784C-888B-AF05C10ECF05}"/>
              </a:ext>
            </a:extLst>
          </p:cNvPr>
          <p:cNvGrpSpPr>
            <a:grpSpLocks/>
          </p:cNvGrpSpPr>
          <p:nvPr/>
        </p:nvGrpSpPr>
        <p:grpSpPr bwMode="auto">
          <a:xfrm>
            <a:off x="3200400" y="1219200"/>
            <a:ext cx="671513" cy="609600"/>
            <a:chOff x="2650" y="605"/>
            <a:chExt cx="423" cy="384"/>
          </a:xfrm>
        </p:grpSpPr>
        <p:sp>
          <p:nvSpPr>
            <p:cNvPr id="23609" name="Oval 44">
              <a:extLst>
                <a:ext uri="{FF2B5EF4-FFF2-40B4-BE49-F238E27FC236}">
                  <a16:creationId xmlns:a16="http://schemas.microsoft.com/office/drawing/2014/main" id="{339A3E22-8B8F-4041-A31F-294EEA6C6601}"/>
                </a:ext>
              </a:extLst>
            </p:cNvPr>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10" name="Rectangle 45">
              <a:extLst>
                <a:ext uri="{FF2B5EF4-FFF2-40B4-BE49-F238E27FC236}">
                  <a16:creationId xmlns:a16="http://schemas.microsoft.com/office/drawing/2014/main" id="{5B404CEE-4C4A-6847-82C2-E06806FC11A7}"/>
                </a:ext>
              </a:extLst>
            </p:cNvPr>
            <p:cNvSpPr>
              <a:spLocks noChangeArrowheads="1"/>
            </p:cNvSpPr>
            <p:nvPr/>
          </p:nvSpPr>
          <p:spPr bwMode="auto">
            <a:xfrm>
              <a:off x="2650" y="614"/>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3C</a:t>
              </a:r>
              <a:endParaRPr lang="en-US" altLang="en-US" sz="2600" b="1">
                <a:solidFill>
                  <a:schemeClr val="bg1"/>
                </a:solidFill>
              </a:endParaRPr>
            </a:p>
          </p:txBody>
        </p:sp>
      </p:grpSp>
      <p:sp>
        <p:nvSpPr>
          <p:cNvPr id="23572" name="AutoShape 46">
            <a:extLst>
              <a:ext uri="{FF2B5EF4-FFF2-40B4-BE49-F238E27FC236}">
                <a16:creationId xmlns:a16="http://schemas.microsoft.com/office/drawing/2014/main" id="{84EA8DD8-0A5C-614B-92A1-2D6270DF3580}"/>
              </a:ext>
            </a:extLst>
          </p:cNvPr>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73" name="Rectangle 47">
            <a:extLst>
              <a:ext uri="{FF2B5EF4-FFF2-40B4-BE49-F238E27FC236}">
                <a16:creationId xmlns:a16="http://schemas.microsoft.com/office/drawing/2014/main" id="{1A199FE3-78E9-1D4C-9D9B-D313B87EEE1B}"/>
              </a:ext>
            </a:extLst>
          </p:cNvPr>
          <p:cNvSpPr>
            <a:spLocks noChangeArrowheads="1"/>
          </p:cNvSpPr>
          <p:nvPr/>
        </p:nvSpPr>
        <p:spPr bwMode="auto">
          <a:xfrm>
            <a:off x="1851025" y="1173163"/>
            <a:ext cx="13493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00000"/>
                </a:solidFill>
              </a:rPr>
              <a:t>pyruvate</a:t>
            </a:r>
            <a:endParaRPr lang="en-US" altLang="en-US" sz="2200" b="1" baseline="-25000">
              <a:solidFill>
                <a:srgbClr val="000000"/>
              </a:solidFill>
            </a:endParaRPr>
          </a:p>
        </p:txBody>
      </p:sp>
      <p:sp>
        <p:nvSpPr>
          <p:cNvPr id="403505" name="AutoShape 49">
            <a:extLst>
              <a:ext uri="{FF2B5EF4-FFF2-40B4-BE49-F238E27FC236}">
                <a16:creationId xmlns:a16="http://schemas.microsoft.com/office/drawing/2014/main" id="{99A650AB-72B0-174E-870A-70F0DBCC62A8}"/>
              </a:ext>
            </a:extLst>
          </p:cNvPr>
          <p:cNvSpPr>
            <a:spLocks noChangeArrowheads="1"/>
          </p:cNvSpPr>
          <p:nvPr/>
        </p:nvSpPr>
        <p:spPr bwMode="auto">
          <a:xfrm>
            <a:off x="4184650" y="3303588"/>
            <a:ext cx="1833563" cy="1217612"/>
          </a:xfrm>
          <a:prstGeom prst="roundRect">
            <a:avLst>
              <a:gd name="adj" fmla="val 16667"/>
            </a:avLst>
          </a:prstGeom>
          <a:solidFill>
            <a:srgbClr val="FFEA18"/>
          </a:solidFill>
          <a:ln w="28575">
            <a:solidFill>
              <a:srgbClr val="CC0000"/>
            </a:solidFill>
            <a:round/>
            <a:headEnd/>
            <a:tailEnd/>
          </a:ln>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600" b="1" u="sng">
                <a:solidFill>
                  <a:srgbClr val="CC0000"/>
                </a:solidFill>
              </a:rPr>
              <a:t>reduction</a:t>
            </a:r>
            <a:br>
              <a:rPr lang="en-US" altLang="en-US" sz="2600" b="1">
                <a:solidFill>
                  <a:srgbClr val="0F116A"/>
                </a:solidFill>
              </a:rPr>
            </a:br>
            <a:r>
              <a:rPr lang="en-US" altLang="en-US" sz="2600" b="1">
                <a:solidFill>
                  <a:srgbClr val="0F116A"/>
                </a:solidFill>
              </a:rPr>
              <a:t>of electron</a:t>
            </a:r>
            <a:br>
              <a:rPr lang="en-US" altLang="en-US" sz="2600" b="1">
                <a:solidFill>
                  <a:srgbClr val="0F116A"/>
                </a:solidFill>
              </a:rPr>
            </a:br>
            <a:r>
              <a:rPr lang="en-US" altLang="en-US" sz="2600" b="1">
                <a:solidFill>
                  <a:srgbClr val="0F116A"/>
                </a:solidFill>
              </a:rPr>
              <a:t>carriers</a:t>
            </a:r>
          </a:p>
        </p:txBody>
      </p:sp>
      <p:sp>
        <p:nvSpPr>
          <p:cNvPr id="403523" name="Rectangle 67">
            <a:extLst>
              <a:ext uri="{FF2B5EF4-FFF2-40B4-BE49-F238E27FC236}">
                <a16:creationId xmlns:a16="http://schemas.microsoft.com/office/drawing/2014/main" id="{A700D11E-6047-9C4B-8A27-480F40F0CDC4}"/>
              </a:ext>
            </a:extLst>
          </p:cNvPr>
          <p:cNvSpPr>
            <a:spLocks noChangeArrowheads="1"/>
          </p:cNvSpPr>
          <p:nvPr/>
        </p:nvSpPr>
        <p:spPr bwMode="auto">
          <a:xfrm>
            <a:off x="76200" y="3505200"/>
            <a:ext cx="26670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This happens twice for each glucose molecule</a:t>
            </a:r>
          </a:p>
        </p:txBody>
      </p:sp>
      <p:sp>
        <p:nvSpPr>
          <p:cNvPr id="403524" name="Text Box 68">
            <a:extLst>
              <a:ext uri="{FF2B5EF4-FFF2-40B4-BE49-F238E27FC236}">
                <a16:creationId xmlns:a16="http://schemas.microsoft.com/office/drawing/2014/main" id="{779E49D5-602B-CA46-BE78-099003AC6281}"/>
              </a:ext>
            </a:extLst>
          </p:cNvPr>
          <p:cNvSpPr txBox="1">
            <a:spLocks noChangeArrowheads="1"/>
          </p:cNvSpPr>
          <p:nvPr/>
        </p:nvSpPr>
        <p:spPr bwMode="auto">
          <a:xfrm>
            <a:off x="4794250" y="4659313"/>
            <a:ext cx="692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0006A"/>
                </a:solidFill>
              </a:rPr>
              <a:t>x</a:t>
            </a:r>
            <a:r>
              <a:rPr lang="en-US" altLang="en-US" sz="4000" b="1">
                <a:solidFill>
                  <a:srgbClr val="00006A"/>
                </a:solidFill>
              </a:rPr>
              <a:t>2</a:t>
            </a:r>
          </a:p>
        </p:txBody>
      </p:sp>
      <p:grpSp>
        <p:nvGrpSpPr>
          <p:cNvPr id="14" name="Group 70">
            <a:extLst>
              <a:ext uri="{FF2B5EF4-FFF2-40B4-BE49-F238E27FC236}">
                <a16:creationId xmlns:a16="http://schemas.microsoft.com/office/drawing/2014/main" id="{C4F5B273-6071-0742-B1EA-476C0D0C40B2}"/>
              </a:ext>
            </a:extLst>
          </p:cNvPr>
          <p:cNvGrpSpPr>
            <a:grpSpLocks/>
          </p:cNvGrpSpPr>
          <p:nvPr/>
        </p:nvGrpSpPr>
        <p:grpSpPr bwMode="auto">
          <a:xfrm>
            <a:off x="7104063" y="777875"/>
            <a:ext cx="1547812" cy="655638"/>
            <a:chOff x="4272" y="2352"/>
            <a:chExt cx="975" cy="413"/>
          </a:xfrm>
        </p:grpSpPr>
        <p:sp>
          <p:nvSpPr>
            <p:cNvPr id="23607" name="AutoShape 71">
              <a:extLst>
                <a:ext uri="{FF2B5EF4-FFF2-40B4-BE49-F238E27FC236}">
                  <a16:creationId xmlns:a16="http://schemas.microsoft.com/office/drawing/2014/main" id="{2E457863-6FDE-1F43-895E-F90316C09324}"/>
                </a:ext>
              </a:extLst>
            </p:cNvPr>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8" name="Rectangle 72">
              <a:extLst>
                <a:ext uri="{FF2B5EF4-FFF2-40B4-BE49-F238E27FC236}">
                  <a16:creationId xmlns:a16="http://schemas.microsoft.com/office/drawing/2014/main" id="{670FF33B-78D7-FA4F-9F46-B77277A8A51D}"/>
                </a:ext>
              </a:extLst>
            </p:cNvPr>
            <p:cNvSpPr>
              <a:spLocks noChangeArrowheads="1"/>
            </p:cNvSpPr>
            <p:nvPr/>
          </p:nvSpPr>
          <p:spPr bwMode="auto">
            <a:xfrm>
              <a:off x="4800" y="2496"/>
              <a:ext cx="44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CO</a:t>
              </a:r>
              <a:r>
                <a:rPr lang="en-US" altLang="en-US" sz="2200" b="1" baseline="-25000">
                  <a:solidFill>
                    <a:srgbClr val="000000"/>
                  </a:solidFill>
                </a:rPr>
                <a:t>2</a:t>
              </a:r>
              <a:endParaRPr lang="en-US" altLang="en-US" sz="3000" b="1">
                <a:solidFill>
                  <a:srgbClr val="000000"/>
                </a:solidFill>
              </a:endParaRPr>
            </a:p>
          </p:txBody>
        </p:sp>
      </p:grpSp>
      <p:grpSp>
        <p:nvGrpSpPr>
          <p:cNvPr id="15" name="Group 81">
            <a:extLst>
              <a:ext uri="{FF2B5EF4-FFF2-40B4-BE49-F238E27FC236}">
                <a16:creationId xmlns:a16="http://schemas.microsoft.com/office/drawing/2014/main" id="{46F936AA-5FF3-DE47-9601-7C9B8B6262F4}"/>
              </a:ext>
            </a:extLst>
          </p:cNvPr>
          <p:cNvGrpSpPr>
            <a:grpSpLocks/>
          </p:cNvGrpSpPr>
          <p:nvPr/>
        </p:nvGrpSpPr>
        <p:grpSpPr bwMode="auto">
          <a:xfrm>
            <a:off x="7286625" y="4364038"/>
            <a:ext cx="1857375" cy="868362"/>
            <a:chOff x="4590" y="2749"/>
            <a:chExt cx="1170" cy="547"/>
          </a:xfrm>
        </p:grpSpPr>
        <p:grpSp>
          <p:nvGrpSpPr>
            <p:cNvPr id="23603" name="Group 50">
              <a:extLst>
                <a:ext uri="{FF2B5EF4-FFF2-40B4-BE49-F238E27FC236}">
                  <a16:creationId xmlns:a16="http://schemas.microsoft.com/office/drawing/2014/main" id="{43300AF8-E4D9-BC4A-BCFF-E0F2B0B70430}"/>
                </a:ext>
              </a:extLst>
            </p:cNvPr>
            <p:cNvGrpSpPr>
              <a:grpSpLocks/>
            </p:cNvGrpSpPr>
            <p:nvPr/>
          </p:nvGrpSpPr>
          <p:grpSpPr bwMode="auto">
            <a:xfrm>
              <a:off x="4590" y="2755"/>
              <a:ext cx="1167" cy="413"/>
              <a:chOff x="4641" y="2832"/>
              <a:chExt cx="1167" cy="413"/>
            </a:xfrm>
          </p:grpSpPr>
          <p:sp>
            <p:nvSpPr>
              <p:cNvPr id="23605" name="AutoShape 51">
                <a:extLst>
                  <a:ext uri="{FF2B5EF4-FFF2-40B4-BE49-F238E27FC236}">
                    <a16:creationId xmlns:a16="http://schemas.microsoft.com/office/drawing/2014/main" id="{4597887B-531D-D648-B7BA-598E66A696A1}"/>
                  </a:ext>
                </a:extLst>
              </p:cNvPr>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6" name="Rectangle 52">
                <a:extLst>
                  <a:ext uri="{FF2B5EF4-FFF2-40B4-BE49-F238E27FC236}">
                    <a16:creationId xmlns:a16="http://schemas.microsoft.com/office/drawing/2014/main" id="{B7A14CD7-51D7-AC4C-9C80-CEA1671BE0AA}"/>
                  </a:ext>
                </a:extLst>
              </p:cNvPr>
              <p:cNvSpPr>
                <a:spLocks noChangeArrowheads="1"/>
              </p:cNvSpPr>
              <p:nvPr/>
            </p:nvSpPr>
            <p:spPr bwMode="auto">
              <a:xfrm>
                <a:off x="5184" y="2976"/>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NADH</a:t>
                </a:r>
                <a:endParaRPr lang="en-US" altLang="en-US" sz="3000" b="1">
                  <a:solidFill>
                    <a:srgbClr val="000000"/>
                  </a:solidFill>
                </a:endParaRPr>
              </a:p>
            </p:txBody>
          </p:sp>
        </p:grpSp>
        <p:pic>
          <p:nvPicPr>
            <p:cNvPr id="23604" name="Picture 76" descr="piggybank-ecoin2">
              <a:extLst>
                <a:ext uri="{FF2B5EF4-FFF2-40B4-BE49-F238E27FC236}">
                  <a16:creationId xmlns:a16="http://schemas.microsoft.com/office/drawing/2014/main" id="{11613BFE-15DD-264A-AECA-E9FE13C675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7" y="2749"/>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82">
            <a:extLst>
              <a:ext uri="{FF2B5EF4-FFF2-40B4-BE49-F238E27FC236}">
                <a16:creationId xmlns:a16="http://schemas.microsoft.com/office/drawing/2014/main" id="{6C3FBA09-A86B-ED42-8F9F-5836DACA7918}"/>
              </a:ext>
            </a:extLst>
          </p:cNvPr>
          <p:cNvGrpSpPr>
            <a:grpSpLocks/>
          </p:cNvGrpSpPr>
          <p:nvPr/>
        </p:nvGrpSpPr>
        <p:grpSpPr bwMode="auto">
          <a:xfrm>
            <a:off x="6453188" y="5946775"/>
            <a:ext cx="1852612" cy="911225"/>
            <a:chOff x="4065" y="3746"/>
            <a:chExt cx="1167" cy="574"/>
          </a:xfrm>
        </p:grpSpPr>
        <p:grpSp>
          <p:nvGrpSpPr>
            <p:cNvPr id="23599" name="Group 53">
              <a:extLst>
                <a:ext uri="{FF2B5EF4-FFF2-40B4-BE49-F238E27FC236}">
                  <a16:creationId xmlns:a16="http://schemas.microsoft.com/office/drawing/2014/main" id="{C45FE642-4C21-724E-BAC1-6D8748E27B3A}"/>
                </a:ext>
              </a:extLst>
            </p:cNvPr>
            <p:cNvGrpSpPr>
              <a:grpSpLocks/>
            </p:cNvGrpSpPr>
            <p:nvPr/>
          </p:nvGrpSpPr>
          <p:grpSpPr bwMode="auto">
            <a:xfrm>
              <a:off x="4065" y="3746"/>
              <a:ext cx="1167" cy="413"/>
              <a:chOff x="4032" y="3792"/>
              <a:chExt cx="1167" cy="413"/>
            </a:xfrm>
          </p:grpSpPr>
          <p:sp>
            <p:nvSpPr>
              <p:cNvPr id="23601" name="AutoShape 54">
                <a:extLst>
                  <a:ext uri="{FF2B5EF4-FFF2-40B4-BE49-F238E27FC236}">
                    <a16:creationId xmlns:a16="http://schemas.microsoft.com/office/drawing/2014/main" id="{59945D10-04E5-9840-B518-9F74D91372A6}"/>
                  </a:ext>
                </a:extLst>
              </p:cNvPr>
              <p:cNvSpPr>
                <a:spLocks noChangeArrowheads="1"/>
              </p:cNvSpPr>
              <p:nvPr/>
            </p:nvSpPr>
            <p:spPr bwMode="auto">
              <a:xfrm>
                <a:off x="4032" y="379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2" name="Rectangle 55">
                <a:extLst>
                  <a:ext uri="{FF2B5EF4-FFF2-40B4-BE49-F238E27FC236}">
                    <a16:creationId xmlns:a16="http://schemas.microsoft.com/office/drawing/2014/main" id="{B459C378-D7A2-2D41-8C97-59FEEC33C03F}"/>
                  </a:ext>
                </a:extLst>
              </p:cNvPr>
              <p:cNvSpPr>
                <a:spLocks noChangeArrowheads="1"/>
              </p:cNvSpPr>
              <p:nvPr/>
            </p:nvSpPr>
            <p:spPr bwMode="auto">
              <a:xfrm>
                <a:off x="4575" y="3936"/>
                <a:ext cx="624" cy="2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NADH</a:t>
                </a:r>
                <a:endParaRPr lang="en-US" altLang="en-US" sz="3000" b="1">
                  <a:solidFill>
                    <a:srgbClr val="000000"/>
                  </a:solidFill>
                </a:endParaRPr>
              </a:p>
            </p:txBody>
          </p:sp>
        </p:grpSp>
        <p:pic>
          <p:nvPicPr>
            <p:cNvPr id="23600" name="Picture 77" descr="piggybank-ecoin2">
              <a:extLst>
                <a:ext uri="{FF2B5EF4-FFF2-40B4-BE49-F238E27FC236}">
                  <a16:creationId xmlns:a16="http://schemas.microsoft.com/office/drawing/2014/main" id="{F0913B07-7FB4-7E4F-B9D6-B8DBB8F3DB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7" y="3773"/>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83">
            <a:extLst>
              <a:ext uri="{FF2B5EF4-FFF2-40B4-BE49-F238E27FC236}">
                <a16:creationId xmlns:a16="http://schemas.microsoft.com/office/drawing/2014/main" id="{0E9F2309-F8E3-624B-83B9-00D9A2BF2FA0}"/>
              </a:ext>
            </a:extLst>
          </p:cNvPr>
          <p:cNvGrpSpPr>
            <a:grpSpLocks/>
          </p:cNvGrpSpPr>
          <p:nvPr/>
        </p:nvGrpSpPr>
        <p:grpSpPr bwMode="auto">
          <a:xfrm>
            <a:off x="1741488" y="1790700"/>
            <a:ext cx="1839912" cy="1031875"/>
            <a:chOff x="1097" y="1128"/>
            <a:chExt cx="1159" cy="650"/>
          </a:xfrm>
        </p:grpSpPr>
        <p:grpSp>
          <p:nvGrpSpPr>
            <p:cNvPr id="23595" name="Group 59">
              <a:extLst>
                <a:ext uri="{FF2B5EF4-FFF2-40B4-BE49-F238E27FC236}">
                  <a16:creationId xmlns:a16="http://schemas.microsoft.com/office/drawing/2014/main" id="{BD46FE40-01B2-C94D-A8C4-E07E303A2EDC}"/>
                </a:ext>
              </a:extLst>
            </p:cNvPr>
            <p:cNvGrpSpPr>
              <a:grpSpLocks/>
            </p:cNvGrpSpPr>
            <p:nvPr/>
          </p:nvGrpSpPr>
          <p:grpSpPr bwMode="auto">
            <a:xfrm>
              <a:off x="1152" y="1346"/>
              <a:ext cx="1104" cy="432"/>
              <a:chOff x="1104" y="1392"/>
              <a:chExt cx="1104" cy="432"/>
            </a:xfrm>
          </p:grpSpPr>
          <p:sp>
            <p:nvSpPr>
              <p:cNvPr id="23597" name="AutoShape 60">
                <a:extLst>
                  <a:ext uri="{FF2B5EF4-FFF2-40B4-BE49-F238E27FC236}">
                    <a16:creationId xmlns:a16="http://schemas.microsoft.com/office/drawing/2014/main" id="{6BAA0CEA-9954-D948-B5DA-8AA85B7808B5}"/>
                  </a:ext>
                </a:extLst>
              </p:cNvPr>
              <p:cNvSpPr>
                <a:spLocks noChangeArrowheads="1"/>
              </p:cNvSpPr>
              <p:nvPr/>
            </p:nvSpPr>
            <p:spPr bwMode="auto">
              <a:xfrm flipH="1" flipV="1">
                <a:off x="1680" y="1488"/>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8" name="Rectangle 61">
                <a:extLst>
                  <a:ext uri="{FF2B5EF4-FFF2-40B4-BE49-F238E27FC236}">
                    <a16:creationId xmlns:a16="http://schemas.microsoft.com/office/drawing/2014/main" id="{8E01A785-0C43-4E4C-83C8-C0C88A12F48A}"/>
                  </a:ext>
                </a:extLst>
              </p:cNvPr>
              <p:cNvSpPr>
                <a:spLocks noChangeArrowheads="1"/>
              </p:cNvSpPr>
              <p:nvPr/>
            </p:nvSpPr>
            <p:spPr bwMode="auto">
              <a:xfrm flipH="1">
                <a:off x="1104" y="1392"/>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NADH</a:t>
                </a:r>
                <a:endParaRPr lang="en-US" altLang="en-US" sz="3000" b="1">
                  <a:solidFill>
                    <a:srgbClr val="000000"/>
                  </a:solidFill>
                </a:endParaRPr>
              </a:p>
            </p:txBody>
          </p:sp>
        </p:grpSp>
        <p:pic>
          <p:nvPicPr>
            <p:cNvPr id="23596" name="Picture 78" descr="piggybank-ecoin2">
              <a:extLst>
                <a:ext uri="{FF2B5EF4-FFF2-40B4-BE49-F238E27FC236}">
                  <a16:creationId xmlns:a16="http://schemas.microsoft.com/office/drawing/2014/main" id="{5A1CC8A7-AF85-2147-B67E-6C5E70932B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 y="1128"/>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80">
            <a:extLst>
              <a:ext uri="{FF2B5EF4-FFF2-40B4-BE49-F238E27FC236}">
                <a16:creationId xmlns:a16="http://schemas.microsoft.com/office/drawing/2014/main" id="{E9BBAF12-B0FB-7448-9325-59517A8BA2B2}"/>
              </a:ext>
            </a:extLst>
          </p:cNvPr>
          <p:cNvGrpSpPr>
            <a:grpSpLocks/>
          </p:cNvGrpSpPr>
          <p:nvPr/>
        </p:nvGrpSpPr>
        <p:grpSpPr bwMode="auto">
          <a:xfrm>
            <a:off x="7023100" y="1409700"/>
            <a:ext cx="1930400" cy="868363"/>
            <a:chOff x="4424" y="888"/>
            <a:chExt cx="1216" cy="547"/>
          </a:xfrm>
        </p:grpSpPr>
        <p:grpSp>
          <p:nvGrpSpPr>
            <p:cNvPr id="23591" name="Group 73">
              <a:extLst>
                <a:ext uri="{FF2B5EF4-FFF2-40B4-BE49-F238E27FC236}">
                  <a16:creationId xmlns:a16="http://schemas.microsoft.com/office/drawing/2014/main" id="{DFDFF9DF-F38F-6B42-8C58-52F82D4AA408}"/>
                </a:ext>
              </a:extLst>
            </p:cNvPr>
            <p:cNvGrpSpPr>
              <a:grpSpLocks/>
            </p:cNvGrpSpPr>
            <p:nvPr/>
          </p:nvGrpSpPr>
          <p:grpSpPr bwMode="auto">
            <a:xfrm>
              <a:off x="4424" y="922"/>
              <a:ext cx="1167" cy="413"/>
              <a:chOff x="4641" y="2832"/>
              <a:chExt cx="1167" cy="413"/>
            </a:xfrm>
          </p:grpSpPr>
          <p:sp>
            <p:nvSpPr>
              <p:cNvPr id="23593" name="AutoShape 74">
                <a:extLst>
                  <a:ext uri="{FF2B5EF4-FFF2-40B4-BE49-F238E27FC236}">
                    <a16:creationId xmlns:a16="http://schemas.microsoft.com/office/drawing/2014/main" id="{4B479E59-4AD0-4A44-B9EF-27AFF11128B2}"/>
                  </a:ext>
                </a:extLst>
              </p:cNvPr>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4" name="Rectangle 75">
                <a:extLst>
                  <a:ext uri="{FF2B5EF4-FFF2-40B4-BE49-F238E27FC236}">
                    <a16:creationId xmlns:a16="http://schemas.microsoft.com/office/drawing/2014/main" id="{466631E3-80B8-AA43-B6A9-4C810ECC2E70}"/>
                  </a:ext>
                </a:extLst>
              </p:cNvPr>
              <p:cNvSpPr>
                <a:spLocks noChangeArrowheads="1"/>
              </p:cNvSpPr>
              <p:nvPr/>
            </p:nvSpPr>
            <p:spPr bwMode="auto">
              <a:xfrm>
                <a:off x="5184" y="2976"/>
                <a:ext cx="6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NADH</a:t>
                </a:r>
                <a:endParaRPr lang="en-US" altLang="en-US" sz="3000" b="1">
                  <a:solidFill>
                    <a:srgbClr val="000000"/>
                  </a:solidFill>
                </a:endParaRPr>
              </a:p>
            </p:txBody>
          </p:sp>
        </p:grpSp>
        <p:pic>
          <p:nvPicPr>
            <p:cNvPr id="23592" name="Picture 79" descr="piggybank-ecoin2">
              <a:extLst>
                <a:ext uri="{FF2B5EF4-FFF2-40B4-BE49-F238E27FC236}">
                  <a16:creationId xmlns:a16="http://schemas.microsoft.com/office/drawing/2014/main" id="{977B3A19-E4EE-2A4C-9C9D-BDFAF28D8B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7" y="888"/>
              <a:ext cx="663"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85">
            <a:extLst>
              <a:ext uri="{FF2B5EF4-FFF2-40B4-BE49-F238E27FC236}">
                <a16:creationId xmlns:a16="http://schemas.microsoft.com/office/drawing/2014/main" id="{A7FB27BB-0423-9442-B8BF-66A23C13320F}"/>
              </a:ext>
            </a:extLst>
          </p:cNvPr>
          <p:cNvGrpSpPr>
            <a:grpSpLocks/>
          </p:cNvGrpSpPr>
          <p:nvPr/>
        </p:nvGrpSpPr>
        <p:grpSpPr bwMode="auto">
          <a:xfrm>
            <a:off x="1704975" y="5259388"/>
            <a:ext cx="1876425" cy="1068387"/>
            <a:chOff x="1074" y="3313"/>
            <a:chExt cx="1182" cy="673"/>
          </a:xfrm>
        </p:grpSpPr>
        <p:grpSp>
          <p:nvGrpSpPr>
            <p:cNvPr id="23587" name="Group 56">
              <a:extLst>
                <a:ext uri="{FF2B5EF4-FFF2-40B4-BE49-F238E27FC236}">
                  <a16:creationId xmlns:a16="http://schemas.microsoft.com/office/drawing/2014/main" id="{C28DD834-7A81-6A41-95FE-7898A55CFD81}"/>
                </a:ext>
              </a:extLst>
            </p:cNvPr>
            <p:cNvGrpSpPr>
              <a:grpSpLocks/>
            </p:cNvGrpSpPr>
            <p:nvPr/>
          </p:nvGrpSpPr>
          <p:grpSpPr bwMode="auto">
            <a:xfrm>
              <a:off x="1104" y="3554"/>
              <a:ext cx="1152" cy="432"/>
              <a:chOff x="1152" y="3600"/>
              <a:chExt cx="1152" cy="432"/>
            </a:xfrm>
          </p:grpSpPr>
          <p:sp>
            <p:nvSpPr>
              <p:cNvPr id="23589" name="AutoShape 57">
                <a:extLst>
                  <a:ext uri="{FF2B5EF4-FFF2-40B4-BE49-F238E27FC236}">
                    <a16:creationId xmlns:a16="http://schemas.microsoft.com/office/drawing/2014/main" id="{02591CF9-9B46-C747-A16E-B845A2F399E9}"/>
                  </a:ext>
                </a:extLst>
              </p:cNvPr>
              <p:cNvSpPr>
                <a:spLocks noChangeArrowheads="1"/>
              </p:cNvSpPr>
              <p:nvPr/>
            </p:nvSpPr>
            <p:spPr bwMode="auto">
              <a:xfrm flipH="1" flipV="1">
                <a:off x="1776" y="3696"/>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0" name="Rectangle 58">
                <a:extLst>
                  <a:ext uri="{FF2B5EF4-FFF2-40B4-BE49-F238E27FC236}">
                    <a16:creationId xmlns:a16="http://schemas.microsoft.com/office/drawing/2014/main" id="{FACED85C-B606-1142-8166-8FEF0CE69FCE}"/>
                  </a:ext>
                </a:extLst>
              </p:cNvPr>
              <p:cNvSpPr>
                <a:spLocks noChangeArrowheads="1"/>
              </p:cNvSpPr>
              <p:nvPr/>
            </p:nvSpPr>
            <p:spPr bwMode="auto">
              <a:xfrm flipH="1">
                <a:off x="1152" y="3600"/>
                <a:ext cx="6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0000"/>
                    </a:solidFill>
                  </a:rPr>
                  <a:t>FADH</a:t>
                </a:r>
                <a:r>
                  <a:rPr lang="en-US" altLang="en-US" sz="2200" b="1" baseline="-25000">
                    <a:solidFill>
                      <a:srgbClr val="000000"/>
                    </a:solidFill>
                  </a:rPr>
                  <a:t>2</a:t>
                </a:r>
                <a:endParaRPr lang="en-US" altLang="en-US" sz="3000" b="1">
                  <a:solidFill>
                    <a:srgbClr val="000000"/>
                  </a:solidFill>
                </a:endParaRPr>
              </a:p>
            </p:txBody>
          </p:sp>
        </p:grpSp>
        <p:pic>
          <p:nvPicPr>
            <p:cNvPr id="23588" name="Picture 84" descr="piggybankFADH">
              <a:extLst>
                <a:ext uri="{FF2B5EF4-FFF2-40B4-BE49-F238E27FC236}">
                  <a16:creationId xmlns:a16="http://schemas.microsoft.com/office/drawing/2014/main" id="{F6E14BB0-5979-D04D-B6A7-E2861BF237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4" y="3313"/>
              <a:ext cx="699" cy="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Group 86">
            <a:extLst>
              <a:ext uri="{FF2B5EF4-FFF2-40B4-BE49-F238E27FC236}">
                <a16:creationId xmlns:a16="http://schemas.microsoft.com/office/drawing/2014/main" id="{C0F906C1-A741-9B41-9532-5448757B36B6}"/>
              </a:ext>
            </a:extLst>
          </p:cNvPr>
          <p:cNvGrpSpPr>
            <a:grpSpLocks/>
          </p:cNvGrpSpPr>
          <p:nvPr/>
        </p:nvGrpSpPr>
        <p:grpSpPr bwMode="auto">
          <a:xfrm>
            <a:off x="4211638" y="6148388"/>
            <a:ext cx="1203325" cy="709612"/>
            <a:chOff x="3483" y="2033"/>
            <a:chExt cx="910" cy="537"/>
          </a:xfrm>
        </p:grpSpPr>
        <p:sp>
          <p:nvSpPr>
            <p:cNvPr id="23585" name="AutoShape 87">
              <a:extLst>
                <a:ext uri="{FF2B5EF4-FFF2-40B4-BE49-F238E27FC236}">
                  <a16:creationId xmlns:a16="http://schemas.microsoft.com/office/drawing/2014/main" id="{3F2992F7-A7CC-CF4A-8F61-98DEC78E5310}"/>
                </a:ext>
              </a:extLst>
            </p:cNvPr>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ATP</a:t>
              </a:r>
              <a:endParaRPr lang="en-US" altLang="en-US" sz="4000" b="1">
                <a:solidFill>
                  <a:schemeClr val="tx2"/>
                </a:solidFill>
              </a:endParaRPr>
            </a:p>
          </p:txBody>
        </p:sp>
        <p:sp>
          <p:nvSpPr>
            <p:cNvPr id="23586" name="Rectangle 88">
              <a:extLst>
                <a:ext uri="{FF2B5EF4-FFF2-40B4-BE49-F238E27FC236}">
                  <a16:creationId xmlns:a16="http://schemas.microsoft.com/office/drawing/2014/main" id="{058B4C7B-F382-0D4F-B24E-578374788EAF}"/>
                </a:ext>
              </a:extLst>
            </p:cNvPr>
            <p:cNvSpPr>
              <a:spLocks noChangeArrowheads="1"/>
            </p:cNvSpPr>
            <p:nvPr/>
          </p:nvSpPr>
          <p:spPr bwMode="auto">
            <a:xfrm>
              <a:off x="3483" y="2145"/>
              <a:ext cx="139"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sz="2200" b="1">
                <a:solidFill>
                  <a:srgbClr val="000000"/>
                </a:solidFill>
              </a:endParaRPr>
            </a:p>
          </p:txBody>
        </p:sp>
      </p:grpSp>
      <p:sp>
        <p:nvSpPr>
          <p:cNvPr id="403545" name="AutoShape 89">
            <a:extLst>
              <a:ext uri="{FF2B5EF4-FFF2-40B4-BE49-F238E27FC236}">
                <a16:creationId xmlns:a16="http://schemas.microsoft.com/office/drawing/2014/main" id="{751D31BE-6379-6044-9C5F-C40046BD1A11}"/>
              </a:ext>
            </a:extLst>
          </p:cNvPr>
          <p:cNvSpPr>
            <a:spLocks noChangeArrowheads="1"/>
          </p:cNvSpPr>
          <p:nvPr/>
        </p:nvSpPr>
        <p:spPr bwMode="auto">
          <a:xfrm rot="5400000">
            <a:off x="5207001" y="6215062"/>
            <a:ext cx="234950" cy="555625"/>
          </a:xfrm>
          <a:prstGeom prst="curvedRightArrow">
            <a:avLst>
              <a:gd name="adj1" fmla="val 53385"/>
              <a:gd name="adj2" fmla="val 100682"/>
              <a:gd name="adj3" fmla="val 29926"/>
            </a:avLst>
          </a:prstGeom>
          <a:solidFill>
            <a:srgbClr val="000000"/>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279316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3493"/>
                                        </p:tgtEl>
                                        <p:attrNameLst>
                                          <p:attrName>style.visibility</p:attrName>
                                        </p:attrNameLst>
                                      </p:cBhvr>
                                      <p:to>
                                        <p:strVal val="visible"/>
                                      </p:to>
                                    </p:set>
                                    <p:animEffect transition="in" filter="wipe(left)">
                                      <p:cBhvr>
                                        <p:cTn id="10" dur="500"/>
                                        <p:tgtEl>
                                          <p:spTgt spid="403493"/>
                                        </p:tgtEl>
                                      </p:cBhvr>
                                    </p:animEffect>
                                  </p:childTnLst>
                                  <p:subTnLst>
                                    <p:audio>
                                      <p:cMediaNode>
                                        <p:cTn display="0" masterRel="sameClick">
                                          <p:stCondLst>
                                            <p:cond evt="begin" delay="0">
                                              <p:tn val="8"/>
                                            </p:cond>
                                          </p:stCondLst>
                                          <p:endCondLst>
                                            <p:cond evt="onStopAudio" delay="0">
                                              <p:tgtEl>
                                                <p:sldTgt/>
                                              </p:tgtEl>
                                            </p:cond>
                                          </p:endCondLst>
                                        </p:cTn>
                                        <p:tgtEl>
                                          <p:sndTgt r:embed="rId3" name="Vibro Up"/>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4" name="Pencil Check"/>
                                        </p:tgtEl>
                                      </p:cMediaNode>
                                    </p:audio>
                                  </p:subTnLst>
                                </p:cTn>
                              </p:par>
                            </p:childTnLst>
                          </p:cTn>
                        </p:par>
                        <p:par>
                          <p:cTn id="16" fill="hold" nodeType="afterGroup">
                            <p:stCondLst>
                              <p:cond delay="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subTnLst>
                                    <p:audio>
                                      <p:cMediaNode>
                                        <p:cTn display="0" masterRel="sameClick">
                                          <p:stCondLst>
                                            <p:cond evt="begin" delay="0">
                                              <p:tn val="22"/>
                                            </p:cond>
                                          </p:stCondLst>
                                          <p:endCondLst>
                                            <p:cond evt="onStopAudio" delay="0">
                                              <p:tgtEl>
                                                <p:sldTgt/>
                                              </p:tgtEl>
                                            </p:cond>
                                          </p:endCondLst>
                                        </p:cTn>
                                        <p:tgtEl>
                                          <p:sndTgt r:embed="rId5" name="Pong"/>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subTnLst>
                                    <p:audio>
                                      <p:cMediaNode>
                                        <p:cTn display="0" masterRel="sameClick">
                                          <p:stCondLst>
                                            <p:cond evt="begin" delay="0">
                                              <p:tn val="27"/>
                                            </p:cond>
                                          </p:stCondLst>
                                          <p:endCondLst>
                                            <p:cond evt="onStopAudio" delay="0">
                                              <p:tgtEl>
                                                <p:sldTgt/>
                                              </p:tgtEl>
                                            </p:cond>
                                          </p:endCondLst>
                                        </p:cTn>
                                        <p:tgtEl>
                                          <p:sndTgt r:embed="rId6" name="Pig.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10"/>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Vibro Up"/>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5" name="Pong"/>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6" name="Pi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subTnLst>
                                    <p:audio>
                                      <p:cMediaNode>
                                        <p:cTn display="0" masterRel="sameClick">
                                          <p:stCondLst>
                                            <p:cond evt="begin" delay="0">
                                              <p:tn val="46"/>
                                            </p:cond>
                                          </p:stCondLst>
                                          <p:endCondLst>
                                            <p:cond evt="onStopAudio" delay="0">
                                              <p:tgtEl>
                                                <p:sldTgt/>
                                              </p:tgtEl>
                                            </p:cond>
                                          </p:endCondLst>
                                        </p:cTn>
                                        <p:tgtEl>
                                          <p:sndTgt r:embed="rId4" name="Pencil Check"/>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03545"/>
                                        </p:tgtEl>
                                        <p:attrNameLst>
                                          <p:attrName>style.visibility</p:attrName>
                                        </p:attrNameLst>
                                      </p:cBhvr>
                                      <p:to>
                                        <p:strVal val="visible"/>
                                      </p:to>
                                    </p:set>
                                    <p:animEffect transition="in" filter="wipe(right)">
                                      <p:cBhvr>
                                        <p:cTn id="53" dur="500"/>
                                        <p:tgtEl>
                                          <p:spTgt spid="403545"/>
                                        </p:tgtEl>
                                      </p:cBhvr>
                                    </p:animEffect>
                                  </p:childTnLst>
                                </p:cTn>
                              </p:par>
                            </p:childTnLst>
                          </p:cTn>
                        </p:par>
                        <p:par>
                          <p:cTn id="54" fill="hold" nodeType="afterGroup">
                            <p:stCondLst>
                              <p:cond delay="500"/>
                            </p:stCondLst>
                            <p:childTnLst>
                              <p:par>
                                <p:cTn id="55" presetID="6" presetClass="entr" presetSubtype="32"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out)">
                                      <p:cBhvr>
                                        <p:cTn id="57" dur="5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7" name="Explosion"/>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subTnLst>
                                    <p:audio>
                                      <p:cMediaNode>
                                        <p:cTn display="0" masterRel="sameClick">
                                          <p:stCondLst>
                                            <p:cond evt="begin" delay="0">
                                              <p:tn val="60"/>
                                            </p:cond>
                                          </p:stCondLst>
                                          <p:endCondLst>
                                            <p:cond evt="onStopAudio" delay="0">
                                              <p:tgtEl>
                                                <p:sldTgt/>
                                              </p:tgtEl>
                                            </p:cond>
                                          </p:endCondLst>
                                        </p:cTn>
                                        <p:tgtEl>
                                          <p:sndTgt r:embed="rId4" name="Pencil Che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subTnLst>
                                    <p:audio>
                                      <p:cMediaNode>
                                        <p:cTn display="0" masterRel="sameClick">
                                          <p:stCondLst>
                                            <p:cond evt="begin" delay="0">
                                              <p:tn val="65"/>
                                            </p:cond>
                                          </p:stCondLst>
                                          <p:endCondLst>
                                            <p:cond evt="onStopAudio" delay="0">
                                              <p:tgtEl>
                                                <p:sldTgt/>
                                              </p:tgtEl>
                                            </p:cond>
                                          </p:endCondLst>
                                        </p:cTn>
                                        <p:tgtEl>
                                          <p:sndTgt r:embed="rId6" name="Pi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subTnLst>
                                    <p:audio>
                                      <p:cMediaNode>
                                        <p:cTn display="0" masterRel="sameClick">
                                          <p:stCondLst>
                                            <p:cond evt="begin" delay="0">
                                              <p:tn val="70"/>
                                            </p:cond>
                                          </p:stCondLst>
                                          <p:endCondLst>
                                            <p:cond evt="onStopAudio" delay="0">
                                              <p:tgtEl>
                                                <p:sldTgt/>
                                              </p:tgtEl>
                                            </p:cond>
                                          </p:endCondLst>
                                        </p:cTn>
                                        <p:tgtEl>
                                          <p:sndTgt r:embed="rId4" name="Pencil Check"/>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subTnLst>
                                    <p:audio>
                                      <p:cMediaNode>
                                        <p:cTn display="0" masterRel="sameClick">
                                          <p:stCondLst>
                                            <p:cond evt="begin" delay="0">
                                              <p:tn val="75"/>
                                            </p:cond>
                                          </p:stCondLst>
                                          <p:endCondLst>
                                            <p:cond evt="onStopAudio" delay="0">
                                              <p:tgtEl>
                                                <p:sldTgt/>
                                              </p:tgtEl>
                                            </p:cond>
                                          </p:endCondLst>
                                        </p:cTn>
                                        <p:tgtEl>
                                          <p:sndTgt r:embed="rId6" name="Pig.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03523"/>
                                        </p:tgtEl>
                                        <p:attrNameLst>
                                          <p:attrName>style.visibility</p:attrName>
                                        </p:attrNameLst>
                                      </p:cBhvr>
                                      <p:to>
                                        <p:strVal val="visible"/>
                                      </p:to>
                                    </p:set>
                                    <p:animEffect transition="in" filter="wipe(left)">
                                      <p:cBhvr>
                                        <p:cTn id="82" dur="500"/>
                                        <p:tgtEl>
                                          <p:spTgt spid="403523"/>
                                        </p:tgtEl>
                                      </p:cBhvr>
                                    </p:animEffect>
                                  </p:childTnLst>
                                  <p:subTnLst>
                                    <p:audio>
                                      <p:cMediaNode>
                                        <p:cTn display="0" masterRel="sameClick">
                                          <p:stCondLst>
                                            <p:cond evt="begin" delay="0">
                                              <p:tn val="80"/>
                                            </p:cond>
                                          </p:stCondLst>
                                          <p:endCondLst>
                                            <p:cond evt="onStopAudio" delay="0">
                                              <p:tgtEl>
                                                <p:sldTgt/>
                                              </p:tgtEl>
                                            </p:cond>
                                          </p:endCondLst>
                                        </p:cTn>
                                        <p:tgtEl>
                                          <p:sndTgt r:embed="rId8" name="Whoosh"/>
                                        </p:tgtEl>
                                      </p:cMediaNode>
                                    </p:audio>
                                  </p:subTnLst>
                                </p:cTn>
                              </p:par>
                            </p:childTnLst>
                          </p:cTn>
                        </p:par>
                        <p:par>
                          <p:cTn id="83" fill="hold" nodeType="afterGroup">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03524"/>
                                        </p:tgtEl>
                                        <p:attrNameLst>
                                          <p:attrName>style.visibility</p:attrName>
                                        </p:attrNameLst>
                                      </p:cBhvr>
                                      <p:to>
                                        <p:strVal val="visible"/>
                                      </p:to>
                                    </p:set>
                                    <p:animEffect transition="in" filter="wipe(left)">
                                      <p:cBhvr>
                                        <p:cTn id="86" dur="500"/>
                                        <p:tgtEl>
                                          <p:spTgt spid="40352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1"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up)">
                                      <p:cBhvr>
                                        <p:cTn id="91" dur="500"/>
                                        <p:tgtEl>
                                          <p:spTgt spid="14"/>
                                        </p:tgtEl>
                                      </p:cBhvr>
                                    </p:animEffect>
                                  </p:childTnLst>
                                  <p:subTnLst>
                                    <p:audio>
                                      <p:cMediaNode>
                                        <p:cTn display="0" masterRel="sameClick">
                                          <p:stCondLst>
                                            <p:cond evt="begin" delay="0">
                                              <p:tn val="89"/>
                                            </p:cond>
                                          </p:stCondLst>
                                          <p:endCondLst>
                                            <p:cond evt="onStopAudio" delay="0">
                                              <p:tgtEl>
                                                <p:sldTgt/>
                                              </p:tgtEl>
                                            </p:cond>
                                          </p:endCondLst>
                                        </p:cTn>
                                        <p:tgtEl>
                                          <p:sndTgt r:embed="rId5" name="Pong"/>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1"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up)">
                                      <p:cBhvr>
                                        <p:cTn id="96" dur="500"/>
                                        <p:tgtEl>
                                          <p:spTgt spid="21"/>
                                        </p:tgtEl>
                                      </p:cBhvr>
                                    </p:animEffect>
                                  </p:childTnLst>
                                  <p:subTnLst>
                                    <p:audio>
                                      <p:cMediaNode>
                                        <p:cTn display="0" masterRel="sameClick">
                                          <p:stCondLst>
                                            <p:cond evt="begin" delay="0">
                                              <p:tn val="94"/>
                                            </p:cond>
                                          </p:stCondLst>
                                          <p:endCondLst>
                                            <p:cond evt="onStopAudio" delay="0">
                                              <p:tgtEl>
                                                <p:sldTgt/>
                                              </p:tgtEl>
                                            </p:cond>
                                          </p:endCondLst>
                                        </p:cTn>
                                        <p:tgtEl>
                                          <p:sndTgt r:embed="rId6" name="Pi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03505"/>
                                        </p:tgtEl>
                                        <p:attrNameLst>
                                          <p:attrName>style.visibility</p:attrName>
                                        </p:attrNameLst>
                                      </p:cBhvr>
                                      <p:to>
                                        <p:strVal val="visible"/>
                                      </p:to>
                                    </p:set>
                                    <p:animEffect transition="in" filter="wipe(left)">
                                      <p:cBhvr>
                                        <p:cTn id="101" dur="500"/>
                                        <p:tgtEl>
                                          <p:spTgt spid="403505"/>
                                        </p:tgtEl>
                                      </p:cBhvr>
                                    </p:animEffect>
                                  </p:childTnLst>
                                  <p:subTnLst>
                                    <p:audio>
                                      <p:cMediaNode>
                                        <p:cTn display="0" masterRel="sameClick">
                                          <p:stCondLst>
                                            <p:cond evt="begin" delay="0">
                                              <p:tn val="99"/>
                                            </p:cond>
                                          </p:stCondLst>
                                          <p:endCondLst>
                                            <p:cond evt="onStopAudio" delay="0">
                                              <p:tgtEl>
                                                <p:sldTgt/>
                                              </p:tgtEl>
                                            </p:cond>
                                          </p:endCondLst>
                                        </p:cTn>
                                        <p:tgtEl>
                                          <p:sndTgt r:embed="rId9"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93" grpId="0" autoUpdateAnimBg="0"/>
      <p:bldP spid="403505" grpId="0" animBg="1"/>
      <p:bldP spid="403523" grpId="0"/>
      <p:bldP spid="403524" grpId="0"/>
      <p:bldP spid="4035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a:extLst>
              <a:ext uri="{FF2B5EF4-FFF2-40B4-BE49-F238E27FC236}">
                <a16:creationId xmlns:a16="http://schemas.microsoft.com/office/drawing/2014/main" id="{15E7086F-FBD9-2144-813C-7953F04C7546}"/>
              </a:ext>
            </a:extLst>
          </p:cNvPr>
          <p:cNvPicPr>
            <a:picLocks noGrp="1" noChangeAspect="1" noChangeArrowheads="1"/>
          </p:cNvPicPr>
          <p:nvPr>
            <p:ph type="body" idx="1"/>
          </p:nvPr>
        </p:nvPicPr>
        <p:blipFill>
          <a:blip r:embed="rId6">
            <a:extLst>
              <a:ext uri="{28A0092B-C50C-407E-A947-70E740481C1C}">
                <a14:useLocalDpi xmlns:a14="http://schemas.microsoft.com/office/drawing/2010/main" val="0"/>
              </a:ext>
            </a:extLst>
          </a:blip>
          <a:srcRect l="2696" t="2400" r="2696" b="4559"/>
          <a:stretch>
            <a:fillRect/>
          </a:stretch>
        </p:blipFill>
        <p:spPr>
          <a:xfrm>
            <a:off x="3271838" y="466725"/>
            <a:ext cx="5710237" cy="6310313"/>
          </a:xfrm>
          <a:effectLst>
            <a:outerShdw blurRad="63500" dist="38099" dir="2700000" algn="ctr" rotWithShape="0">
              <a:srgbClr val="000000">
                <a:alpha val="74997"/>
              </a:srgbClr>
            </a:outerShdw>
          </a:effectLst>
        </p:spPr>
      </p:pic>
      <p:sp>
        <p:nvSpPr>
          <p:cNvPr id="390147" name="Rectangle 3" descr="Rectangle: Click to edit Master text styles&#13;&#10;Second level&#13;&#10;Third level&#13;&#10;Fourth level&#13;&#10;Fifth level">
            <a:extLst>
              <a:ext uri="{FF2B5EF4-FFF2-40B4-BE49-F238E27FC236}">
                <a16:creationId xmlns:a16="http://schemas.microsoft.com/office/drawing/2014/main" id="{4A2819AA-A96F-A040-915C-A27DDB64D22F}"/>
              </a:ext>
            </a:extLst>
          </p:cNvPr>
          <p:cNvSpPr>
            <a:spLocks noChangeArrowheads="1"/>
          </p:cNvSpPr>
          <p:nvPr/>
        </p:nvSpPr>
        <p:spPr bwMode="auto">
          <a:xfrm>
            <a:off x="685800" y="1371600"/>
            <a:ext cx="2438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50" indent="-635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pPr>
            <a:r>
              <a:rPr lang="en-US" altLang="en-US" sz="3000" b="1" dirty="0">
                <a:solidFill>
                  <a:srgbClr val="0F116A"/>
                </a:solidFill>
              </a:rPr>
              <a:t>So we fully oxidized glucose </a:t>
            </a:r>
          </a:p>
          <a:p>
            <a:pPr eaLnBrk="1" hangingPunct="1">
              <a:spcBef>
                <a:spcPct val="20000"/>
              </a:spcBef>
              <a:buClr>
                <a:srgbClr val="0F116A"/>
              </a:buClr>
              <a:buSzPct val="120000"/>
            </a:pPr>
            <a:r>
              <a:rPr lang="en-US" altLang="en-US" sz="3000" b="1" dirty="0">
                <a:solidFill>
                  <a:srgbClr val="00B0F0"/>
                </a:solidFill>
              </a:rPr>
              <a:t>C</a:t>
            </a:r>
            <a:r>
              <a:rPr lang="en-US" altLang="en-US" sz="3000" b="1" baseline="-25000" dirty="0">
                <a:solidFill>
                  <a:srgbClr val="00B0F0"/>
                </a:solidFill>
              </a:rPr>
              <a:t>6</a:t>
            </a:r>
            <a:r>
              <a:rPr lang="en-US" altLang="en-US" sz="3000" b="1" dirty="0">
                <a:solidFill>
                  <a:srgbClr val="00B0F0"/>
                </a:solidFill>
              </a:rPr>
              <a:t>H</a:t>
            </a:r>
            <a:r>
              <a:rPr lang="en-US" altLang="en-US" sz="3000" b="1" baseline="-25000" dirty="0">
                <a:solidFill>
                  <a:srgbClr val="00B0F0"/>
                </a:solidFill>
              </a:rPr>
              <a:t>12</a:t>
            </a:r>
            <a:r>
              <a:rPr lang="en-US" altLang="en-US" sz="3000" b="1" dirty="0">
                <a:solidFill>
                  <a:srgbClr val="00B0F0"/>
                </a:solidFill>
              </a:rPr>
              <a:t>O</a:t>
            </a:r>
            <a:r>
              <a:rPr lang="en-US" altLang="en-US" sz="3000" b="1" baseline="-25000" dirty="0">
                <a:solidFill>
                  <a:srgbClr val="00B0F0"/>
                </a:solidFill>
              </a:rPr>
              <a:t>6</a:t>
            </a:r>
          </a:p>
          <a:p>
            <a:pPr eaLnBrk="1" hangingPunct="1">
              <a:spcBef>
                <a:spcPct val="20000"/>
              </a:spcBef>
              <a:buClr>
                <a:srgbClr val="0F116A"/>
              </a:buClr>
              <a:buSzPct val="120000"/>
            </a:pPr>
            <a:r>
              <a:rPr lang="en-US" altLang="en-US" sz="3000" b="1" dirty="0">
                <a:solidFill>
                  <a:srgbClr val="00B0F0"/>
                </a:solidFill>
                <a:sym typeface="Symbol" pitchFamily="2" charset="2"/>
              </a:rPr>
              <a:t></a:t>
            </a:r>
            <a:endParaRPr lang="en-US" altLang="en-US" sz="3000" b="1" dirty="0">
              <a:solidFill>
                <a:srgbClr val="00B0F0"/>
              </a:solidFill>
            </a:endParaRPr>
          </a:p>
          <a:p>
            <a:pPr eaLnBrk="1" hangingPunct="1">
              <a:spcBef>
                <a:spcPct val="20000"/>
              </a:spcBef>
              <a:buClr>
                <a:srgbClr val="0F116A"/>
              </a:buClr>
              <a:buSzPct val="120000"/>
            </a:pPr>
            <a:r>
              <a:rPr lang="en-US" altLang="en-US" sz="3000" b="1" dirty="0">
                <a:solidFill>
                  <a:srgbClr val="00B0F0"/>
                </a:solidFill>
              </a:rPr>
              <a:t>CO</a:t>
            </a:r>
            <a:r>
              <a:rPr lang="en-US" altLang="en-US" sz="3000" b="1" baseline="-25000" dirty="0">
                <a:solidFill>
                  <a:srgbClr val="00B0F0"/>
                </a:solidFill>
              </a:rPr>
              <a:t>2</a:t>
            </a:r>
            <a:endParaRPr lang="en-US" altLang="en-US" sz="3000" b="1" dirty="0">
              <a:solidFill>
                <a:srgbClr val="00B0F0"/>
              </a:solidFill>
            </a:endParaRPr>
          </a:p>
          <a:p>
            <a:pPr algn="l" eaLnBrk="1" hangingPunct="1">
              <a:spcBef>
                <a:spcPct val="20000"/>
              </a:spcBef>
              <a:buClr>
                <a:srgbClr val="0F116A"/>
              </a:buClr>
              <a:buSzPct val="120000"/>
            </a:pPr>
            <a:r>
              <a:rPr lang="en-US" altLang="en-US" sz="3000" b="1" dirty="0">
                <a:solidFill>
                  <a:srgbClr val="0F116A"/>
                </a:solidFill>
              </a:rPr>
              <a:t>&amp; ended up </a:t>
            </a:r>
            <a:br>
              <a:rPr lang="en-US" altLang="en-US" sz="3000" b="1" dirty="0">
                <a:solidFill>
                  <a:srgbClr val="0F116A"/>
                </a:solidFill>
              </a:rPr>
            </a:br>
            <a:r>
              <a:rPr lang="en-US" altLang="en-US" sz="3000" b="1" dirty="0">
                <a:solidFill>
                  <a:srgbClr val="0F116A"/>
                </a:solidFill>
              </a:rPr>
              <a:t>with </a:t>
            </a:r>
            <a:r>
              <a:rPr lang="en-US" altLang="en-US" sz="3000" b="1" u="sng" dirty="0">
                <a:solidFill>
                  <a:srgbClr val="CC0000"/>
                </a:solidFill>
              </a:rPr>
              <a:t>4 ATP</a:t>
            </a:r>
            <a:r>
              <a:rPr lang="en-US" altLang="en-US" sz="3000" b="1" i="1" dirty="0">
                <a:solidFill>
                  <a:srgbClr val="0F116A"/>
                </a:solidFill>
              </a:rPr>
              <a:t>!</a:t>
            </a:r>
            <a:endParaRPr lang="en-US" altLang="en-US" sz="3000" b="1" dirty="0">
              <a:solidFill>
                <a:srgbClr val="0F116A"/>
              </a:solidFill>
            </a:endParaRPr>
          </a:p>
        </p:txBody>
      </p:sp>
      <p:sp>
        <p:nvSpPr>
          <p:cNvPr id="25603" name="Rectangle 4">
            <a:extLst>
              <a:ext uri="{FF2B5EF4-FFF2-40B4-BE49-F238E27FC236}">
                <a16:creationId xmlns:a16="http://schemas.microsoft.com/office/drawing/2014/main" id="{8341A471-4827-5547-A880-104B180185B6}"/>
              </a:ext>
            </a:extLst>
          </p:cNvPr>
          <p:cNvSpPr>
            <a:spLocks noChangeArrowheads="1"/>
          </p:cNvSpPr>
          <p:nvPr/>
        </p:nvSpPr>
        <p:spPr bwMode="auto">
          <a:xfrm>
            <a:off x="587375" y="685800"/>
            <a:ext cx="2366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3400" b="1">
                <a:solidFill>
                  <a:schemeClr val="tx2"/>
                </a:solidFill>
              </a:rPr>
              <a:t>Whassup?</a:t>
            </a:r>
            <a:endParaRPr lang="en-US" altLang="en-US" sz="3000" b="1" baseline="-25000">
              <a:solidFill>
                <a:srgbClr val="000000"/>
              </a:solidFill>
            </a:endParaRPr>
          </a:p>
        </p:txBody>
      </p:sp>
      <p:pic>
        <p:nvPicPr>
          <p:cNvPr id="390153" name="Picture 9" descr="penguinL">
            <a:extLst>
              <a:ext uri="{FF2B5EF4-FFF2-40B4-BE49-F238E27FC236}">
                <a16:creationId xmlns:a16="http://schemas.microsoft.com/office/drawing/2014/main" id="{092E5E5D-E04B-5249-B640-2574292EE0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54" name="AutoShape 10">
            <a:extLst>
              <a:ext uri="{FF2B5EF4-FFF2-40B4-BE49-F238E27FC236}">
                <a16:creationId xmlns:a16="http://schemas.microsoft.com/office/drawing/2014/main" id="{BFA1BFCE-2314-714D-BBD0-0FD494A9EEC1}"/>
              </a:ext>
            </a:extLst>
          </p:cNvPr>
          <p:cNvSpPr>
            <a:spLocks noChangeArrowheads="1"/>
          </p:cNvSpPr>
          <p:nvPr/>
        </p:nvSpPr>
        <p:spPr bwMode="auto">
          <a:xfrm flipH="1">
            <a:off x="1419225" y="5659438"/>
            <a:ext cx="1735138" cy="1073150"/>
          </a:xfrm>
          <a:prstGeom prst="wedgeEllipseCallout">
            <a:avLst>
              <a:gd name="adj1" fmla="val 72597"/>
              <a:gd name="adj2" fmla="val -29292"/>
            </a:avLst>
          </a:prstGeom>
          <a:solidFill>
            <a:srgbClr val="FFEA18"/>
          </a:solidFill>
          <a:ln w="38100">
            <a:solidFill>
              <a:srgbClr val="CC0000"/>
            </a:solidFill>
            <a:miter lim="800000"/>
            <a:headEnd/>
            <a:tailEnd/>
          </a:ln>
        </p:spPr>
        <p:txBody>
          <a:bodyPr wrap="none" lIns="0" tIns="0" rIns="0" bIns="0"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What</a:t>
            </a:r>
            <a:r>
              <a:rPr lang="ja-JP" altLang="en-US" sz="1800" b="1">
                <a:solidFill>
                  <a:srgbClr val="0F116A"/>
                </a:solidFill>
                <a:latin typeface="Comic Sans MS" panose="030F0902030302020204" pitchFamily="66" charset="0"/>
              </a:rPr>
              <a:t>’</a:t>
            </a:r>
            <a:r>
              <a:rPr lang="en-US" altLang="ja-JP" sz="1800" b="1">
                <a:solidFill>
                  <a:srgbClr val="0F116A"/>
                </a:solidFill>
                <a:latin typeface="Comic Sans MS" panose="030F0902030302020204" pitchFamily="66" charset="0"/>
              </a:rPr>
              <a:t>s the </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point? </a:t>
            </a:r>
            <a:endParaRPr lang="en-US" altLang="en-US" sz="18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2844227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0" end="0"/>
                                            </p:txEl>
                                          </p:spTgt>
                                        </p:tgtEl>
                                        <p:attrNameLst>
                                          <p:attrName>style.visibility</p:attrName>
                                        </p:attrNameLst>
                                      </p:cBhvr>
                                      <p:to>
                                        <p:strVal val="visible"/>
                                      </p:to>
                                    </p:set>
                                    <p:anim calcmode="lin" valueType="num">
                                      <p:cBhvr additive="base">
                                        <p:cTn id="7" dur="500" fill="hold"/>
                                        <p:tgtEl>
                                          <p:spTgt spid="390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90147">
                                            <p:txEl>
                                              <p:pRg st="1" end="1"/>
                                            </p:txEl>
                                          </p:spTgt>
                                        </p:tgtEl>
                                        <p:attrNameLst>
                                          <p:attrName>style.visibility</p:attrName>
                                        </p:attrNameLst>
                                      </p:cBhvr>
                                      <p:to>
                                        <p:strVal val="visible"/>
                                      </p:to>
                                    </p:set>
                                    <p:anim calcmode="lin" valueType="num">
                                      <p:cBhvr additive="base">
                                        <p:cTn id="13" dur="500" fill="hold"/>
                                        <p:tgtEl>
                                          <p:spTgt spid="390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0147">
                                            <p:txEl>
                                              <p:pRg st="1" end="1"/>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2" end="2"/>
                                            </p:txEl>
                                          </p:spTgt>
                                        </p:tgtEl>
                                        <p:attrNameLst>
                                          <p:attrName>style.visibility</p:attrName>
                                        </p:attrNameLst>
                                      </p:cBhvr>
                                      <p:to>
                                        <p:strVal val="visible"/>
                                      </p:to>
                                    </p:set>
                                    <p:anim calcmode="lin" valueType="num">
                                      <p:cBhvr additive="base">
                                        <p:cTn id="19"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7">
                                            <p:txEl>
                                              <p:pRg st="3" end="3"/>
                                            </p:txEl>
                                          </p:spTgt>
                                        </p:tgtEl>
                                        <p:attrNameLst>
                                          <p:attrName>style.visibility</p:attrName>
                                        </p:attrNameLst>
                                      </p:cBhvr>
                                      <p:to>
                                        <p:strVal val="visible"/>
                                      </p:to>
                                    </p:set>
                                    <p:anim calcmode="lin" valueType="num">
                                      <p:cBhvr additive="base">
                                        <p:cTn id="25"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7">
                                            <p:txEl>
                                              <p:pRg st="4" end="4"/>
                                            </p:txEl>
                                          </p:spTgt>
                                        </p:tgtEl>
                                        <p:attrNameLst>
                                          <p:attrName>style.visibility</p:attrName>
                                        </p:attrNameLst>
                                      </p:cBhvr>
                                      <p:to>
                                        <p:strVal val="visible"/>
                                      </p:to>
                                    </p:set>
                                    <p:anim calcmode="lin" valueType="num">
                                      <p:cBhvr additive="base">
                                        <p:cTn id="31" dur="500" fill="hold"/>
                                        <p:tgtEl>
                                          <p:spTgt spid="390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390153"/>
                                        </p:tgtEl>
                                        <p:attrNameLst>
                                          <p:attrName>style.visibility</p:attrName>
                                        </p:attrNameLst>
                                      </p:cBhvr>
                                      <p:to>
                                        <p:strVal val="visible"/>
                                      </p:to>
                                    </p:set>
                                    <p:animEffect transition="in" filter="wipe(left)">
                                      <p:cBhvr>
                                        <p:cTn id="37" dur="500"/>
                                        <p:tgtEl>
                                          <p:spTgt spid="390153"/>
                                        </p:tgtEl>
                                      </p:cBhvr>
                                    </p:animEffect>
                                  </p:childTnLst>
                                </p:cTn>
                              </p:par>
                            </p:childTnLst>
                          </p:cTn>
                        </p:par>
                        <p:par>
                          <p:cTn id="38" fill="hold" nodeType="afterGroup">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390154"/>
                                        </p:tgtEl>
                                        <p:attrNameLst>
                                          <p:attrName>style.visibility</p:attrName>
                                        </p:attrNameLst>
                                      </p:cBhvr>
                                      <p:to>
                                        <p:strVal val="visible"/>
                                      </p:to>
                                    </p:set>
                                    <p:animEffect transition="in" filter="wipe(down)">
                                      <p:cBhvr>
                                        <p:cTn id="41" dur="500"/>
                                        <p:tgtEl>
                                          <p:spTgt spid="390154"/>
                                        </p:tgtEl>
                                      </p:cBhvr>
                                    </p:animEffect>
                                  </p:childTnLst>
                                  <p:subTnLst>
                                    <p:audio>
                                      <p:cMediaNode>
                                        <p:cTn display="0" masterRel="sameClick">
                                          <p:stCondLst>
                                            <p:cond evt="begin" delay="0">
                                              <p:tn val="3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P spid="39015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a:extLst>
              <a:ext uri="{FF2B5EF4-FFF2-40B4-BE49-F238E27FC236}">
                <a16:creationId xmlns:a16="http://schemas.microsoft.com/office/drawing/2014/main" id="{81533896-5B6C-0441-A367-2B9FE0572E15}"/>
              </a:ext>
            </a:extLst>
          </p:cNvPr>
          <p:cNvPicPr>
            <a:picLocks noGrp="1" noChangeAspect="1" noChangeArrowheads="1"/>
          </p:cNvPicPr>
          <p:nvPr>
            <p:ph type="body" idx="1"/>
          </p:nvPr>
        </p:nvPicPr>
        <p:blipFill>
          <a:blip r:embed="rId7">
            <a:extLst>
              <a:ext uri="{28A0092B-C50C-407E-A947-70E740481C1C}">
                <a14:useLocalDpi xmlns:a14="http://schemas.microsoft.com/office/drawing/2010/main" val="0"/>
              </a:ext>
            </a:extLst>
          </a:blip>
          <a:srcRect l="1703" t="2400" r="5107" b="4440"/>
          <a:stretch>
            <a:fillRect/>
          </a:stretch>
        </p:blipFill>
        <p:spPr>
          <a:xfrm>
            <a:off x="4373563" y="1390650"/>
            <a:ext cx="3786187" cy="5372100"/>
          </a:xfrm>
          <a:ln>
            <a:solidFill>
              <a:srgbClr val="660000"/>
            </a:solidFill>
            <a:miter lim="800000"/>
            <a:headEnd/>
            <a:tailEnd/>
          </a:ln>
          <a:effectLst>
            <a:outerShdw blurRad="63500" dist="38099" dir="2700000" algn="ctr" rotWithShape="0">
              <a:srgbClr val="000000">
                <a:alpha val="74997"/>
              </a:srgbClr>
            </a:outerShdw>
          </a:effectLst>
        </p:spPr>
      </p:pic>
      <p:sp>
        <p:nvSpPr>
          <p:cNvPr id="392195" name="Rectangle 3" descr="Rectangle: Click to edit Master text styles&#13;&#10;Second level&#13;&#10;Third level&#13;&#10;Fourth level&#13;&#10;Fifth level">
            <a:extLst>
              <a:ext uri="{FF2B5EF4-FFF2-40B4-BE49-F238E27FC236}">
                <a16:creationId xmlns:a16="http://schemas.microsoft.com/office/drawing/2014/main" id="{CA1D55A1-1E29-7B4F-AF79-193395EAA1F3}"/>
              </a:ext>
            </a:extLst>
          </p:cNvPr>
          <p:cNvSpPr>
            <a:spLocks noChangeArrowheads="1"/>
          </p:cNvSpPr>
          <p:nvPr/>
        </p:nvSpPr>
        <p:spPr bwMode="auto">
          <a:xfrm>
            <a:off x="582613" y="1371600"/>
            <a:ext cx="381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b="1" dirty="0">
                <a:solidFill>
                  <a:srgbClr val="0F116A"/>
                </a:solidFill>
              </a:rPr>
              <a:t>Krebs cycle produces large quantities of </a:t>
            </a:r>
            <a:r>
              <a:rPr lang="en-US" altLang="en-US" sz="3000" b="1" u="sng" dirty="0">
                <a:solidFill>
                  <a:srgbClr val="00B0F0"/>
                </a:solidFill>
              </a:rPr>
              <a:t>electron carriers</a:t>
            </a:r>
          </a:p>
          <a:p>
            <a:pPr lvl="1" algn="l" eaLnBrk="1" hangingPunct="1">
              <a:spcBef>
                <a:spcPct val="20000"/>
              </a:spcBef>
              <a:buClr>
                <a:schemeClr val="tx1"/>
              </a:buClr>
              <a:buSzPct val="60000"/>
              <a:buFont typeface="Wingdings" pitchFamily="2" charset="2"/>
              <a:buChar char="u"/>
            </a:pPr>
            <a:r>
              <a:rPr lang="en-US" altLang="en-US" sz="2800" b="1" dirty="0">
                <a:solidFill>
                  <a:srgbClr val="00B0F0"/>
                </a:solidFill>
              </a:rPr>
              <a:t>NADH</a:t>
            </a:r>
          </a:p>
          <a:p>
            <a:pPr lvl="1" algn="l" eaLnBrk="1" hangingPunct="1">
              <a:spcBef>
                <a:spcPct val="20000"/>
              </a:spcBef>
              <a:buClr>
                <a:schemeClr val="tx1"/>
              </a:buClr>
              <a:buSzPct val="60000"/>
              <a:buFont typeface="Wingdings" pitchFamily="2" charset="2"/>
              <a:buChar char="u"/>
            </a:pPr>
            <a:r>
              <a:rPr lang="en-US" altLang="en-US" sz="2800" b="1" dirty="0">
                <a:solidFill>
                  <a:srgbClr val="00B0F0"/>
                </a:solidFill>
              </a:rPr>
              <a:t>FADH</a:t>
            </a:r>
            <a:r>
              <a:rPr lang="en-US" altLang="en-US" sz="2800" b="1" baseline="-25000" dirty="0">
                <a:solidFill>
                  <a:srgbClr val="00B0F0"/>
                </a:solidFill>
              </a:rPr>
              <a:t>2</a:t>
            </a:r>
            <a:endParaRPr lang="en-US" altLang="en-US" sz="2800" b="1" dirty="0">
              <a:solidFill>
                <a:srgbClr val="00B0F0"/>
              </a:solidFill>
            </a:endParaRPr>
          </a:p>
          <a:p>
            <a:pPr lvl="1" algn="l" eaLnBrk="1" hangingPunct="1">
              <a:spcBef>
                <a:spcPct val="20000"/>
              </a:spcBef>
              <a:buClr>
                <a:schemeClr val="tx1"/>
              </a:buClr>
              <a:buSzPct val="60000"/>
              <a:buFont typeface="Wingdings" pitchFamily="2" charset="2"/>
              <a:buChar char="u"/>
            </a:pPr>
            <a:r>
              <a:rPr lang="en-US" altLang="en-US" sz="2800" b="1" dirty="0"/>
              <a:t>go to </a:t>
            </a:r>
            <a:r>
              <a:rPr lang="en-US" altLang="en-US" sz="2800" b="1" u="sng" dirty="0">
                <a:solidFill>
                  <a:srgbClr val="00B0F0"/>
                </a:solidFill>
              </a:rPr>
              <a:t>Electron Transport </a:t>
            </a:r>
            <a:r>
              <a:rPr lang="en-US" altLang="en-US" sz="2800" b="1" u="sng" dirty="0">
                <a:solidFill>
                  <a:srgbClr val="CC0000"/>
                </a:solidFill>
              </a:rPr>
              <a:t>Chain</a:t>
            </a:r>
            <a:r>
              <a:rPr lang="en-US" altLang="en-US" sz="2800" b="1" i="1" u="sng" dirty="0">
                <a:solidFill>
                  <a:srgbClr val="CC0000"/>
                </a:solidFill>
              </a:rPr>
              <a:t>!</a:t>
            </a:r>
            <a:endParaRPr lang="en-US" altLang="en-US" sz="2800" b="1" dirty="0"/>
          </a:p>
        </p:txBody>
      </p:sp>
      <p:sp>
        <p:nvSpPr>
          <p:cNvPr id="27651" name="Rectangle 4">
            <a:extLst>
              <a:ext uri="{FF2B5EF4-FFF2-40B4-BE49-F238E27FC236}">
                <a16:creationId xmlns:a16="http://schemas.microsoft.com/office/drawing/2014/main" id="{FA19D809-C8F8-A443-A9CA-7EB7E9E61FE5}"/>
              </a:ext>
            </a:extLst>
          </p:cNvPr>
          <p:cNvSpPr>
            <a:spLocks noChangeArrowheads="1"/>
          </p:cNvSpPr>
          <p:nvPr/>
        </p:nvSpPr>
        <p:spPr bwMode="auto">
          <a:xfrm>
            <a:off x="596900" y="685800"/>
            <a:ext cx="7972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3400" b="1">
                <a:solidFill>
                  <a:schemeClr val="tx2"/>
                </a:solidFill>
              </a:rPr>
              <a:t>Electron Carriers = Hydrogen Carriers</a:t>
            </a:r>
            <a:endParaRPr lang="en-US" altLang="en-US" sz="3000" b="1" baseline="-25000">
              <a:solidFill>
                <a:srgbClr val="000000"/>
              </a:solidFill>
            </a:endParaRPr>
          </a:p>
        </p:txBody>
      </p:sp>
      <p:pic>
        <p:nvPicPr>
          <p:cNvPr id="392201" name="Picture 9" descr="penguinL">
            <a:extLst>
              <a:ext uri="{FF2B5EF4-FFF2-40B4-BE49-F238E27FC236}">
                <a16:creationId xmlns:a16="http://schemas.microsoft.com/office/drawing/2014/main" id="{7FBD16F1-8465-104E-B2CF-1A47AA78AE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2202" name="AutoShape 10">
            <a:extLst>
              <a:ext uri="{FF2B5EF4-FFF2-40B4-BE49-F238E27FC236}">
                <a16:creationId xmlns:a16="http://schemas.microsoft.com/office/drawing/2014/main" id="{4AADA0A6-B657-974C-B9EF-CD6BFB5E9C59}"/>
              </a:ext>
            </a:extLst>
          </p:cNvPr>
          <p:cNvSpPr>
            <a:spLocks noChangeArrowheads="1"/>
          </p:cNvSpPr>
          <p:nvPr/>
        </p:nvSpPr>
        <p:spPr bwMode="auto">
          <a:xfrm flipH="1">
            <a:off x="1617663" y="5364163"/>
            <a:ext cx="2433637" cy="1430337"/>
          </a:xfrm>
          <a:prstGeom prst="wedgeEllipseCallout">
            <a:avLst>
              <a:gd name="adj1" fmla="val 72370"/>
              <a:gd name="adj2" fmla="val -12819"/>
            </a:avLst>
          </a:prstGeom>
          <a:solidFill>
            <a:srgbClr val="FFEA18"/>
          </a:solidFill>
          <a:ln w="38100">
            <a:solidFill>
              <a:srgbClr val="CC0000"/>
            </a:solidFill>
            <a:miter lim="800000"/>
            <a:headEnd/>
            <a:tailEnd/>
          </a:ln>
        </p:spPr>
        <p:txBody>
          <a:bodyPr wrap="none" lIns="0" tIns="0" rIns="0" bIns="0"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What</a:t>
            </a:r>
            <a:r>
              <a:rPr lang="ja-JP" altLang="en-US" sz="1800" b="1">
                <a:solidFill>
                  <a:srgbClr val="0F116A"/>
                </a:solidFill>
                <a:latin typeface="Comic Sans MS" panose="030F0902030302020204" pitchFamily="66" charset="0"/>
              </a:rPr>
              <a:t>’</a:t>
            </a:r>
            <a:r>
              <a:rPr lang="en-US" altLang="ja-JP" sz="1800" b="1">
                <a:solidFill>
                  <a:srgbClr val="0F116A"/>
                </a:solidFill>
                <a:latin typeface="Comic Sans MS" panose="030F0902030302020204" pitchFamily="66" charset="0"/>
              </a:rPr>
              <a:t>s so </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important about </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electron carriers? </a:t>
            </a:r>
            <a:endParaRPr lang="en-US" altLang="en-US" sz="1800" b="1">
              <a:solidFill>
                <a:srgbClr val="0F116A"/>
              </a:solidFill>
              <a:latin typeface="Comic Sans MS" panose="030F0902030302020204" pitchFamily="66" charset="0"/>
            </a:endParaRPr>
          </a:p>
        </p:txBody>
      </p:sp>
      <p:grpSp>
        <p:nvGrpSpPr>
          <p:cNvPr id="2" name="Group 26">
            <a:extLst>
              <a:ext uri="{FF2B5EF4-FFF2-40B4-BE49-F238E27FC236}">
                <a16:creationId xmlns:a16="http://schemas.microsoft.com/office/drawing/2014/main" id="{8CD50707-3846-264A-A054-1C8099714E44}"/>
              </a:ext>
            </a:extLst>
          </p:cNvPr>
          <p:cNvGrpSpPr>
            <a:grpSpLocks/>
          </p:cNvGrpSpPr>
          <p:nvPr/>
        </p:nvGrpSpPr>
        <p:grpSpPr bwMode="auto">
          <a:xfrm>
            <a:off x="6902450" y="1217613"/>
            <a:ext cx="2157413" cy="2674937"/>
            <a:chOff x="4373" y="767"/>
            <a:chExt cx="1359" cy="1685"/>
          </a:xfrm>
        </p:grpSpPr>
        <p:pic>
          <p:nvPicPr>
            <p:cNvPr id="392204" name="Picture 12" descr="09_03">
              <a:extLst>
                <a:ext uri="{FF2B5EF4-FFF2-40B4-BE49-F238E27FC236}">
                  <a16:creationId xmlns:a16="http://schemas.microsoft.com/office/drawing/2014/main" id="{8813AEF5-B3F2-9F4F-B1B9-97E03572063C}"/>
                </a:ext>
              </a:extLst>
            </p:cNvPr>
            <p:cNvPicPr>
              <a:picLocks noChangeAspect="1" noChangeArrowheads="1"/>
            </p:cNvPicPr>
            <p:nvPr/>
          </p:nvPicPr>
          <p:blipFill>
            <a:blip r:embed="rId9"/>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blurRad="63500" dist="38099" dir="2700000" algn="ctr" rotWithShape="0">
                <a:srgbClr val="000000">
                  <a:alpha val="74998"/>
                </a:srgbClr>
              </a:outerShdw>
            </a:effectLst>
          </p:spPr>
        </p:pic>
        <p:sp>
          <p:nvSpPr>
            <p:cNvPr id="27658" name="Rectangle 13">
              <a:extLst>
                <a:ext uri="{FF2B5EF4-FFF2-40B4-BE49-F238E27FC236}">
                  <a16:creationId xmlns:a16="http://schemas.microsoft.com/office/drawing/2014/main" id="{39EAAD75-96E6-9C48-BAD6-3EB7AFF88EED}"/>
                </a:ext>
              </a:extLst>
            </p:cNvPr>
            <p:cNvSpPr>
              <a:spLocks noChangeArrowheads="1"/>
            </p:cNvSpPr>
            <p:nvPr/>
          </p:nvSpPr>
          <p:spPr bwMode="auto">
            <a:xfrm>
              <a:off x="5258" y="2314"/>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59" name="Rectangle 15">
              <a:extLst>
                <a:ext uri="{FF2B5EF4-FFF2-40B4-BE49-F238E27FC236}">
                  <a16:creationId xmlns:a16="http://schemas.microsoft.com/office/drawing/2014/main" id="{68EFC8B5-BC5E-1C4A-87B0-C3173A20A66A}"/>
                </a:ext>
              </a:extLst>
            </p:cNvPr>
            <p:cNvSpPr>
              <a:spLocks noChangeArrowheads="1"/>
            </p:cNvSpPr>
            <p:nvPr/>
          </p:nvSpPr>
          <p:spPr bwMode="auto">
            <a:xfrm>
              <a:off x="4775" y="981"/>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0" name="Rectangle 16">
              <a:extLst>
                <a:ext uri="{FF2B5EF4-FFF2-40B4-BE49-F238E27FC236}">
                  <a16:creationId xmlns:a16="http://schemas.microsoft.com/office/drawing/2014/main" id="{CA3A3998-F478-3C47-BA85-53FED3666EF4}"/>
                </a:ext>
              </a:extLst>
            </p:cNvPr>
            <p:cNvSpPr>
              <a:spLocks noChangeArrowheads="1"/>
            </p:cNvSpPr>
            <p:nvPr/>
          </p:nvSpPr>
          <p:spPr bwMode="auto">
            <a:xfrm>
              <a:off x="5343" y="1007"/>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1" name="Rectangle 17">
              <a:extLst>
                <a:ext uri="{FF2B5EF4-FFF2-40B4-BE49-F238E27FC236}">
                  <a16:creationId xmlns:a16="http://schemas.microsoft.com/office/drawing/2014/main" id="{E3D070E0-759C-9647-9899-AFF4C4981C31}"/>
                </a:ext>
              </a:extLst>
            </p:cNvPr>
            <p:cNvSpPr>
              <a:spLocks noChangeArrowheads="1"/>
            </p:cNvSpPr>
            <p:nvPr/>
          </p:nvSpPr>
          <p:spPr bwMode="auto">
            <a:xfrm>
              <a:off x="5356" y="838"/>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2" name="Rectangle 18">
              <a:extLst>
                <a:ext uri="{FF2B5EF4-FFF2-40B4-BE49-F238E27FC236}">
                  <a16:creationId xmlns:a16="http://schemas.microsoft.com/office/drawing/2014/main" id="{2A9244BD-F7C1-7242-9DD8-2CD725E6B8A7}"/>
                </a:ext>
              </a:extLst>
            </p:cNvPr>
            <p:cNvSpPr>
              <a:spLocks noChangeArrowheads="1"/>
            </p:cNvSpPr>
            <p:nvPr/>
          </p:nvSpPr>
          <p:spPr bwMode="auto">
            <a:xfrm>
              <a:off x="5037" y="1007"/>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3" name="Rectangle 19">
              <a:extLst>
                <a:ext uri="{FF2B5EF4-FFF2-40B4-BE49-F238E27FC236}">
                  <a16:creationId xmlns:a16="http://schemas.microsoft.com/office/drawing/2014/main" id="{FB469EF5-15FD-D347-9F0A-28C6BF42DEB1}"/>
                </a:ext>
              </a:extLst>
            </p:cNvPr>
            <p:cNvSpPr>
              <a:spLocks noChangeArrowheads="1"/>
            </p:cNvSpPr>
            <p:nvPr/>
          </p:nvSpPr>
          <p:spPr bwMode="auto">
            <a:xfrm>
              <a:off x="5179" y="973"/>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4" name="Rectangle 20">
              <a:extLst>
                <a:ext uri="{FF2B5EF4-FFF2-40B4-BE49-F238E27FC236}">
                  <a16:creationId xmlns:a16="http://schemas.microsoft.com/office/drawing/2014/main" id="{A4D38E90-1810-A44B-B7D4-92E3FD9ED051}"/>
                </a:ext>
              </a:extLst>
            </p:cNvPr>
            <p:cNvSpPr>
              <a:spLocks noChangeArrowheads="1"/>
            </p:cNvSpPr>
            <p:nvPr/>
          </p:nvSpPr>
          <p:spPr bwMode="auto">
            <a:xfrm>
              <a:off x="5141" y="858"/>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5" name="Rectangle 21">
              <a:extLst>
                <a:ext uri="{FF2B5EF4-FFF2-40B4-BE49-F238E27FC236}">
                  <a16:creationId xmlns:a16="http://schemas.microsoft.com/office/drawing/2014/main" id="{11FEF833-5A51-A442-8AA5-AA7A2998D3C1}"/>
                </a:ext>
              </a:extLst>
            </p:cNvPr>
            <p:cNvSpPr>
              <a:spLocks noChangeArrowheads="1"/>
            </p:cNvSpPr>
            <p:nvPr/>
          </p:nvSpPr>
          <p:spPr bwMode="auto">
            <a:xfrm>
              <a:off x="4965" y="856"/>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7666" name="Rectangle 22">
              <a:extLst>
                <a:ext uri="{FF2B5EF4-FFF2-40B4-BE49-F238E27FC236}">
                  <a16:creationId xmlns:a16="http://schemas.microsoft.com/office/drawing/2014/main" id="{6E095B62-F9A4-E44B-8282-598F9C8E39D4}"/>
                </a:ext>
              </a:extLst>
            </p:cNvPr>
            <p:cNvSpPr>
              <a:spLocks noChangeArrowheads="1"/>
            </p:cNvSpPr>
            <p:nvPr/>
          </p:nvSpPr>
          <p:spPr bwMode="auto">
            <a:xfrm>
              <a:off x="4800" y="782"/>
              <a:ext cx="9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grpSp>
      <p:sp>
        <p:nvSpPr>
          <p:cNvPr id="392217" name="AutoShape 25">
            <a:extLst>
              <a:ext uri="{FF2B5EF4-FFF2-40B4-BE49-F238E27FC236}">
                <a16:creationId xmlns:a16="http://schemas.microsoft.com/office/drawing/2014/main" id="{F0C22652-28D6-6D45-A202-620E73F335B4}"/>
              </a:ext>
            </a:extLst>
          </p:cNvPr>
          <p:cNvSpPr>
            <a:spLocks noChangeArrowheads="1"/>
          </p:cNvSpPr>
          <p:nvPr/>
        </p:nvSpPr>
        <p:spPr bwMode="auto">
          <a:xfrm>
            <a:off x="7085013" y="3355975"/>
            <a:ext cx="536575" cy="350838"/>
          </a:xfrm>
          <a:prstGeom prst="irregularSeal1">
            <a:avLst/>
          </a:prstGeom>
          <a:solidFill>
            <a:srgbClr val="FFEA18"/>
          </a:solidFill>
          <a:ln w="19050">
            <a:solidFill>
              <a:srgbClr val="FF6404"/>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CC0000"/>
                </a:solidFill>
              </a:rPr>
              <a:t>ATP</a:t>
            </a:r>
            <a:endParaRPr lang="en-US" altLang="en-US" sz="4000" b="1">
              <a:solidFill>
                <a:schemeClr val="tx2"/>
              </a:solidFill>
            </a:endParaRPr>
          </a:p>
        </p:txBody>
      </p:sp>
      <p:sp>
        <p:nvSpPr>
          <p:cNvPr id="27656" name="Rectangle 14">
            <a:extLst>
              <a:ext uri="{FF2B5EF4-FFF2-40B4-BE49-F238E27FC236}">
                <a16:creationId xmlns:a16="http://schemas.microsoft.com/office/drawing/2014/main" id="{A6521F95-F830-864F-87B0-84EFC7A526F2}"/>
              </a:ext>
            </a:extLst>
          </p:cNvPr>
          <p:cNvSpPr>
            <a:spLocks noChangeArrowheads="1"/>
          </p:cNvSpPr>
          <p:nvPr/>
        </p:nvSpPr>
        <p:spPr bwMode="auto">
          <a:xfrm>
            <a:off x="6970713" y="2867025"/>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F116A"/>
                </a:solidFill>
              </a:rPr>
              <a:t>ADP</a:t>
            </a:r>
            <a:br>
              <a:rPr lang="en-US" altLang="en-US" sz="1400" b="1">
                <a:solidFill>
                  <a:srgbClr val="0F116A"/>
                </a:solidFill>
              </a:rPr>
            </a:br>
            <a:r>
              <a:rPr lang="en-US" altLang="en-US" sz="1400" b="1">
                <a:solidFill>
                  <a:srgbClr val="0F116A"/>
                </a:solidFill>
              </a:rPr>
              <a:t>+ P</a:t>
            </a:r>
            <a:r>
              <a:rPr lang="en-US" altLang="en-US" sz="1400" b="1" baseline="-25000">
                <a:solidFill>
                  <a:srgbClr val="0F116A"/>
                </a:solidFill>
              </a:rPr>
              <a:t>i</a:t>
            </a:r>
            <a:endParaRPr lang="en-US" altLang="en-US" sz="1400" b="1">
              <a:solidFill>
                <a:srgbClr val="0F116A"/>
              </a:solidFill>
            </a:endParaRPr>
          </a:p>
        </p:txBody>
      </p:sp>
    </p:spTree>
    <p:extLst>
      <p:ext uri="{BB962C8B-B14F-4D97-AF65-F5344CB8AC3E}">
        <p14:creationId xmlns:p14="http://schemas.microsoft.com/office/powerpoint/2010/main" val="220768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2195">
                                            <p:txEl>
                                              <p:pRg st="2" end="2"/>
                                            </p:txEl>
                                          </p:spTgt>
                                        </p:tgtEl>
                                        <p:attrNameLst>
                                          <p:attrName>style.visibility</p:attrName>
                                        </p:attrNameLst>
                                      </p:cBhvr>
                                      <p:to>
                                        <p:strVal val="visible"/>
                                      </p:to>
                                    </p:set>
                                    <p:anim calcmode="lin" valueType="num">
                                      <p:cBhvr additive="base">
                                        <p:cTn id="19" dur="500" fill="hold"/>
                                        <p:tgtEl>
                                          <p:spTgt spid="392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219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92201"/>
                                        </p:tgtEl>
                                        <p:attrNameLst>
                                          <p:attrName>style.visibility</p:attrName>
                                        </p:attrNameLst>
                                      </p:cBhvr>
                                      <p:to>
                                        <p:strVal val="visible"/>
                                      </p:to>
                                    </p:set>
                                    <p:animEffect transition="in" filter="wipe(left)">
                                      <p:cBhvr>
                                        <p:cTn id="25" dur="500"/>
                                        <p:tgtEl>
                                          <p:spTgt spid="392201"/>
                                        </p:tgtEl>
                                      </p:cBhvr>
                                    </p:animEffec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92202"/>
                                        </p:tgtEl>
                                        <p:attrNameLst>
                                          <p:attrName>style.visibility</p:attrName>
                                        </p:attrNameLst>
                                      </p:cBhvr>
                                      <p:to>
                                        <p:strVal val="visible"/>
                                      </p:to>
                                    </p:set>
                                    <p:animEffect transition="in" filter="wipe(left)">
                                      <p:cBhvr>
                                        <p:cTn id="29" dur="500"/>
                                        <p:tgtEl>
                                          <p:spTgt spid="392202"/>
                                        </p:tgtEl>
                                      </p:cBhvr>
                                    </p:animEffect>
                                  </p:childTnLst>
                                  <p:subTnLst>
                                    <p:audio>
                                      <p:cMediaNode>
                                        <p:cTn display="0" masterRel="sameClick">
                                          <p:stCondLst>
                                            <p:cond evt="begin" delay="0">
                                              <p:tn val="27"/>
                                            </p:cond>
                                          </p:stCondLst>
                                          <p:endCondLst>
                                            <p:cond evt="onStopAudio" delay="0">
                                              <p:tgtEl>
                                                <p:sldTgt/>
                                              </p:tgtEl>
                                            </p:cond>
                                          </p:endCondLst>
                                        </p:cTn>
                                        <p:tgtEl>
                                          <p:sndTgt r:embed="rId4" name="Quac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92195">
                                            <p:txEl>
                                              <p:pRg st="3" end="3"/>
                                            </p:txEl>
                                          </p:spTgt>
                                        </p:tgtEl>
                                        <p:attrNameLst>
                                          <p:attrName>style.visibility</p:attrName>
                                        </p:attrNameLst>
                                      </p:cBhvr>
                                      <p:to>
                                        <p:strVal val="visible"/>
                                      </p:to>
                                    </p:set>
                                    <p:anim calcmode="lin" valueType="num">
                                      <p:cBhvr additive="base">
                                        <p:cTn id="34" dur="500" fill="hold"/>
                                        <p:tgtEl>
                                          <p:spTgt spid="392195">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219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5" name="Vibro Up"/>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392217"/>
                                        </p:tgtEl>
                                        <p:attrNameLst>
                                          <p:attrName>style.visibility</p:attrName>
                                        </p:attrNameLst>
                                      </p:cBhvr>
                                      <p:to>
                                        <p:strVal val="visible"/>
                                      </p:to>
                                    </p:set>
                                    <p:animEffect transition="in" filter="circle(out)">
                                      <p:cBhvr>
                                        <p:cTn id="45" dur="500"/>
                                        <p:tgtEl>
                                          <p:spTgt spid="392217"/>
                                        </p:tgtEl>
                                      </p:cBhvr>
                                    </p:animEffect>
                                  </p:childTnLst>
                                  <p:subTnLst>
                                    <p:audio>
                                      <p:cMediaNode>
                                        <p:cTn display="0" masterRel="sameClick">
                                          <p:stCondLst>
                                            <p:cond evt="begin" delay="0">
                                              <p:tn val="43"/>
                                            </p:cond>
                                          </p:stCondLst>
                                          <p:endCondLst>
                                            <p:cond evt="onStopAudio" delay="0">
                                              <p:tgtEl>
                                                <p:sldTgt/>
                                              </p:tgtEl>
                                            </p:cond>
                                          </p:endCondLst>
                                        </p:cTn>
                                        <p:tgtEl>
                                          <p:sndTgt r:embed="rId6"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02" grpId="0" animBg="1" autoUpdateAnimBg="0"/>
      <p:bldP spid="392217"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69A1FF9-772C-0D44-83C1-4176123460FB}"/>
              </a:ext>
            </a:extLst>
          </p:cNvPr>
          <p:cNvSpPr>
            <a:spLocks noGrp="1" noChangeArrowheads="1"/>
          </p:cNvSpPr>
          <p:nvPr>
            <p:ph type="title"/>
          </p:nvPr>
        </p:nvSpPr>
        <p:spPr>
          <a:xfrm>
            <a:off x="609600" y="685800"/>
            <a:ext cx="8382000" cy="762000"/>
          </a:xfrm>
        </p:spPr>
        <p:txBody>
          <a:bodyPr/>
          <a:lstStyle/>
          <a:p>
            <a:pPr eaLnBrk="1" hangingPunct="1"/>
            <a:r>
              <a:rPr lang="en-US" altLang="en-US"/>
              <a:t>Harvesting stored energy</a:t>
            </a:r>
          </a:p>
        </p:txBody>
      </p:sp>
      <p:sp>
        <p:nvSpPr>
          <p:cNvPr id="392195" name="Rectangle 3" descr="Rectangle: Click to edit Master text styles&#13;&#10;Second level&#13;&#10;Third level&#13;&#10;Fourth level&#13;&#10;Fifth level">
            <a:extLst>
              <a:ext uri="{FF2B5EF4-FFF2-40B4-BE49-F238E27FC236}">
                <a16:creationId xmlns:a16="http://schemas.microsoft.com/office/drawing/2014/main" id="{05F4028C-4005-DC4D-B8C8-06C55DC91BD4}"/>
              </a:ext>
            </a:extLst>
          </p:cNvPr>
          <p:cNvSpPr>
            <a:spLocks noGrp="1" noChangeArrowheads="1"/>
          </p:cNvSpPr>
          <p:nvPr>
            <p:ph type="body" idx="1"/>
          </p:nvPr>
        </p:nvSpPr>
        <p:spPr>
          <a:xfrm>
            <a:off x="838200" y="1371600"/>
            <a:ext cx="8077200" cy="1212850"/>
          </a:xfrm>
        </p:spPr>
        <p:txBody>
          <a:bodyPr/>
          <a:lstStyle/>
          <a:p>
            <a:pPr eaLnBrk="1" hangingPunct="1"/>
            <a:r>
              <a:rPr lang="en-US" altLang="en-US" dirty="0"/>
              <a:t>Glucose is the model</a:t>
            </a:r>
          </a:p>
          <a:p>
            <a:pPr lvl="1" eaLnBrk="1" hangingPunct="1"/>
            <a:r>
              <a:rPr lang="en-US" altLang="en-US" u="sng" dirty="0">
                <a:solidFill>
                  <a:srgbClr val="CC0000"/>
                </a:solidFill>
                <a:ea typeface="ＭＳ Ｐゴシック" panose="020B0600070205080204" pitchFamily="34" charset="-128"/>
              </a:rPr>
              <a:t>catabolism</a:t>
            </a:r>
            <a:r>
              <a:rPr lang="en-US" altLang="en-US" dirty="0">
                <a:ea typeface="ＭＳ Ｐゴシック" panose="020B0600070205080204" pitchFamily="34" charset="-128"/>
              </a:rPr>
              <a:t> of glucose to produce ATP</a:t>
            </a:r>
          </a:p>
        </p:txBody>
      </p:sp>
      <p:grpSp>
        <p:nvGrpSpPr>
          <p:cNvPr id="2" name="Group 81">
            <a:extLst>
              <a:ext uri="{FF2B5EF4-FFF2-40B4-BE49-F238E27FC236}">
                <a16:creationId xmlns:a16="http://schemas.microsoft.com/office/drawing/2014/main" id="{DC28959B-8AFD-3344-A379-AC90D7DBF86D}"/>
              </a:ext>
            </a:extLst>
          </p:cNvPr>
          <p:cNvGrpSpPr>
            <a:grpSpLocks/>
          </p:cNvGrpSpPr>
          <p:nvPr/>
        </p:nvGrpSpPr>
        <p:grpSpPr bwMode="auto">
          <a:xfrm>
            <a:off x="685800" y="3429000"/>
            <a:ext cx="8229600" cy="914400"/>
            <a:chOff x="432" y="2160"/>
            <a:chExt cx="5184" cy="576"/>
          </a:xfrm>
        </p:grpSpPr>
        <p:sp>
          <p:nvSpPr>
            <p:cNvPr id="21547" name="Rectangle 10">
              <a:extLst>
                <a:ext uri="{FF2B5EF4-FFF2-40B4-BE49-F238E27FC236}">
                  <a16:creationId xmlns:a16="http://schemas.microsoft.com/office/drawing/2014/main" id="{9B104EB9-2149-2148-B012-ADA156780479}"/>
                </a:ext>
              </a:extLst>
            </p:cNvPr>
            <p:cNvSpPr>
              <a:spLocks noChangeArrowheads="1"/>
            </p:cNvSpPr>
            <p:nvPr/>
          </p:nvSpPr>
          <p:spPr bwMode="auto">
            <a:xfrm>
              <a:off x="432" y="2160"/>
              <a:ext cx="5184" cy="576"/>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48" name="Group 80">
              <a:extLst>
                <a:ext uri="{FF2B5EF4-FFF2-40B4-BE49-F238E27FC236}">
                  <a16:creationId xmlns:a16="http://schemas.microsoft.com/office/drawing/2014/main" id="{9B9EBFF7-0852-FF48-8488-F78F84685868}"/>
                </a:ext>
              </a:extLst>
            </p:cNvPr>
            <p:cNvGrpSpPr>
              <a:grpSpLocks/>
            </p:cNvGrpSpPr>
            <p:nvPr/>
          </p:nvGrpSpPr>
          <p:grpSpPr bwMode="auto">
            <a:xfrm>
              <a:off x="529" y="2275"/>
              <a:ext cx="4416" cy="351"/>
              <a:chOff x="529" y="2275"/>
              <a:chExt cx="4416" cy="351"/>
            </a:xfrm>
          </p:grpSpPr>
          <p:sp>
            <p:nvSpPr>
              <p:cNvPr id="21549" name="Rectangle 12">
                <a:extLst>
                  <a:ext uri="{FF2B5EF4-FFF2-40B4-BE49-F238E27FC236}">
                    <a16:creationId xmlns:a16="http://schemas.microsoft.com/office/drawing/2014/main" id="{8E22858E-53A6-3042-AD4B-D2535C2DA6F0}"/>
                  </a:ext>
                </a:extLst>
              </p:cNvPr>
              <p:cNvSpPr>
                <a:spLocks noChangeArrowheads="1"/>
              </p:cNvSpPr>
              <p:nvPr/>
            </p:nvSpPr>
            <p:spPr bwMode="auto">
              <a:xfrm>
                <a:off x="529" y="2299"/>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21550" name="Rectangle 13">
                <a:extLst>
                  <a:ext uri="{FF2B5EF4-FFF2-40B4-BE49-F238E27FC236}">
                    <a16:creationId xmlns:a16="http://schemas.microsoft.com/office/drawing/2014/main" id="{7A002F42-AB64-9B45-BC9A-0BEBE1654D8C}"/>
                  </a:ext>
                </a:extLst>
              </p:cNvPr>
              <p:cNvSpPr>
                <a:spLocks noChangeArrowheads="1"/>
              </p:cNvSpPr>
              <p:nvPr/>
            </p:nvSpPr>
            <p:spPr bwMode="auto">
              <a:xfrm>
                <a:off x="1738" y="2299"/>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21551" name="Rectangle 14">
                <a:extLst>
                  <a:ext uri="{FF2B5EF4-FFF2-40B4-BE49-F238E27FC236}">
                    <a16:creationId xmlns:a16="http://schemas.microsoft.com/office/drawing/2014/main" id="{E693D9E2-A1E5-4D48-8182-D6962FBE3248}"/>
                  </a:ext>
                </a:extLst>
              </p:cNvPr>
              <p:cNvSpPr>
                <a:spLocks noChangeArrowheads="1"/>
              </p:cNvSpPr>
              <p:nvPr/>
            </p:nvSpPr>
            <p:spPr bwMode="auto">
              <a:xfrm>
                <a:off x="2786" y="2275"/>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ATP</a:t>
                </a:r>
                <a:endParaRPr lang="en-US" altLang="en-US" sz="2600" b="1" baseline="-25000">
                  <a:solidFill>
                    <a:schemeClr val="tx2"/>
                  </a:solidFill>
                </a:endParaRPr>
              </a:p>
            </p:txBody>
          </p:sp>
          <p:sp>
            <p:nvSpPr>
              <p:cNvPr id="21552" name="Rectangle 15">
                <a:extLst>
                  <a:ext uri="{FF2B5EF4-FFF2-40B4-BE49-F238E27FC236}">
                    <a16:creationId xmlns:a16="http://schemas.microsoft.com/office/drawing/2014/main" id="{A0CEAE49-DFB6-9A47-9CA2-1F9D34D33CD4}"/>
                  </a:ext>
                </a:extLst>
              </p:cNvPr>
              <p:cNvSpPr>
                <a:spLocks noChangeArrowheads="1"/>
              </p:cNvSpPr>
              <p:nvPr/>
            </p:nvSpPr>
            <p:spPr bwMode="auto">
              <a:xfrm>
                <a:off x="3513" y="2275"/>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21553" name="Rectangle 16">
                <a:extLst>
                  <a:ext uri="{FF2B5EF4-FFF2-40B4-BE49-F238E27FC236}">
                    <a16:creationId xmlns:a16="http://schemas.microsoft.com/office/drawing/2014/main" id="{73AF0AB6-04DE-8C4D-AD82-94F77610D5B3}"/>
                  </a:ext>
                </a:extLst>
              </p:cNvPr>
              <p:cNvSpPr>
                <a:spLocks noChangeArrowheads="1"/>
              </p:cNvSpPr>
              <p:nvPr/>
            </p:nvSpPr>
            <p:spPr bwMode="auto">
              <a:xfrm>
                <a:off x="4326" y="2275"/>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p>
            </p:txBody>
          </p:sp>
          <p:sp>
            <p:nvSpPr>
              <p:cNvPr id="21554" name="Rectangle 17">
                <a:extLst>
                  <a:ext uri="{FF2B5EF4-FFF2-40B4-BE49-F238E27FC236}">
                    <a16:creationId xmlns:a16="http://schemas.microsoft.com/office/drawing/2014/main" id="{84C430C5-A786-2C40-983E-05E769735360}"/>
                  </a:ext>
                </a:extLst>
              </p:cNvPr>
              <p:cNvSpPr>
                <a:spLocks noChangeArrowheads="1"/>
              </p:cNvSpPr>
              <p:nvPr/>
            </p:nvSpPr>
            <p:spPr bwMode="auto">
              <a:xfrm>
                <a:off x="2335" y="2280"/>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21555" name="Rectangle 18">
                <a:extLst>
                  <a:ext uri="{FF2B5EF4-FFF2-40B4-BE49-F238E27FC236}">
                    <a16:creationId xmlns:a16="http://schemas.microsoft.com/office/drawing/2014/main" id="{E2D23478-789A-D94F-AB4F-AC2C787B2161}"/>
                  </a:ext>
                </a:extLst>
              </p:cNvPr>
              <p:cNvSpPr>
                <a:spLocks noChangeArrowheads="1"/>
              </p:cNvSpPr>
              <p:nvPr/>
            </p:nvSpPr>
            <p:spPr bwMode="auto">
              <a:xfrm>
                <a:off x="1395" y="22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1556" name="Rectangle 19">
                <a:extLst>
                  <a:ext uri="{FF2B5EF4-FFF2-40B4-BE49-F238E27FC236}">
                    <a16:creationId xmlns:a16="http://schemas.microsoft.com/office/drawing/2014/main" id="{82EB1DB0-E8A7-074E-BEBD-8055EB6F0411}"/>
                  </a:ext>
                </a:extLst>
              </p:cNvPr>
              <p:cNvSpPr>
                <a:spLocks noChangeArrowheads="1"/>
              </p:cNvSpPr>
              <p:nvPr/>
            </p:nvSpPr>
            <p:spPr bwMode="auto">
              <a:xfrm>
                <a:off x="3297" y="227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1557" name="Rectangle 20">
                <a:extLst>
                  <a:ext uri="{FF2B5EF4-FFF2-40B4-BE49-F238E27FC236}">
                    <a16:creationId xmlns:a16="http://schemas.microsoft.com/office/drawing/2014/main" id="{BBD88748-9BC7-044D-9BA6-E8B68E3B0BC0}"/>
                  </a:ext>
                </a:extLst>
              </p:cNvPr>
              <p:cNvSpPr>
                <a:spLocks noChangeArrowheads="1"/>
              </p:cNvSpPr>
              <p:nvPr/>
            </p:nvSpPr>
            <p:spPr bwMode="auto">
              <a:xfrm>
                <a:off x="4111" y="2275"/>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grpSp>
      <p:sp>
        <p:nvSpPr>
          <p:cNvPr id="392230" name="Rectangle 38">
            <a:extLst>
              <a:ext uri="{FF2B5EF4-FFF2-40B4-BE49-F238E27FC236}">
                <a16:creationId xmlns:a16="http://schemas.microsoft.com/office/drawing/2014/main" id="{3F702561-5F3E-FD49-B1A1-129B37444FAD}"/>
              </a:ext>
            </a:extLst>
          </p:cNvPr>
          <p:cNvSpPr>
            <a:spLocks noChangeArrowheads="1"/>
          </p:cNvSpPr>
          <p:nvPr/>
        </p:nvSpPr>
        <p:spPr bwMode="auto">
          <a:xfrm>
            <a:off x="2006600" y="6324600"/>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660000"/>
                </a:solidFill>
              </a:rPr>
              <a:t>CO</a:t>
            </a:r>
            <a:r>
              <a:rPr lang="en-US" altLang="en-US" sz="2000" b="1" baseline="-25000">
                <a:solidFill>
                  <a:srgbClr val="660000"/>
                </a:solidFill>
              </a:rPr>
              <a:t>2</a:t>
            </a:r>
            <a:r>
              <a:rPr lang="en-US" altLang="en-US" sz="2000" b="1">
                <a:solidFill>
                  <a:srgbClr val="660000"/>
                </a:solidFill>
              </a:rPr>
              <a:t> + H</a:t>
            </a:r>
            <a:r>
              <a:rPr lang="en-US" altLang="en-US" sz="2000" b="1" baseline="-25000">
                <a:solidFill>
                  <a:srgbClr val="660000"/>
                </a:solidFill>
              </a:rPr>
              <a:t>2</a:t>
            </a:r>
            <a:r>
              <a:rPr lang="en-US" altLang="en-US" sz="2000" b="1">
                <a:solidFill>
                  <a:srgbClr val="660000"/>
                </a:solidFill>
              </a:rPr>
              <a:t>O + </a:t>
            </a:r>
            <a:r>
              <a:rPr lang="en-US" altLang="en-US" sz="2000" b="1">
                <a:solidFill>
                  <a:srgbClr val="CC0000"/>
                </a:solidFill>
              </a:rPr>
              <a:t>heat</a:t>
            </a:r>
            <a:endParaRPr lang="en-US" altLang="en-US" sz="2000" b="1">
              <a:solidFill>
                <a:srgbClr val="660000"/>
              </a:solidFill>
            </a:endParaRPr>
          </a:p>
        </p:txBody>
      </p:sp>
      <p:grpSp>
        <p:nvGrpSpPr>
          <p:cNvPr id="4" name="Group 66">
            <a:extLst>
              <a:ext uri="{FF2B5EF4-FFF2-40B4-BE49-F238E27FC236}">
                <a16:creationId xmlns:a16="http://schemas.microsoft.com/office/drawing/2014/main" id="{AD3C8186-67F6-1F46-A030-8A5778CBB55F}"/>
              </a:ext>
            </a:extLst>
          </p:cNvPr>
          <p:cNvGrpSpPr>
            <a:grpSpLocks/>
          </p:cNvGrpSpPr>
          <p:nvPr/>
        </p:nvGrpSpPr>
        <p:grpSpPr bwMode="auto">
          <a:xfrm>
            <a:off x="-266700" y="4724400"/>
            <a:ext cx="4872038" cy="2133600"/>
            <a:chOff x="0" y="2976"/>
            <a:chExt cx="3069" cy="1344"/>
          </a:xfrm>
        </p:grpSpPr>
        <p:sp>
          <p:nvSpPr>
            <p:cNvPr id="21541" name="Rectangle 39">
              <a:extLst>
                <a:ext uri="{FF2B5EF4-FFF2-40B4-BE49-F238E27FC236}">
                  <a16:creationId xmlns:a16="http://schemas.microsoft.com/office/drawing/2014/main" id="{9FC71106-E932-C047-BD34-7C8AA45CF6F2}"/>
                </a:ext>
              </a:extLst>
            </p:cNvPr>
            <p:cNvSpPr>
              <a:spLocks noChangeArrowheads="1"/>
            </p:cNvSpPr>
            <p:nvPr/>
          </p:nvSpPr>
          <p:spPr bwMode="auto">
            <a:xfrm>
              <a:off x="0" y="3936"/>
              <a:ext cx="1152"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1542" name="Picture 31" descr="fire">
              <a:extLst>
                <a:ext uri="{FF2B5EF4-FFF2-40B4-BE49-F238E27FC236}">
                  <a16:creationId xmlns:a16="http://schemas.microsoft.com/office/drawing/2014/main" id="{F0261F72-9BB7-724D-B091-D7F868EBD8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8" y="3214"/>
              <a:ext cx="817" cy="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3" name="AutoShape 33">
              <a:extLst>
                <a:ext uri="{FF2B5EF4-FFF2-40B4-BE49-F238E27FC236}">
                  <a16:creationId xmlns:a16="http://schemas.microsoft.com/office/drawing/2014/main" id="{087D809C-27D0-C144-AE36-9E0514A33C16}"/>
                </a:ext>
              </a:extLst>
            </p:cNvPr>
            <p:cNvSpPr>
              <a:spLocks noChangeArrowheads="1"/>
            </p:cNvSpPr>
            <p:nvPr/>
          </p:nvSpPr>
          <p:spPr bwMode="auto">
            <a:xfrm>
              <a:off x="1056" y="3440"/>
              <a:ext cx="576" cy="24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1544" name="Picture 32" descr="logs">
              <a:extLst>
                <a:ext uri="{FF2B5EF4-FFF2-40B4-BE49-F238E27FC236}">
                  <a16:creationId xmlns:a16="http://schemas.microsoft.com/office/drawing/2014/main" id="{65A2D198-7036-4D43-872A-25A2E1909B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2" y="3120"/>
              <a:ext cx="960"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5" name="Rectangle 37">
              <a:extLst>
                <a:ext uri="{FF2B5EF4-FFF2-40B4-BE49-F238E27FC236}">
                  <a16:creationId xmlns:a16="http://schemas.microsoft.com/office/drawing/2014/main" id="{02BA4541-CD6E-9549-89A1-EA62FE935A21}"/>
                </a:ext>
              </a:extLst>
            </p:cNvPr>
            <p:cNvSpPr>
              <a:spLocks noChangeArrowheads="1"/>
            </p:cNvSpPr>
            <p:nvPr/>
          </p:nvSpPr>
          <p:spPr bwMode="auto">
            <a:xfrm>
              <a:off x="54" y="3906"/>
              <a:ext cx="108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660000"/>
                  </a:solidFill>
                </a:rPr>
                <a:t>fuel</a:t>
              </a:r>
              <a:br>
                <a:rPr lang="en-US" altLang="en-US" sz="1600" b="1">
                  <a:solidFill>
                    <a:srgbClr val="660000"/>
                  </a:solidFill>
                </a:rPr>
              </a:br>
              <a:r>
                <a:rPr lang="en-US" altLang="en-US" sz="1600" b="1">
                  <a:solidFill>
                    <a:srgbClr val="660000"/>
                  </a:solidFill>
                </a:rPr>
                <a:t>(carbohydrates)</a:t>
              </a:r>
            </a:p>
          </p:txBody>
        </p:sp>
        <p:sp>
          <p:nvSpPr>
            <p:cNvPr id="21546" name="Rectangle 41">
              <a:extLst>
                <a:ext uri="{FF2B5EF4-FFF2-40B4-BE49-F238E27FC236}">
                  <a16:creationId xmlns:a16="http://schemas.microsoft.com/office/drawing/2014/main" id="{7534592A-2F18-6D44-936C-173CFA73D915}"/>
                </a:ext>
              </a:extLst>
            </p:cNvPr>
            <p:cNvSpPr>
              <a:spLocks noChangeArrowheads="1"/>
            </p:cNvSpPr>
            <p:nvPr/>
          </p:nvSpPr>
          <p:spPr bwMode="auto">
            <a:xfrm>
              <a:off x="240" y="2976"/>
              <a:ext cx="282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u="sng">
                  <a:solidFill>
                    <a:srgbClr val="CC0000"/>
                  </a:solidFill>
                </a:rPr>
                <a:t>COMBUSTION</a:t>
              </a:r>
              <a:r>
                <a:rPr lang="en-US" altLang="en-US" sz="1600" b="1">
                  <a:solidFill>
                    <a:srgbClr val="CC0000"/>
                  </a:solidFill>
                </a:rPr>
                <a:t> = making a lot of heat energy </a:t>
              </a:r>
              <a:br>
                <a:rPr lang="en-US" altLang="en-US" sz="1600" b="1">
                  <a:solidFill>
                    <a:srgbClr val="CC0000"/>
                  </a:solidFill>
                </a:rPr>
              </a:br>
              <a:r>
                <a:rPr lang="en-US" altLang="en-US" sz="1600" b="1">
                  <a:solidFill>
                    <a:srgbClr val="CC0000"/>
                  </a:solidFill>
                </a:rPr>
                <a:t>by burning fuels in one step</a:t>
              </a:r>
            </a:p>
          </p:txBody>
        </p:sp>
      </p:grpSp>
      <p:sp>
        <p:nvSpPr>
          <p:cNvPr id="392235" name="Rectangle 43">
            <a:extLst>
              <a:ext uri="{FF2B5EF4-FFF2-40B4-BE49-F238E27FC236}">
                <a16:creationId xmlns:a16="http://schemas.microsoft.com/office/drawing/2014/main" id="{0B9E5E92-3380-3B44-8246-8810B0DADB29}"/>
              </a:ext>
            </a:extLst>
          </p:cNvPr>
          <p:cNvSpPr>
            <a:spLocks noChangeArrowheads="1"/>
          </p:cNvSpPr>
          <p:nvPr/>
        </p:nvSpPr>
        <p:spPr bwMode="auto">
          <a:xfrm>
            <a:off x="4813300" y="4711700"/>
            <a:ext cx="4378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u="sng">
                <a:solidFill>
                  <a:schemeClr val="tx2"/>
                </a:solidFill>
              </a:rPr>
              <a:t>RESPIRATION</a:t>
            </a:r>
            <a:r>
              <a:rPr lang="en-US" altLang="en-US" sz="1600" b="1">
                <a:solidFill>
                  <a:schemeClr val="tx2"/>
                </a:solidFill>
              </a:rPr>
              <a:t> = making ATP (&amp; some heat)</a:t>
            </a:r>
            <a:br>
              <a:rPr lang="en-US" altLang="en-US" sz="1600" b="1">
                <a:solidFill>
                  <a:schemeClr val="tx2"/>
                </a:solidFill>
              </a:rPr>
            </a:br>
            <a:r>
              <a:rPr lang="en-US" altLang="en-US" sz="1600" b="1">
                <a:solidFill>
                  <a:schemeClr val="tx2"/>
                </a:solidFill>
              </a:rPr>
              <a:t>by burning fuels in many small steps</a:t>
            </a:r>
            <a:endParaRPr lang="en-US" altLang="en-US" sz="1600" b="1">
              <a:solidFill>
                <a:srgbClr val="CC0000"/>
              </a:solidFill>
            </a:endParaRPr>
          </a:p>
        </p:txBody>
      </p:sp>
      <p:sp>
        <p:nvSpPr>
          <p:cNvPr id="392244" name="Rectangle 52">
            <a:extLst>
              <a:ext uri="{FF2B5EF4-FFF2-40B4-BE49-F238E27FC236}">
                <a16:creationId xmlns:a16="http://schemas.microsoft.com/office/drawing/2014/main" id="{90863169-0E47-4648-AEA4-1DF2A69EF724}"/>
              </a:ext>
            </a:extLst>
          </p:cNvPr>
          <p:cNvSpPr>
            <a:spLocks noChangeArrowheads="1"/>
          </p:cNvSpPr>
          <p:nvPr/>
        </p:nvSpPr>
        <p:spPr bwMode="auto">
          <a:xfrm>
            <a:off x="5961063" y="6324600"/>
            <a:ext cx="310673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660000"/>
                </a:solidFill>
              </a:rPr>
              <a:t>CO</a:t>
            </a:r>
            <a:r>
              <a:rPr lang="en-US" altLang="en-US" sz="2000" b="1" baseline="-25000">
                <a:solidFill>
                  <a:srgbClr val="660000"/>
                </a:solidFill>
              </a:rPr>
              <a:t>2</a:t>
            </a:r>
            <a:r>
              <a:rPr lang="en-US" altLang="en-US" sz="2000" b="1">
                <a:solidFill>
                  <a:srgbClr val="660000"/>
                </a:solidFill>
              </a:rPr>
              <a:t> + H</a:t>
            </a:r>
            <a:r>
              <a:rPr lang="en-US" altLang="en-US" sz="2000" b="1" baseline="-25000">
                <a:solidFill>
                  <a:srgbClr val="660000"/>
                </a:solidFill>
              </a:rPr>
              <a:t>2</a:t>
            </a:r>
            <a:r>
              <a:rPr lang="en-US" altLang="en-US" sz="2000" b="1">
                <a:solidFill>
                  <a:srgbClr val="660000"/>
                </a:solidFill>
              </a:rPr>
              <a:t>O + </a:t>
            </a:r>
            <a:r>
              <a:rPr lang="en-US" altLang="en-US" sz="2000" b="1">
                <a:solidFill>
                  <a:srgbClr val="CC0000"/>
                </a:solidFill>
              </a:rPr>
              <a:t>ATP </a:t>
            </a:r>
            <a:r>
              <a:rPr lang="en-US" altLang="en-US" sz="1800" b="1">
                <a:solidFill>
                  <a:srgbClr val="660000"/>
                </a:solidFill>
              </a:rPr>
              <a:t>(+</a:t>
            </a:r>
            <a:r>
              <a:rPr lang="en-US" altLang="en-US" sz="1800" b="1">
                <a:solidFill>
                  <a:srgbClr val="CC0000"/>
                </a:solidFill>
              </a:rPr>
              <a:t> heat</a:t>
            </a:r>
            <a:r>
              <a:rPr lang="en-US" altLang="en-US" sz="1800" b="1">
                <a:solidFill>
                  <a:srgbClr val="660000"/>
                </a:solidFill>
              </a:rPr>
              <a:t>)</a:t>
            </a:r>
            <a:endParaRPr lang="en-US" altLang="en-US" sz="2000" b="1">
              <a:solidFill>
                <a:srgbClr val="660000"/>
              </a:solidFill>
            </a:endParaRPr>
          </a:p>
        </p:txBody>
      </p:sp>
      <p:grpSp>
        <p:nvGrpSpPr>
          <p:cNvPr id="5" name="Group 73">
            <a:extLst>
              <a:ext uri="{FF2B5EF4-FFF2-40B4-BE49-F238E27FC236}">
                <a16:creationId xmlns:a16="http://schemas.microsoft.com/office/drawing/2014/main" id="{556F9CED-8288-6E4E-8867-7387788FE6F1}"/>
              </a:ext>
            </a:extLst>
          </p:cNvPr>
          <p:cNvGrpSpPr>
            <a:grpSpLocks/>
          </p:cNvGrpSpPr>
          <p:nvPr/>
        </p:nvGrpSpPr>
        <p:grpSpPr bwMode="auto">
          <a:xfrm>
            <a:off x="4953000" y="5384800"/>
            <a:ext cx="4191000" cy="1162050"/>
            <a:chOff x="3120" y="3392"/>
            <a:chExt cx="2640" cy="732"/>
          </a:xfrm>
        </p:grpSpPr>
        <p:grpSp>
          <p:nvGrpSpPr>
            <p:cNvPr id="21533" name="Group 50">
              <a:extLst>
                <a:ext uri="{FF2B5EF4-FFF2-40B4-BE49-F238E27FC236}">
                  <a16:creationId xmlns:a16="http://schemas.microsoft.com/office/drawing/2014/main" id="{450E5D85-D201-0E4B-8EA6-75E65CC605FF}"/>
                </a:ext>
              </a:extLst>
            </p:cNvPr>
            <p:cNvGrpSpPr>
              <a:grpSpLocks/>
            </p:cNvGrpSpPr>
            <p:nvPr/>
          </p:nvGrpSpPr>
          <p:grpSpPr bwMode="auto">
            <a:xfrm>
              <a:off x="3120" y="3392"/>
              <a:ext cx="2640" cy="592"/>
              <a:chOff x="3120" y="3312"/>
              <a:chExt cx="2640" cy="592"/>
            </a:xfrm>
          </p:grpSpPr>
          <p:sp>
            <p:nvSpPr>
              <p:cNvPr id="21535" name="AutoShape 48">
                <a:extLst>
                  <a:ext uri="{FF2B5EF4-FFF2-40B4-BE49-F238E27FC236}">
                    <a16:creationId xmlns:a16="http://schemas.microsoft.com/office/drawing/2014/main" id="{D5F18DD9-F8C8-764A-A367-05D0EA78ECBA}"/>
                  </a:ext>
                </a:extLst>
              </p:cNvPr>
              <p:cNvSpPr>
                <a:spLocks noChangeArrowheads="1"/>
              </p:cNvSpPr>
              <p:nvPr/>
            </p:nvSpPr>
            <p:spPr bwMode="auto">
              <a:xfrm>
                <a:off x="4992" y="3356"/>
                <a:ext cx="768" cy="503"/>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EA18"/>
                    </a:solidFill>
                  </a:rPr>
                  <a:t>ATP</a:t>
                </a:r>
                <a:endParaRPr lang="en-US" altLang="en-US" sz="6000" b="1">
                  <a:solidFill>
                    <a:schemeClr val="tx2"/>
                  </a:solidFill>
                </a:endParaRPr>
              </a:p>
            </p:txBody>
          </p:sp>
          <p:pic>
            <p:nvPicPr>
              <p:cNvPr id="21536" name="Picture 42">
                <a:extLst>
                  <a:ext uri="{FF2B5EF4-FFF2-40B4-BE49-F238E27FC236}">
                    <a16:creationId xmlns:a16="http://schemas.microsoft.com/office/drawing/2014/main" id="{A673931A-4048-DF40-ACD6-34BF8B5D78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10620" r="21239"/>
              <a:stretch>
                <a:fillRect/>
              </a:stretch>
            </p:blipFill>
            <p:spPr bwMode="auto">
              <a:xfrm>
                <a:off x="3120" y="3312"/>
                <a:ext cx="628"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7" name="AutoShape 44">
                <a:extLst>
                  <a:ext uri="{FF2B5EF4-FFF2-40B4-BE49-F238E27FC236}">
                    <a16:creationId xmlns:a16="http://schemas.microsoft.com/office/drawing/2014/main" id="{0A9592D4-50DD-B041-AA0B-2DC93BEED8C4}"/>
                  </a:ext>
                </a:extLst>
              </p:cNvPr>
              <p:cNvSpPr>
                <a:spLocks noChangeArrowheads="1"/>
              </p:cNvSpPr>
              <p:nvPr/>
            </p:nvSpPr>
            <p:spPr bwMode="auto">
              <a:xfrm>
                <a:off x="3792"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8" name="AutoShape 45">
                <a:extLst>
                  <a:ext uri="{FF2B5EF4-FFF2-40B4-BE49-F238E27FC236}">
                    <a16:creationId xmlns:a16="http://schemas.microsoft.com/office/drawing/2014/main" id="{B15C023F-C7AF-444E-BBA2-7388FBE5EA7A}"/>
                  </a:ext>
                </a:extLst>
              </p:cNvPr>
              <p:cNvSpPr>
                <a:spLocks noChangeArrowheads="1"/>
              </p:cNvSpPr>
              <p:nvPr/>
            </p:nvSpPr>
            <p:spPr bwMode="auto">
              <a:xfrm>
                <a:off x="4128"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9" name="AutoShape 46">
                <a:extLst>
                  <a:ext uri="{FF2B5EF4-FFF2-40B4-BE49-F238E27FC236}">
                    <a16:creationId xmlns:a16="http://schemas.microsoft.com/office/drawing/2014/main" id="{126BE078-0A9A-A84B-841D-6B8A0045267E}"/>
                  </a:ext>
                </a:extLst>
              </p:cNvPr>
              <p:cNvSpPr>
                <a:spLocks noChangeArrowheads="1"/>
              </p:cNvSpPr>
              <p:nvPr/>
            </p:nvSpPr>
            <p:spPr bwMode="auto">
              <a:xfrm>
                <a:off x="4464"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0" name="AutoShape 47">
                <a:extLst>
                  <a:ext uri="{FF2B5EF4-FFF2-40B4-BE49-F238E27FC236}">
                    <a16:creationId xmlns:a16="http://schemas.microsoft.com/office/drawing/2014/main" id="{CE165CBA-1928-1E47-9856-D4340F05F775}"/>
                  </a:ext>
                </a:extLst>
              </p:cNvPr>
              <p:cNvSpPr>
                <a:spLocks noChangeArrowheads="1"/>
              </p:cNvSpPr>
              <p:nvPr/>
            </p:nvSpPr>
            <p:spPr bwMode="auto">
              <a:xfrm>
                <a:off x="4800" y="3548"/>
                <a:ext cx="288" cy="120"/>
              </a:xfrm>
              <a:prstGeom prst="rightArrow">
                <a:avLst>
                  <a:gd name="adj1" fmla="val 50000"/>
                  <a:gd name="adj2" fmla="val 60000"/>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1534" name="AutoShape 51">
              <a:extLst>
                <a:ext uri="{FF2B5EF4-FFF2-40B4-BE49-F238E27FC236}">
                  <a16:creationId xmlns:a16="http://schemas.microsoft.com/office/drawing/2014/main" id="{813A9F20-6012-6448-8AD1-2CD2333E5A87}"/>
                </a:ext>
              </a:extLst>
            </p:cNvPr>
            <p:cNvSpPr>
              <a:spLocks noChangeArrowheads="1"/>
            </p:cNvSpPr>
            <p:nvPr/>
          </p:nvSpPr>
          <p:spPr bwMode="auto">
            <a:xfrm>
              <a:off x="3456" y="3792"/>
              <a:ext cx="384" cy="332"/>
            </a:xfrm>
            <a:prstGeom prst="hexagon">
              <a:avLst>
                <a:gd name="adj" fmla="val 28916"/>
                <a:gd name="vf" fmla="val 115470"/>
              </a:avLst>
            </a:prstGeom>
            <a:solidFill>
              <a:srgbClr val="FFCC18"/>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100" b="1">
                  <a:solidFill>
                    <a:srgbClr val="660000"/>
                  </a:solidFill>
                </a:rPr>
                <a:t>glucose</a:t>
              </a:r>
              <a:endParaRPr lang="en-US" altLang="en-US">
                <a:solidFill>
                  <a:srgbClr val="CC0000"/>
                </a:solidFill>
              </a:endParaRPr>
            </a:p>
          </p:txBody>
        </p:sp>
      </p:grpSp>
      <p:grpSp>
        <p:nvGrpSpPr>
          <p:cNvPr id="7" name="Group 79">
            <a:extLst>
              <a:ext uri="{FF2B5EF4-FFF2-40B4-BE49-F238E27FC236}">
                <a16:creationId xmlns:a16="http://schemas.microsoft.com/office/drawing/2014/main" id="{93C7C52D-442B-1842-BBA5-87CD70FD524B}"/>
              </a:ext>
            </a:extLst>
          </p:cNvPr>
          <p:cNvGrpSpPr>
            <a:grpSpLocks/>
          </p:cNvGrpSpPr>
          <p:nvPr/>
        </p:nvGrpSpPr>
        <p:grpSpPr bwMode="auto">
          <a:xfrm>
            <a:off x="212725" y="2463800"/>
            <a:ext cx="8702675" cy="1890713"/>
            <a:chOff x="134" y="1552"/>
            <a:chExt cx="5482" cy="1191"/>
          </a:xfrm>
        </p:grpSpPr>
        <p:grpSp>
          <p:nvGrpSpPr>
            <p:cNvPr id="21527" name="Group 78">
              <a:extLst>
                <a:ext uri="{FF2B5EF4-FFF2-40B4-BE49-F238E27FC236}">
                  <a16:creationId xmlns:a16="http://schemas.microsoft.com/office/drawing/2014/main" id="{869B2070-85A9-C849-B33A-41EAE6861947}"/>
                </a:ext>
              </a:extLst>
            </p:cNvPr>
            <p:cNvGrpSpPr>
              <a:grpSpLocks/>
            </p:cNvGrpSpPr>
            <p:nvPr/>
          </p:nvGrpSpPr>
          <p:grpSpPr bwMode="auto">
            <a:xfrm>
              <a:off x="432" y="1612"/>
              <a:ext cx="5184" cy="596"/>
              <a:chOff x="432" y="1612"/>
              <a:chExt cx="5184" cy="596"/>
            </a:xfrm>
          </p:grpSpPr>
          <p:sp>
            <p:nvSpPr>
              <p:cNvPr id="21529" name="Rectangle 5">
                <a:extLst>
                  <a:ext uri="{FF2B5EF4-FFF2-40B4-BE49-F238E27FC236}">
                    <a16:creationId xmlns:a16="http://schemas.microsoft.com/office/drawing/2014/main" id="{0C8302E7-BAC7-F149-BD56-3C017EFBB022}"/>
                  </a:ext>
                </a:extLst>
              </p:cNvPr>
              <p:cNvSpPr>
                <a:spLocks noChangeArrowheads="1"/>
              </p:cNvSpPr>
              <p:nvPr/>
            </p:nvSpPr>
            <p:spPr bwMode="auto">
              <a:xfrm>
                <a:off x="432" y="1632"/>
                <a:ext cx="5184" cy="576"/>
              </a:xfrm>
              <a:prstGeom prst="rect">
                <a:avLst/>
              </a:prstGeom>
              <a:solidFill>
                <a:srgbClr val="FFEA18"/>
              </a:solidFill>
              <a:ln w="9525">
                <a:solidFill>
                  <a:srgbClr val="FFEA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30" name="Group 77">
                <a:extLst>
                  <a:ext uri="{FF2B5EF4-FFF2-40B4-BE49-F238E27FC236}">
                    <a16:creationId xmlns:a16="http://schemas.microsoft.com/office/drawing/2014/main" id="{A5F0AE48-ACB2-9C48-97A3-3E3905FBF9F5}"/>
                  </a:ext>
                </a:extLst>
              </p:cNvPr>
              <p:cNvGrpSpPr>
                <a:grpSpLocks/>
              </p:cNvGrpSpPr>
              <p:nvPr/>
            </p:nvGrpSpPr>
            <p:grpSpPr bwMode="auto">
              <a:xfrm>
                <a:off x="516" y="1612"/>
                <a:ext cx="4679" cy="540"/>
                <a:chOff x="516" y="1612"/>
                <a:chExt cx="4679" cy="540"/>
              </a:xfrm>
            </p:grpSpPr>
            <p:sp>
              <p:nvSpPr>
                <p:cNvPr id="21531" name="Rectangle 7">
                  <a:extLst>
                    <a:ext uri="{FF2B5EF4-FFF2-40B4-BE49-F238E27FC236}">
                      <a16:creationId xmlns:a16="http://schemas.microsoft.com/office/drawing/2014/main" id="{21E8C8B5-81DD-B94D-97B9-0EE439B86684}"/>
                    </a:ext>
                  </a:extLst>
                </p:cNvPr>
                <p:cNvSpPr>
                  <a:spLocks noChangeArrowheads="1"/>
                </p:cNvSpPr>
                <p:nvPr/>
              </p:nvSpPr>
              <p:spPr bwMode="auto">
                <a:xfrm>
                  <a:off x="516" y="1612"/>
                  <a:ext cx="461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glucose </a:t>
                  </a:r>
                  <a:r>
                    <a:rPr lang="en-US" altLang="en-US" sz="2600" b="1">
                      <a:solidFill>
                        <a:srgbClr val="0F116A"/>
                      </a:solidFill>
                    </a:rPr>
                    <a:t>+</a:t>
                  </a:r>
                  <a:r>
                    <a:rPr lang="en-US" altLang="en-US" sz="2600" b="1">
                      <a:solidFill>
                        <a:schemeClr val="tx2"/>
                      </a:solidFill>
                    </a:rPr>
                    <a:t> oxygen </a:t>
                  </a:r>
                  <a:r>
                    <a:rPr lang="en-US" altLang="en-US" sz="3000" b="1">
                      <a:solidFill>
                        <a:srgbClr val="0F116A"/>
                      </a:solidFill>
                      <a:sym typeface="Symbol" pitchFamily="2" charset="2"/>
                    </a:rPr>
                    <a:t></a:t>
                  </a:r>
                  <a:r>
                    <a:rPr lang="en-US" altLang="en-US" sz="2600" b="1">
                      <a:solidFill>
                        <a:schemeClr val="tx2"/>
                      </a:solidFill>
                    </a:rPr>
                    <a:t> energy </a:t>
                  </a:r>
                  <a:r>
                    <a:rPr lang="en-US" altLang="en-US" sz="2600" b="1">
                      <a:solidFill>
                        <a:srgbClr val="0F116A"/>
                      </a:solidFill>
                    </a:rPr>
                    <a:t>+</a:t>
                  </a:r>
                  <a:r>
                    <a:rPr lang="en-US" altLang="en-US" sz="2600" b="1">
                      <a:solidFill>
                        <a:schemeClr val="tx2"/>
                      </a:solidFill>
                    </a:rPr>
                    <a:t> water </a:t>
                  </a:r>
                  <a:r>
                    <a:rPr lang="en-US" altLang="en-US" sz="2600" b="1">
                      <a:solidFill>
                        <a:srgbClr val="0F116A"/>
                      </a:solidFill>
                    </a:rPr>
                    <a:t>+</a:t>
                  </a:r>
                  <a:r>
                    <a:rPr lang="en-US" altLang="en-US" sz="2600" b="1">
                      <a:solidFill>
                        <a:schemeClr val="tx2"/>
                      </a:solidFill>
                    </a:rPr>
                    <a:t> carbon</a:t>
                  </a:r>
                </a:p>
              </p:txBody>
            </p:sp>
            <p:sp>
              <p:nvSpPr>
                <p:cNvPr id="21532" name="Rectangle 8">
                  <a:extLst>
                    <a:ext uri="{FF2B5EF4-FFF2-40B4-BE49-F238E27FC236}">
                      <a16:creationId xmlns:a16="http://schemas.microsoft.com/office/drawing/2014/main" id="{6E6EA733-9762-504A-A65A-CA815321E79A}"/>
                    </a:ext>
                  </a:extLst>
                </p:cNvPr>
                <p:cNvSpPr>
                  <a:spLocks noChangeArrowheads="1"/>
                </p:cNvSpPr>
                <p:nvPr/>
              </p:nvSpPr>
              <p:spPr bwMode="auto">
                <a:xfrm>
                  <a:off x="4351" y="1844"/>
                  <a:ext cx="84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dioxide</a:t>
                  </a:r>
                </a:p>
              </p:txBody>
            </p:sp>
          </p:grpSp>
        </p:grpSp>
        <p:sp>
          <p:nvSpPr>
            <p:cNvPr id="21528" name="Rectangle 61">
              <a:extLst>
                <a:ext uri="{FF2B5EF4-FFF2-40B4-BE49-F238E27FC236}">
                  <a16:creationId xmlns:a16="http://schemas.microsoft.com/office/drawing/2014/main" id="{D4B5DDAC-7CEE-E34E-A245-CF4FA4493E51}"/>
                </a:ext>
              </a:extLst>
            </p:cNvPr>
            <p:cNvSpPr>
              <a:spLocks noChangeArrowheads="1"/>
            </p:cNvSpPr>
            <p:nvPr/>
          </p:nvSpPr>
          <p:spPr bwMode="auto">
            <a:xfrm rot="-5400000">
              <a:off x="-308" y="1994"/>
              <a:ext cx="119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u="sng">
                  <a:solidFill>
                    <a:srgbClr val="660000"/>
                  </a:solidFill>
                </a:rPr>
                <a:t>respiration</a:t>
              </a:r>
              <a:endParaRPr lang="en-US" altLang="en-US" b="1" u="sng">
                <a:solidFill>
                  <a:srgbClr val="660000"/>
                </a:solidFill>
              </a:endParaRPr>
            </a:p>
          </p:txBody>
        </p:sp>
      </p:grpSp>
      <p:grpSp>
        <p:nvGrpSpPr>
          <p:cNvPr id="10" name="Group 67">
            <a:extLst>
              <a:ext uri="{FF2B5EF4-FFF2-40B4-BE49-F238E27FC236}">
                <a16:creationId xmlns:a16="http://schemas.microsoft.com/office/drawing/2014/main" id="{BF2F8DAA-568F-D445-853C-52E375A08680}"/>
              </a:ext>
            </a:extLst>
          </p:cNvPr>
          <p:cNvGrpSpPr>
            <a:grpSpLocks/>
          </p:cNvGrpSpPr>
          <p:nvPr/>
        </p:nvGrpSpPr>
        <p:grpSpPr bwMode="auto">
          <a:xfrm>
            <a:off x="1841500" y="5654675"/>
            <a:ext cx="914400" cy="609600"/>
            <a:chOff x="2640" y="3744"/>
            <a:chExt cx="576" cy="384"/>
          </a:xfrm>
        </p:grpSpPr>
        <p:sp>
          <p:nvSpPr>
            <p:cNvPr id="21525" name="AutoShape 68">
              <a:extLst>
                <a:ext uri="{FF2B5EF4-FFF2-40B4-BE49-F238E27FC236}">
                  <a16:creationId xmlns:a16="http://schemas.microsoft.com/office/drawing/2014/main" id="{0E2D7566-88FA-9046-A14B-EE50C61E7464}"/>
                </a:ext>
              </a:extLst>
            </p:cNvPr>
            <p:cNvSpPr>
              <a:spLocks noChangeArrowheads="1"/>
            </p:cNvSpPr>
            <p:nvPr/>
          </p:nvSpPr>
          <p:spPr bwMode="auto">
            <a:xfrm rot="-5400000">
              <a:off x="2832" y="3744"/>
              <a:ext cx="384" cy="384"/>
            </a:xfrm>
            <a:custGeom>
              <a:avLst/>
              <a:gdLst>
                <a:gd name="T0" fmla="*/ 356 w 21600"/>
                <a:gd name="T1" fmla="*/ 92 h 21600"/>
                <a:gd name="T2" fmla="*/ 273 w 21600"/>
                <a:gd name="T3" fmla="*/ 52 h 21600"/>
                <a:gd name="T4" fmla="*/ 305 w 21600"/>
                <a:gd name="T5" fmla="*/ 123 h 21600"/>
                <a:gd name="T6" fmla="*/ 432 w 21600"/>
                <a:gd name="T7" fmla="*/ 181 h 21600"/>
                <a:gd name="T8" fmla="*/ 357 w 21600"/>
                <a:gd name="T9" fmla="*/ 262 h 21600"/>
                <a:gd name="T10" fmla="*/ 276 w 21600"/>
                <a:gd name="T11" fmla="*/ 18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3" y="10462"/>
                  </a:moveTo>
                  <a:cubicBezTo>
                    <a:pt x="18108" y="7934"/>
                    <a:pt x="16715" y="5639"/>
                    <a:pt x="14526" y="4371"/>
                  </a:cubicBezTo>
                  <a:lnTo>
                    <a:pt x="16216" y="1456"/>
                  </a:lnTo>
                  <a:cubicBezTo>
                    <a:pt x="19397" y="3300"/>
                    <a:pt x="21421" y="6635"/>
                    <a:pt x="21588" y="10308"/>
                  </a:cubicBezTo>
                  <a:lnTo>
                    <a:pt x="24286" y="10186"/>
                  </a:lnTo>
                  <a:lnTo>
                    <a:pt x="20105" y="14765"/>
                  </a:lnTo>
                  <a:lnTo>
                    <a:pt x="15526" y="10584"/>
                  </a:lnTo>
                  <a:lnTo>
                    <a:pt x="18223" y="10462"/>
                  </a:lnTo>
                  <a:close/>
                </a:path>
              </a:pathLst>
            </a:custGeom>
            <a:solidFill>
              <a:srgbClr val="00A5E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6" name="Oval 69">
              <a:extLst>
                <a:ext uri="{FF2B5EF4-FFF2-40B4-BE49-F238E27FC236}">
                  <a16:creationId xmlns:a16="http://schemas.microsoft.com/office/drawing/2014/main" id="{2075BBC5-6AB7-EB4B-8167-69E0E33C746A}"/>
                </a:ext>
              </a:extLst>
            </p:cNvPr>
            <p:cNvSpPr>
              <a:spLocks noChangeArrowheads="1"/>
            </p:cNvSpPr>
            <p:nvPr/>
          </p:nvSpPr>
          <p:spPr bwMode="auto">
            <a:xfrm>
              <a:off x="2640" y="3840"/>
              <a:ext cx="288" cy="288"/>
            </a:xfrm>
            <a:prstGeom prst="ellipse">
              <a:avLst/>
            </a:prstGeom>
            <a:solidFill>
              <a:srgbClr val="00A5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a:t>
              </a:r>
              <a:r>
                <a:rPr lang="en-US" altLang="en-US" sz="2000" b="1" baseline="-25000">
                  <a:solidFill>
                    <a:srgbClr val="0F116A"/>
                  </a:solidFill>
                </a:rPr>
                <a:t>2</a:t>
              </a:r>
              <a:endParaRPr lang="en-US" altLang="en-US" sz="2000" b="1">
                <a:solidFill>
                  <a:srgbClr val="0F116A"/>
                </a:solidFill>
              </a:endParaRPr>
            </a:p>
          </p:txBody>
        </p:sp>
      </p:grpSp>
      <p:grpSp>
        <p:nvGrpSpPr>
          <p:cNvPr id="11" name="Group 70">
            <a:extLst>
              <a:ext uri="{FF2B5EF4-FFF2-40B4-BE49-F238E27FC236}">
                <a16:creationId xmlns:a16="http://schemas.microsoft.com/office/drawing/2014/main" id="{CA700925-A49F-E348-B19E-1D803026F691}"/>
              </a:ext>
            </a:extLst>
          </p:cNvPr>
          <p:cNvGrpSpPr>
            <a:grpSpLocks/>
          </p:cNvGrpSpPr>
          <p:nvPr/>
        </p:nvGrpSpPr>
        <p:grpSpPr bwMode="auto">
          <a:xfrm>
            <a:off x="6465888" y="5800725"/>
            <a:ext cx="914400" cy="609600"/>
            <a:chOff x="2640" y="3744"/>
            <a:chExt cx="576" cy="384"/>
          </a:xfrm>
        </p:grpSpPr>
        <p:sp>
          <p:nvSpPr>
            <p:cNvPr id="21523" name="AutoShape 71">
              <a:extLst>
                <a:ext uri="{FF2B5EF4-FFF2-40B4-BE49-F238E27FC236}">
                  <a16:creationId xmlns:a16="http://schemas.microsoft.com/office/drawing/2014/main" id="{8DDD340F-FA07-BF40-BDBA-57293CE9E06C}"/>
                </a:ext>
              </a:extLst>
            </p:cNvPr>
            <p:cNvSpPr>
              <a:spLocks noChangeArrowheads="1"/>
            </p:cNvSpPr>
            <p:nvPr/>
          </p:nvSpPr>
          <p:spPr bwMode="auto">
            <a:xfrm rot="-5400000">
              <a:off x="2832" y="3744"/>
              <a:ext cx="384" cy="384"/>
            </a:xfrm>
            <a:custGeom>
              <a:avLst/>
              <a:gdLst>
                <a:gd name="T0" fmla="*/ 356 w 21600"/>
                <a:gd name="T1" fmla="*/ 92 h 21600"/>
                <a:gd name="T2" fmla="*/ 273 w 21600"/>
                <a:gd name="T3" fmla="*/ 52 h 21600"/>
                <a:gd name="T4" fmla="*/ 305 w 21600"/>
                <a:gd name="T5" fmla="*/ 123 h 21600"/>
                <a:gd name="T6" fmla="*/ 432 w 21600"/>
                <a:gd name="T7" fmla="*/ 181 h 21600"/>
                <a:gd name="T8" fmla="*/ 357 w 21600"/>
                <a:gd name="T9" fmla="*/ 262 h 21600"/>
                <a:gd name="T10" fmla="*/ 276 w 21600"/>
                <a:gd name="T11" fmla="*/ 188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223" y="10462"/>
                  </a:moveTo>
                  <a:cubicBezTo>
                    <a:pt x="18108" y="7934"/>
                    <a:pt x="16715" y="5639"/>
                    <a:pt x="14526" y="4371"/>
                  </a:cubicBezTo>
                  <a:lnTo>
                    <a:pt x="16216" y="1456"/>
                  </a:lnTo>
                  <a:cubicBezTo>
                    <a:pt x="19397" y="3300"/>
                    <a:pt x="21421" y="6635"/>
                    <a:pt x="21588" y="10308"/>
                  </a:cubicBezTo>
                  <a:lnTo>
                    <a:pt x="24286" y="10186"/>
                  </a:lnTo>
                  <a:lnTo>
                    <a:pt x="20105" y="14765"/>
                  </a:lnTo>
                  <a:lnTo>
                    <a:pt x="15526" y="10584"/>
                  </a:lnTo>
                  <a:lnTo>
                    <a:pt x="18223" y="10462"/>
                  </a:lnTo>
                  <a:close/>
                </a:path>
              </a:pathLst>
            </a:custGeom>
            <a:solidFill>
              <a:srgbClr val="00A5EF"/>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4" name="Oval 72">
              <a:extLst>
                <a:ext uri="{FF2B5EF4-FFF2-40B4-BE49-F238E27FC236}">
                  <a16:creationId xmlns:a16="http://schemas.microsoft.com/office/drawing/2014/main" id="{10875220-7DE9-824C-B26E-31B42ED72AC1}"/>
                </a:ext>
              </a:extLst>
            </p:cNvPr>
            <p:cNvSpPr>
              <a:spLocks noChangeArrowheads="1"/>
            </p:cNvSpPr>
            <p:nvPr/>
          </p:nvSpPr>
          <p:spPr bwMode="auto">
            <a:xfrm>
              <a:off x="2640" y="3840"/>
              <a:ext cx="288" cy="288"/>
            </a:xfrm>
            <a:prstGeom prst="ellipse">
              <a:avLst/>
            </a:prstGeom>
            <a:solidFill>
              <a:srgbClr val="00A5EF"/>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a:t>
              </a:r>
              <a:r>
                <a:rPr lang="en-US" altLang="en-US" sz="2000" b="1" baseline="-25000">
                  <a:solidFill>
                    <a:srgbClr val="0F116A"/>
                  </a:solidFill>
                </a:rPr>
                <a:t>2</a:t>
              </a:r>
              <a:endParaRPr lang="en-US" altLang="en-US" sz="2000" b="1">
                <a:solidFill>
                  <a:srgbClr val="0F116A"/>
                </a:solidFill>
              </a:endParaRPr>
            </a:p>
          </p:txBody>
        </p:sp>
      </p:grpSp>
      <p:pic>
        <p:nvPicPr>
          <p:cNvPr id="392266" name="Picture 74" descr="match">
            <a:extLst>
              <a:ext uri="{FF2B5EF4-FFF2-40B4-BE49-F238E27FC236}">
                <a16:creationId xmlns:a16="http://schemas.microsoft.com/office/drawing/2014/main" id="{BCDAF6A8-5698-7E44-BFCD-06B42A8820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60500" y="6108700"/>
            <a:ext cx="78740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54">
            <a:extLst>
              <a:ext uri="{FF2B5EF4-FFF2-40B4-BE49-F238E27FC236}">
                <a16:creationId xmlns:a16="http://schemas.microsoft.com/office/drawing/2014/main" id="{F7261742-C573-0D4F-977C-DF51D33FC0C3}"/>
              </a:ext>
            </a:extLst>
          </p:cNvPr>
          <p:cNvGrpSpPr>
            <a:grpSpLocks/>
          </p:cNvGrpSpPr>
          <p:nvPr/>
        </p:nvGrpSpPr>
        <p:grpSpPr bwMode="auto">
          <a:xfrm>
            <a:off x="7745413" y="2795588"/>
            <a:ext cx="1246187" cy="1304925"/>
            <a:chOff x="4879" y="1761"/>
            <a:chExt cx="785" cy="822"/>
          </a:xfrm>
        </p:grpSpPr>
        <p:sp>
          <p:nvSpPr>
            <p:cNvPr id="21521" name="Freeform 22">
              <a:extLst>
                <a:ext uri="{FF2B5EF4-FFF2-40B4-BE49-F238E27FC236}">
                  <a16:creationId xmlns:a16="http://schemas.microsoft.com/office/drawing/2014/main" id="{48F05396-2091-0449-B39D-EE17687F2CFF}"/>
                </a:ext>
              </a:extLst>
            </p:cNvPr>
            <p:cNvSpPr>
              <a:spLocks/>
            </p:cNvSpPr>
            <p:nvPr/>
          </p:nvSpPr>
          <p:spPr bwMode="auto">
            <a:xfrm rot="17462213" flipV="1">
              <a:off x="5222" y="1959"/>
              <a:ext cx="639" cy="244"/>
            </a:xfrm>
            <a:custGeom>
              <a:avLst/>
              <a:gdLst>
                <a:gd name="T0" fmla="*/ 0 w 639"/>
                <a:gd name="T1" fmla="*/ 192 h 244"/>
                <a:gd name="T2" fmla="*/ 192 w 639"/>
                <a:gd name="T3" fmla="*/ 244 h 244"/>
                <a:gd name="T4" fmla="*/ 192 w 639"/>
                <a:gd name="T5" fmla="*/ 96 h 244"/>
                <a:gd name="T6" fmla="*/ 336 w 639"/>
                <a:gd name="T7" fmla="*/ 134 h 244"/>
                <a:gd name="T8" fmla="*/ 336 w 639"/>
                <a:gd name="T9" fmla="*/ 0 h 244"/>
                <a:gd name="T10" fmla="*/ 639 w 639"/>
                <a:gd name="T11" fmla="*/ 71 h 244"/>
                <a:gd name="T12" fmla="*/ 0 60000 65536"/>
                <a:gd name="T13" fmla="*/ 0 60000 65536"/>
                <a:gd name="T14" fmla="*/ 0 60000 65536"/>
                <a:gd name="T15" fmla="*/ 0 60000 65536"/>
                <a:gd name="T16" fmla="*/ 0 60000 65536"/>
                <a:gd name="T17" fmla="*/ 0 60000 65536"/>
                <a:gd name="T18" fmla="*/ 0 w 639"/>
                <a:gd name="T19" fmla="*/ 0 h 244"/>
                <a:gd name="T20" fmla="*/ 639 w 639"/>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639" h="244">
                  <a:moveTo>
                    <a:pt x="0" y="192"/>
                  </a:moveTo>
                  <a:lnTo>
                    <a:pt x="192" y="244"/>
                  </a:lnTo>
                  <a:lnTo>
                    <a:pt x="192" y="96"/>
                  </a:lnTo>
                  <a:lnTo>
                    <a:pt x="336" y="134"/>
                  </a:lnTo>
                  <a:lnTo>
                    <a:pt x="336" y="0"/>
                  </a:lnTo>
                  <a:cubicBezTo>
                    <a:pt x="596" y="69"/>
                    <a:pt x="493" y="54"/>
                    <a:pt x="639" y="71"/>
                  </a:cubicBezTo>
                </a:path>
              </a:pathLst>
            </a:custGeom>
            <a:noFill/>
            <a:ln w="381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2" name="Rectangle 25">
              <a:extLst>
                <a:ext uri="{FF2B5EF4-FFF2-40B4-BE49-F238E27FC236}">
                  <a16:creationId xmlns:a16="http://schemas.microsoft.com/office/drawing/2014/main" id="{386D8014-F712-1F49-8F03-7E3F080DA11B}"/>
                </a:ext>
              </a:extLst>
            </p:cNvPr>
            <p:cNvSpPr>
              <a:spLocks noChangeArrowheads="1"/>
            </p:cNvSpPr>
            <p:nvPr/>
          </p:nvSpPr>
          <p:spPr bwMode="auto">
            <a:xfrm>
              <a:off x="4879" y="2275"/>
              <a:ext cx="72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 </a:t>
              </a:r>
              <a:r>
                <a:rPr lang="en-US" altLang="en-US" sz="2600" b="1">
                  <a:solidFill>
                    <a:srgbClr val="CC0000"/>
                  </a:solidFill>
                </a:rPr>
                <a:t>heat</a:t>
              </a:r>
            </a:p>
          </p:txBody>
        </p:sp>
      </p:grpSp>
      <p:sp>
        <p:nvSpPr>
          <p:cNvPr id="392267" name="Rectangle 75">
            <a:extLst>
              <a:ext uri="{FF2B5EF4-FFF2-40B4-BE49-F238E27FC236}">
                <a16:creationId xmlns:a16="http://schemas.microsoft.com/office/drawing/2014/main" id="{91B38CE8-FB35-4743-9FB5-DE09DAD32DD2}"/>
              </a:ext>
            </a:extLst>
          </p:cNvPr>
          <p:cNvSpPr>
            <a:spLocks noChangeArrowheads="1"/>
          </p:cNvSpPr>
          <p:nvPr/>
        </p:nvSpPr>
        <p:spPr bwMode="auto">
          <a:xfrm>
            <a:off x="6588125" y="5397500"/>
            <a:ext cx="1165225" cy="30480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enzymes</a:t>
            </a:r>
          </a:p>
        </p:txBody>
      </p:sp>
      <p:sp>
        <p:nvSpPr>
          <p:cNvPr id="392274" name="AutoShape 82">
            <a:extLst>
              <a:ext uri="{FF2B5EF4-FFF2-40B4-BE49-F238E27FC236}">
                <a16:creationId xmlns:a16="http://schemas.microsoft.com/office/drawing/2014/main" id="{1121DFFC-D265-9146-8689-9C65E81EFA8E}"/>
              </a:ext>
            </a:extLst>
          </p:cNvPr>
          <p:cNvSpPr>
            <a:spLocks noChangeArrowheads="1"/>
          </p:cNvSpPr>
          <p:nvPr/>
        </p:nvSpPr>
        <p:spPr bwMode="auto">
          <a:xfrm>
            <a:off x="6083300" y="5218113"/>
            <a:ext cx="611188" cy="400050"/>
          </a:xfrm>
          <a:prstGeom prst="irregularSeal1">
            <a:avLst/>
          </a:prstGeom>
          <a:solidFill>
            <a:srgbClr val="CC0000"/>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FFEA18"/>
                </a:solidFill>
              </a:rPr>
              <a:t>ATP</a:t>
            </a:r>
            <a:endParaRPr lang="en-US" altLang="en-US" sz="4400" b="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2195">
                                            <p:txEl>
                                              <p:pRg st="0" end="0"/>
                                            </p:txEl>
                                          </p:spTgt>
                                        </p:tgtEl>
                                        <p:attrNameLst>
                                          <p:attrName>style.visibility</p:attrName>
                                        </p:attrNameLst>
                                      </p:cBhvr>
                                      <p:to>
                                        <p:strVal val="visible"/>
                                      </p:to>
                                    </p:set>
                                    <p:anim calcmode="lin" valueType="num">
                                      <p:cBhvr additive="base">
                                        <p:cTn id="7" dur="500" fill="hold"/>
                                        <p:tgtEl>
                                          <p:spTgt spid="392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21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2195">
                                            <p:txEl>
                                              <p:pRg st="1" end="1"/>
                                            </p:txEl>
                                          </p:spTgt>
                                        </p:tgtEl>
                                        <p:attrNameLst>
                                          <p:attrName>style.visibility</p:attrName>
                                        </p:attrNameLst>
                                      </p:cBhvr>
                                      <p:to>
                                        <p:strVal val="visible"/>
                                      </p:to>
                                    </p:set>
                                    <p:anim calcmode="lin" valueType="num">
                                      <p:cBhvr additive="base">
                                        <p:cTn id="13" dur="500" fill="hold"/>
                                        <p:tgtEl>
                                          <p:spTgt spid="392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219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6" name="Bubbles"/>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392266"/>
                                        </p:tgtEl>
                                        <p:attrNameLst>
                                          <p:attrName>style.visibility</p:attrName>
                                        </p:attrNameLst>
                                      </p:cBhvr>
                                      <p:to>
                                        <p:strVal val="visible"/>
                                      </p:to>
                                    </p:set>
                                    <p:animEffect transition="in" filter="wipe(down)">
                                      <p:cBhvr>
                                        <p:cTn id="44" dur="500"/>
                                        <p:tgtEl>
                                          <p:spTgt spid="392266"/>
                                        </p:tgtEl>
                                      </p:cBhvr>
                                    </p:animEffect>
                                  </p:childTnLst>
                                  <p:subTnLst>
                                    <p:audio>
                                      <p:cMediaNode>
                                        <p:cTn display="0" masterRel="sameClick">
                                          <p:stCondLst>
                                            <p:cond evt="begin" delay="0">
                                              <p:tn val="42"/>
                                            </p:cond>
                                          </p:stCondLst>
                                          <p:endCondLst>
                                            <p:cond evt="onStopAudio" delay="0">
                                              <p:tgtEl>
                                                <p:sldTgt/>
                                              </p:tgtEl>
                                            </p:cond>
                                          </p:endCondLst>
                                        </p:cTn>
                                        <p:tgtEl>
                                          <p:sndTgt r:embed="rId7" name="match_strike.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2230">
                                            <p:txEl>
                                              <p:pRg st="0" end="0"/>
                                            </p:txEl>
                                          </p:spTgt>
                                        </p:tgtEl>
                                        <p:attrNameLst>
                                          <p:attrName>style.visibility</p:attrName>
                                        </p:attrNameLst>
                                      </p:cBhvr>
                                      <p:to>
                                        <p:strVal val="visible"/>
                                      </p:to>
                                    </p:set>
                                    <p:animEffect transition="in" filter="wipe(left)">
                                      <p:cBhvr>
                                        <p:cTn id="49" dur="500"/>
                                        <p:tgtEl>
                                          <p:spTgt spid="392230">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2235">
                                            <p:txEl>
                                              <p:pRg st="0" end="0"/>
                                            </p:txEl>
                                          </p:spTgt>
                                        </p:tgtEl>
                                        <p:attrNameLst>
                                          <p:attrName>style.visibility</p:attrName>
                                        </p:attrNameLst>
                                      </p:cBhvr>
                                      <p:to>
                                        <p:strVal val="visible"/>
                                      </p:to>
                                    </p:set>
                                    <p:animEffect transition="in" filter="wipe(left)">
                                      <p:cBhvr>
                                        <p:cTn id="54" dur="500"/>
                                        <p:tgtEl>
                                          <p:spTgt spid="392235">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left)">
                                      <p:cBhvr>
                                        <p:cTn id="59" dur="500"/>
                                        <p:tgtEl>
                                          <p:spTgt spid="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6" name="Bubbles"/>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92267"/>
                                        </p:tgtEl>
                                        <p:attrNameLst>
                                          <p:attrName>style.visibility</p:attrName>
                                        </p:attrNameLst>
                                      </p:cBhvr>
                                      <p:to>
                                        <p:strVal val="visible"/>
                                      </p:to>
                                    </p:set>
                                    <p:animEffect transition="in" filter="wipe(left)">
                                      <p:cBhvr>
                                        <p:cTn id="69" dur="500"/>
                                        <p:tgtEl>
                                          <p:spTgt spid="392267"/>
                                        </p:tgtEl>
                                      </p:cBhvr>
                                    </p:animEffect>
                                  </p:childTnLst>
                                  <p:subTnLst>
                                    <p:audio>
                                      <p:cMediaNode>
                                        <p:cTn display="0" masterRel="sameClick">
                                          <p:stCondLst>
                                            <p:cond evt="begin" delay="0">
                                              <p:tn val="67"/>
                                            </p:cond>
                                          </p:stCondLst>
                                          <p:endCondLst>
                                            <p:cond evt="onStopAudio" delay="0">
                                              <p:tgtEl>
                                                <p:sldTgt/>
                                              </p:tgtEl>
                                            </p:cond>
                                          </p:endCondLst>
                                        </p:cTn>
                                        <p:tgtEl>
                                          <p:sndTgt r:embed="rId7" name="match_strik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392274"/>
                                        </p:tgtEl>
                                        <p:attrNameLst>
                                          <p:attrName>style.visibility</p:attrName>
                                        </p:attrNameLst>
                                      </p:cBhvr>
                                      <p:to>
                                        <p:strVal val="visible"/>
                                      </p:to>
                                    </p:set>
                                    <p:animEffect transition="in" filter="circle(out)">
                                      <p:cBhvr>
                                        <p:cTn id="74" dur="500"/>
                                        <p:tgtEl>
                                          <p:spTgt spid="392274"/>
                                        </p:tgtEl>
                                      </p:cBhvr>
                                    </p:animEffect>
                                  </p:childTnLst>
                                  <p:subTnLst>
                                    <p:audio>
                                      <p:cMediaNode>
                                        <p:cTn display="0" masterRel="sameClick">
                                          <p:stCondLst>
                                            <p:cond evt="begin" delay="0">
                                              <p:tn val="72"/>
                                            </p:cond>
                                          </p:stCondLst>
                                          <p:endCondLst>
                                            <p:cond evt="onStopAudio" delay="0">
                                              <p:tgtEl>
                                                <p:sldTgt/>
                                              </p:tgtEl>
                                            </p:cond>
                                          </p:endCondLst>
                                        </p:cTn>
                                        <p:tgtEl>
                                          <p:sndTgt r:embed="rId8" name="Explosion"/>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92244"/>
                                        </p:tgtEl>
                                        <p:attrNameLst>
                                          <p:attrName>style.visibility</p:attrName>
                                        </p:attrNameLst>
                                      </p:cBhvr>
                                      <p:to>
                                        <p:strVal val="visible"/>
                                      </p:to>
                                    </p:set>
                                    <p:animEffect transition="in" filter="wipe(left)">
                                      <p:cBhvr>
                                        <p:cTn id="79" dur="500"/>
                                        <p:tgtEl>
                                          <p:spTgt spid="392244"/>
                                        </p:tgtEl>
                                      </p:cBhvr>
                                    </p:animEffect>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5" grpId="0" build="p" autoUpdateAnimBg="0"/>
      <p:bldP spid="392230" grpId="0" build="p" autoUpdateAnimBg="0"/>
      <p:bldP spid="392235" grpId="0" build="p" autoUpdateAnimBg="0"/>
      <p:bldP spid="392244" grpId="0" animBg="1" autoUpdateAnimBg="0"/>
      <p:bldP spid="392267" grpId="0" animBg="1" autoUpdateAnimBg="0"/>
      <p:bldP spid="392274"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9">
            <a:extLst>
              <a:ext uri="{FF2B5EF4-FFF2-40B4-BE49-F238E27FC236}">
                <a16:creationId xmlns:a16="http://schemas.microsoft.com/office/drawing/2014/main" id="{0F4B20FA-42C9-5143-A38E-1319619379A1}"/>
              </a:ext>
            </a:extLst>
          </p:cNvPr>
          <p:cNvSpPr>
            <a:spLocks noChangeArrowheads="1"/>
          </p:cNvSpPr>
          <p:nvPr/>
        </p:nvSpPr>
        <p:spPr bwMode="auto">
          <a:xfrm>
            <a:off x="992188" y="1744663"/>
            <a:ext cx="7832725" cy="32004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698" name="Rectangle 2">
            <a:extLst>
              <a:ext uri="{FF2B5EF4-FFF2-40B4-BE49-F238E27FC236}">
                <a16:creationId xmlns:a16="http://schemas.microsoft.com/office/drawing/2014/main" id="{0F7B67AC-C0C0-3847-BD36-827EFB7734FC}"/>
              </a:ext>
            </a:extLst>
          </p:cNvPr>
          <p:cNvSpPr>
            <a:spLocks noGrp="1" noChangeArrowheads="1"/>
          </p:cNvSpPr>
          <p:nvPr>
            <p:ph type="title"/>
          </p:nvPr>
        </p:nvSpPr>
        <p:spPr>
          <a:xfrm>
            <a:off x="609600" y="685800"/>
            <a:ext cx="8305800" cy="762000"/>
          </a:xfrm>
        </p:spPr>
        <p:txBody>
          <a:bodyPr/>
          <a:lstStyle/>
          <a:p>
            <a:pPr eaLnBrk="1" hangingPunct="1"/>
            <a:r>
              <a:rPr lang="en-US" altLang="en-US">
                <a:ea typeface="ＭＳ Ｐゴシック" panose="020B0600070205080204" pitchFamily="34" charset="-128"/>
              </a:rPr>
              <a:t>Energy accounting of Krebs cycle </a:t>
            </a:r>
          </a:p>
        </p:txBody>
      </p:sp>
      <p:sp>
        <p:nvSpPr>
          <p:cNvPr id="394243" name="Rectangle 3" descr="Rectangle: Click to edit Master text styles&#13;&#10;Second level&#13;&#10;Third level&#13;&#10;Fourth level&#13;&#10;Fifth level">
            <a:extLst>
              <a:ext uri="{FF2B5EF4-FFF2-40B4-BE49-F238E27FC236}">
                <a16:creationId xmlns:a16="http://schemas.microsoft.com/office/drawing/2014/main" id="{9ED91BFF-2464-8A40-8CC3-1CE5D050EF0F}"/>
              </a:ext>
            </a:extLst>
          </p:cNvPr>
          <p:cNvSpPr>
            <a:spLocks noGrp="1" noChangeArrowheads="1"/>
          </p:cNvSpPr>
          <p:nvPr>
            <p:ph type="body" idx="1"/>
          </p:nvPr>
        </p:nvSpPr>
        <p:spPr>
          <a:xfrm>
            <a:off x="838200" y="5195888"/>
            <a:ext cx="7772400" cy="1196975"/>
          </a:xfrm>
        </p:spPr>
        <p:txBody>
          <a:bodyPr/>
          <a:lstStyle/>
          <a:p>
            <a:pPr eaLnBrk="1" hangingPunct="1">
              <a:buFont typeface="Wingdings" pitchFamily="2" charset="2"/>
              <a:buNone/>
              <a:tabLst>
                <a:tab pos="1770063" algn="l"/>
                <a:tab pos="2279650" algn="l"/>
              </a:tabLst>
            </a:pPr>
            <a:r>
              <a:rPr lang="en-US" altLang="en-US" dirty="0">
                <a:solidFill>
                  <a:srgbClr val="0070C0"/>
                </a:solidFill>
                <a:ea typeface="ＭＳ Ｐゴシック" panose="020B0600070205080204" pitchFamily="34" charset="-128"/>
              </a:rPr>
              <a:t>Net gain	=	2 ATP</a:t>
            </a:r>
          </a:p>
          <a:p>
            <a:pPr eaLnBrk="1" hangingPunct="1">
              <a:buFontTx/>
              <a:buNone/>
              <a:tabLst>
                <a:tab pos="1770063" algn="l"/>
                <a:tab pos="2279650" algn="l"/>
              </a:tabLst>
            </a:pPr>
            <a:r>
              <a:rPr lang="en-US" altLang="en-US" dirty="0">
                <a:solidFill>
                  <a:srgbClr val="0070C0"/>
                </a:solidFill>
                <a:ea typeface="ＭＳ Ｐゴシック" panose="020B0600070205080204" pitchFamily="34" charset="-128"/>
              </a:rPr>
              <a:t> 		=	8 NADH + 2 FADH</a:t>
            </a:r>
            <a:r>
              <a:rPr lang="en-US" altLang="en-US" baseline="-25000" dirty="0">
                <a:solidFill>
                  <a:srgbClr val="0070C0"/>
                </a:solidFill>
                <a:ea typeface="ＭＳ Ｐゴシック" panose="020B0600070205080204" pitchFamily="34" charset="-128"/>
              </a:rPr>
              <a:t>2</a:t>
            </a:r>
            <a:endParaRPr lang="en-US" altLang="en-US" dirty="0">
              <a:solidFill>
                <a:srgbClr val="0070C0"/>
              </a:solidFill>
              <a:ea typeface="ＭＳ Ｐゴシック" panose="020B0600070205080204" pitchFamily="34" charset="-128"/>
            </a:endParaRPr>
          </a:p>
        </p:txBody>
      </p:sp>
      <p:grpSp>
        <p:nvGrpSpPr>
          <p:cNvPr id="2" name="Group 8">
            <a:extLst>
              <a:ext uri="{FF2B5EF4-FFF2-40B4-BE49-F238E27FC236}">
                <a16:creationId xmlns:a16="http://schemas.microsoft.com/office/drawing/2014/main" id="{001B2B41-832F-7341-B4E7-5B9CC3918451}"/>
              </a:ext>
            </a:extLst>
          </p:cNvPr>
          <p:cNvGrpSpPr>
            <a:grpSpLocks/>
          </p:cNvGrpSpPr>
          <p:nvPr/>
        </p:nvGrpSpPr>
        <p:grpSpPr bwMode="auto">
          <a:xfrm>
            <a:off x="3217863" y="3527425"/>
            <a:ext cx="3078162" cy="1066800"/>
            <a:chOff x="1586" y="1824"/>
            <a:chExt cx="1939" cy="672"/>
          </a:xfrm>
        </p:grpSpPr>
        <p:sp>
          <p:nvSpPr>
            <p:cNvPr id="29721" name="AutoShape 9">
              <a:extLst>
                <a:ext uri="{FF2B5EF4-FFF2-40B4-BE49-F238E27FC236}">
                  <a16:creationId xmlns:a16="http://schemas.microsoft.com/office/drawing/2014/main" id="{431EB734-70A8-BC47-BA86-D4A4DA12A938}"/>
                </a:ext>
              </a:extLst>
            </p:cNvPr>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22" name="Rectangle 10">
              <a:extLst>
                <a:ext uri="{FF2B5EF4-FFF2-40B4-BE49-F238E27FC236}">
                  <a16:creationId xmlns:a16="http://schemas.microsoft.com/office/drawing/2014/main" id="{77DDA438-1E3F-074D-B8B4-65C351F269BD}"/>
                </a:ext>
              </a:extLst>
            </p:cNvPr>
            <p:cNvSpPr>
              <a:spLocks noChangeArrowheads="1"/>
            </p:cNvSpPr>
            <p:nvPr/>
          </p:nvSpPr>
          <p:spPr bwMode="auto">
            <a:xfrm>
              <a:off x="1586" y="2150"/>
              <a:ext cx="8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1 </a:t>
              </a:r>
              <a:r>
                <a:rPr lang="en-US" altLang="en-US" sz="3000" b="1">
                  <a:solidFill>
                    <a:srgbClr val="3D1666"/>
                  </a:solidFill>
                </a:rPr>
                <a:t>ADP</a:t>
              </a:r>
              <a:endParaRPr lang="en-US" altLang="en-US" sz="3000" b="1">
                <a:solidFill>
                  <a:srgbClr val="CC0000"/>
                </a:solidFill>
              </a:endParaRPr>
            </a:p>
          </p:txBody>
        </p:sp>
        <p:sp>
          <p:nvSpPr>
            <p:cNvPr id="29723" name="Rectangle 11">
              <a:extLst>
                <a:ext uri="{FF2B5EF4-FFF2-40B4-BE49-F238E27FC236}">
                  <a16:creationId xmlns:a16="http://schemas.microsoft.com/office/drawing/2014/main" id="{F12F18F3-197A-9A45-9EC1-BBBE35A7B693}"/>
                </a:ext>
              </a:extLst>
            </p:cNvPr>
            <p:cNvSpPr>
              <a:spLocks noChangeArrowheads="1"/>
            </p:cNvSpPr>
            <p:nvPr/>
          </p:nvSpPr>
          <p:spPr bwMode="auto">
            <a:xfrm>
              <a:off x="2729" y="2150"/>
              <a:ext cx="79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1 </a:t>
              </a:r>
              <a:r>
                <a:rPr lang="en-US" altLang="en-US" sz="3000" b="1">
                  <a:solidFill>
                    <a:srgbClr val="CC0000"/>
                  </a:solidFill>
                </a:rPr>
                <a:t>ATP</a:t>
              </a:r>
              <a:endParaRPr lang="en-US" altLang="en-US" sz="3000" b="1">
                <a:solidFill>
                  <a:srgbClr val="0F116A"/>
                </a:solidFill>
              </a:endParaRPr>
            </a:p>
          </p:txBody>
        </p:sp>
      </p:grpSp>
      <p:sp>
        <p:nvSpPr>
          <p:cNvPr id="394267" name="AutoShape 27">
            <a:extLst>
              <a:ext uri="{FF2B5EF4-FFF2-40B4-BE49-F238E27FC236}">
                <a16:creationId xmlns:a16="http://schemas.microsoft.com/office/drawing/2014/main" id="{A8D4B50A-B7DE-DA4E-A1F9-37208B9A999E}"/>
              </a:ext>
            </a:extLst>
          </p:cNvPr>
          <p:cNvSpPr>
            <a:spLocks noChangeArrowheads="1"/>
          </p:cNvSpPr>
          <p:nvPr/>
        </p:nvSpPr>
        <p:spPr bwMode="auto">
          <a:xfrm>
            <a:off x="5295900" y="3987800"/>
            <a:ext cx="1182688" cy="774700"/>
          </a:xfrm>
          <a:prstGeom prst="irregularSeal1">
            <a:avLst/>
          </a:prstGeom>
          <a:solidFill>
            <a:srgbClr val="FFFF00"/>
          </a:solidFill>
          <a:ln w="38100">
            <a:solidFill>
              <a:srgbClr val="FE6404"/>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ATP</a:t>
            </a:r>
            <a:endParaRPr lang="en-US" altLang="en-US" sz="2400" b="1">
              <a:solidFill>
                <a:srgbClr val="CC0000"/>
              </a:solidFill>
            </a:endParaRPr>
          </a:p>
        </p:txBody>
      </p:sp>
      <p:pic>
        <p:nvPicPr>
          <p:cNvPr id="394272" name="Picture 32" descr="piggybank-ecoin2">
            <a:extLst>
              <a:ext uri="{FF2B5EF4-FFF2-40B4-BE49-F238E27FC236}">
                <a16:creationId xmlns:a16="http://schemas.microsoft.com/office/drawing/2014/main" id="{7DE393FD-8CF4-4E48-826E-EF09E368FF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2738" y="1300163"/>
            <a:ext cx="1052512"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0">
            <a:extLst>
              <a:ext uri="{FF2B5EF4-FFF2-40B4-BE49-F238E27FC236}">
                <a16:creationId xmlns:a16="http://schemas.microsoft.com/office/drawing/2014/main" id="{4ED20B9B-F8A8-8D44-8674-B3F8B7D8EBE7}"/>
              </a:ext>
            </a:extLst>
          </p:cNvPr>
          <p:cNvGrpSpPr>
            <a:grpSpLocks/>
          </p:cNvGrpSpPr>
          <p:nvPr/>
        </p:nvGrpSpPr>
        <p:grpSpPr bwMode="auto">
          <a:xfrm>
            <a:off x="282575" y="1849438"/>
            <a:ext cx="8401050" cy="3040062"/>
            <a:chOff x="178" y="1165"/>
            <a:chExt cx="5292" cy="1915"/>
          </a:xfrm>
        </p:grpSpPr>
        <p:sp>
          <p:nvSpPr>
            <p:cNvPr id="29714" name="Text Box 41">
              <a:extLst>
                <a:ext uri="{FF2B5EF4-FFF2-40B4-BE49-F238E27FC236}">
                  <a16:creationId xmlns:a16="http://schemas.microsoft.com/office/drawing/2014/main" id="{D088651E-D591-CA46-8D07-1D27108BA026}"/>
                </a:ext>
              </a:extLst>
            </p:cNvPr>
            <p:cNvSpPr txBox="1">
              <a:spLocks noChangeArrowheads="1"/>
            </p:cNvSpPr>
            <p:nvPr/>
          </p:nvSpPr>
          <p:spPr bwMode="auto">
            <a:xfrm>
              <a:off x="178" y="1914"/>
              <a:ext cx="436" cy="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2x</a:t>
              </a:r>
              <a:endParaRPr lang="en-US" altLang="en-US" sz="2400"/>
            </a:p>
          </p:txBody>
        </p:sp>
        <p:grpSp>
          <p:nvGrpSpPr>
            <p:cNvPr id="29715" name="Group 42">
              <a:extLst>
                <a:ext uri="{FF2B5EF4-FFF2-40B4-BE49-F238E27FC236}">
                  <a16:creationId xmlns:a16="http://schemas.microsoft.com/office/drawing/2014/main" id="{7423D62F-B261-F44E-B1E3-59ED451B425B}"/>
                </a:ext>
              </a:extLst>
            </p:cNvPr>
            <p:cNvGrpSpPr>
              <a:grpSpLocks/>
            </p:cNvGrpSpPr>
            <p:nvPr/>
          </p:nvGrpSpPr>
          <p:grpSpPr bwMode="auto">
            <a:xfrm>
              <a:off x="715" y="1165"/>
              <a:ext cx="685" cy="1915"/>
              <a:chOff x="570" y="880"/>
              <a:chExt cx="685" cy="1915"/>
            </a:xfrm>
          </p:grpSpPr>
          <p:sp>
            <p:nvSpPr>
              <p:cNvPr id="29719" name="Rectangle 43">
                <a:extLst>
                  <a:ext uri="{FF2B5EF4-FFF2-40B4-BE49-F238E27FC236}">
                    <a16:creationId xmlns:a16="http://schemas.microsoft.com/office/drawing/2014/main" id="{6BA8FFB6-369A-6B4B-9738-9510C95EA0D8}"/>
                  </a:ext>
                </a:extLst>
              </p:cNvPr>
              <p:cNvSpPr>
                <a:spLocks noChangeArrowheads="1"/>
              </p:cNvSpPr>
              <p:nvPr/>
            </p:nvSpPr>
            <p:spPr bwMode="auto">
              <a:xfrm>
                <a:off x="570" y="940"/>
                <a:ext cx="565" cy="1715"/>
              </a:xfrm>
              <a:prstGeom prst="rect">
                <a:avLst/>
              </a:prstGeom>
              <a:noFill/>
              <a:ln w="152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20" name="Rectangle 44">
                <a:extLst>
                  <a:ext uri="{FF2B5EF4-FFF2-40B4-BE49-F238E27FC236}">
                    <a16:creationId xmlns:a16="http://schemas.microsoft.com/office/drawing/2014/main" id="{17560852-1737-0942-A9A2-59A11EC34F27}"/>
                  </a:ext>
                </a:extLst>
              </p:cNvPr>
              <p:cNvSpPr>
                <a:spLocks noChangeArrowheads="1"/>
              </p:cNvSpPr>
              <p:nvPr/>
            </p:nvSpPr>
            <p:spPr bwMode="auto">
              <a:xfrm>
                <a:off x="895" y="880"/>
                <a:ext cx="360" cy="1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29716" name="Group 45">
              <a:extLst>
                <a:ext uri="{FF2B5EF4-FFF2-40B4-BE49-F238E27FC236}">
                  <a16:creationId xmlns:a16="http://schemas.microsoft.com/office/drawing/2014/main" id="{7E8502DC-9CA2-7941-9956-A460F5EFD511}"/>
                </a:ext>
              </a:extLst>
            </p:cNvPr>
            <p:cNvGrpSpPr>
              <a:grpSpLocks/>
            </p:cNvGrpSpPr>
            <p:nvPr/>
          </p:nvGrpSpPr>
          <p:grpSpPr bwMode="auto">
            <a:xfrm flipH="1">
              <a:off x="4785" y="1165"/>
              <a:ext cx="685" cy="1915"/>
              <a:chOff x="570" y="880"/>
              <a:chExt cx="685" cy="1915"/>
            </a:xfrm>
          </p:grpSpPr>
          <p:sp>
            <p:nvSpPr>
              <p:cNvPr id="29717" name="Rectangle 46">
                <a:extLst>
                  <a:ext uri="{FF2B5EF4-FFF2-40B4-BE49-F238E27FC236}">
                    <a16:creationId xmlns:a16="http://schemas.microsoft.com/office/drawing/2014/main" id="{3F672B49-2AA0-9642-AAA0-756E91D4130E}"/>
                  </a:ext>
                </a:extLst>
              </p:cNvPr>
              <p:cNvSpPr>
                <a:spLocks noChangeArrowheads="1"/>
              </p:cNvSpPr>
              <p:nvPr/>
            </p:nvSpPr>
            <p:spPr bwMode="auto">
              <a:xfrm>
                <a:off x="570" y="940"/>
                <a:ext cx="565" cy="1715"/>
              </a:xfrm>
              <a:prstGeom prst="rect">
                <a:avLst/>
              </a:prstGeom>
              <a:noFill/>
              <a:ln w="152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18" name="Rectangle 47">
                <a:extLst>
                  <a:ext uri="{FF2B5EF4-FFF2-40B4-BE49-F238E27FC236}">
                    <a16:creationId xmlns:a16="http://schemas.microsoft.com/office/drawing/2014/main" id="{61D2058B-81CF-814D-973F-54392B04050C}"/>
                  </a:ext>
                </a:extLst>
              </p:cNvPr>
              <p:cNvSpPr>
                <a:spLocks noChangeArrowheads="1"/>
              </p:cNvSpPr>
              <p:nvPr/>
            </p:nvSpPr>
            <p:spPr bwMode="auto">
              <a:xfrm>
                <a:off x="895" y="880"/>
                <a:ext cx="360" cy="191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6" name="Group 4">
            <a:extLst>
              <a:ext uri="{FF2B5EF4-FFF2-40B4-BE49-F238E27FC236}">
                <a16:creationId xmlns:a16="http://schemas.microsoft.com/office/drawing/2014/main" id="{9F73EFE7-319A-AB44-923A-2DB4C3497BA6}"/>
              </a:ext>
            </a:extLst>
          </p:cNvPr>
          <p:cNvGrpSpPr>
            <a:grpSpLocks/>
          </p:cNvGrpSpPr>
          <p:nvPr/>
        </p:nvGrpSpPr>
        <p:grpSpPr bwMode="auto">
          <a:xfrm>
            <a:off x="1439863" y="2155825"/>
            <a:ext cx="7143750" cy="990600"/>
            <a:chOff x="479" y="960"/>
            <a:chExt cx="4500" cy="624"/>
          </a:xfrm>
        </p:grpSpPr>
        <p:sp>
          <p:nvSpPr>
            <p:cNvPr id="29711" name="AutoShape 5">
              <a:extLst>
                <a:ext uri="{FF2B5EF4-FFF2-40B4-BE49-F238E27FC236}">
                  <a16:creationId xmlns:a16="http://schemas.microsoft.com/office/drawing/2014/main" id="{A02428A6-98D2-0345-A296-664A58364079}"/>
                </a:ext>
              </a:extLst>
            </p:cNvPr>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12" name="Rectangle 6">
              <a:extLst>
                <a:ext uri="{FF2B5EF4-FFF2-40B4-BE49-F238E27FC236}">
                  <a16:creationId xmlns:a16="http://schemas.microsoft.com/office/drawing/2014/main" id="{61E58BE1-0A54-6D48-91E4-329BACB1A38C}"/>
                </a:ext>
              </a:extLst>
            </p:cNvPr>
            <p:cNvSpPr>
              <a:spLocks noChangeArrowheads="1"/>
            </p:cNvSpPr>
            <p:nvPr/>
          </p:nvSpPr>
          <p:spPr bwMode="auto">
            <a:xfrm>
              <a:off x="479" y="960"/>
              <a:ext cx="18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 </a:t>
              </a:r>
              <a:r>
                <a:rPr lang="en-US" altLang="en-US" sz="3000" b="1">
                  <a:solidFill>
                    <a:srgbClr val="3D1666"/>
                  </a:solidFill>
                </a:rPr>
                <a:t>NAD</a:t>
              </a:r>
              <a:r>
                <a:rPr lang="en-US" altLang="en-US" sz="3000" b="1">
                  <a:solidFill>
                    <a:srgbClr val="CC0000"/>
                  </a:solidFill>
                </a:rPr>
                <a:t> </a:t>
              </a:r>
              <a:r>
                <a:rPr lang="en-US" altLang="en-US" sz="3000" b="1">
                  <a:solidFill>
                    <a:srgbClr val="000000"/>
                  </a:solidFill>
                </a:rPr>
                <a:t>+</a:t>
              </a:r>
              <a:r>
                <a:rPr lang="en-US" altLang="en-US" sz="3000" b="1">
                  <a:solidFill>
                    <a:srgbClr val="CC0000"/>
                  </a:solidFill>
                </a:rPr>
                <a:t> </a:t>
              </a:r>
              <a:r>
                <a:rPr lang="en-US" altLang="en-US" sz="3000" b="1">
                  <a:solidFill>
                    <a:srgbClr val="000000"/>
                  </a:solidFill>
                </a:rPr>
                <a:t>1 </a:t>
              </a:r>
              <a:r>
                <a:rPr lang="en-US" altLang="en-US" sz="3000" b="1">
                  <a:solidFill>
                    <a:srgbClr val="3D1666"/>
                  </a:solidFill>
                </a:rPr>
                <a:t>FAD</a:t>
              </a:r>
              <a:endParaRPr lang="en-US" altLang="en-US" sz="3000" b="1">
                <a:solidFill>
                  <a:srgbClr val="CC0000"/>
                </a:solidFill>
              </a:endParaRPr>
            </a:p>
          </p:txBody>
        </p:sp>
        <p:sp>
          <p:nvSpPr>
            <p:cNvPr id="29713" name="Rectangle 7">
              <a:extLst>
                <a:ext uri="{FF2B5EF4-FFF2-40B4-BE49-F238E27FC236}">
                  <a16:creationId xmlns:a16="http://schemas.microsoft.com/office/drawing/2014/main" id="{8744D693-017F-7644-981D-7DC8BD2DE3F4}"/>
                </a:ext>
              </a:extLst>
            </p:cNvPr>
            <p:cNvSpPr>
              <a:spLocks noChangeArrowheads="1"/>
            </p:cNvSpPr>
            <p:nvPr/>
          </p:nvSpPr>
          <p:spPr bwMode="auto">
            <a:xfrm>
              <a:off x="2740" y="960"/>
              <a:ext cx="223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4 </a:t>
              </a:r>
              <a:r>
                <a:rPr lang="en-US" altLang="en-US" sz="3000" b="1">
                  <a:solidFill>
                    <a:srgbClr val="CC0000"/>
                  </a:solidFill>
                </a:rPr>
                <a:t>NADH</a:t>
              </a:r>
              <a:r>
                <a:rPr lang="en-US" altLang="en-US" sz="3000" b="1">
                  <a:solidFill>
                    <a:srgbClr val="3D1666"/>
                  </a:solidFill>
                </a:rPr>
                <a:t> </a:t>
              </a:r>
              <a:r>
                <a:rPr lang="en-US" altLang="en-US" sz="3000" b="1">
                  <a:solidFill>
                    <a:srgbClr val="000000"/>
                  </a:solidFill>
                </a:rPr>
                <a:t>+</a:t>
              </a:r>
              <a:r>
                <a:rPr lang="en-US" altLang="en-US" sz="3000" b="1">
                  <a:solidFill>
                    <a:srgbClr val="3D1666"/>
                  </a:solidFill>
                </a:rPr>
                <a:t> </a:t>
              </a:r>
              <a:r>
                <a:rPr lang="en-US" altLang="en-US" sz="3000" b="1">
                  <a:solidFill>
                    <a:srgbClr val="000000"/>
                  </a:solidFill>
                </a:rPr>
                <a:t>1</a:t>
              </a:r>
              <a:r>
                <a:rPr lang="en-US" altLang="en-US" sz="3000" b="1">
                  <a:solidFill>
                    <a:srgbClr val="3D1666"/>
                  </a:solidFill>
                </a:rPr>
                <a:t> </a:t>
              </a:r>
              <a:r>
                <a:rPr lang="en-US" altLang="en-US" sz="3000" b="1">
                  <a:solidFill>
                    <a:srgbClr val="CC0000"/>
                  </a:solidFill>
                </a:rPr>
                <a:t>FADH</a:t>
              </a:r>
              <a:r>
                <a:rPr lang="en-US" altLang="en-US" sz="3000" b="1" baseline="-25000">
                  <a:solidFill>
                    <a:srgbClr val="CC0000"/>
                  </a:solidFill>
                </a:rPr>
                <a:t>2</a:t>
              </a:r>
              <a:endParaRPr lang="en-US" altLang="en-US" sz="3000" b="1">
                <a:solidFill>
                  <a:srgbClr val="0F116A"/>
                </a:solidFill>
              </a:endParaRPr>
            </a:p>
          </p:txBody>
        </p:sp>
      </p:grpSp>
      <p:sp>
        <p:nvSpPr>
          <p:cNvPr id="394253" name="Rectangle 13">
            <a:extLst>
              <a:ext uri="{FF2B5EF4-FFF2-40B4-BE49-F238E27FC236}">
                <a16:creationId xmlns:a16="http://schemas.microsoft.com/office/drawing/2014/main" id="{A81BC5A3-C85C-6D49-83CB-6429EF384602}"/>
              </a:ext>
            </a:extLst>
          </p:cNvPr>
          <p:cNvSpPr>
            <a:spLocks noChangeArrowheads="1"/>
          </p:cNvSpPr>
          <p:nvPr/>
        </p:nvSpPr>
        <p:spPr bwMode="auto">
          <a:xfrm>
            <a:off x="1195388" y="3070225"/>
            <a:ext cx="69278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pyruvate </a:t>
            </a:r>
            <a:r>
              <a:rPr lang="en-US" altLang="en-US" sz="3000" b="1">
                <a:solidFill>
                  <a:srgbClr val="0F116A"/>
                </a:solidFill>
                <a:sym typeface="Symbol" pitchFamily="2" charset="2"/>
              </a:rPr>
              <a:t>         CO</a:t>
            </a:r>
            <a:r>
              <a:rPr lang="en-US" altLang="en-US" sz="3000" b="1" baseline="-25000">
                <a:solidFill>
                  <a:srgbClr val="0F116A"/>
                </a:solidFill>
                <a:sym typeface="Symbol" pitchFamily="2" charset="2"/>
              </a:rPr>
              <a:t>2</a:t>
            </a:r>
          </a:p>
        </p:txBody>
      </p:sp>
      <p:sp>
        <p:nvSpPr>
          <p:cNvPr id="394257" name="AutoShape 17">
            <a:extLst>
              <a:ext uri="{FF2B5EF4-FFF2-40B4-BE49-F238E27FC236}">
                <a16:creationId xmlns:a16="http://schemas.microsoft.com/office/drawing/2014/main" id="{CD78340D-83BE-F445-B6C1-600E8162B36C}"/>
              </a:ext>
            </a:extLst>
          </p:cNvPr>
          <p:cNvSpPr>
            <a:spLocks noChangeArrowheads="1"/>
          </p:cNvSpPr>
          <p:nvPr/>
        </p:nvSpPr>
        <p:spPr bwMode="auto">
          <a:xfrm>
            <a:off x="1724025" y="3590925"/>
            <a:ext cx="609600" cy="527050"/>
          </a:xfrm>
          <a:prstGeom prst="hexagon">
            <a:avLst>
              <a:gd name="adj" fmla="val 28916"/>
              <a:gd name="vf" fmla="val 115470"/>
            </a:avLst>
          </a:prstGeom>
          <a:solidFill>
            <a:srgbClr val="FFF82A"/>
          </a:solidFill>
          <a:ln w="9525">
            <a:solidFill>
              <a:srgbClr val="FFF82A"/>
            </a:solidFill>
            <a:miter lim="800000"/>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3C</a:t>
            </a:r>
            <a:endParaRPr lang="en-US" altLang="en-US" sz="2400"/>
          </a:p>
        </p:txBody>
      </p:sp>
      <p:grpSp>
        <p:nvGrpSpPr>
          <p:cNvPr id="7" name="Group 26">
            <a:extLst>
              <a:ext uri="{FF2B5EF4-FFF2-40B4-BE49-F238E27FC236}">
                <a16:creationId xmlns:a16="http://schemas.microsoft.com/office/drawing/2014/main" id="{B3EB2BE9-D997-EA48-81B0-895DE546793D}"/>
              </a:ext>
            </a:extLst>
          </p:cNvPr>
          <p:cNvGrpSpPr>
            <a:grpSpLocks/>
          </p:cNvGrpSpPr>
          <p:nvPr/>
        </p:nvGrpSpPr>
        <p:grpSpPr bwMode="auto">
          <a:xfrm>
            <a:off x="7046913" y="3587750"/>
            <a:ext cx="1001712" cy="533400"/>
            <a:chOff x="4439" y="2025"/>
            <a:chExt cx="631" cy="336"/>
          </a:xfrm>
        </p:grpSpPr>
        <p:sp>
          <p:nvSpPr>
            <p:cNvPr id="29709" name="Rectangle 12">
              <a:extLst>
                <a:ext uri="{FF2B5EF4-FFF2-40B4-BE49-F238E27FC236}">
                  <a16:creationId xmlns:a16="http://schemas.microsoft.com/office/drawing/2014/main" id="{E42793F0-F55D-BB40-A0C8-F621064C8375}"/>
                </a:ext>
              </a:extLst>
            </p:cNvPr>
            <p:cNvSpPr>
              <a:spLocks noChangeArrowheads="1"/>
            </p:cNvSpPr>
            <p:nvPr/>
          </p:nvSpPr>
          <p:spPr bwMode="auto">
            <a:xfrm>
              <a:off x="4439" y="2040"/>
              <a:ext cx="32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3</a:t>
              </a:r>
              <a:r>
                <a:rPr lang="en-US" altLang="en-US" b="1">
                  <a:solidFill>
                    <a:srgbClr val="000000"/>
                  </a:solidFill>
                </a:rPr>
                <a:t>x</a:t>
              </a:r>
              <a:endParaRPr lang="en-US" altLang="en-US" sz="2600" b="1">
                <a:solidFill>
                  <a:schemeClr val="tx2"/>
                </a:solidFill>
              </a:endParaRPr>
            </a:p>
          </p:txBody>
        </p:sp>
        <p:sp>
          <p:nvSpPr>
            <p:cNvPr id="29710" name="Oval 18">
              <a:extLst>
                <a:ext uri="{FF2B5EF4-FFF2-40B4-BE49-F238E27FC236}">
                  <a16:creationId xmlns:a16="http://schemas.microsoft.com/office/drawing/2014/main" id="{85783397-3C8D-5649-8172-7FDA2BB38F6F}"/>
                </a:ext>
              </a:extLst>
            </p:cNvPr>
            <p:cNvSpPr>
              <a:spLocks noChangeArrowheads="1"/>
            </p:cNvSpPr>
            <p:nvPr/>
          </p:nvSpPr>
          <p:spPr bwMode="auto">
            <a:xfrm>
              <a:off x="4734" y="2025"/>
              <a:ext cx="336" cy="336"/>
            </a:xfrm>
            <a:prstGeom prst="ellipse">
              <a:avLst/>
            </a:prstGeom>
            <a:solidFill>
              <a:schemeClr val="hlink"/>
            </a:solidFill>
            <a:ln w="9525">
              <a:solidFill>
                <a:schemeClr val="bg2"/>
              </a:solidFill>
              <a:round/>
              <a:headEnd/>
              <a:tailEnd/>
            </a:ln>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chemeClr val="tx2"/>
                  </a:solidFill>
                </a:rPr>
                <a:t>1C</a:t>
              </a:r>
            </a:p>
          </p:txBody>
        </p:sp>
      </p:grpSp>
      <p:pic>
        <p:nvPicPr>
          <p:cNvPr id="394277" name="Picture 37" descr="piggybankFADH">
            <a:extLst>
              <a:ext uri="{FF2B5EF4-FFF2-40B4-BE49-F238E27FC236}">
                <a16:creationId xmlns:a16="http://schemas.microsoft.com/office/drawing/2014/main" id="{1DE09227-AFD7-E64A-AE49-0DDF61109C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0725" y="1274763"/>
            <a:ext cx="110966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73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4253"/>
                                        </p:tgtEl>
                                        <p:attrNameLst>
                                          <p:attrName>style.visibility</p:attrName>
                                        </p:attrNameLst>
                                      </p:cBhvr>
                                      <p:to>
                                        <p:strVal val="visible"/>
                                      </p:to>
                                    </p:set>
                                    <p:anim calcmode="lin" valueType="num">
                                      <p:cBhvr additive="base">
                                        <p:cTn id="7" dur="500" fill="hold"/>
                                        <p:tgtEl>
                                          <p:spTgt spid="394253"/>
                                        </p:tgtEl>
                                        <p:attrNameLst>
                                          <p:attrName>ppt_x</p:attrName>
                                        </p:attrNameLst>
                                      </p:cBhvr>
                                      <p:tavLst>
                                        <p:tav tm="0">
                                          <p:val>
                                            <p:strVal val="0-#ppt_w/2"/>
                                          </p:val>
                                        </p:tav>
                                        <p:tav tm="100000">
                                          <p:val>
                                            <p:strVal val="#ppt_x"/>
                                          </p:val>
                                        </p:tav>
                                      </p:tavLst>
                                    </p:anim>
                                    <p:anim calcmode="lin" valueType="num">
                                      <p:cBhvr additive="base">
                                        <p:cTn id="8" dur="500" fill="hold"/>
                                        <p:tgtEl>
                                          <p:spTgt spid="3942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94257"/>
                                        </p:tgtEl>
                                        <p:attrNameLst>
                                          <p:attrName>style.visibility</p:attrName>
                                        </p:attrNameLst>
                                      </p:cBhvr>
                                      <p:to>
                                        <p:strVal val="visible"/>
                                      </p:to>
                                    </p:set>
                                    <p:animEffect transition="in" filter="wipe(left)">
                                      <p:cBhvr>
                                        <p:cTn id="13" dur="500"/>
                                        <p:tgtEl>
                                          <p:spTgt spid="394257"/>
                                        </p:tgtEl>
                                      </p:cBhvr>
                                    </p:animEffect>
                                  </p:childTnLst>
                                  <p:subTnLst>
                                    <p:audio>
                                      <p:cMediaNode>
                                        <p:cTn display="0" masterRel="sameClick">
                                          <p:stCondLst>
                                            <p:cond evt="begin" delay="0">
                                              <p:tn val="11"/>
                                            </p:cond>
                                          </p:stCondLst>
                                          <p:endCondLst>
                                            <p:cond evt="onStopAudio" delay="0">
                                              <p:tgtEl>
                                                <p:sldTgt/>
                                              </p:tgtEl>
                                            </p:cond>
                                          </p:endCondLst>
                                        </p:cTn>
                                        <p:tgtEl>
                                          <p:sndTgt r:embed="rId4" name="Pong"/>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Bubbles"/>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6" name="Vibro Up"/>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394272"/>
                                        </p:tgtEl>
                                        <p:attrNameLst>
                                          <p:attrName>style.visibility</p:attrName>
                                        </p:attrNameLst>
                                      </p:cBhvr>
                                      <p:to>
                                        <p:strVal val="visible"/>
                                      </p:to>
                                    </p:set>
                                    <p:animEffect transition="in" filter="wipe(left)">
                                      <p:cBhvr>
                                        <p:cTn id="28" dur="500"/>
                                        <p:tgtEl>
                                          <p:spTgt spid="394272"/>
                                        </p:tgtEl>
                                      </p:cBhvr>
                                    </p:animEffect>
                                  </p:childTnLst>
                                  <p:subTnLst>
                                    <p:audio>
                                      <p:cMediaNode>
                                        <p:cTn display="0" masterRel="sameClick">
                                          <p:stCondLst>
                                            <p:cond evt="begin" delay="0">
                                              <p:tn val="26"/>
                                            </p:cond>
                                          </p:stCondLst>
                                          <p:endCondLst>
                                            <p:cond evt="onStopAudio" delay="0">
                                              <p:tgtEl>
                                                <p:sldTgt/>
                                              </p:tgtEl>
                                            </p:cond>
                                          </p:endCondLst>
                                        </p:cTn>
                                        <p:tgtEl>
                                          <p:sndTgt r:embed="rId7" name="Pig.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94277"/>
                                        </p:tgtEl>
                                        <p:attrNameLst>
                                          <p:attrName>style.visibility</p:attrName>
                                        </p:attrNameLst>
                                      </p:cBhvr>
                                      <p:to>
                                        <p:strVal val="visible"/>
                                      </p:to>
                                    </p:set>
                                    <p:animEffect transition="in" filter="wipe(left)">
                                      <p:cBhvr>
                                        <p:cTn id="33" dur="500"/>
                                        <p:tgtEl>
                                          <p:spTgt spid="394277"/>
                                        </p:tgtEl>
                                      </p:cBhvr>
                                    </p:animEffect>
                                  </p:childTnLst>
                                  <p:subTnLst>
                                    <p:audio>
                                      <p:cMediaNode>
                                        <p:cTn display="0" masterRel="sameClick">
                                          <p:stCondLst>
                                            <p:cond evt="begin" delay="0">
                                              <p:tn val="31"/>
                                            </p:cond>
                                          </p:stCondLst>
                                          <p:endCondLst>
                                            <p:cond evt="onStopAudio" delay="0">
                                              <p:tgtEl>
                                                <p:sldTgt/>
                                              </p:tgtEl>
                                            </p:cond>
                                          </p:endCondLst>
                                        </p:cTn>
                                        <p:tgtEl>
                                          <p:sndTgt r:embed="rId7" name="Pi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par>
                          <p:cTn id="39" fill="hold" nodeType="afterGroup">
                            <p:stCondLst>
                              <p:cond delay="500"/>
                            </p:stCondLst>
                            <p:childTnLst>
                              <p:par>
                                <p:cTn id="40" presetID="6" presetClass="entr" presetSubtype="32" fill="hold" grpId="0" nodeType="afterEffect">
                                  <p:stCondLst>
                                    <p:cond delay="0"/>
                                  </p:stCondLst>
                                  <p:childTnLst>
                                    <p:set>
                                      <p:cBhvr>
                                        <p:cTn id="41" dur="1" fill="hold">
                                          <p:stCondLst>
                                            <p:cond delay="0"/>
                                          </p:stCondLst>
                                        </p:cTn>
                                        <p:tgtEl>
                                          <p:spTgt spid="394267"/>
                                        </p:tgtEl>
                                        <p:attrNameLst>
                                          <p:attrName>style.visibility</p:attrName>
                                        </p:attrNameLst>
                                      </p:cBhvr>
                                      <p:to>
                                        <p:strVal val="visible"/>
                                      </p:to>
                                    </p:set>
                                    <p:animEffect transition="in" filter="circle(out)">
                                      <p:cBhvr>
                                        <p:cTn id="42" dur="500"/>
                                        <p:tgtEl>
                                          <p:spTgt spid="394267"/>
                                        </p:tgtEl>
                                      </p:cBhvr>
                                    </p:animEffect>
                                  </p:childTnLst>
                                  <p:subTnLst>
                                    <p:audio>
                                      <p:cMediaNode>
                                        <p:cTn display="0" masterRel="sameClick">
                                          <p:stCondLst>
                                            <p:cond evt="begin" delay="0">
                                              <p:tn val="40"/>
                                            </p:cond>
                                          </p:stCondLst>
                                          <p:endCondLst>
                                            <p:cond evt="onStopAudio" delay="0">
                                              <p:tgtEl>
                                                <p:sldTgt/>
                                              </p:tgtEl>
                                            </p:cond>
                                          </p:endCondLst>
                                        </p:cTn>
                                        <p:tgtEl>
                                          <p:sndTgt r:embed="rId8" name="Explosion"/>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94243">
                                            <p:txEl>
                                              <p:pRg st="0" end="0"/>
                                            </p:txEl>
                                          </p:spTgt>
                                        </p:tgtEl>
                                        <p:attrNameLst>
                                          <p:attrName>style.visibility</p:attrName>
                                        </p:attrNameLst>
                                      </p:cBhvr>
                                      <p:to>
                                        <p:strVal val="visible"/>
                                      </p:to>
                                    </p:set>
                                    <p:anim calcmode="lin" valueType="num">
                                      <p:cBhvr additive="base">
                                        <p:cTn id="52"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94243">
                                            <p:txEl>
                                              <p:pRg st="1" end="1"/>
                                            </p:txEl>
                                          </p:spTgt>
                                        </p:tgtEl>
                                        <p:attrNameLst>
                                          <p:attrName>style.visibility</p:attrName>
                                        </p:attrNameLst>
                                      </p:cBhvr>
                                      <p:to>
                                        <p:strVal val="visible"/>
                                      </p:to>
                                    </p:set>
                                    <p:anim calcmode="lin" valueType="num">
                                      <p:cBhvr additive="base">
                                        <p:cTn id="58"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67" grpId="0" animBg="1"/>
      <p:bldP spid="394253" grpId="0"/>
      <p:bldP spid="39425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a:extLst>
              <a:ext uri="{FF2B5EF4-FFF2-40B4-BE49-F238E27FC236}">
                <a16:creationId xmlns:a16="http://schemas.microsoft.com/office/drawing/2014/main" id="{F375B194-23E7-634A-A824-609C7CD6DB28}"/>
              </a:ext>
            </a:extLst>
          </p:cNvPr>
          <p:cNvPicPr>
            <a:picLocks noChangeAspect="1" noChangeArrowheads="1"/>
          </p:cNvPicPr>
          <p:nvPr/>
        </p:nvPicPr>
        <p:blipFill>
          <a:blip r:embed="rId5"/>
          <a:srcRect l="900" t="3642" r="900" b="4857"/>
          <a:stretch>
            <a:fillRect/>
          </a:stretch>
        </p:blipFill>
        <p:spPr bwMode="auto">
          <a:xfrm>
            <a:off x="633413" y="4011613"/>
            <a:ext cx="4017962" cy="2776537"/>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1746" name="Rectangle 2">
            <a:extLst>
              <a:ext uri="{FF2B5EF4-FFF2-40B4-BE49-F238E27FC236}">
                <a16:creationId xmlns:a16="http://schemas.microsoft.com/office/drawing/2014/main" id="{9678EB2B-ED6A-364B-B690-3275271116A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Value of Krebs cycle?</a:t>
            </a:r>
          </a:p>
        </p:txBody>
      </p:sp>
      <p:sp>
        <p:nvSpPr>
          <p:cNvPr id="396291" name="Rectangle 3" descr="Rectangle: Click to edit Master text styles&#13;&#10;Second level&#13;&#10;Third level&#13;&#10;Fourth level&#13;&#10;Fifth level">
            <a:extLst>
              <a:ext uri="{FF2B5EF4-FFF2-40B4-BE49-F238E27FC236}">
                <a16:creationId xmlns:a16="http://schemas.microsoft.com/office/drawing/2014/main" id="{7CB907B5-3646-5D43-AC4A-B0D019333EE9}"/>
              </a:ext>
            </a:extLst>
          </p:cNvPr>
          <p:cNvSpPr>
            <a:spLocks noGrp="1" noChangeArrowheads="1"/>
          </p:cNvSpPr>
          <p:nvPr>
            <p:ph type="body" idx="1"/>
          </p:nvPr>
        </p:nvSpPr>
        <p:spPr>
          <a:xfrm>
            <a:off x="838200" y="1371600"/>
            <a:ext cx="7772400" cy="2832100"/>
          </a:xfrm>
        </p:spPr>
        <p:txBody>
          <a:bodyPr/>
          <a:lstStyle/>
          <a:p>
            <a:pPr eaLnBrk="1" hangingPunct="1"/>
            <a:r>
              <a:rPr lang="en-US" altLang="en-US" sz="2600" dirty="0">
                <a:ea typeface="ＭＳ Ｐゴシック" panose="020B0600070205080204" pitchFamily="34" charset="-128"/>
              </a:rPr>
              <a:t>If the yield is only 2 ATP then how was the Krebs cycle an adaptation?</a:t>
            </a:r>
          </a:p>
          <a:p>
            <a:pPr lvl="1" eaLnBrk="1" hangingPunct="1"/>
            <a:r>
              <a:rPr lang="en-US" altLang="en-US" sz="2400" u="sng" dirty="0">
                <a:solidFill>
                  <a:srgbClr val="0070C0"/>
                </a:solidFill>
                <a:ea typeface="ＭＳ Ｐゴシック" panose="020B0600070205080204" pitchFamily="34" charset="-128"/>
              </a:rPr>
              <a:t>value of NADH &amp; FADH</a:t>
            </a:r>
            <a:r>
              <a:rPr lang="en-US" altLang="en-US" sz="2400" u="sng" baseline="-25000" dirty="0">
                <a:solidFill>
                  <a:srgbClr val="0070C0"/>
                </a:solidFill>
                <a:ea typeface="ＭＳ Ｐゴシック" panose="020B0600070205080204" pitchFamily="34" charset="-128"/>
              </a:rPr>
              <a:t>2</a:t>
            </a:r>
            <a:endParaRPr lang="en-US" altLang="en-US" sz="2400" dirty="0">
              <a:solidFill>
                <a:srgbClr val="0070C0"/>
              </a:solidFill>
              <a:ea typeface="ＭＳ Ｐゴシック" panose="020B0600070205080204" pitchFamily="34" charset="-128"/>
            </a:endParaRPr>
          </a:p>
          <a:p>
            <a:pPr marL="1085850" lvl="2" eaLnBrk="1" hangingPunct="1"/>
            <a:r>
              <a:rPr lang="en-US" altLang="en-US" sz="2000" dirty="0">
                <a:ea typeface="ＭＳ Ｐゴシック" panose="020B0600070205080204" pitchFamily="34" charset="-128"/>
              </a:rPr>
              <a:t>electron carriers &amp; H carriers</a:t>
            </a:r>
          </a:p>
          <a:p>
            <a:pPr lvl="3" eaLnBrk="1" hangingPunct="1"/>
            <a:r>
              <a:rPr lang="en-US" altLang="en-US" sz="1800" dirty="0">
                <a:ea typeface="ＭＳ Ｐゴシック" panose="020B0600070205080204" pitchFamily="34" charset="-128"/>
              </a:rPr>
              <a:t>reduced molecules move electrons</a:t>
            </a:r>
          </a:p>
          <a:p>
            <a:pPr lvl="3" eaLnBrk="1" hangingPunct="1"/>
            <a:r>
              <a:rPr lang="en-US" altLang="en-US" sz="1800" dirty="0">
                <a:ea typeface="ＭＳ Ｐゴシック" panose="020B0600070205080204" pitchFamily="34" charset="-128"/>
              </a:rPr>
              <a:t>reduced molecules move H</a:t>
            </a:r>
            <a:r>
              <a:rPr lang="en-US" altLang="en-US" sz="1800" baseline="30000" dirty="0">
                <a:ea typeface="ＭＳ Ｐゴシック" panose="020B0600070205080204" pitchFamily="34" charset="-128"/>
              </a:rPr>
              <a:t>+ </a:t>
            </a:r>
            <a:r>
              <a:rPr lang="en-US" altLang="en-US" sz="1800" dirty="0">
                <a:ea typeface="ＭＳ Ｐゴシック" panose="020B0600070205080204" pitchFamily="34" charset="-128"/>
              </a:rPr>
              <a:t>ions</a:t>
            </a:r>
          </a:p>
          <a:p>
            <a:pPr marL="1085850" lvl="2" eaLnBrk="1" hangingPunct="1"/>
            <a:r>
              <a:rPr lang="en-US" altLang="en-US" sz="2000" dirty="0">
                <a:ea typeface="ＭＳ Ｐゴシック" panose="020B0600070205080204" pitchFamily="34" charset="-128"/>
              </a:rPr>
              <a:t>to be used in the </a:t>
            </a:r>
            <a:r>
              <a:rPr lang="en-US" altLang="en-US" sz="2000" u="sng" dirty="0">
                <a:solidFill>
                  <a:srgbClr val="0070C0"/>
                </a:solidFill>
                <a:ea typeface="ＭＳ Ｐゴシック" panose="020B0600070205080204" pitchFamily="34" charset="-128"/>
              </a:rPr>
              <a:t>Electron Transport Chain</a:t>
            </a:r>
          </a:p>
        </p:txBody>
      </p:sp>
      <p:sp>
        <p:nvSpPr>
          <p:cNvPr id="396311" name="AutoShape 23">
            <a:extLst>
              <a:ext uri="{FF2B5EF4-FFF2-40B4-BE49-F238E27FC236}">
                <a16:creationId xmlns:a16="http://schemas.microsoft.com/office/drawing/2014/main" id="{4F9E9F56-2874-6B48-90C9-2AB335A8C41D}"/>
              </a:ext>
            </a:extLst>
          </p:cNvPr>
          <p:cNvSpPr>
            <a:spLocks noChangeArrowheads="1"/>
          </p:cNvSpPr>
          <p:nvPr/>
        </p:nvSpPr>
        <p:spPr bwMode="auto">
          <a:xfrm>
            <a:off x="5110163" y="4572000"/>
            <a:ext cx="1330325" cy="1041400"/>
          </a:xfrm>
          <a:prstGeom prst="wedgeEllipseCallout">
            <a:avLst>
              <a:gd name="adj1" fmla="val 30551"/>
              <a:gd name="adj2" fmla="val 82620"/>
            </a:avLst>
          </a:prstGeom>
          <a:solidFill>
            <a:srgbClr val="FFEA18"/>
          </a:solidFill>
          <a:ln w="38100">
            <a:solidFill>
              <a:srgbClr val="CC0000"/>
            </a:solidFill>
            <a:miter lim="800000"/>
            <a:headEnd/>
            <a:tailEnd/>
          </a:ln>
        </p:spPr>
        <p:txBody>
          <a:bodyPr wrap="none" lIns="0" tIns="0" rIns="0" bIns="0"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like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in the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bank</a:t>
            </a:r>
            <a:endParaRPr lang="en-US" altLang="en-US" sz="1800" b="1" i="1">
              <a:solidFill>
                <a:srgbClr val="0F116A"/>
              </a:solidFill>
              <a:latin typeface="Comic Sans MS" panose="030F0902030302020204" pitchFamily="66" charset="0"/>
            </a:endParaRPr>
          </a:p>
        </p:txBody>
      </p:sp>
      <p:grpSp>
        <p:nvGrpSpPr>
          <p:cNvPr id="2" name="Group 28">
            <a:extLst>
              <a:ext uri="{FF2B5EF4-FFF2-40B4-BE49-F238E27FC236}">
                <a16:creationId xmlns:a16="http://schemas.microsoft.com/office/drawing/2014/main" id="{F9094E7E-9486-9346-8925-3B53C538A1CA}"/>
              </a:ext>
            </a:extLst>
          </p:cNvPr>
          <p:cNvGrpSpPr>
            <a:grpSpLocks/>
          </p:cNvGrpSpPr>
          <p:nvPr/>
        </p:nvGrpSpPr>
        <p:grpSpPr bwMode="auto">
          <a:xfrm>
            <a:off x="6162675" y="3973513"/>
            <a:ext cx="2981325" cy="2884487"/>
            <a:chOff x="3882" y="2503"/>
            <a:chExt cx="1878" cy="1817"/>
          </a:xfrm>
        </p:grpSpPr>
        <p:pic>
          <p:nvPicPr>
            <p:cNvPr id="31750" name="Picture 27" descr="piggybankFADH">
              <a:extLst>
                <a:ext uri="{FF2B5EF4-FFF2-40B4-BE49-F238E27FC236}">
                  <a16:creationId xmlns:a16="http://schemas.microsoft.com/office/drawing/2014/main" id="{521F16E2-9473-2742-A2BD-2EE7E6D59B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6" y="2503"/>
              <a:ext cx="1344"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26" descr="piggybank-ecoin2">
              <a:extLst>
                <a:ext uri="{FF2B5EF4-FFF2-40B4-BE49-F238E27FC236}">
                  <a16:creationId xmlns:a16="http://schemas.microsoft.com/office/drawing/2014/main" id="{17FA34EE-FDCC-054A-A73F-1641DCBB60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2" y="3268"/>
              <a:ext cx="1275"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826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1" end="1"/>
                                            </p:txEl>
                                          </p:spTgt>
                                        </p:tgtEl>
                                        <p:attrNameLst>
                                          <p:attrName>style.visibility</p:attrName>
                                        </p:attrNameLst>
                                      </p:cBhvr>
                                      <p:to>
                                        <p:strVal val="visible"/>
                                      </p:to>
                                    </p:set>
                                    <p:anim calcmode="lin" valueType="num">
                                      <p:cBhvr additive="base">
                                        <p:cTn id="13"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1">
                                            <p:txEl>
                                              <p:pRg st="2" end="2"/>
                                            </p:txEl>
                                          </p:spTgt>
                                        </p:tgtEl>
                                        <p:attrNameLst>
                                          <p:attrName>style.visibility</p:attrName>
                                        </p:attrNameLst>
                                      </p:cBhvr>
                                      <p:to>
                                        <p:strVal val="visible"/>
                                      </p:to>
                                    </p:set>
                                    <p:anim calcmode="lin" valueType="num">
                                      <p:cBhvr additive="base">
                                        <p:cTn id="19"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6291">
                                            <p:txEl>
                                              <p:pRg st="3" end="3"/>
                                            </p:txEl>
                                          </p:spTgt>
                                        </p:tgtEl>
                                        <p:attrNameLst>
                                          <p:attrName>style.visibility</p:attrName>
                                        </p:attrNameLst>
                                      </p:cBhvr>
                                      <p:to>
                                        <p:strVal val="visible"/>
                                      </p:to>
                                    </p:set>
                                    <p:anim calcmode="lin" valueType="num">
                                      <p:cBhvr additive="base">
                                        <p:cTn id="25"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6291">
                                            <p:txEl>
                                              <p:pRg st="4" end="4"/>
                                            </p:txEl>
                                          </p:spTgt>
                                        </p:tgtEl>
                                        <p:attrNameLst>
                                          <p:attrName>style.visibility</p:attrName>
                                        </p:attrNameLst>
                                      </p:cBhvr>
                                      <p:to>
                                        <p:strVal val="visible"/>
                                      </p:to>
                                    </p:set>
                                    <p:anim calcmode="lin" valueType="num">
                                      <p:cBhvr additive="base">
                                        <p:cTn id="31"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6291">
                                            <p:txEl>
                                              <p:pRg st="5" end="5"/>
                                            </p:txEl>
                                          </p:spTgt>
                                        </p:tgtEl>
                                        <p:attrNameLst>
                                          <p:attrName>style.visibility</p:attrName>
                                        </p:attrNameLst>
                                      </p:cBhvr>
                                      <p:to>
                                        <p:strVal val="visible"/>
                                      </p:to>
                                    </p:set>
                                    <p:anim calcmode="lin" valueType="num">
                                      <p:cBhvr additive="base">
                                        <p:cTn id="37"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right)">
                                      <p:cBhvr>
                                        <p:cTn id="43" dur="500"/>
                                        <p:tgtEl>
                                          <p:spTgt spid="2"/>
                                        </p:tgtEl>
                                      </p:cBhvr>
                                    </p:animEffect>
                                  </p:childTnLst>
                                </p:cTn>
                              </p:par>
                            </p:childTnLst>
                          </p:cTn>
                        </p:par>
                        <p:par>
                          <p:cTn id="44" fill="hold" nodeType="afterGroup">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96311"/>
                                        </p:tgtEl>
                                        <p:attrNameLst>
                                          <p:attrName>style.visibility</p:attrName>
                                        </p:attrNameLst>
                                      </p:cBhvr>
                                      <p:to>
                                        <p:strVal val="visible"/>
                                      </p:to>
                                    </p:set>
                                    <p:animEffect transition="in" filter="wipe(down)">
                                      <p:cBhvr>
                                        <p:cTn id="47" dur="500"/>
                                        <p:tgtEl>
                                          <p:spTgt spid="396311"/>
                                        </p:tgtEl>
                                      </p:cBhvr>
                                    </p:animEffect>
                                  </p:childTnLst>
                                  <p:subTnLst>
                                    <p:audio>
                                      <p:cMediaNode>
                                        <p:cTn display="0" masterRel="sameClick">
                                          <p:stCondLst>
                                            <p:cond evt="begin" delay="0">
                                              <p:tn val="45"/>
                                            </p:cond>
                                          </p:stCondLst>
                                          <p:endCondLst>
                                            <p:cond evt="onStopAudio" delay="0">
                                              <p:tgtEl>
                                                <p:sldTgt/>
                                              </p:tgtEl>
                                            </p:cond>
                                          </p:endCondLst>
                                        </p:cTn>
                                        <p:tgtEl>
                                          <p:sndTgt r:embed="rId4" name="Pi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311"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631ACF65-9750-3F46-8C26-3C4164F96E2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Cellular respiration</a:t>
            </a:r>
          </a:p>
        </p:txBody>
      </p:sp>
      <p:pic>
        <p:nvPicPr>
          <p:cNvPr id="369667" name="Picture 3">
            <a:extLst>
              <a:ext uri="{FF2B5EF4-FFF2-40B4-BE49-F238E27FC236}">
                <a16:creationId xmlns:a16="http://schemas.microsoft.com/office/drawing/2014/main" id="{A8249BE6-257A-5C4D-A464-C595F9FB40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889"/>
          <a:stretch>
            <a:fillRect/>
          </a:stretch>
        </p:blipFill>
        <p:spPr bwMode="auto">
          <a:xfrm>
            <a:off x="1066800" y="1384300"/>
            <a:ext cx="6934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860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69667"/>
                                        </p:tgtEl>
                                        <p:attrNameLst>
                                          <p:attrName>style.visibility</p:attrName>
                                        </p:attrNameLst>
                                      </p:cBhvr>
                                      <p:to>
                                        <p:strVal val="visible"/>
                                      </p:to>
                                    </p:set>
                                    <p:animEffect transition="in" filter="wipe(left)">
                                      <p:cBhvr>
                                        <p:cTn id="7" dur="500"/>
                                        <p:tgtEl>
                                          <p:spTgt spid="36966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F6532ACF-D478-094A-827F-9C8248F649A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There </a:t>
            </a:r>
            <a:r>
              <a:rPr lang="en-US" altLang="en-US" i="1">
                <a:ea typeface="ＭＳ Ｐゴシック" panose="020B0600070205080204" pitchFamily="34" charset="-128"/>
              </a:rPr>
              <a:t>is</a:t>
            </a:r>
            <a:r>
              <a:rPr lang="en-US" altLang="en-US">
                <a:ea typeface="ＭＳ Ｐゴシック" panose="020B0600070205080204" pitchFamily="34" charset="-128"/>
              </a:rPr>
              <a:t> a better way!</a:t>
            </a:r>
          </a:p>
        </p:txBody>
      </p:sp>
      <p:sp>
        <p:nvSpPr>
          <p:cNvPr id="377859" name="Rectangle 3" descr="Rectangle: Click to edit Master text styles&#13;&#10;Second level&#13;&#10;Third level&#13;&#10;Fourth level&#13;&#10;Fifth level">
            <a:extLst>
              <a:ext uri="{FF2B5EF4-FFF2-40B4-BE49-F238E27FC236}">
                <a16:creationId xmlns:a16="http://schemas.microsoft.com/office/drawing/2014/main" id="{B66220E5-0F21-E34D-AD31-A60DE7245A04}"/>
              </a:ext>
            </a:extLst>
          </p:cNvPr>
          <p:cNvSpPr>
            <a:spLocks noGrp="1" noChangeArrowheads="1"/>
          </p:cNvSpPr>
          <p:nvPr>
            <p:ph type="body" idx="1"/>
          </p:nvPr>
        </p:nvSpPr>
        <p:spPr>
          <a:xfrm>
            <a:off x="731838" y="1371600"/>
            <a:ext cx="8412162" cy="4757738"/>
          </a:xfrm>
        </p:spPr>
        <p:txBody>
          <a:bodyPr/>
          <a:lstStyle/>
          <a:p>
            <a:pPr eaLnBrk="1" hangingPunct="1"/>
            <a:r>
              <a:rPr lang="en-US" altLang="en-US" dirty="0">
                <a:ea typeface="ＭＳ Ｐゴシック" panose="020B0600070205080204" pitchFamily="34" charset="-128"/>
              </a:rPr>
              <a:t>Electron Transport Chain </a:t>
            </a:r>
          </a:p>
          <a:p>
            <a:pPr lvl="1" eaLnBrk="1" hangingPunct="1"/>
            <a:r>
              <a:rPr lang="en-US" altLang="en-US" dirty="0">
                <a:ea typeface="ＭＳ Ｐゴシック" panose="020B0600070205080204" pitchFamily="34" charset="-128"/>
              </a:rPr>
              <a:t>series of proteins built into </a:t>
            </a:r>
            <a:br>
              <a:rPr lang="en-US" altLang="en-US" dirty="0">
                <a:ea typeface="ＭＳ Ｐゴシック" panose="020B0600070205080204" pitchFamily="34" charset="-128"/>
              </a:rPr>
            </a:br>
            <a:r>
              <a:rPr lang="en-US" altLang="en-US" u="sng" dirty="0">
                <a:solidFill>
                  <a:srgbClr val="0070C0"/>
                </a:solidFill>
                <a:ea typeface="ＭＳ Ｐゴシック" panose="020B0600070205080204" pitchFamily="34" charset="-128"/>
              </a:rPr>
              <a:t>inner mitochondrial membrane</a:t>
            </a:r>
            <a:endParaRPr lang="en-US" altLang="en-US" dirty="0">
              <a:solidFill>
                <a:srgbClr val="0070C0"/>
              </a:solidFill>
              <a:ea typeface="ＭＳ Ｐゴシック" panose="020B0600070205080204" pitchFamily="34" charset="-128"/>
            </a:endParaRPr>
          </a:p>
          <a:p>
            <a:pPr marL="1085850" lvl="2" eaLnBrk="1" hangingPunct="1"/>
            <a:r>
              <a:rPr lang="en-US" altLang="en-US" dirty="0">
                <a:ea typeface="ＭＳ Ｐゴシック" panose="020B0600070205080204" pitchFamily="34" charset="-128"/>
              </a:rPr>
              <a:t>along </a:t>
            </a:r>
            <a:r>
              <a:rPr lang="en-US" altLang="en-US" u="sng" dirty="0">
                <a:solidFill>
                  <a:srgbClr val="CC0000"/>
                </a:solidFill>
                <a:ea typeface="ＭＳ Ｐゴシック" panose="020B0600070205080204" pitchFamily="34" charset="-128"/>
              </a:rPr>
              <a:t>cristae</a:t>
            </a:r>
            <a:endParaRPr lang="en-US" altLang="en-US" dirty="0">
              <a:ea typeface="ＭＳ Ｐゴシック" panose="020B0600070205080204" pitchFamily="34" charset="-128"/>
            </a:endParaRPr>
          </a:p>
          <a:p>
            <a:pPr marL="1085850" lvl="2" eaLnBrk="1" hangingPunct="1"/>
            <a:r>
              <a:rPr lang="en-US" altLang="en-US" dirty="0">
                <a:ea typeface="ＭＳ Ｐゴシック" panose="020B0600070205080204" pitchFamily="34" charset="-128"/>
              </a:rPr>
              <a:t>transport proteins</a:t>
            </a:r>
            <a:r>
              <a:rPr lang="en-US" altLang="en-US" dirty="0">
                <a:solidFill>
                  <a:srgbClr val="CC0000"/>
                </a:solidFill>
                <a:ea typeface="ＭＳ Ｐゴシック" panose="020B0600070205080204" pitchFamily="34" charset="-128"/>
              </a:rPr>
              <a:t> </a:t>
            </a:r>
            <a:r>
              <a:rPr lang="en-US" altLang="en-US" dirty="0">
                <a:ea typeface="ＭＳ Ｐゴシック" panose="020B0600070205080204" pitchFamily="34" charset="-128"/>
              </a:rPr>
              <a:t>&amp; enzymes </a:t>
            </a:r>
          </a:p>
          <a:p>
            <a:pPr lvl="1" eaLnBrk="1" hangingPunct="1"/>
            <a:r>
              <a:rPr lang="en-US" altLang="en-US" dirty="0">
                <a:ea typeface="ＭＳ Ｐゴシック" panose="020B0600070205080204" pitchFamily="34" charset="-128"/>
              </a:rPr>
              <a:t>transport of electrons down ETC linked to pumping of H</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to create H</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gradient</a:t>
            </a:r>
          </a:p>
          <a:p>
            <a:pPr lvl="1" eaLnBrk="1" hangingPunct="1"/>
            <a:r>
              <a:rPr lang="en-US" altLang="en-US" dirty="0">
                <a:ea typeface="ＭＳ Ｐゴシック" panose="020B0600070205080204" pitchFamily="34" charset="-128"/>
              </a:rPr>
              <a:t>yields </a:t>
            </a:r>
            <a:r>
              <a:rPr lang="en-US" altLang="en-US" u="sng" dirty="0">
                <a:solidFill>
                  <a:srgbClr val="CC0000"/>
                </a:solidFill>
                <a:ea typeface="ＭＳ Ｐゴシック" panose="020B0600070205080204" pitchFamily="34" charset="-128"/>
              </a:rPr>
              <a:t>~36 ATP</a:t>
            </a:r>
            <a:r>
              <a:rPr lang="en-US" altLang="en-US" dirty="0">
                <a:ea typeface="ＭＳ Ｐゴシック" panose="020B0600070205080204" pitchFamily="34" charset="-128"/>
              </a:rPr>
              <a:t> from 1 glucose</a:t>
            </a:r>
            <a:r>
              <a:rPr lang="en-US" altLang="en-US" i="1" dirty="0">
                <a:ea typeface="ＭＳ Ｐゴシック" panose="020B0600070205080204" pitchFamily="34" charset="-128"/>
              </a:rPr>
              <a:t>!</a:t>
            </a:r>
            <a:endParaRPr lang="en-US" altLang="en-US" dirty="0">
              <a:ea typeface="ＭＳ Ｐゴシック" panose="020B0600070205080204" pitchFamily="34" charset="-128"/>
            </a:endParaRPr>
          </a:p>
          <a:p>
            <a:pPr lvl="1" eaLnBrk="1" hangingPunct="1"/>
            <a:r>
              <a:rPr lang="en-US" altLang="en-US" dirty="0">
                <a:ea typeface="ＭＳ Ｐゴシック" panose="020B0600070205080204" pitchFamily="34" charset="-128"/>
              </a:rPr>
              <a:t>only in presence of O</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 (</a:t>
            </a:r>
            <a:r>
              <a:rPr lang="en-US" altLang="en-US" u="sng" dirty="0">
                <a:solidFill>
                  <a:srgbClr val="CC0000"/>
                </a:solidFill>
                <a:ea typeface="ＭＳ Ｐゴシック" panose="020B0600070205080204" pitchFamily="34" charset="-128"/>
              </a:rPr>
              <a:t>aerobic respiration</a:t>
            </a:r>
            <a:r>
              <a:rPr lang="en-US" altLang="en-US" dirty="0">
                <a:ea typeface="ＭＳ Ｐゴシック" panose="020B0600070205080204" pitchFamily="34" charset="-128"/>
              </a:rPr>
              <a:t>)</a:t>
            </a:r>
          </a:p>
        </p:txBody>
      </p:sp>
      <p:grpSp>
        <p:nvGrpSpPr>
          <p:cNvPr id="2" name="Group 12">
            <a:extLst>
              <a:ext uri="{FF2B5EF4-FFF2-40B4-BE49-F238E27FC236}">
                <a16:creationId xmlns:a16="http://schemas.microsoft.com/office/drawing/2014/main" id="{601F9919-8427-5E49-9287-EC3B68EDF773}"/>
              </a:ext>
            </a:extLst>
          </p:cNvPr>
          <p:cNvGrpSpPr>
            <a:grpSpLocks/>
          </p:cNvGrpSpPr>
          <p:nvPr/>
        </p:nvGrpSpPr>
        <p:grpSpPr bwMode="auto">
          <a:xfrm>
            <a:off x="8150225" y="5791200"/>
            <a:ext cx="785813" cy="785813"/>
            <a:chOff x="4530" y="3241"/>
            <a:chExt cx="495" cy="495"/>
          </a:xfrm>
        </p:grpSpPr>
        <p:sp>
          <p:nvSpPr>
            <p:cNvPr id="13319" name="Oval 8">
              <a:extLst>
                <a:ext uri="{FF2B5EF4-FFF2-40B4-BE49-F238E27FC236}">
                  <a16:creationId xmlns:a16="http://schemas.microsoft.com/office/drawing/2014/main" id="{1F1FEE9B-C1CE-574A-B004-BAAAACD5A9CD}"/>
                </a:ext>
              </a:extLst>
            </p:cNvPr>
            <p:cNvSpPr>
              <a:spLocks noChangeArrowheads="1"/>
            </p:cNvSpPr>
            <p:nvPr/>
          </p:nvSpPr>
          <p:spPr bwMode="auto">
            <a:xfrm>
              <a:off x="4530" y="3241"/>
              <a:ext cx="495" cy="495"/>
            </a:xfrm>
            <a:prstGeom prst="ellipse">
              <a:avLst/>
            </a:prstGeom>
            <a:solidFill>
              <a:schemeClr val="bg2"/>
            </a:solidFill>
            <a:ln w="38100">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320" name="Rectangle 9">
              <a:extLst>
                <a:ext uri="{FF2B5EF4-FFF2-40B4-BE49-F238E27FC236}">
                  <a16:creationId xmlns:a16="http://schemas.microsoft.com/office/drawing/2014/main" id="{0F9BF371-E34E-A540-A9C1-B9DFF04EA6B0}"/>
                </a:ext>
              </a:extLst>
            </p:cNvPr>
            <p:cNvSpPr>
              <a:spLocks noChangeArrowheads="1"/>
            </p:cNvSpPr>
            <p:nvPr/>
          </p:nvSpPr>
          <p:spPr bwMode="auto">
            <a:xfrm>
              <a:off x="4578" y="3289"/>
              <a:ext cx="40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F116A"/>
                  </a:solidFill>
                </a:rPr>
                <a:t>O</a:t>
              </a:r>
              <a:r>
                <a:rPr lang="en-US" altLang="en-US" sz="3200" b="1" baseline="-25000">
                  <a:solidFill>
                    <a:srgbClr val="0F116A"/>
                  </a:solidFill>
                </a:rPr>
                <a:t>2</a:t>
              </a:r>
              <a:endParaRPr lang="en-US" altLang="en-US" sz="3200" b="1">
                <a:solidFill>
                  <a:srgbClr val="0F116A"/>
                </a:solidFill>
              </a:endParaRPr>
            </a:p>
          </p:txBody>
        </p:sp>
      </p:grpSp>
      <p:pic>
        <p:nvPicPr>
          <p:cNvPr id="377866" name="Picture 10" descr="penguinL">
            <a:extLst>
              <a:ext uri="{FF2B5EF4-FFF2-40B4-BE49-F238E27FC236}">
                <a16:creationId xmlns:a16="http://schemas.microsoft.com/office/drawing/2014/main" id="{E681E0A0-4E38-0B4D-B69F-D1C12A42CF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AutoShape 11">
            <a:extLst>
              <a:ext uri="{FF2B5EF4-FFF2-40B4-BE49-F238E27FC236}">
                <a16:creationId xmlns:a16="http://schemas.microsoft.com/office/drawing/2014/main" id="{A7F98F4B-AA73-344F-AD10-1957D546EB11}"/>
              </a:ext>
            </a:extLst>
          </p:cNvPr>
          <p:cNvSpPr>
            <a:spLocks noChangeArrowheads="1"/>
          </p:cNvSpPr>
          <p:nvPr/>
        </p:nvSpPr>
        <p:spPr bwMode="auto">
          <a:xfrm flipH="1">
            <a:off x="1889125" y="5713413"/>
            <a:ext cx="1735138" cy="1073150"/>
          </a:xfrm>
          <a:prstGeom prst="wedgeEllipseCallout">
            <a:avLst>
              <a:gd name="adj1" fmla="val 100407"/>
              <a:gd name="adj2" fmla="val -3269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That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sounds more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like it</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pic>
        <p:nvPicPr>
          <p:cNvPr id="377869" name="Picture 13" descr="09_15b">
            <a:extLst>
              <a:ext uri="{FF2B5EF4-FFF2-40B4-BE49-F238E27FC236}">
                <a16:creationId xmlns:a16="http://schemas.microsoft.com/office/drawing/2014/main" id="{FE16CAF9-0A5B-924E-BDD1-AD48A3CACBEE}"/>
              </a:ext>
            </a:extLst>
          </p:cNvPr>
          <p:cNvPicPr>
            <a:picLocks noChangeAspect="1" noChangeArrowheads="1"/>
          </p:cNvPicPr>
          <p:nvPr/>
        </p:nvPicPr>
        <p:blipFill>
          <a:blip r:embed="rId8">
            <a:clrChange>
              <a:clrFrom>
                <a:srgbClr val="FFFFFF"/>
              </a:clrFrom>
              <a:clrTo>
                <a:srgbClr val="FFFFFF">
                  <a:alpha val="0"/>
                </a:srgbClr>
              </a:clrTo>
            </a:clrChange>
          </a:blip>
          <a:srcRect l="28125" t="27000" r="7875" b="39000"/>
          <a:stretch>
            <a:fillRect/>
          </a:stretch>
        </p:blipFill>
        <p:spPr bwMode="auto">
          <a:xfrm>
            <a:off x="5910263" y="377825"/>
            <a:ext cx="3132137" cy="1246188"/>
          </a:xfrm>
          <a:prstGeom prst="rect">
            <a:avLst/>
          </a:prstGeom>
          <a:solidFill>
            <a:schemeClr val="bg1"/>
          </a:solid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934721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7859">
                                            <p:txEl>
                                              <p:pRg st="1" end="1"/>
                                            </p:txEl>
                                          </p:spTgt>
                                        </p:tgtEl>
                                        <p:attrNameLst>
                                          <p:attrName>style.visibility</p:attrName>
                                        </p:attrNameLst>
                                      </p:cBhvr>
                                      <p:to>
                                        <p:strVal val="visible"/>
                                      </p:to>
                                    </p:set>
                                    <p:anim calcmode="lin" valueType="num">
                                      <p:cBhvr additive="base">
                                        <p:cTn id="7" dur="500" fill="hold"/>
                                        <p:tgtEl>
                                          <p:spTgt spid="3778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7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377869"/>
                                        </p:tgtEl>
                                        <p:attrNameLst>
                                          <p:attrName>style.visibility</p:attrName>
                                        </p:attrNameLst>
                                      </p:cBhvr>
                                      <p:to>
                                        <p:strVal val="visible"/>
                                      </p:to>
                                    </p:set>
                                    <p:animEffect transition="in" filter="wipe(left)">
                                      <p:cBhvr>
                                        <p:cTn id="13" dur="500"/>
                                        <p:tgtEl>
                                          <p:spTgt spid="377869"/>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77859">
                                            <p:txEl>
                                              <p:pRg st="2" end="2"/>
                                            </p:txEl>
                                          </p:spTgt>
                                        </p:tgtEl>
                                        <p:attrNameLst>
                                          <p:attrName>style.visibility</p:attrName>
                                        </p:attrNameLst>
                                      </p:cBhvr>
                                      <p:to>
                                        <p:strVal val="visible"/>
                                      </p:to>
                                    </p:set>
                                    <p:anim calcmode="lin" valueType="num">
                                      <p:cBhvr additive="base">
                                        <p:cTn id="18" dur="500" fill="hold"/>
                                        <p:tgtEl>
                                          <p:spTgt spid="377859">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77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77859">
                                            <p:txEl>
                                              <p:pRg st="3" end="3"/>
                                            </p:txEl>
                                          </p:spTgt>
                                        </p:tgtEl>
                                        <p:attrNameLst>
                                          <p:attrName>style.visibility</p:attrName>
                                        </p:attrNameLst>
                                      </p:cBhvr>
                                      <p:to>
                                        <p:strVal val="visible"/>
                                      </p:to>
                                    </p:set>
                                    <p:anim calcmode="lin" valueType="num">
                                      <p:cBhvr additive="base">
                                        <p:cTn id="24" dur="500" fill="hold"/>
                                        <p:tgtEl>
                                          <p:spTgt spid="377859">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77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77859">
                                            <p:txEl>
                                              <p:pRg st="4" end="4"/>
                                            </p:txEl>
                                          </p:spTgt>
                                        </p:tgtEl>
                                        <p:attrNameLst>
                                          <p:attrName>style.visibility</p:attrName>
                                        </p:attrNameLst>
                                      </p:cBhvr>
                                      <p:to>
                                        <p:strVal val="visible"/>
                                      </p:to>
                                    </p:set>
                                    <p:anim calcmode="lin" valueType="num">
                                      <p:cBhvr additive="base">
                                        <p:cTn id="30" dur="500" fill="hold"/>
                                        <p:tgtEl>
                                          <p:spTgt spid="377859">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77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77859">
                                            <p:txEl>
                                              <p:pRg st="5" end="5"/>
                                            </p:txEl>
                                          </p:spTgt>
                                        </p:tgtEl>
                                        <p:attrNameLst>
                                          <p:attrName>style.visibility</p:attrName>
                                        </p:attrNameLst>
                                      </p:cBhvr>
                                      <p:to>
                                        <p:strVal val="visible"/>
                                      </p:to>
                                    </p:set>
                                    <p:anim calcmode="lin" valueType="num">
                                      <p:cBhvr additive="base">
                                        <p:cTn id="36" dur="500" fill="hold"/>
                                        <p:tgtEl>
                                          <p:spTgt spid="377859">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77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7866"/>
                                        </p:tgtEl>
                                        <p:attrNameLst>
                                          <p:attrName>style.visibility</p:attrName>
                                        </p:attrNameLst>
                                      </p:cBhvr>
                                      <p:to>
                                        <p:strVal val="visible"/>
                                      </p:to>
                                    </p:set>
                                    <p:animEffect transition="in" filter="wipe(left)">
                                      <p:cBhvr>
                                        <p:cTn id="42" dur="500"/>
                                        <p:tgtEl>
                                          <p:spTgt spid="377866"/>
                                        </p:tgtEl>
                                      </p:cBhvr>
                                    </p:animEffect>
                                  </p:childTnLst>
                                </p:cTn>
                              </p:par>
                            </p:childTnLst>
                          </p:cTn>
                        </p:par>
                        <p:par>
                          <p:cTn id="43" fill="hold" nodeType="afterGroup">
                            <p:stCondLst>
                              <p:cond delay="500"/>
                            </p:stCondLst>
                            <p:childTnLst>
                              <p:par>
                                <p:cTn id="44" presetID="22" presetClass="entr" presetSubtype="8" fill="hold" nodeType="afterEffect">
                                  <p:stCondLst>
                                    <p:cond delay="0"/>
                                  </p:stCondLst>
                                  <p:childTnLst>
                                    <p:set>
                                      <p:cBhvr>
                                        <p:cTn id="45" dur="1" fill="hold">
                                          <p:stCondLst>
                                            <p:cond delay="0"/>
                                          </p:stCondLst>
                                        </p:cTn>
                                        <p:tgtEl>
                                          <p:spTgt spid="377867"/>
                                        </p:tgtEl>
                                        <p:attrNameLst>
                                          <p:attrName>style.visibility</p:attrName>
                                        </p:attrNameLst>
                                      </p:cBhvr>
                                      <p:to>
                                        <p:strVal val="visible"/>
                                      </p:to>
                                    </p:set>
                                    <p:animEffect transition="in" filter="wipe(left)">
                                      <p:cBhvr>
                                        <p:cTn id="46" dur="500"/>
                                        <p:tgtEl>
                                          <p:spTgt spid="377867"/>
                                        </p:tgtEl>
                                      </p:cBhvr>
                                    </p:animEffect>
                                  </p:childTnLst>
                                  <p:subTnLst>
                                    <p:audio>
                                      <p:cMediaNode>
                                        <p:cTn display="0" masterRel="sameClick">
                                          <p:stCondLst>
                                            <p:cond evt="begin" delay="0">
                                              <p:tn val="44"/>
                                            </p:cond>
                                          </p:stCondLst>
                                          <p:endCondLst>
                                            <p:cond evt="onStopAudio" delay="0">
                                              <p:tgtEl>
                                                <p:sldTgt/>
                                              </p:tgtEl>
                                            </p:cond>
                                          </p:endCondLst>
                                        </p:cTn>
                                        <p:tgtEl>
                                          <p:sndTgt r:embed="rId5" name="Quack"/>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77859">
                                            <p:txEl>
                                              <p:pRg st="6" end="6"/>
                                            </p:txEl>
                                          </p:spTgt>
                                        </p:tgtEl>
                                        <p:attrNameLst>
                                          <p:attrName>style.visibility</p:attrName>
                                        </p:attrNameLst>
                                      </p:cBhvr>
                                      <p:to>
                                        <p:strVal val="visible"/>
                                      </p:to>
                                    </p:set>
                                    <p:anim calcmode="lin" valueType="num">
                                      <p:cBhvr additive="base">
                                        <p:cTn id="51" dur="500" fill="hold"/>
                                        <p:tgtEl>
                                          <p:spTgt spid="377859">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7785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 from="(-#ppt_w/2)" to="(#ppt_x)" calcmode="lin" valueType="num">
                                      <p:cBhvr>
                                        <p:cTn id="57" dur="600" fill="hold">
                                          <p:stCondLst>
                                            <p:cond delay="0"/>
                                          </p:stCondLst>
                                        </p:cTn>
                                        <p:tgtEl>
                                          <p:spTgt spid="2"/>
                                        </p:tgtEl>
                                        <p:attrNameLst>
                                          <p:attrName>ppt_x</p:attrName>
                                        </p:attrNameLst>
                                      </p:cBhvr>
                                    </p:anim>
                                    <p:anim from="0" to="-1.0" calcmode="lin" valueType="num">
                                      <p:cBhvr>
                                        <p:cTn id="58" dur="200" decel="50000" autoRev="1" fill="hold">
                                          <p:stCondLst>
                                            <p:cond delay="600"/>
                                          </p:stCondLst>
                                        </p:cTn>
                                        <p:tgtEl>
                                          <p:spTgt spid="2"/>
                                        </p:tgtEl>
                                        <p:attrNameLst>
                                          <p:attrName>xshear</p:attrName>
                                        </p:attrNameLst>
                                      </p:cBhvr>
                                    </p:anim>
                                    <p:animScale>
                                      <p:cBhvr>
                                        <p:cTn id="59" dur="200" decel="100000" autoRev="1" fill="hold">
                                          <p:stCondLst>
                                            <p:cond delay="600"/>
                                          </p:stCondLst>
                                        </p:cTn>
                                        <p:tgtEl>
                                          <p:spTgt spid="2"/>
                                        </p:tgtEl>
                                      </p:cBhvr>
                                      <p:from x="100000" y="100000"/>
                                      <p:to x="80000" y="100000"/>
                                    </p:animScale>
                                    <p:anim by="(#ppt_h/3+#ppt_w*0.1)" calcmode="lin" valueType="num">
                                      <p:cBhvr additive="sum">
                                        <p:cTn id="60"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55"/>
                                            </p:cond>
                                          </p:stCondLst>
                                          <p:endCondLst>
                                            <p:cond evt="onStopAudio" delay="0">
                                              <p:tgtEl>
                                                <p:sldTgt/>
                                              </p:tgtEl>
                                            </p:cond>
                                          </p:endCondLst>
                                        </p:cTn>
                                        <p:tgtEl>
                                          <p:sndTgt r:embed="rId6" name="Bubbl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36A24C1C-E553-8B4E-84DC-ABD9EE6BD20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Electron Transport Chain</a:t>
            </a:r>
          </a:p>
        </p:txBody>
      </p:sp>
      <p:pic>
        <p:nvPicPr>
          <p:cNvPr id="17410" name="Picture 3" descr="09_15b">
            <a:extLst>
              <a:ext uri="{FF2B5EF4-FFF2-40B4-BE49-F238E27FC236}">
                <a16:creationId xmlns:a16="http://schemas.microsoft.com/office/drawing/2014/main" id="{0B0580A5-4DC3-3D49-9145-08B35318FB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25" t="14999" b="14999"/>
          <a:stretch>
            <a:fillRect/>
          </a:stretch>
        </p:blipFill>
        <p:spPr bwMode="auto">
          <a:xfrm>
            <a:off x="0" y="1984375"/>
            <a:ext cx="8320088"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32" name="AutoShape 4">
            <a:extLst>
              <a:ext uri="{FF2B5EF4-FFF2-40B4-BE49-F238E27FC236}">
                <a16:creationId xmlns:a16="http://schemas.microsoft.com/office/drawing/2014/main" id="{49381838-BDDD-064F-9E7B-AF8A08C22D56}"/>
              </a:ext>
            </a:extLst>
          </p:cNvPr>
          <p:cNvSpPr>
            <a:spLocks noChangeArrowheads="1"/>
          </p:cNvSpPr>
          <p:nvPr/>
        </p:nvSpPr>
        <p:spPr bwMode="auto">
          <a:xfrm>
            <a:off x="2246313" y="2100263"/>
            <a:ext cx="2660650" cy="33972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Intermembrane space</a:t>
            </a:r>
            <a:endParaRPr lang="en-US" altLang="en-US" sz="2000" b="1"/>
          </a:p>
        </p:txBody>
      </p:sp>
      <p:sp>
        <p:nvSpPr>
          <p:cNvPr id="406533" name="Rectangle 5">
            <a:extLst>
              <a:ext uri="{FF2B5EF4-FFF2-40B4-BE49-F238E27FC236}">
                <a16:creationId xmlns:a16="http://schemas.microsoft.com/office/drawing/2014/main" id="{0F317CEB-3314-534E-BA17-6DDB61C2180A}"/>
              </a:ext>
            </a:extLst>
          </p:cNvPr>
          <p:cNvSpPr>
            <a:spLocks noChangeArrowheads="1"/>
          </p:cNvSpPr>
          <p:nvPr/>
        </p:nvSpPr>
        <p:spPr bwMode="auto">
          <a:xfrm>
            <a:off x="2262188" y="5846763"/>
            <a:ext cx="249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Mitochondrial matrix</a:t>
            </a:r>
            <a:endParaRPr lang="en-US" altLang="en-US" sz="2000" b="1"/>
          </a:p>
        </p:txBody>
      </p:sp>
      <p:sp>
        <p:nvSpPr>
          <p:cNvPr id="406536" name="Rectangle 8">
            <a:extLst>
              <a:ext uri="{FF2B5EF4-FFF2-40B4-BE49-F238E27FC236}">
                <a16:creationId xmlns:a16="http://schemas.microsoft.com/office/drawing/2014/main" id="{C4852B10-4C2E-934E-B6FC-5851FB2B7E40}"/>
              </a:ext>
            </a:extLst>
          </p:cNvPr>
          <p:cNvSpPr>
            <a:spLocks noChangeArrowheads="1"/>
          </p:cNvSpPr>
          <p:nvPr/>
        </p:nvSpPr>
        <p:spPr bwMode="auto">
          <a:xfrm>
            <a:off x="3760788" y="388620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Q</a:t>
            </a:r>
            <a:endParaRPr lang="en-US" altLang="en-US" sz="2000" b="1"/>
          </a:p>
        </p:txBody>
      </p:sp>
      <p:sp>
        <p:nvSpPr>
          <p:cNvPr id="406537" name="Rectangle 9">
            <a:extLst>
              <a:ext uri="{FF2B5EF4-FFF2-40B4-BE49-F238E27FC236}">
                <a16:creationId xmlns:a16="http://schemas.microsoft.com/office/drawing/2014/main" id="{DECF0288-2B74-904D-ACB6-182DD5C383E7}"/>
              </a:ext>
            </a:extLst>
          </p:cNvPr>
          <p:cNvSpPr>
            <a:spLocks noChangeArrowheads="1"/>
          </p:cNvSpPr>
          <p:nvPr/>
        </p:nvSpPr>
        <p:spPr bwMode="auto">
          <a:xfrm>
            <a:off x="5578475" y="34131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C</a:t>
            </a:r>
            <a:endParaRPr lang="en-US" altLang="en-US" sz="2000" b="1"/>
          </a:p>
        </p:txBody>
      </p:sp>
      <p:sp>
        <p:nvSpPr>
          <p:cNvPr id="406542" name="Rectangle 14">
            <a:extLst>
              <a:ext uri="{FF2B5EF4-FFF2-40B4-BE49-F238E27FC236}">
                <a16:creationId xmlns:a16="http://schemas.microsoft.com/office/drawing/2014/main" id="{4B11814B-CD99-6545-A83D-01826B1E192A}"/>
              </a:ext>
            </a:extLst>
          </p:cNvPr>
          <p:cNvSpPr>
            <a:spLocks noChangeArrowheads="1"/>
          </p:cNvSpPr>
          <p:nvPr/>
        </p:nvSpPr>
        <p:spPr bwMode="auto">
          <a:xfrm>
            <a:off x="2397125" y="5370513"/>
            <a:ext cx="1501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solidFill>
                  <a:srgbClr val="000000"/>
                </a:solidFill>
              </a:rPr>
              <a:t>NADH </a:t>
            </a:r>
            <a:br>
              <a:rPr lang="en-US" altLang="en-US" sz="1600" b="1">
                <a:solidFill>
                  <a:srgbClr val="000000"/>
                </a:solidFill>
              </a:rPr>
            </a:br>
            <a:r>
              <a:rPr lang="en-US" altLang="en-US" sz="1600" b="1">
                <a:solidFill>
                  <a:srgbClr val="000000"/>
                </a:solidFill>
              </a:rPr>
              <a:t>dehydrogenase</a:t>
            </a:r>
          </a:p>
        </p:txBody>
      </p:sp>
      <p:sp>
        <p:nvSpPr>
          <p:cNvPr id="406543" name="Rectangle 15">
            <a:extLst>
              <a:ext uri="{FF2B5EF4-FFF2-40B4-BE49-F238E27FC236}">
                <a16:creationId xmlns:a16="http://schemas.microsoft.com/office/drawing/2014/main" id="{38FE9416-5BAF-D043-84EF-839517EB7667}"/>
              </a:ext>
            </a:extLst>
          </p:cNvPr>
          <p:cNvSpPr>
            <a:spLocks noChangeArrowheads="1"/>
          </p:cNvSpPr>
          <p:nvPr/>
        </p:nvSpPr>
        <p:spPr bwMode="auto">
          <a:xfrm>
            <a:off x="4478338" y="5362575"/>
            <a:ext cx="1152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600" b="1">
                <a:solidFill>
                  <a:srgbClr val="000000"/>
                </a:solidFill>
              </a:rPr>
              <a:t>cytochrome</a:t>
            </a:r>
            <a:br>
              <a:rPr lang="en-US" altLang="en-US" sz="1600" b="1" i="1">
                <a:solidFill>
                  <a:srgbClr val="000000"/>
                </a:solidFill>
              </a:rPr>
            </a:br>
            <a:r>
              <a:rPr lang="en-US" altLang="en-US" sz="1600" b="1" i="1">
                <a:solidFill>
                  <a:srgbClr val="000000"/>
                </a:solidFill>
              </a:rPr>
              <a:t>bc</a:t>
            </a:r>
            <a:r>
              <a:rPr lang="en-US" altLang="en-US" sz="1600" b="1">
                <a:solidFill>
                  <a:srgbClr val="000000"/>
                </a:solidFill>
              </a:rPr>
              <a:t> complex</a:t>
            </a:r>
          </a:p>
        </p:txBody>
      </p:sp>
      <p:sp>
        <p:nvSpPr>
          <p:cNvPr id="406544" name="Rectangle 16">
            <a:extLst>
              <a:ext uri="{FF2B5EF4-FFF2-40B4-BE49-F238E27FC236}">
                <a16:creationId xmlns:a16="http://schemas.microsoft.com/office/drawing/2014/main" id="{674FC035-C0DD-6D47-9323-93B6D1A302A9}"/>
              </a:ext>
            </a:extLst>
          </p:cNvPr>
          <p:cNvSpPr>
            <a:spLocks noChangeArrowheads="1"/>
          </p:cNvSpPr>
          <p:nvPr/>
        </p:nvSpPr>
        <p:spPr bwMode="auto">
          <a:xfrm>
            <a:off x="6273800" y="5368925"/>
            <a:ext cx="1638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solidFill>
                  <a:srgbClr val="000000"/>
                </a:solidFill>
              </a:rPr>
              <a:t>cytochrome c</a:t>
            </a:r>
            <a:br>
              <a:rPr lang="en-US" altLang="en-US" sz="1600" b="1">
                <a:solidFill>
                  <a:srgbClr val="000000"/>
                </a:solidFill>
              </a:rPr>
            </a:br>
            <a:r>
              <a:rPr lang="en-US" altLang="en-US" sz="1600" b="1">
                <a:solidFill>
                  <a:srgbClr val="000000"/>
                </a:solidFill>
              </a:rPr>
              <a:t>oxidase complex</a:t>
            </a:r>
            <a:endParaRPr lang="en-US" altLang="en-US" sz="1600" b="1"/>
          </a:p>
        </p:txBody>
      </p:sp>
      <p:grpSp>
        <p:nvGrpSpPr>
          <p:cNvPr id="2" name="Group 28">
            <a:extLst>
              <a:ext uri="{FF2B5EF4-FFF2-40B4-BE49-F238E27FC236}">
                <a16:creationId xmlns:a16="http://schemas.microsoft.com/office/drawing/2014/main" id="{E661958A-EA3F-624F-B258-07FEB9C233C4}"/>
              </a:ext>
            </a:extLst>
          </p:cNvPr>
          <p:cNvGrpSpPr>
            <a:grpSpLocks/>
          </p:cNvGrpSpPr>
          <p:nvPr/>
        </p:nvGrpSpPr>
        <p:grpSpPr bwMode="auto">
          <a:xfrm>
            <a:off x="6846888" y="1668463"/>
            <a:ext cx="1771650" cy="2471737"/>
            <a:chOff x="4596" y="984"/>
            <a:chExt cx="1116" cy="1557"/>
          </a:xfrm>
        </p:grpSpPr>
        <p:sp>
          <p:nvSpPr>
            <p:cNvPr id="17423" name="AutoShape 6">
              <a:extLst>
                <a:ext uri="{FF2B5EF4-FFF2-40B4-BE49-F238E27FC236}">
                  <a16:creationId xmlns:a16="http://schemas.microsoft.com/office/drawing/2014/main" id="{EF881FD7-266D-8F4C-9F86-D4D0D36F6CC3}"/>
                </a:ext>
              </a:extLst>
            </p:cNvPr>
            <p:cNvSpPr>
              <a:spLocks noChangeArrowheads="1"/>
            </p:cNvSpPr>
            <p:nvPr/>
          </p:nvSpPr>
          <p:spPr bwMode="auto">
            <a:xfrm>
              <a:off x="4596" y="984"/>
              <a:ext cx="1116" cy="57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00000"/>
                  </a:solidFill>
                </a:rPr>
                <a:t>Inner</a:t>
              </a:r>
              <a:br>
                <a:rPr lang="en-US" altLang="en-US" sz="2000" b="1">
                  <a:solidFill>
                    <a:srgbClr val="000000"/>
                  </a:solidFill>
                </a:rPr>
              </a:br>
              <a:r>
                <a:rPr lang="en-US" altLang="en-US" sz="2000" b="1">
                  <a:solidFill>
                    <a:srgbClr val="000000"/>
                  </a:solidFill>
                </a:rPr>
                <a:t>mitochondrial</a:t>
              </a:r>
              <a:br>
                <a:rPr lang="en-US" altLang="en-US" sz="2000" b="1">
                  <a:solidFill>
                    <a:srgbClr val="000000"/>
                  </a:solidFill>
                </a:rPr>
              </a:br>
              <a:r>
                <a:rPr lang="en-US" altLang="en-US" sz="2000" b="1">
                  <a:solidFill>
                    <a:srgbClr val="000000"/>
                  </a:solidFill>
                </a:rPr>
                <a:t>membrane</a:t>
              </a:r>
            </a:p>
          </p:txBody>
        </p:sp>
        <p:sp>
          <p:nvSpPr>
            <p:cNvPr id="17424" name="Line 22">
              <a:extLst>
                <a:ext uri="{FF2B5EF4-FFF2-40B4-BE49-F238E27FC236}">
                  <a16:creationId xmlns:a16="http://schemas.microsoft.com/office/drawing/2014/main" id="{677671DE-4568-0449-8C58-B077ACC0EDBF}"/>
                </a:ext>
              </a:extLst>
            </p:cNvPr>
            <p:cNvSpPr>
              <a:spLocks noChangeShapeType="1"/>
            </p:cNvSpPr>
            <p:nvPr/>
          </p:nvSpPr>
          <p:spPr bwMode="auto">
            <a:xfrm flipH="1">
              <a:off x="4961" y="1563"/>
              <a:ext cx="239" cy="97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06559" name="Freeform 31">
            <a:extLst>
              <a:ext uri="{FF2B5EF4-FFF2-40B4-BE49-F238E27FC236}">
                <a16:creationId xmlns:a16="http://schemas.microsoft.com/office/drawing/2014/main" id="{9A721DE7-35B9-BD41-B71A-98636F8CD70E}"/>
              </a:ext>
            </a:extLst>
          </p:cNvPr>
          <p:cNvSpPr>
            <a:spLocks/>
          </p:cNvSpPr>
          <p:nvPr/>
        </p:nvSpPr>
        <p:spPr bwMode="auto">
          <a:xfrm>
            <a:off x="-144463" y="1423988"/>
            <a:ext cx="9642476" cy="696912"/>
          </a:xfrm>
          <a:custGeom>
            <a:avLst/>
            <a:gdLst>
              <a:gd name="T0" fmla="*/ 0 w 6074"/>
              <a:gd name="T1" fmla="*/ 696912 h 439"/>
              <a:gd name="T2" fmla="*/ 1604963 w 6074"/>
              <a:gd name="T3" fmla="*/ 157162 h 439"/>
              <a:gd name="T4" fmla="*/ 4433888 w 6074"/>
              <a:gd name="T5" fmla="*/ 42862 h 439"/>
              <a:gd name="T6" fmla="*/ 7262813 w 6074"/>
              <a:gd name="T7" fmla="*/ 12700 h 439"/>
              <a:gd name="T8" fmla="*/ 8942388 w 6074"/>
              <a:gd name="T9" fmla="*/ 88900 h 439"/>
              <a:gd name="T10" fmla="*/ 9642476 w 6074"/>
              <a:gd name="T11" fmla="*/ 544512 h 439"/>
              <a:gd name="T12" fmla="*/ 0 60000 65536"/>
              <a:gd name="T13" fmla="*/ 0 60000 65536"/>
              <a:gd name="T14" fmla="*/ 0 60000 65536"/>
              <a:gd name="T15" fmla="*/ 0 60000 65536"/>
              <a:gd name="T16" fmla="*/ 0 60000 65536"/>
              <a:gd name="T17" fmla="*/ 0 60000 65536"/>
              <a:gd name="T18" fmla="*/ 0 w 6074"/>
              <a:gd name="T19" fmla="*/ 0 h 439"/>
              <a:gd name="T20" fmla="*/ 6074 w 6074"/>
              <a:gd name="T21" fmla="*/ 439 h 439"/>
            </a:gdLst>
            <a:ahLst/>
            <a:cxnLst>
              <a:cxn ang="T12">
                <a:pos x="T0" y="T1"/>
              </a:cxn>
              <a:cxn ang="T13">
                <a:pos x="T2" y="T3"/>
              </a:cxn>
              <a:cxn ang="T14">
                <a:pos x="T4" y="T5"/>
              </a:cxn>
              <a:cxn ang="T15">
                <a:pos x="T6" y="T7"/>
              </a:cxn>
              <a:cxn ang="T16">
                <a:pos x="T8" y="T9"/>
              </a:cxn>
              <a:cxn ang="T17">
                <a:pos x="T10" y="T11"/>
              </a:cxn>
            </a:cxnLst>
            <a:rect l="T18" t="T19" r="T20" b="T21"/>
            <a:pathLst>
              <a:path w="6074" h="439">
                <a:moveTo>
                  <a:pt x="0" y="439"/>
                </a:moveTo>
                <a:cubicBezTo>
                  <a:pt x="273" y="303"/>
                  <a:pt x="546" y="168"/>
                  <a:pt x="1011" y="99"/>
                </a:cubicBezTo>
                <a:cubicBezTo>
                  <a:pt x="1476" y="30"/>
                  <a:pt x="2199" y="42"/>
                  <a:pt x="2793" y="27"/>
                </a:cubicBezTo>
                <a:cubicBezTo>
                  <a:pt x="3387" y="12"/>
                  <a:pt x="4102" y="3"/>
                  <a:pt x="4575" y="8"/>
                </a:cubicBezTo>
                <a:cubicBezTo>
                  <a:pt x="5048" y="13"/>
                  <a:pt x="5383" y="0"/>
                  <a:pt x="5633" y="56"/>
                </a:cubicBezTo>
                <a:cubicBezTo>
                  <a:pt x="5883" y="112"/>
                  <a:pt x="5978" y="227"/>
                  <a:pt x="6074" y="343"/>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 name="Group 34">
            <a:extLst>
              <a:ext uri="{FF2B5EF4-FFF2-40B4-BE49-F238E27FC236}">
                <a16:creationId xmlns:a16="http://schemas.microsoft.com/office/drawing/2014/main" id="{C00B11BE-4819-2F49-A48F-7DFC6B7E23F3}"/>
              </a:ext>
            </a:extLst>
          </p:cNvPr>
          <p:cNvGrpSpPr>
            <a:grpSpLocks/>
          </p:cNvGrpSpPr>
          <p:nvPr/>
        </p:nvGrpSpPr>
        <p:grpSpPr bwMode="auto">
          <a:xfrm>
            <a:off x="-76200" y="2309813"/>
            <a:ext cx="9372600" cy="1868487"/>
            <a:chOff x="-48" y="1455"/>
            <a:chExt cx="5904" cy="1177"/>
          </a:xfrm>
        </p:grpSpPr>
        <p:sp>
          <p:nvSpPr>
            <p:cNvPr id="17421" name="Freeform 32">
              <a:extLst>
                <a:ext uri="{FF2B5EF4-FFF2-40B4-BE49-F238E27FC236}">
                  <a16:creationId xmlns:a16="http://schemas.microsoft.com/office/drawing/2014/main" id="{61271855-7A1F-734A-9051-3A51C9641810}"/>
                </a:ext>
              </a:extLst>
            </p:cNvPr>
            <p:cNvSpPr>
              <a:spLocks/>
            </p:cNvSpPr>
            <p:nvPr/>
          </p:nvSpPr>
          <p:spPr bwMode="auto">
            <a:xfrm>
              <a:off x="-48" y="1460"/>
              <a:ext cx="1437" cy="1172"/>
            </a:xfrm>
            <a:custGeom>
              <a:avLst/>
              <a:gdLst>
                <a:gd name="T0" fmla="*/ 0 w 1399"/>
                <a:gd name="T1" fmla="*/ 418 h 1172"/>
                <a:gd name="T2" fmla="*/ 536 w 1399"/>
                <a:gd name="T3" fmla="*/ 97 h 1172"/>
                <a:gd name="T4" fmla="*/ 945 w 1399"/>
                <a:gd name="T5" fmla="*/ 1002 h 1172"/>
                <a:gd name="T6" fmla="*/ 1437 w 1399"/>
                <a:gd name="T7" fmla="*/ 1117 h 1172"/>
                <a:gd name="T8" fmla="*/ 0 60000 65536"/>
                <a:gd name="T9" fmla="*/ 0 60000 65536"/>
                <a:gd name="T10" fmla="*/ 0 60000 65536"/>
                <a:gd name="T11" fmla="*/ 0 60000 65536"/>
                <a:gd name="T12" fmla="*/ 0 w 1399"/>
                <a:gd name="T13" fmla="*/ 0 h 1172"/>
                <a:gd name="T14" fmla="*/ 1399 w 1399"/>
                <a:gd name="T15" fmla="*/ 1172 h 1172"/>
              </a:gdLst>
              <a:ahLst/>
              <a:cxnLst>
                <a:cxn ang="T8">
                  <a:pos x="T0" y="T1"/>
                </a:cxn>
                <a:cxn ang="T9">
                  <a:pos x="T2" y="T3"/>
                </a:cxn>
                <a:cxn ang="T10">
                  <a:pos x="T4" y="T5"/>
                </a:cxn>
                <a:cxn ang="T11">
                  <a:pos x="T6" y="T7"/>
                </a:cxn>
              </a:cxnLst>
              <a:rect l="T12" t="T13" r="T14" b="T15"/>
              <a:pathLst>
                <a:path w="1399" h="1172">
                  <a:moveTo>
                    <a:pt x="0" y="418"/>
                  </a:moveTo>
                  <a:cubicBezTo>
                    <a:pt x="184" y="209"/>
                    <a:pt x="369" y="0"/>
                    <a:pt x="522" y="97"/>
                  </a:cubicBezTo>
                  <a:cubicBezTo>
                    <a:pt x="675" y="194"/>
                    <a:pt x="774" y="832"/>
                    <a:pt x="920" y="1002"/>
                  </a:cubicBezTo>
                  <a:cubicBezTo>
                    <a:pt x="1066" y="1172"/>
                    <a:pt x="1232" y="1144"/>
                    <a:pt x="1399" y="1117"/>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2" name="Freeform 33">
              <a:extLst>
                <a:ext uri="{FF2B5EF4-FFF2-40B4-BE49-F238E27FC236}">
                  <a16:creationId xmlns:a16="http://schemas.microsoft.com/office/drawing/2014/main" id="{013D4A26-CD62-7C46-AE63-FBB981630F16}"/>
                </a:ext>
              </a:extLst>
            </p:cNvPr>
            <p:cNvSpPr>
              <a:spLocks/>
            </p:cNvSpPr>
            <p:nvPr/>
          </p:nvSpPr>
          <p:spPr bwMode="auto">
            <a:xfrm flipH="1">
              <a:off x="5096" y="1455"/>
              <a:ext cx="760" cy="1172"/>
            </a:xfrm>
            <a:custGeom>
              <a:avLst/>
              <a:gdLst>
                <a:gd name="T0" fmla="*/ 0 w 1399"/>
                <a:gd name="T1" fmla="*/ 418 h 1172"/>
                <a:gd name="T2" fmla="*/ 284 w 1399"/>
                <a:gd name="T3" fmla="*/ 97 h 1172"/>
                <a:gd name="T4" fmla="*/ 500 w 1399"/>
                <a:gd name="T5" fmla="*/ 1002 h 1172"/>
                <a:gd name="T6" fmla="*/ 760 w 1399"/>
                <a:gd name="T7" fmla="*/ 1117 h 1172"/>
                <a:gd name="T8" fmla="*/ 0 60000 65536"/>
                <a:gd name="T9" fmla="*/ 0 60000 65536"/>
                <a:gd name="T10" fmla="*/ 0 60000 65536"/>
                <a:gd name="T11" fmla="*/ 0 60000 65536"/>
                <a:gd name="T12" fmla="*/ 0 w 1399"/>
                <a:gd name="T13" fmla="*/ 0 h 1172"/>
                <a:gd name="T14" fmla="*/ 1399 w 1399"/>
                <a:gd name="T15" fmla="*/ 1172 h 1172"/>
              </a:gdLst>
              <a:ahLst/>
              <a:cxnLst>
                <a:cxn ang="T8">
                  <a:pos x="T0" y="T1"/>
                </a:cxn>
                <a:cxn ang="T9">
                  <a:pos x="T2" y="T3"/>
                </a:cxn>
                <a:cxn ang="T10">
                  <a:pos x="T4" y="T5"/>
                </a:cxn>
                <a:cxn ang="T11">
                  <a:pos x="T6" y="T7"/>
                </a:cxn>
              </a:cxnLst>
              <a:rect l="T12" t="T13" r="T14" b="T15"/>
              <a:pathLst>
                <a:path w="1399" h="1172">
                  <a:moveTo>
                    <a:pt x="0" y="418"/>
                  </a:moveTo>
                  <a:cubicBezTo>
                    <a:pt x="184" y="209"/>
                    <a:pt x="369" y="0"/>
                    <a:pt x="522" y="97"/>
                  </a:cubicBezTo>
                  <a:cubicBezTo>
                    <a:pt x="675" y="194"/>
                    <a:pt x="774" y="832"/>
                    <a:pt x="920" y="1002"/>
                  </a:cubicBezTo>
                  <a:cubicBezTo>
                    <a:pt x="1066" y="1172"/>
                    <a:pt x="1232" y="1144"/>
                    <a:pt x="1399" y="1117"/>
                  </a:cubicBezTo>
                </a:path>
              </a:pathLst>
            </a:custGeom>
            <a:noFill/>
            <a:ln w="2540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101941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6559"/>
                                        </p:tgtEl>
                                        <p:attrNameLst>
                                          <p:attrName>style.visibility</p:attrName>
                                        </p:attrNameLst>
                                      </p:cBhvr>
                                      <p:to>
                                        <p:strVal val="visible"/>
                                      </p:to>
                                    </p:set>
                                    <p:animEffect transition="in" filter="wipe(left)">
                                      <p:cBhvr>
                                        <p:cTn id="7" dur="500"/>
                                        <p:tgtEl>
                                          <p:spTgt spid="406559"/>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52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Laser"/>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06532">
                                            <p:txEl>
                                              <p:pRg st="0" end="0"/>
                                            </p:txEl>
                                          </p:spTgt>
                                        </p:tgtEl>
                                        <p:attrNameLst>
                                          <p:attrName>style.visibility</p:attrName>
                                        </p:attrNameLst>
                                      </p:cBhvr>
                                      <p:to>
                                        <p:strVal val="visible"/>
                                      </p:to>
                                    </p:set>
                                    <p:anim calcmode="lin" valueType="num">
                                      <p:cBhvr>
                                        <p:cTn id="25" dur="500" fill="hold"/>
                                        <p:tgtEl>
                                          <p:spTgt spid="40653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406532">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406532">
                                            <p:txEl>
                                              <p:pRg st="0" end="0"/>
                                            </p:txEl>
                                          </p:spTgt>
                                        </p:tgtEl>
                                        <p:attrNameLst>
                                          <p:attrName>ppt_x</p:attrName>
                                        </p:attrNameLst>
                                      </p:cBhvr>
                                      <p:tavLst>
                                        <p:tav tm="0">
                                          <p:val>
                                            <p:fltVal val="0.5"/>
                                          </p:val>
                                        </p:tav>
                                        <p:tav tm="100000">
                                          <p:val>
                                            <p:strVal val="#ppt_x"/>
                                          </p:val>
                                        </p:tav>
                                      </p:tavLst>
                                    </p:anim>
                                    <p:anim calcmode="lin" valueType="num">
                                      <p:cBhvr>
                                        <p:cTn id="28" dur="500" fill="hold"/>
                                        <p:tgtEl>
                                          <p:spTgt spid="40653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Laser"/>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406533">
                                            <p:txEl>
                                              <p:pRg st="0" end="0"/>
                                            </p:txEl>
                                          </p:spTgt>
                                        </p:tgtEl>
                                        <p:attrNameLst>
                                          <p:attrName>style.visibility</p:attrName>
                                        </p:attrNameLst>
                                      </p:cBhvr>
                                      <p:to>
                                        <p:strVal val="visible"/>
                                      </p:to>
                                    </p:set>
                                    <p:anim calcmode="lin" valueType="num">
                                      <p:cBhvr>
                                        <p:cTn id="33" dur="500" fill="hold"/>
                                        <p:tgtEl>
                                          <p:spTgt spid="40653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06533">
                                            <p:txEl>
                                              <p:pRg st="0" end="0"/>
                                            </p:txEl>
                                          </p:spTgt>
                                        </p:tgtEl>
                                        <p:attrNameLst>
                                          <p:attrName>ppt_h</p:attrName>
                                        </p:attrNameLst>
                                      </p:cBhvr>
                                      <p:tavLst>
                                        <p:tav tm="0">
                                          <p:val>
                                            <p:fltVal val="0"/>
                                          </p:val>
                                        </p:tav>
                                        <p:tav tm="100000">
                                          <p:val>
                                            <p:strVal val="#ppt_h"/>
                                          </p:val>
                                        </p:tav>
                                      </p:tavLst>
                                    </p:anim>
                                    <p:anim calcmode="lin" valueType="num">
                                      <p:cBhvr>
                                        <p:cTn id="35" dur="500" fill="hold"/>
                                        <p:tgtEl>
                                          <p:spTgt spid="406533">
                                            <p:txEl>
                                              <p:pRg st="0" end="0"/>
                                            </p:txEl>
                                          </p:spTgt>
                                        </p:tgtEl>
                                        <p:attrNameLst>
                                          <p:attrName>ppt_x</p:attrName>
                                        </p:attrNameLst>
                                      </p:cBhvr>
                                      <p:tavLst>
                                        <p:tav tm="0">
                                          <p:val>
                                            <p:fltVal val="0.5"/>
                                          </p:val>
                                        </p:tav>
                                        <p:tav tm="100000">
                                          <p:val>
                                            <p:strVal val="#ppt_x"/>
                                          </p:val>
                                        </p:tav>
                                      </p:tavLst>
                                    </p:anim>
                                    <p:anim calcmode="lin" valueType="num">
                                      <p:cBhvr>
                                        <p:cTn id="36" dur="500" fill="hold"/>
                                        <p:tgtEl>
                                          <p:spTgt spid="406533">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5" name="Laser"/>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406542">
                                            <p:txEl>
                                              <p:pRg st="0" end="0"/>
                                            </p:txEl>
                                          </p:spTgt>
                                        </p:tgtEl>
                                        <p:attrNameLst>
                                          <p:attrName>style.visibility</p:attrName>
                                        </p:attrNameLst>
                                      </p:cBhvr>
                                      <p:to>
                                        <p:strVal val="visible"/>
                                      </p:to>
                                    </p:set>
                                    <p:anim calcmode="lin" valueType="num">
                                      <p:cBhvr>
                                        <p:cTn id="41" dur="500" fill="hold"/>
                                        <p:tgtEl>
                                          <p:spTgt spid="406542">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406542">
                                            <p:txEl>
                                              <p:pRg st="0" end="0"/>
                                            </p:txEl>
                                          </p:spTgt>
                                        </p:tgtEl>
                                        <p:attrNameLst>
                                          <p:attrName>ppt_h</p:attrName>
                                        </p:attrNameLst>
                                      </p:cBhvr>
                                      <p:tavLst>
                                        <p:tav tm="0">
                                          <p:val>
                                            <p:fltVal val="0"/>
                                          </p:val>
                                        </p:tav>
                                        <p:tav tm="100000">
                                          <p:val>
                                            <p:strVal val="#ppt_h"/>
                                          </p:val>
                                        </p:tav>
                                      </p:tavLst>
                                    </p:anim>
                                    <p:anim calcmode="lin" valueType="num">
                                      <p:cBhvr>
                                        <p:cTn id="43" dur="500" fill="hold"/>
                                        <p:tgtEl>
                                          <p:spTgt spid="406542">
                                            <p:txEl>
                                              <p:pRg st="0" end="0"/>
                                            </p:txEl>
                                          </p:spTgt>
                                        </p:tgtEl>
                                        <p:attrNameLst>
                                          <p:attrName>ppt_x</p:attrName>
                                        </p:attrNameLst>
                                      </p:cBhvr>
                                      <p:tavLst>
                                        <p:tav tm="0">
                                          <p:val>
                                            <p:fltVal val="0.5"/>
                                          </p:val>
                                        </p:tav>
                                        <p:tav tm="100000">
                                          <p:val>
                                            <p:strVal val="#ppt_x"/>
                                          </p:val>
                                        </p:tav>
                                      </p:tavLst>
                                    </p:anim>
                                    <p:anim calcmode="lin" valueType="num">
                                      <p:cBhvr>
                                        <p:cTn id="44" dur="500" fill="hold"/>
                                        <p:tgtEl>
                                          <p:spTgt spid="40654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406543">
                                            <p:txEl>
                                              <p:pRg st="0" end="0"/>
                                            </p:txEl>
                                          </p:spTgt>
                                        </p:tgtEl>
                                        <p:attrNameLst>
                                          <p:attrName>style.visibility</p:attrName>
                                        </p:attrNameLst>
                                      </p:cBhvr>
                                      <p:to>
                                        <p:strVal val="visible"/>
                                      </p:to>
                                    </p:set>
                                    <p:anim calcmode="lin" valueType="num">
                                      <p:cBhvr>
                                        <p:cTn id="49" dur="500" fill="hold"/>
                                        <p:tgtEl>
                                          <p:spTgt spid="406543">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6543">
                                            <p:txEl>
                                              <p:pRg st="0" end="0"/>
                                            </p:txEl>
                                          </p:spTgt>
                                        </p:tgtEl>
                                        <p:attrNameLst>
                                          <p:attrName>ppt_h</p:attrName>
                                        </p:attrNameLst>
                                      </p:cBhvr>
                                      <p:tavLst>
                                        <p:tav tm="0">
                                          <p:val>
                                            <p:fltVal val="0"/>
                                          </p:val>
                                        </p:tav>
                                        <p:tav tm="100000">
                                          <p:val>
                                            <p:strVal val="#ppt_h"/>
                                          </p:val>
                                        </p:tav>
                                      </p:tavLst>
                                    </p:anim>
                                    <p:anim calcmode="lin" valueType="num">
                                      <p:cBhvr>
                                        <p:cTn id="51" dur="500" fill="hold"/>
                                        <p:tgtEl>
                                          <p:spTgt spid="406543">
                                            <p:txEl>
                                              <p:pRg st="0" end="0"/>
                                            </p:txEl>
                                          </p:spTgt>
                                        </p:tgtEl>
                                        <p:attrNameLst>
                                          <p:attrName>ppt_x</p:attrName>
                                        </p:attrNameLst>
                                      </p:cBhvr>
                                      <p:tavLst>
                                        <p:tav tm="0">
                                          <p:val>
                                            <p:fltVal val="0.5"/>
                                          </p:val>
                                        </p:tav>
                                        <p:tav tm="100000">
                                          <p:val>
                                            <p:strVal val="#ppt_x"/>
                                          </p:val>
                                        </p:tav>
                                      </p:tavLst>
                                    </p:anim>
                                    <p:anim calcmode="lin" valueType="num">
                                      <p:cBhvr>
                                        <p:cTn id="52" dur="500" fill="hold"/>
                                        <p:tgtEl>
                                          <p:spTgt spid="406543">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Vibro Up"/>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406544">
                                            <p:txEl>
                                              <p:pRg st="0" end="0"/>
                                            </p:txEl>
                                          </p:spTgt>
                                        </p:tgtEl>
                                        <p:attrNameLst>
                                          <p:attrName>style.visibility</p:attrName>
                                        </p:attrNameLst>
                                      </p:cBhvr>
                                      <p:to>
                                        <p:strVal val="visible"/>
                                      </p:to>
                                    </p:set>
                                    <p:anim calcmode="lin" valueType="num">
                                      <p:cBhvr>
                                        <p:cTn id="57" dur="500" fill="hold"/>
                                        <p:tgtEl>
                                          <p:spTgt spid="406544">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406544">
                                            <p:txEl>
                                              <p:pRg st="0" end="0"/>
                                            </p:txEl>
                                          </p:spTgt>
                                        </p:tgtEl>
                                        <p:attrNameLst>
                                          <p:attrName>ppt_h</p:attrName>
                                        </p:attrNameLst>
                                      </p:cBhvr>
                                      <p:tavLst>
                                        <p:tav tm="0">
                                          <p:val>
                                            <p:fltVal val="0"/>
                                          </p:val>
                                        </p:tav>
                                        <p:tav tm="100000">
                                          <p:val>
                                            <p:strVal val="#ppt_h"/>
                                          </p:val>
                                        </p:tav>
                                      </p:tavLst>
                                    </p:anim>
                                    <p:anim calcmode="lin" valueType="num">
                                      <p:cBhvr>
                                        <p:cTn id="59" dur="500" fill="hold"/>
                                        <p:tgtEl>
                                          <p:spTgt spid="406544">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406544">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3" presetClass="entr" presetSubtype="528" fill="hold" grpId="0" nodeType="clickEffect">
                                  <p:stCondLst>
                                    <p:cond delay="0"/>
                                  </p:stCondLst>
                                  <p:childTnLst>
                                    <p:set>
                                      <p:cBhvr>
                                        <p:cTn id="64" dur="1" fill="hold">
                                          <p:stCondLst>
                                            <p:cond delay="0"/>
                                          </p:stCondLst>
                                        </p:cTn>
                                        <p:tgtEl>
                                          <p:spTgt spid="406536">
                                            <p:txEl>
                                              <p:pRg st="0" end="0"/>
                                            </p:txEl>
                                          </p:spTgt>
                                        </p:tgtEl>
                                        <p:attrNameLst>
                                          <p:attrName>style.visibility</p:attrName>
                                        </p:attrNameLst>
                                      </p:cBhvr>
                                      <p:to>
                                        <p:strVal val="visible"/>
                                      </p:to>
                                    </p:set>
                                    <p:anim calcmode="lin" valueType="num">
                                      <p:cBhvr>
                                        <p:cTn id="65" dur="500" fill="hold"/>
                                        <p:tgtEl>
                                          <p:spTgt spid="406536">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406536">
                                            <p:txEl>
                                              <p:pRg st="0" end="0"/>
                                            </p:txEl>
                                          </p:spTgt>
                                        </p:tgtEl>
                                        <p:attrNameLst>
                                          <p:attrName>ppt_h</p:attrName>
                                        </p:attrNameLst>
                                      </p:cBhvr>
                                      <p:tavLst>
                                        <p:tav tm="0">
                                          <p:val>
                                            <p:fltVal val="0"/>
                                          </p:val>
                                        </p:tav>
                                        <p:tav tm="100000">
                                          <p:val>
                                            <p:strVal val="#ppt_h"/>
                                          </p:val>
                                        </p:tav>
                                      </p:tavLst>
                                    </p:anim>
                                    <p:anim calcmode="lin" valueType="num">
                                      <p:cBhvr>
                                        <p:cTn id="67" dur="500" fill="hold"/>
                                        <p:tgtEl>
                                          <p:spTgt spid="406536">
                                            <p:txEl>
                                              <p:pRg st="0" end="0"/>
                                            </p:txEl>
                                          </p:spTgt>
                                        </p:tgtEl>
                                        <p:attrNameLst>
                                          <p:attrName>ppt_x</p:attrName>
                                        </p:attrNameLst>
                                      </p:cBhvr>
                                      <p:tavLst>
                                        <p:tav tm="0">
                                          <p:val>
                                            <p:fltVal val="0.5"/>
                                          </p:val>
                                        </p:tav>
                                        <p:tav tm="100000">
                                          <p:val>
                                            <p:strVal val="#ppt_x"/>
                                          </p:val>
                                        </p:tav>
                                      </p:tavLst>
                                    </p:anim>
                                    <p:anim calcmode="lin" valueType="num">
                                      <p:cBhvr>
                                        <p:cTn id="68" dur="500" fill="hold"/>
                                        <p:tgtEl>
                                          <p:spTgt spid="406536">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Vibro Up"/>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406537">
                                            <p:txEl>
                                              <p:pRg st="0" end="0"/>
                                            </p:txEl>
                                          </p:spTgt>
                                        </p:tgtEl>
                                        <p:attrNameLst>
                                          <p:attrName>style.visibility</p:attrName>
                                        </p:attrNameLst>
                                      </p:cBhvr>
                                      <p:to>
                                        <p:strVal val="visible"/>
                                      </p:to>
                                    </p:set>
                                    <p:anim calcmode="lin" valueType="num">
                                      <p:cBhvr>
                                        <p:cTn id="73" dur="500" fill="hold"/>
                                        <p:tgtEl>
                                          <p:spTgt spid="406537">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406537">
                                            <p:txEl>
                                              <p:pRg st="0" end="0"/>
                                            </p:txEl>
                                          </p:spTgt>
                                        </p:tgtEl>
                                        <p:attrNameLst>
                                          <p:attrName>ppt_h</p:attrName>
                                        </p:attrNameLst>
                                      </p:cBhvr>
                                      <p:tavLst>
                                        <p:tav tm="0">
                                          <p:val>
                                            <p:fltVal val="0"/>
                                          </p:val>
                                        </p:tav>
                                        <p:tav tm="100000">
                                          <p:val>
                                            <p:strVal val="#ppt_h"/>
                                          </p:val>
                                        </p:tav>
                                      </p:tavLst>
                                    </p:anim>
                                    <p:anim calcmode="lin" valueType="num">
                                      <p:cBhvr>
                                        <p:cTn id="75" dur="500" fill="hold"/>
                                        <p:tgtEl>
                                          <p:spTgt spid="406537">
                                            <p:txEl>
                                              <p:pRg st="0" end="0"/>
                                            </p:txEl>
                                          </p:spTgt>
                                        </p:tgtEl>
                                        <p:attrNameLst>
                                          <p:attrName>ppt_x</p:attrName>
                                        </p:attrNameLst>
                                      </p:cBhvr>
                                      <p:tavLst>
                                        <p:tav tm="0">
                                          <p:val>
                                            <p:fltVal val="0.5"/>
                                          </p:val>
                                        </p:tav>
                                        <p:tav tm="100000">
                                          <p:val>
                                            <p:strVal val="#ppt_x"/>
                                          </p:val>
                                        </p:tav>
                                      </p:tavLst>
                                    </p:anim>
                                    <p:anim calcmode="lin" valueType="num">
                                      <p:cBhvr>
                                        <p:cTn id="76" dur="500" fill="hold"/>
                                        <p:tgtEl>
                                          <p:spTgt spid="406537">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build="p" autoUpdateAnimBg="0"/>
      <p:bldP spid="406533" grpId="0" build="p" autoUpdateAnimBg="0"/>
      <p:bldP spid="406536" grpId="0" build="p" autoUpdateAnimBg="0"/>
      <p:bldP spid="406537" grpId="0" build="p" autoUpdateAnimBg="0"/>
      <p:bldP spid="406542" grpId="0" build="p" autoUpdateAnimBg="0"/>
      <p:bldP spid="406543" grpId="0" build="p" autoUpdateAnimBg="0"/>
      <p:bldP spid="40654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4D898E8E-74FA-7A48-9204-E0B870F676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99" b="4440"/>
          <a:stretch>
            <a:fillRect/>
          </a:stretch>
        </p:blipFill>
        <p:spPr bwMode="auto">
          <a:xfrm>
            <a:off x="4648200" y="1524000"/>
            <a:ext cx="39274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3">
            <a:extLst>
              <a:ext uri="{FF2B5EF4-FFF2-40B4-BE49-F238E27FC236}">
                <a16:creationId xmlns:a16="http://schemas.microsoft.com/office/drawing/2014/main" id="{BC2B5C4E-024B-3843-9CD3-14B1BCF1BD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55460" b="59399"/>
          <a:stretch>
            <a:fillRect/>
          </a:stretch>
        </p:blipFill>
        <p:spPr bwMode="auto">
          <a:xfrm>
            <a:off x="1627188" y="1914525"/>
            <a:ext cx="27432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a:extLst>
              <a:ext uri="{FF2B5EF4-FFF2-40B4-BE49-F238E27FC236}">
                <a16:creationId xmlns:a16="http://schemas.microsoft.com/office/drawing/2014/main" id="{128D946F-E0ED-A546-BB2F-A255535D414D}"/>
              </a:ext>
            </a:extLst>
          </p:cNvPr>
          <p:cNvSpPr txBox="1">
            <a:spLocks noChangeArrowheads="1"/>
          </p:cNvSpPr>
          <p:nvPr/>
        </p:nvSpPr>
        <p:spPr bwMode="auto">
          <a:xfrm>
            <a:off x="2474913" y="170815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G3P</a:t>
            </a:r>
            <a:endParaRPr lang="en-US" altLang="en-US"/>
          </a:p>
        </p:txBody>
      </p:sp>
      <p:sp>
        <p:nvSpPr>
          <p:cNvPr id="384005" name="Rectangle 5">
            <a:extLst>
              <a:ext uri="{FF2B5EF4-FFF2-40B4-BE49-F238E27FC236}">
                <a16:creationId xmlns:a16="http://schemas.microsoft.com/office/drawing/2014/main" id="{4AD42E2D-D1C7-7D49-86EC-047CFFDD621C}"/>
              </a:ext>
            </a:extLst>
          </p:cNvPr>
          <p:cNvSpPr>
            <a:spLocks noChangeArrowheads="1"/>
          </p:cNvSpPr>
          <p:nvPr/>
        </p:nvSpPr>
        <p:spPr bwMode="auto">
          <a:xfrm>
            <a:off x="127000" y="1320800"/>
            <a:ext cx="2057400" cy="51911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CC0000"/>
                </a:solidFill>
              </a:rPr>
              <a:t>Glycolysis</a:t>
            </a:r>
            <a:endParaRPr lang="en-US" altLang="en-US" b="1">
              <a:solidFill>
                <a:srgbClr val="000000"/>
              </a:solidFill>
            </a:endParaRPr>
          </a:p>
        </p:txBody>
      </p:sp>
      <p:sp>
        <p:nvSpPr>
          <p:cNvPr id="384006" name="Rectangle 6">
            <a:extLst>
              <a:ext uri="{FF2B5EF4-FFF2-40B4-BE49-F238E27FC236}">
                <a16:creationId xmlns:a16="http://schemas.microsoft.com/office/drawing/2014/main" id="{B6948968-EFDB-E649-A9C7-5166483BC96C}"/>
              </a:ext>
            </a:extLst>
          </p:cNvPr>
          <p:cNvSpPr>
            <a:spLocks noChangeArrowheads="1"/>
          </p:cNvSpPr>
          <p:nvPr/>
        </p:nvSpPr>
        <p:spPr bwMode="auto">
          <a:xfrm>
            <a:off x="6324600" y="1219200"/>
            <a:ext cx="2438400" cy="51911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CC0000"/>
                </a:solidFill>
              </a:rPr>
              <a:t>Krebs cycle</a:t>
            </a:r>
            <a:endParaRPr lang="en-US" altLang="en-US" b="1">
              <a:solidFill>
                <a:srgbClr val="000000"/>
              </a:solidFill>
            </a:endParaRPr>
          </a:p>
        </p:txBody>
      </p:sp>
      <p:sp>
        <p:nvSpPr>
          <p:cNvPr id="384008" name="Rectangle 8">
            <a:extLst>
              <a:ext uri="{FF2B5EF4-FFF2-40B4-BE49-F238E27FC236}">
                <a16:creationId xmlns:a16="http://schemas.microsoft.com/office/drawing/2014/main" id="{6277B6CB-BBCB-2742-B455-72B87587B4C0}"/>
              </a:ext>
            </a:extLst>
          </p:cNvPr>
          <p:cNvSpPr>
            <a:spLocks noChangeArrowheads="1"/>
          </p:cNvSpPr>
          <p:nvPr/>
        </p:nvSpPr>
        <p:spPr bwMode="auto">
          <a:xfrm>
            <a:off x="7391400" y="2971800"/>
            <a:ext cx="1497013" cy="88582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CC0000"/>
                </a:solidFill>
              </a:rPr>
              <a:t>8 NADH</a:t>
            </a:r>
          </a:p>
          <a:p>
            <a:pPr algn="l"/>
            <a:r>
              <a:rPr lang="en-US" altLang="en-US" sz="2600" b="1">
                <a:solidFill>
                  <a:srgbClr val="CC0000"/>
                </a:solidFill>
              </a:rPr>
              <a:t>2 FADH</a:t>
            </a:r>
            <a:r>
              <a:rPr lang="en-US" altLang="en-US" sz="2600" b="1" baseline="-25000">
                <a:solidFill>
                  <a:srgbClr val="CC0000"/>
                </a:solidFill>
              </a:rPr>
              <a:t>2</a:t>
            </a:r>
            <a:endParaRPr lang="en-US" altLang="en-US" sz="2600" b="1">
              <a:solidFill>
                <a:srgbClr val="CC0000"/>
              </a:solidFill>
            </a:endParaRPr>
          </a:p>
        </p:txBody>
      </p:sp>
      <p:sp>
        <p:nvSpPr>
          <p:cNvPr id="19463" name="Rectangle 9">
            <a:extLst>
              <a:ext uri="{FF2B5EF4-FFF2-40B4-BE49-F238E27FC236}">
                <a16:creationId xmlns:a16="http://schemas.microsoft.com/office/drawing/2014/main" id="{AA585936-84F9-BD46-9EF6-76DD5D5E2736}"/>
              </a:ext>
            </a:extLst>
          </p:cNvPr>
          <p:cNvSpPr>
            <a:spLocks noGrp="1" noChangeArrowheads="1"/>
          </p:cNvSpPr>
          <p:nvPr>
            <p:ph type="title"/>
          </p:nvPr>
        </p:nvSpPr>
        <p:spPr>
          <a:noFill/>
        </p:spPr>
        <p:txBody>
          <a:bodyPr/>
          <a:lstStyle/>
          <a:p>
            <a:pPr eaLnBrk="1" hangingPunct="1"/>
            <a:r>
              <a:rPr lang="en-US" altLang="en-US">
                <a:ea typeface="ＭＳ Ｐゴシック" panose="020B0600070205080204" pitchFamily="34" charset="-128"/>
              </a:rPr>
              <a:t>Remember the Electron Carriers? </a:t>
            </a:r>
          </a:p>
        </p:txBody>
      </p:sp>
      <p:sp>
        <p:nvSpPr>
          <p:cNvPr id="384007" name="Rectangle 7">
            <a:extLst>
              <a:ext uri="{FF2B5EF4-FFF2-40B4-BE49-F238E27FC236}">
                <a16:creationId xmlns:a16="http://schemas.microsoft.com/office/drawing/2014/main" id="{89141A09-F32F-D046-99EE-C5F1D9FD8345}"/>
              </a:ext>
            </a:extLst>
          </p:cNvPr>
          <p:cNvSpPr>
            <a:spLocks noChangeArrowheads="1"/>
          </p:cNvSpPr>
          <p:nvPr/>
        </p:nvSpPr>
        <p:spPr bwMode="auto">
          <a:xfrm>
            <a:off x="347663" y="2992438"/>
            <a:ext cx="1412875"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2 NADH</a:t>
            </a:r>
          </a:p>
        </p:txBody>
      </p:sp>
      <p:grpSp>
        <p:nvGrpSpPr>
          <p:cNvPr id="2" name="Group 12">
            <a:extLst>
              <a:ext uri="{FF2B5EF4-FFF2-40B4-BE49-F238E27FC236}">
                <a16:creationId xmlns:a16="http://schemas.microsoft.com/office/drawing/2014/main" id="{067A24E0-D612-5B4F-9857-23DC2B434819}"/>
              </a:ext>
            </a:extLst>
          </p:cNvPr>
          <p:cNvGrpSpPr>
            <a:grpSpLocks/>
          </p:cNvGrpSpPr>
          <p:nvPr/>
        </p:nvGrpSpPr>
        <p:grpSpPr bwMode="auto">
          <a:xfrm>
            <a:off x="1354138" y="3973513"/>
            <a:ext cx="2981325" cy="2884487"/>
            <a:chOff x="3882" y="2503"/>
            <a:chExt cx="1878" cy="1817"/>
          </a:xfrm>
        </p:grpSpPr>
        <p:pic>
          <p:nvPicPr>
            <p:cNvPr id="19469" name="Picture 13" descr="piggybankFADH">
              <a:extLst>
                <a:ext uri="{FF2B5EF4-FFF2-40B4-BE49-F238E27FC236}">
                  <a16:creationId xmlns:a16="http://schemas.microsoft.com/office/drawing/2014/main" id="{3641A6E6-A939-BB47-8BCF-BCD5FB2941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6" y="2503"/>
              <a:ext cx="1344" cy="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piggybank-ecoin2">
              <a:extLst>
                <a:ext uri="{FF2B5EF4-FFF2-40B4-BE49-F238E27FC236}">
                  <a16:creationId xmlns:a16="http://schemas.microsoft.com/office/drawing/2014/main" id="{25FA3E97-53A9-0348-8FBC-C6CF915CDA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 y="3268"/>
              <a:ext cx="1275" cy="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4010" name="AutoShape 10">
            <a:extLst>
              <a:ext uri="{FF2B5EF4-FFF2-40B4-BE49-F238E27FC236}">
                <a16:creationId xmlns:a16="http://schemas.microsoft.com/office/drawing/2014/main" id="{8BCB14E7-73BC-4941-BA0D-D978D2CC9B00}"/>
              </a:ext>
            </a:extLst>
          </p:cNvPr>
          <p:cNvSpPr>
            <a:spLocks noChangeArrowheads="1"/>
          </p:cNvSpPr>
          <p:nvPr/>
        </p:nvSpPr>
        <p:spPr bwMode="auto">
          <a:xfrm>
            <a:off x="104775" y="4221163"/>
            <a:ext cx="2000250" cy="1254125"/>
          </a:xfrm>
          <a:prstGeom prst="wedgeEllipseCallout">
            <a:avLst>
              <a:gd name="adj1" fmla="val 14523"/>
              <a:gd name="adj2" fmla="val 9012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Time to</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break open</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 piggybank</a:t>
            </a:r>
            <a:r>
              <a:rPr lang="en-US" altLang="en-US" sz="1800" b="1" i="1">
                <a:solidFill>
                  <a:srgbClr val="0F116A"/>
                </a:solidFill>
                <a:latin typeface="Comic Sans MS" panose="030F0902030302020204" pitchFamily="66" charset="0"/>
              </a:rPr>
              <a:t>!</a:t>
            </a:r>
          </a:p>
        </p:txBody>
      </p:sp>
      <p:sp>
        <p:nvSpPr>
          <p:cNvPr id="19467" name="Text Box 15">
            <a:extLst>
              <a:ext uri="{FF2B5EF4-FFF2-40B4-BE49-F238E27FC236}">
                <a16:creationId xmlns:a16="http://schemas.microsoft.com/office/drawing/2014/main" id="{6F82A56A-819E-614A-89C7-D6B719A1D316}"/>
              </a:ext>
            </a:extLst>
          </p:cNvPr>
          <p:cNvSpPr txBox="1">
            <a:spLocks noChangeArrowheads="1"/>
          </p:cNvSpPr>
          <p:nvPr/>
        </p:nvSpPr>
        <p:spPr bwMode="auto">
          <a:xfrm>
            <a:off x="2235200" y="1150938"/>
            <a:ext cx="1336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glucose</a:t>
            </a:r>
            <a:endParaRPr lang="en-US" altLang="en-US"/>
          </a:p>
        </p:txBody>
      </p:sp>
      <p:sp>
        <p:nvSpPr>
          <p:cNvPr id="19468" name="Line 16">
            <a:extLst>
              <a:ext uri="{FF2B5EF4-FFF2-40B4-BE49-F238E27FC236}">
                <a16:creationId xmlns:a16="http://schemas.microsoft.com/office/drawing/2014/main" id="{6D6ABAF7-A7A5-A646-B2A5-0F5D37DCD271}"/>
              </a:ext>
            </a:extLst>
          </p:cNvPr>
          <p:cNvSpPr>
            <a:spLocks noChangeShapeType="1"/>
          </p:cNvSpPr>
          <p:nvPr/>
        </p:nvSpPr>
        <p:spPr bwMode="auto">
          <a:xfrm>
            <a:off x="2867025" y="1520825"/>
            <a:ext cx="0" cy="268288"/>
          </a:xfrm>
          <a:prstGeom prst="line">
            <a:avLst/>
          </a:prstGeom>
          <a:noFill/>
          <a:ln w="38100">
            <a:solidFill>
              <a:srgbClr val="000000"/>
            </a:solidFill>
            <a:round/>
            <a:headEnd/>
            <a:tailEnd type="stealth" w="med"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067664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05"/>
                                        </p:tgtEl>
                                        <p:attrNameLst>
                                          <p:attrName>style.visibility</p:attrName>
                                        </p:attrNameLst>
                                      </p:cBhvr>
                                      <p:to>
                                        <p:strVal val="visible"/>
                                      </p:to>
                                    </p:set>
                                    <p:animEffect transition="in" filter="wipe(left)">
                                      <p:cBhvr>
                                        <p:cTn id="7" dur="500"/>
                                        <p:tgtEl>
                                          <p:spTgt spid="384005"/>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07"/>
                                        </p:tgtEl>
                                        <p:attrNameLst>
                                          <p:attrName>style.visibility</p:attrName>
                                        </p:attrNameLst>
                                      </p:cBhvr>
                                      <p:to>
                                        <p:strVal val="visible"/>
                                      </p:to>
                                    </p:set>
                                    <p:animEffect transition="in" filter="wipe(left)">
                                      <p:cBhvr>
                                        <p:cTn id="12" dur="500"/>
                                        <p:tgtEl>
                                          <p:spTgt spid="384007"/>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4006"/>
                                        </p:tgtEl>
                                        <p:attrNameLst>
                                          <p:attrName>style.visibility</p:attrName>
                                        </p:attrNameLst>
                                      </p:cBhvr>
                                      <p:to>
                                        <p:strVal val="visible"/>
                                      </p:to>
                                    </p:set>
                                    <p:animEffect transition="in" filter="wipe(left)">
                                      <p:cBhvr>
                                        <p:cTn id="17" dur="500"/>
                                        <p:tgtEl>
                                          <p:spTgt spid="384006"/>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4008"/>
                                        </p:tgtEl>
                                        <p:attrNameLst>
                                          <p:attrName>style.visibility</p:attrName>
                                        </p:attrNameLst>
                                      </p:cBhvr>
                                      <p:to>
                                        <p:strVal val="visible"/>
                                      </p:to>
                                    </p:set>
                                    <p:animEffect transition="in" filter="wipe(left)">
                                      <p:cBhvr>
                                        <p:cTn id="22" dur="500"/>
                                        <p:tgtEl>
                                          <p:spTgt spid="384008"/>
                                        </p:tgtEl>
                                      </p:cBhvr>
                                    </p:animEffect>
                                  </p:childTnLst>
                                  <p:subTnLst>
                                    <p:audio>
                                      <p:cMediaNode>
                                        <p:cTn display="0" masterRel="sameClick">
                                          <p:stCondLst>
                                            <p:cond evt="begin" delay="0">
                                              <p:tn val="20"/>
                                            </p:cond>
                                          </p:stCondLst>
                                          <p:endCondLst>
                                            <p:cond evt="onStopAudio" delay="0">
                                              <p:tgtEl>
                                                <p:sldTgt/>
                                              </p:tgtEl>
                                            </p:cond>
                                          </p:endCondLst>
                                        </p:cTn>
                                        <p:tgtEl>
                                          <p:sndTgt r:embed="rId4"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290">
                                          <p:stCondLst>
                                            <p:cond delay="0"/>
                                          </p:stCondLst>
                                        </p:cTn>
                                        <p:tgtEl>
                                          <p:spTgt spid="2"/>
                                        </p:tgtEl>
                                      </p:cBhvr>
                                    </p:animEffect>
                                    <p:anim calcmode="lin" valueType="num">
                                      <p:cBhvr>
                                        <p:cTn id="2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33" dur="13">
                                          <p:stCondLst>
                                            <p:cond delay="325"/>
                                          </p:stCondLst>
                                        </p:cTn>
                                        <p:tgtEl>
                                          <p:spTgt spid="2"/>
                                        </p:tgtEl>
                                      </p:cBhvr>
                                      <p:to x="100000" y="60000"/>
                                    </p:animScale>
                                    <p:animScale>
                                      <p:cBhvr>
                                        <p:cTn id="34" dur="83" decel="50000">
                                          <p:stCondLst>
                                            <p:cond delay="338"/>
                                          </p:stCondLst>
                                        </p:cTn>
                                        <p:tgtEl>
                                          <p:spTgt spid="2"/>
                                        </p:tgtEl>
                                      </p:cBhvr>
                                      <p:to x="100000" y="100000"/>
                                    </p:animScale>
                                    <p:animScale>
                                      <p:cBhvr>
                                        <p:cTn id="35" dur="13">
                                          <p:stCondLst>
                                            <p:cond delay="656"/>
                                          </p:stCondLst>
                                        </p:cTn>
                                        <p:tgtEl>
                                          <p:spTgt spid="2"/>
                                        </p:tgtEl>
                                      </p:cBhvr>
                                      <p:to x="100000" y="80000"/>
                                    </p:animScale>
                                    <p:animScale>
                                      <p:cBhvr>
                                        <p:cTn id="36" dur="83" decel="50000">
                                          <p:stCondLst>
                                            <p:cond delay="669"/>
                                          </p:stCondLst>
                                        </p:cTn>
                                        <p:tgtEl>
                                          <p:spTgt spid="2"/>
                                        </p:tgtEl>
                                      </p:cBhvr>
                                      <p:to x="100000" y="100000"/>
                                    </p:animScale>
                                    <p:animScale>
                                      <p:cBhvr>
                                        <p:cTn id="37" dur="13">
                                          <p:stCondLst>
                                            <p:cond delay="821"/>
                                          </p:stCondLst>
                                        </p:cTn>
                                        <p:tgtEl>
                                          <p:spTgt spid="2"/>
                                        </p:tgtEl>
                                      </p:cBhvr>
                                      <p:to x="100000" y="90000"/>
                                    </p:animScale>
                                    <p:animScale>
                                      <p:cBhvr>
                                        <p:cTn id="38" dur="83" decel="50000">
                                          <p:stCondLst>
                                            <p:cond delay="834"/>
                                          </p:stCondLst>
                                        </p:cTn>
                                        <p:tgtEl>
                                          <p:spTgt spid="2"/>
                                        </p:tgtEl>
                                      </p:cBhvr>
                                      <p:to x="100000" y="100000"/>
                                    </p:animScale>
                                    <p:animScale>
                                      <p:cBhvr>
                                        <p:cTn id="39" dur="13">
                                          <p:stCondLst>
                                            <p:cond delay="904"/>
                                          </p:stCondLst>
                                        </p:cTn>
                                        <p:tgtEl>
                                          <p:spTgt spid="2"/>
                                        </p:tgtEl>
                                      </p:cBhvr>
                                      <p:to x="100000" y="95000"/>
                                    </p:animScale>
                                    <p:animScale>
                                      <p:cBhvr>
                                        <p:cTn id="40" dur="83" decel="50000">
                                          <p:stCondLst>
                                            <p:cond delay="917"/>
                                          </p:stCondLst>
                                        </p:cTn>
                                        <p:tgtEl>
                                          <p:spTgt spid="2"/>
                                        </p:tgtEl>
                                      </p:cBhvr>
                                      <p:to x="100000" y="100000"/>
                                    </p:animScale>
                                  </p:childTnLst>
                                  <p:subTnLst>
                                    <p:audio>
                                      <p:cMediaNode>
                                        <p:cTn display="0" masterRel="sameClick">
                                          <p:stCondLst>
                                            <p:cond evt="begin" delay="0">
                                              <p:tn val="25"/>
                                            </p:cond>
                                          </p:stCondLst>
                                          <p:endCondLst>
                                            <p:cond evt="onStopAudio" delay="0">
                                              <p:tgtEl>
                                                <p:sldTgt/>
                                              </p:tgtEl>
                                            </p:cond>
                                          </p:endCondLst>
                                        </p:cTn>
                                        <p:tgtEl>
                                          <p:sndTgt r:embed="rId5" name="Pig.wav"/>
                                        </p:tgtEl>
                                      </p:cMediaNode>
                                    </p:audio>
                                  </p:subTnLst>
                                </p:cTn>
                              </p:par>
                            </p:childTnLst>
                          </p:cTn>
                        </p:par>
                        <p:par>
                          <p:cTn id="41" fill="hold" nodeType="afterGroup">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384010"/>
                                        </p:tgtEl>
                                        <p:attrNameLst>
                                          <p:attrName>style.visibility</p:attrName>
                                        </p:attrNameLst>
                                      </p:cBhvr>
                                      <p:to>
                                        <p:strVal val="visible"/>
                                      </p:to>
                                    </p:set>
                                    <p:animEffect transition="in" filter="wipe(down)">
                                      <p:cBhvr>
                                        <p:cTn id="44" dur="500"/>
                                        <p:tgtEl>
                                          <p:spTgt spid="384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5" grpId="0" animBg="1" autoUpdateAnimBg="0"/>
      <p:bldP spid="384006" grpId="0" animBg="1" autoUpdateAnimBg="0"/>
      <p:bldP spid="384008" grpId="0" animBg="1" autoUpdateAnimBg="0"/>
      <p:bldP spid="384007" grpId="0" animBg="1" autoUpdateAnimBg="0"/>
      <p:bldP spid="38401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22ABE0CC-C0D3-9B47-A4A1-02AE6A6A76EB}"/>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Electron Transport Chain</a:t>
            </a:r>
          </a:p>
        </p:txBody>
      </p:sp>
      <p:pic>
        <p:nvPicPr>
          <p:cNvPr id="21506" name="Picture 3" descr="09_15b">
            <a:extLst>
              <a:ext uri="{FF2B5EF4-FFF2-40B4-BE49-F238E27FC236}">
                <a16:creationId xmlns:a16="http://schemas.microsoft.com/office/drawing/2014/main" id="{D768E6BC-580D-5645-BF88-E3CC7A61C4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125" t="14999" b="14999"/>
          <a:stretch>
            <a:fillRect/>
          </a:stretch>
        </p:blipFill>
        <p:spPr bwMode="auto">
          <a:xfrm>
            <a:off x="0" y="1868488"/>
            <a:ext cx="83200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a:extLst>
              <a:ext uri="{FF2B5EF4-FFF2-40B4-BE49-F238E27FC236}">
                <a16:creationId xmlns:a16="http://schemas.microsoft.com/office/drawing/2014/main" id="{869ABBE8-C6CA-AA4F-92A0-38F0E3C9BC92}"/>
              </a:ext>
            </a:extLst>
          </p:cNvPr>
          <p:cNvSpPr>
            <a:spLocks noChangeArrowheads="1"/>
          </p:cNvSpPr>
          <p:nvPr/>
        </p:nvSpPr>
        <p:spPr bwMode="auto">
          <a:xfrm>
            <a:off x="7450138" y="2087563"/>
            <a:ext cx="16510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800" b="1">
                <a:solidFill>
                  <a:srgbClr val="4C4C4C"/>
                </a:solidFill>
              </a:rPr>
              <a:t>intermembrane</a:t>
            </a:r>
            <a:br>
              <a:rPr lang="en-US" altLang="en-US" sz="1800" b="1">
                <a:solidFill>
                  <a:srgbClr val="4C4C4C"/>
                </a:solidFill>
              </a:rPr>
            </a:br>
            <a:r>
              <a:rPr lang="en-US" altLang="en-US" sz="1800" b="1">
                <a:solidFill>
                  <a:srgbClr val="4C4C4C"/>
                </a:solidFill>
              </a:rPr>
              <a:t>space</a:t>
            </a:r>
          </a:p>
        </p:txBody>
      </p:sp>
      <p:sp>
        <p:nvSpPr>
          <p:cNvPr id="21508" name="Rectangle 5">
            <a:extLst>
              <a:ext uri="{FF2B5EF4-FFF2-40B4-BE49-F238E27FC236}">
                <a16:creationId xmlns:a16="http://schemas.microsoft.com/office/drawing/2014/main" id="{B6092BBC-4848-E840-8AD8-CD9BC2C437E2}"/>
              </a:ext>
            </a:extLst>
          </p:cNvPr>
          <p:cNvSpPr>
            <a:spLocks noChangeArrowheads="1"/>
          </p:cNvSpPr>
          <p:nvPr/>
        </p:nvSpPr>
        <p:spPr bwMode="auto">
          <a:xfrm>
            <a:off x="7450138" y="5738813"/>
            <a:ext cx="13430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600" b="1">
                <a:solidFill>
                  <a:srgbClr val="4C4C4C"/>
                </a:solidFill>
              </a:rPr>
              <a:t>mitochondrial</a:t>
            </a:r>
            <a:br>
              <a:rPr lang="en-US" altLang="en-US" sz="1600" b="1">
                <a:solidFill>
                  <a:srgbClr val="4C4C4C"/>
                </a:solidFill>
              </a:rPr>
            </a:br>
            <a:r>
              <a:rPr lang="en-US" altLang="en-US" sz="1600" b="1">
                <a:solidFill>
                  <a:srgbClr val="4C4C4C"/>
                </a:solidFill>
              </a:rPr>
              <a:t>matrix</a:t>
            </a:r>
          </a:p>
        </p:txBody>
      </p:sp>
      <p:sp>
        <p:nvSpPr>
          <p:cNvPr id="21509" name="Rectangle 6">
            <a:extLst>
              <a:ext uri="{FF2B5EF4-FFF2-40B4-BE49-F238E27FC236}">
                <a16:creationId xmlns:a16="http://schemas.microsoft.com/office/drawing/2014/main" id="{928F43D1-B199-F243-8B66-76D5C3078859}"/>
              </a:ext>
            </a:extLst>
          </p:cNvPr>
          <p:cNvSpPr>
            <a:spLocks noChangeArrowheads="1"/>
          </p:cNvSpPr>
          <p:nvPr/>
        </p:nvSpPr>
        <p:spPr bwMode="auto">
          <a:xfrm>
            <a:off x="7450138" y="2824163"/>
            <a:ext cx="15113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800" b="1">
                <a:solidFill>
                  <a:srgbClr val="4C4C4C"/>
                </a:solidFill>
              </a:rPr>
              <a:t>inner</a:t>
            </a:r>
            <a:br>
              <a:rPr lang="en-US" altLang="en-US" sz="1800" b="1">
                <a:solidFill>
                  <a:srgbClr val="4C4C4C"/>
                </a:solidFill>
              </a:rPr>
            </a:br>
            <a:r>
              <a:rPr lang="en-US" altLang="en-US" sz="1800" b="1">
                <a:solidFill>
                  <a:srgbClr val="4C4C4C"/>
                </a:solidFill>
              </a:rPr>
              <a:t>mitochondrial</a:t>
            </a:r>
            <a:br>
              <a:rPr lang="en-US" altLang="en-US" sz="1800" b="1">
                <a:solidFill>
                  <a:srgbClr val="4C4C4C"/>
                </a:solidFill>
              </a:rPr>
            </a:br>
            <a:r>
              <a:rPr lang="en-US" altLang="en-US" sz="1800" b="1">
                <a:solidFill>
                  <a:srgbClr val="4C4C4C"/>
                </a:solidFill>
              </a:rPr>
              <a:t>membrane</a:t>
            </a:r>
          </a:p>
        </p:txBody>
      </p:sp>
      <p:sp>
        <p:nvSpPr>
          <p:cNvPr id="408583" name="Rectangle 7">
            <a:extLst>
              <a:ext uri="{FF2B5EF4-FFF2-40B4-BE49-F238E27FC236}">
                <a16:creationId xmlns:a16="http://schemas.microsoft.com/office/drawing/2014/main" id="{0647B473-8319-BD4D-AC56-647C66CC0A65}"/>
              </a:ext>
            </a:extLst>
          </p:cNvPr>
          <p:cNvSpPr>
            <a:spLocks noChangeArrowheads="1"/>
          </p:cNvSpPr>
          <p:nvPr/>
        </p:nvSpPr>
        <p:spPr bwMode="auto">
          <a:xfrm>
            <a:off x="3386138" y="4924425"/>
            <a:ext cx="6461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NAD</a:t>
            </a:r>
            <a:r>
              <a:rPr lang="en-US" altLang="en-US" sz="2000" b="1" baseline="30000">
                <a:solidFill>
                  <a:srgbClr val="000000"/>
                </a:solidFill>
              </a:rPr>
              <a:t>+</a:t>
            </a:r>
            <a:endParaRPr lang="en-US" altLang="en-US" sz="2000" b="1">
              <a:solidFill>
                <a:srgbClr val="000000"/>
              </a:solidFill>
            </a:endParaRPr>
          </a:p>
        </p:txBody>
      </p:sp>
      <p:sp>
        <p:nvSpPr>
          <p:cNvPr id="21511" name="Rectangle 8">
            <a:extLst>
              <a:ext uri="{FF2B5EF4-FFF2-40B4-BE49-F238E27FC236}">
                <a16:creationId xmlns:a16="http://schemas.microsoft.com/office/drawing/2014/main" id="{276C9D3C-3D17-014E-A1C9-F4616E738A9B}"/>
              </a:ext>
            </a:extLst>
          </p:cNvPr>
          <p:cNvSpPr>
            <a:spLocks noChangeArrowheads="1"/>
          </p:cNvSpPr>
          <p:nvPr/>
        </p:nvSpPr>
        <p:spPr bwMode="auto">
          <a:xfrm>
            <a:off x="3760788" y="3778250"/>
            <a:ext cx="196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Q</a:t>
            </a:r>
            <a:endParaRPr lang="en-US" altLang="en-US" sz="2000" b="1"/>
          </a:p>
        </p:txBody>
      </p:sp>
      <p:sp>
        <p:nvSpPr>
          <p:cNvPr id="21512" name="Rectangle 9">
            <a:extLst>
              <a:ext uri="{FF2B5EF4-FFF2-40B4-BE49-F238E27FC236}">
                <a16:creationId xmlns:a16="http://schemas.microsoft.com/office/drawing/2014/main" id="{3904EF11-8FE1-C24C-BE61-ED64A1E93A98}"/>
              </a:ext>
            </a:extLst>
          </p:cNvPr>
          <p:cNvSpPr>
            <a:spLocks noChangeArrowheads="1"/>
          </p:cNvSpPr>
          <p:nvPr/>
        </p:nvSpPr>
        <p:spPr bwMode="auto">
          <a:xfrm>
            <a:off x="5578475" y="32893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C</a:t>
            </a:r>
            <a:endParaRPr lang="en-US" altLang="en-US" sz="2000" b="1"/>
          </a:p>
        </p:txBody>
      </p:sp>
      <p:sp>
        <p:nvSpPr>
          <p:cNvPr id="408586" name="Rectangle 10">
            <a:extLst>
              <a:ext uri="{FF2B5EF4-FFF2-40B4-BE49-F238E27FC236}">
                <a16:creationId xmlns:a16="http://schemas.microsoft.com/office/drawing/2014/main" id="{75CD84F1-5B7D-F347-8F9D-E16618099425}"/>
              </a:ext>
            </a:extLst>
          </p:cNvPr>
          <p:cNvSpPr>
            <a:spLocks noChangeArrowheads="1"/>
          </p:cNvSpPr>
          <p:nvPr/>
        </p:nvSpPr>
        <p:spPr bwMode="auto">
          <a:xfrm>
            <a:off x="2036763" y="4772025"/>
            <a:ext cx="804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NADH </a:t>
            </a:r>
          </a:p>
        </p:txBody>
      </p:sp>
      <p:sp>
        <p:nvSpPr>
          <p:cNvPr id="408587" name="Oval 11">
            <a:extLst>
              <a:ext uri="{FF2B5EF4-FFF2-40B4-BE49-F238E27FC236}">
                <a16:creationId xmlns:a16="http://schemas.microsoft.com/office/drawing/2014/main" id="{03EF3C63-3156-944E-96BC-BC7DAA99E442}"/>
              </a:ext>
            </a:extLst>
          </p:cNvPr>
          <p:cNvSpPr>
            <a:spLocks noChangeArrowheads="1"/>
          </p:cNvSpPr>
          <p:nvPr/>
        </p:nvSpPr>
        <p:spPr bwMode="auto">
          <a:xfrm>
            <a:off x="7394575" y="4822825"/>
            <a:ext cx="539750" cy="4318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 H</a:t>
            </a:r>
            <a:r>
              <a:rPr lang="en-US" altLang="en-US" sz="2000" b="1" baseline="-25000">
                <a:solidFill>
                  <a:srgbClr val="000000"/>
                </a:solidFill>
              </a:rPr>
              <a:t>2</a:t>
            </a:r>
            <a:r>
              <a:rPr lang="en-US" altLang="en-US" sz="2000" b="1">
                <a:solidFill>
                  <a:srgbClr val="000000"/>
                </a:solidFill>
              </a:rPr>
              <a:t>O</a:t>
            </a:r>
          </a:p>
        </p:txBody>
      </p:sp>
      <p:sp>
        <p:nvSpPr>
          <p:cNvPr id="408588" name="Oval 12">
            <a:extLst>
              <a:ext uri="{FF2B5EF4-FFF2-40B4-BE49-F238E27FC236}">
                <a16:creationId xmlns:a16="http://schemas.microsoft.com/office/drawing/2014/main" id="{A58C08E1-F0CF-DE48-A9FA-4633713056CA}"/>
              </a:ext>
            </a:extLst>
          </p:cNvPr>
          <p:cNvSpPr>
            <a:spLocks noChangeArrowheads="1"/>
          </p:cNvSpPr>
          <p:nvPr/>
        </p:nvSpPr>
        <p:spPr bwMode="auto">
          <a:xfrm>
            <a:off x="6415088" y="2497138"/>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408589" name="Oval 13">
            <a:extLst>
              <a:ext uri="{FF2B5EF4-FFF2-40B4-BE49-F238E27FC236}">
                <a16:creationId xmlns:a16="http://schemas.microsoft.com/office/drawing/2014/main" id="{CFCBF33D-BFB6-5247-89E2-A99D4379CF56}"/>
              </a:ext>
            </a:extLst>
          </p:cNvPr>
          <p:cNvSpPr>
            <a:spLocks noChangeArrowheads="1"/>
          </p:cNvSpPr>
          <p:nvPr/>
        </p:nvSpPr>
        <p:spPr bwMode="auto">
          <a:xfrm>
            <a:off x="6575425" y="4079875"/>
            <a:ext cx="331788" cy="303213"/>
          </a:xfrm>
          <a:prstGeom prst="ellipse">
            <a:avLst/>
          </a:prstGeom>
          <a:solidFill>
            <a:srgbClr val="CCFF66"/>
          </a:solidFill>
          <a:ln w="9525">
            <a:solidFill>
              <a:srgbClr val="008000"/>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e</a:t>
            </a:r>
            <a:r>
              <a:rPr lang="en-US" altLang="en-US" sz="2000" b="1" baseline="30000">
                <a:solidFill>
                  <a:srgbClr val="000000"/>
                </a:solidFill>
              </a:rPr>
              <a:t>–</a:t>
            </a:r>
            <a:endParaRPr lang="en-US" altLang="en-US" sz="2000" b="1">
              <a:solidFill>
                <a:srgbClr val="000000"/>
              </a:solidFill>
            </a:endParaRPr>
          </a:p>
        </p:txBody>
      </p:sp>
      <p:sp>
        <p:nvSpPr>
          <p:cNvPr id="408590" name="Rectangle 14">
            <a:extLst>
              <a:ext uri="{FF2B5EF4-FFF2-40B4-BE49-F238E27FC236}">
                <a16:creationId xmlns:a16="http://schemas.microsoft.com/office/drawing/2014/main" id="{A0436610-2B41-3E49-A4B2-AB6E639EBCB7}"/>
              </a:ext>
            </a:extLst>
          </p:cNvPr>
          <p:cNvSpPr>
            <a:spLocks noChangeArrowheads="1"/>
          </p:cNvSpPr>
          <p:nvPr/>
        </p:nvSpPr>
        <p:spPr bwMode="auto">
          <a:xfrm>
            <a:off x="5419725" y="4810125"/>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 2H</a:t>
            </a:r>
            <a:r>
              <a:rPr lang="en-US" altLang="en-US" sz="2000" b="1" baseline="30000">
                <a:solidFill>
                  <a:srgbClr val="000000"/>
                </a:solidFill>
              </a:rPr>
              <a:t>+</a:t>
            </a:r>
            <a:r>
              <a:rPr lang="en-US" altLang="en-US" sz="2000" b="1">
                <a:solidFill>
                  <a:srgbClr val="000000"/>
                </a:solidFill>
              </a:rPr>
              <a:t> + </a:t>
            </a:r>
          </a:p>
        </p:txBody>
      </p:sp>
      <p:sp>
        <p:nvSpPr>
          <p:cNvPr id="408591" name="Rectangle 15">
            <a:extLst>
              <a:ext uri="{FF2B5EF4-FFF2-40B4-BE49-F238E27FC236}">
                <a16:creationId xmlns:a16="http://schemas.microsoft.com/office/drawing/2014/main" id="{389FA61C-698B-DF49-8813-9A4EBDE8D3F7}"/>
              </a:ext>
            </a:extLst>
          </p:cNvPr>
          <p:cNvSpPr>
            <a:spLocks noChangeArrowheads="1"/>
          </p:cNvSpPr>
          <p:nvPr/>
        </p:nvSpPr>
        <p:spPr bwMode="auto">
          <a:xfrm>
            <a:off x="6488113" y="48101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b="1">
                <a:solidFill>
                  <a:srgbClr val="000000"/>
                </a:solidFill>
              </a:rPr>
              <a:t>O</a:t>
            </a:r>
            <a:r>
              <a:rPr lang="en-US" altLang="en-US" sz="2000" b="1" baseline="-25000">
                <a:solidFill>
                  <a:srgbClr val="000000"/>
                </a:solidFill>
              </a:rPr>
              <a:t>2</a:t>
            </a:r>
            <a:endParaRPr lang="en-US" altLang="en-US" sz="2000" b="1"/>
          </a:p>
        </p:txBody>
      </p:sp>
      <p:sp>
        <p:nvSpPr>
          <p:cNvPr id="21519" name="Rectangle 16">
            <a:extLst>
              <a:ext uri="{FF2B5EF4-FFF2-40B4-BE49-F238E27FC236}">
                <a16:creationId xmlns:a16="http://schemas.microsoft.com/office/drawing/2014/main" id="{896C1844-4E12-1B4C-A0A5-A0570081AFEF}"/>
              </a:ext>
            </a:extLst>
          </p:cNvPr>
          <p:cNvSpPr>
            <a:spLocks noChangeArrowheads="1"/>
          </p:cNvSpPr>
          <p:nvPr/>
        </p:nvSpPr>
        <p:spPr bwMode="auto">
          <a:xfrm>
            <a:off x="6769100" y="4848225"/>
            <a:ext cx="69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 </a:t>
            </a:r>
            <a:endParaRPr lang="en-US" altLang="en-US" sz="2000" b="1"/>
          </a:p>
        </p:txBody>
      </p:sp>
      <p:sp>
        <p:nvSpPr>
          <p:cNvPr id="21520" name="Line 18">
            <a:extLst>
              <a:ext uri="{FF2B5EF4-FFF2-40B4-BE49-F238E27FC236}">
                <a16:creationId xmlns:a16="http://schemas.microsoft.com/office/drawing/2014/main" id="{0DB677EF-13A8-EE49-8E13-D0936CE015EB}"/>
              </a:ext>
            </a:extLst>
          </p:cNvPr>
          <p:cNvSpPr>
            <a:spLocks noChangeShapeType="1"/>
          </p:cNvSpPr>
          <p:nvPr/>
        </p:nvSpPr>
        <p:spPr bwMode="auto">
          <a:xfrm flipH="1">
            <a:off x="7875588" y="3475038"/>
            <a:ext cx="128587" cy="450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8595" name="Oval 19">
            <a:extLst>
              <a:ext uri="{FF2B5EF4-FFF2-40B4-BE49-F238E27FC236}">
                <a16:creationId xmlns:a16="http://schemas.microsoft.com/office/drawing/2014/main" id="{48CD8CC3-5FDA-F443-9634-3B4460BBFF4F}"/>
              </a:ext>
            </a:extLst>
          </p:cNvPr>
          <p:cNvSpPr>
            <a:spLocks noChangeArrowheads="1"/>
          </p:cNvSpPr>
          <p:nvPr/>
        </p:nvSpPr>
        <p:spPr bwMode="auto">
          <a:xfrm>
            <a:off x="4613275" y="2497138"/>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408596" name="Oval 20">
            <a:extLst>
              <a:ext uri="{FF2B5EF4-FFF2-40B4-BE49-F238E27FC236}">
                <a16:creationId xmlns:a16="http://schemas.microsoft.com/office/drawing/2014/main" id="{AEC8FA76-71C0-554A-8B09-8D332507CF4C}"/>
              </a:ext>
            </a:extLst>
          </p:cNvPr>
          <p:cNvSpPr>
            <a:spLocks noChangeArrowheads="1"/>
          </p:cNvSpPr>
          <p:nvPr/>
        </p:nvSpPr>
        <p:spPr bwMode="auto">
          <a:xfrm>
            <a:off x="2840038" y="2470150"/>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408597" name="Oval 21">
            <a:extLst>
              <a:ext uri="{FF2B5EF4-FFF2-40B4-BE49-F238E27FC236}">
                <a16:creationId xmlns:a16="http://schemas.microsoft.com/office/drawing/2014/main" id="{DEC97480-2A47-024F-8254-23A2E2AFC626}"/>
              </a:ext>
            </a:extLst>
          </p:cNvPr>
          <p:cNvSpPr>
            <a:spLocks noChangeArrowheads="1"/>
          </p:cNvSpPr>
          <p:nvPr/>
        </p:nvSpPr>
        <p:spPr bwMode="auto">
          <a:xfrm>
            <a:off x="2781300" y="4197350"/>
            <a:ext cx="331788" cy="303213"/>
          </a:xfrm>
          <a:prstGeom prst="ellipse">
            <a:avLst/>
          </a:prstGeom>
          <a:solidFill>
            <a:srgbClr val="CCFF66"/>
          </a:solidFill>
          <a:ln w="9525">
            <a:solidFill>
              <a:srgbClr val="008000"/>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e</a:t>
            </a:r>
            <a:r>
              <a:rPr lang="en-US" altLang="en-US" sz="2000" b="1" baseline="30000">
                <a:solidFill>
                  <a:srgbClr val="000000"/>
                </a:solidFill>
              </a:rPr>
              <a:t>–</a:t>
            </a:r>
            <a:endParaRPr lang="en-US" altLang="en-US" sz="2000" b="1">
              <a:solidFill>
                <a:srgbClr val="000000"/>
              </a:solidFill>
            </a:endParaRPr>
          </a:p>
        </p:txBody>
      </p:sp>
      <p:sp>
        <p:nvSpPr>
          <p:cNvPr id="408598" name="Text Box 22">
            <a:extLst>
              <a:ext uri="{FF2B5EF4-FFF2-40B4-BE49-F238E27FC236}">
                <a16:creationId xmlns:a16="http://schemas.microsoft.com/office/drawing/2014/main" id="{CEB28DA5-E1F2-B940-BF87-0F3A66DA8CF2}"/>
              </a:ext>
            </a:extLst>
          </p:cNvPr>
          <p:cNvSpPr txBox="1">
            <a:spLocks noChangeArrowheads="1"/>
          </p:cNvSpPr>
          <p:nvPr/>
        </p:nvSpPr>
        <p:spPr bwMode="auto">
          <a:xfrm>
            <a:off x="3470275" y="4395788"/>
            <a:ext cx="825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F116A"/>
                </a:solidFill>
              </a:rPr>
              <a:t>FADH</a:t>
            </a:r>
            <a:r>
              <a:rPr lang="en-US" altLang="en-US" sz="1600" b="1" baseline="-25000">
                <a:solidFill>
                  <a:srgbClr val="0F116A"/>
                </a:solidFill>
              </a:rPr>
              <a:t>2</a:t>
            </a:r>
            <a:endParaRPr lang="en-US" altLang="en-US" sz="1600" b="1">
              <a:solidFill>
                <a:srgbClr val="0F116A"/>
              </a:solidFill>
            </a:endParaRPr>
          </a:p>
        </p:txBody>
      </p:sp>
      <p:grpSp>
        <p:nvGrpSpPr>
          <p:cNvPr id="2" name="Group 30">
            <a:extLst>
              <a:ext uri="{FF2B5EF4-FFF2-40B4-BE49-F238E27FC236}">
                <a16:creationId xmlns:a16="http://schemas.microsoft.com/office/drawing/2014/main" id="{83909199-9CDA-4A44-A880-D9A5DFF5F733}"/>
              </a:ext>
            </a:extLst>
          </p:cNvPr>
          <p:cNvGrpSpPr>
            <a:grpSpLocks/>
          </p:cNvGrpSpPr>
          <p:nvPr/>
        </p:nvGrpSpPr>
        <p:grpSpPr bwMode="auto">
          <a:xfrm>
            <a:off x="6140450" y="4692650"/>
            <a:ext cx="296863" cy="581025"/>
            <a:chOff x="3868" y="3024"/>
            <a:chExt cx="187" cy="366"/>
          </a:xfrm>
        </p:grpSpPr>
        <p:sp>
          <p:nvSpPr>
            <p:cNvPr id="21547" name="Line 17">
              <a:extLst>
                <a:ext uri="{FF2B5EF4-FFF2-40B4-BE49-F238E27FC236}">
                  <a16:creationId xmlns:a16="http://schemas.microsoft.com/office/drawing/2014/main" id="{01000F05-3D88-B340-8835-71ECBAF63D24}"/>
                </a:ext>
              </a:extLst>
            </p:cNvPr>
            <p:cNvSpPr>
              <a:spLocks noChangeShapeType="1"/>
            </p:cNvSpPr>
            <p:nvPr/>
          </p:nvSpPr>
          <p:spPr bwMode="auto">
            <a:xfrm>
              <a:off x="3908" y="3191"/>
              <a:ext cx="1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8" name="Text Box 23">
              <a:extLst>
                <a:ext uri="{FF2B5EF4-FFF2-40B4-BE49-F238E27FC236}">
                  <a16:creationId xmlns:a16="http://schemas.microsoft.com/office/drawing/2014/main" id="{016CC5AC-CE08-4143-ADD0-7D51D272D9A4}"/>
                </a:ext>
              </a:extLst>
            </p:cNvPr>
            <p:cNvSpPr txBox="1">
              <a:spLocks noChangeArrowheads="1"/>
            </p:cNvSpPr>
            <p:nvPr/>
          </p:nvSpPr>
          <p:spPr bwMode="auto">
            <a:xfrm>
              <a:off x="3868" y="3024"/>
              <a:ext cx="18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1</a:t>
              </a:r>
            </a:p>
            <a:p>
              <a:pPr algn="l"/>
              <a:r>
                <a:rPr lang="en-US" altLang="en-US" sz="1600" b="1">
                  <a:solidFill>
                    <a:srgbClr val="000000"/>
                  </a:solidFill>
                </a:rPr>
                <a:t>2</a:t>
              </a:r>
              <a:endParaRPr lang="en-US" altLang="en-US" sz="1600">
                <a:solidFill>
                  <a:srgbClr val="0F116A"/>
                </a:solidFill>
                <a:latin typeface="Times" pitchFamily="2" charset="0"/>
              </a:endParaRPr>
            </a:p>
          </p:txBody>
        </p:sp>
      </p:grpSp>
      <p:sp>
        <p:nvSpPr>
          <p:cNvPr id="21526" name="Rectangle 24">
            <a:extLst>
              <a:ext uri="{FF2B5EF4-FFF2-40B4-BE49-F238E27FC236}">
                <a16:creationId xmlns:a16="http://schemas.microsoft.com/office/drawing/2014/main" id="{804F626E-D13B-684F-ADA0-0C0077E964D7}"/>
              </a:ext>
            </a:extLst>
          </p:cNvPr>
          <p:cNvSpPr>
            <a:spLocks noChangeArrowheads="1"/>
          </p:cNvSpPr>
          <p:nvPr/>
        </p:nvSpPr>
        <p:spPr bwMode="auto">
          <a:xfrm>
            <a:off x="2397125" y="5262563"/>
            <a:ext cx="15017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solidFill>
                  <a:srgbClr val="660000"/>
                </a:solidFill>
              </a:rPr>
              <a:t>NADH </a:t>
            </a:r>
            <a:br>
              <a:rPr lang="en-US" altLang="en-US" sz="1600" b="1">
                <a:solidFill>
                  <a:srgbClr val="660000"/>
                </a:solidFill>
              </a:rPr>
            </a:br>
            <a:r>
              <a:rPr lang="en-US" altLang="en-US" sz="1600" b="1">
                <a:solidFill>
                  <a:srgbClr val="660000"/>
                </a:solidFill>
              </a:rPr>
              <a:t>dehydrogenase</a:t>
            </a:r>
          </a:p>
        </p:txBody>
      </p:sp>
      <p:sp>
        <p:nvSpPr>
          <p:cNvPr id="21527" name="Rectangle 25">
            <a:extLst>
              <a:ext uri="{FF2B5EF4-FFF2-40B4-BE49-F238E27FC236}">
                <a16:creationId xmlns:a16="http://schemas.microsoft.com/office/drawing/2014/main" id="{14938FD4-EE91-5649-A82E-B35DFC683057}"/>
              </a:ext>
            </a:extLst>
          </p:cNvPr>
          <p:cNvSpPr>
            <a:spLocks noChangeArrowheads="1"/>
          </p:cNvSpPr>
          <p:nvPr/>
        </p:nvSpPr>
        <p:spPr bwMode="auto">
          <a:xfrm>
            <a:off x="4462463" y="5257800"/>
            <a:ext cx="1152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600" b="1">
                <a:solidFill>
                  <a:srgbClr val="660000"/>
                </a:solidFill>
              </a:rPr>
              <a:t>cytochrome</a:t>
            </a:r>
            <a:br>
              <a:rPr lang="en-US" altLang="en-US" sz="1600" b="1" i="1">
                <a:solidFill>
                  <a:srgbClr val="660000"/>
                </a:solidFill>
              </a:rPr>
            </a:br>
            <a:r>
              <a:rPr lang="en-US" altLang="en-US" sz="1600" b="1" i="1">
                <a:solidFill>
                  <a:srgbClr val="660000"/>
                </a:solidFill>
              </a:rPr>
              <a:t>bc</a:t>
            </a:r>
            <a:r>
              <a:rPr lang="en-US" altLang="en-US" sz="1600" b="1">
                <a:solidFill>
                  <a:srgbClr val="660000"/>
                </a:solidFill>
              </a:rPr>
              <a:t> complex</a:t>
            </a:r>
          </a:p>
        </p:txBody>
      </p:sp>
      <p:sp>
        <p:nvSpPr>
          <p:cNvPr id="21528" name="Rectangle 26">
            <a:extLst>
              <a:ext uri="{FF2B5EF4-FFF2-40B4-BE49-F238E27FC236}">
                <a16:creationId xmlns:a16="http://schemas.microsoft.com/office/drawing/2014/main" id="{A7CD0D97-D395-9441-97F2-B1D1DB07D8A3}"/>
              </a:ext>
            </a:extLst>
          </p:cNvPr>
          <p:cNvSpPr>
            <a:spLocks noChangeArrowheads="1"/>
          </p:cNvSpPr>
          <p:nvPr/>
        </p:nvSpPr>
        <p:spPr bwMode="auto">
          <a:xfrm>
            <a:off x="6272213" y="5257800"/>
            <a:ext cx="16383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600" b="1">
                <a:solidFill>
                  <a:srgbClr val="660000"/>
                </a:solidFill>
              </a:rPr>
              <a:t>cytochrome c</a:t>
            </a:r>
            <a:br>
              <a:rPr lang="en-US" altLang="en-US" sz="1600" b="1">
                <a:solidFill>
                  <a:srgbClr val="660000"/>
                </a:solidFill>
              </a:rPr>
            </a:br>
            <a:r>
              <a:rPr lang="en-US" altLang="en-US" sz="1600" b="1">
                <a:solidFill>
                  <a:srgbClr val="660000"/>
                </a:solidFill>
              </a:rPr>
              <a:t>oxidase complex</a:t>
            </a:r>
          </a:p>
        </p:txBody>
      </p:sp>
      <p:sp>
        <p:nvSpPr>
          <p:cNvPr id="21529" name="AutoShape 27">
            <a:extLst>
              <a:ext uri="{FF2B5EF4-FFF2-40B4-BE49-F238E27FC236}">
                <a16:creationId xmlns:a16="http://schemas.microsoft.com/office/drawing/2014/main" id="{1DE5A183-BD24-6B49-A217-7B3145FFFEBA}"/>
              </a:ext>
            </a:extLst>
          </p:cNvPr>
          <p:cNvSpPr>
            <a:spLocks noChangeArrowheads="1"/>
          </p:cNvSpPr>
          <p:nvPr/>
        </p:nvSpPr>
        <p:spPr bwMode="auto">
          <a:xfrm>
            <a:off x="4214813" y="4257675"/>
            <a:ext cx="476250" cy="396875"/>
          </a:xfrm>
          <a:custGeom>
            <a:avLst/>
            <a:gdLst>
              <a:gd name="T0" fmla="*/ 5250326 w 21600"/>
              <a:gd name="T1" fmla="*/ -331 h 21600"/>
              <a:gd name="T2" fmla="*/ 349537 w 21600"/>
              <a:gd name="T3" fmla="*/ 3645719 h 21600"/>
              <a:gd name="T4" fmla="*/ 5250326 w 21600"/>
              <a:gd name="T5" fmla="*/ 485804 h 21600"/>
              <a:gd name="T6" fmla="*/ 11813227 w 21600"/>
              <a:gd name="T7" fmla="*/ 3646069 h 21600"/>
              <a:gd name="T8" fmla="*/ 10150629 w 21600"/>
              <a:gd name="T9" fmla="*/ 4800644 h 21600"/>
              <a:gd name="T10" fmla="*/ 8488032 w 21600"/>
              <a:gd name="T11" fmla="*/ 364606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408604" name="Text Box 28">
            <a:extLst>
              <a:ext uri="{FF2B5EF4-FFF2-40B4-BE49-F238E27FC236}">
                <a16:creationId xmlns:a16="http://schemas.microsoft.com/office/drawing/2014/main" id="{4EECB6B5-8524-0B46-8F5D-04B1B1076F1A}"/>
              </a:ext>
            </a:extLst>
          </p:cNvPr>
          <p:cNvSpPr txBox="1">
            <a:spLocks noChangeArrowheads="1"/>
          </p:cNvSpPr>
          <p:nvPr/>
        </p:nvSpPr>
        <p:spPr bwMode="auto">
          <a:xfrm>
            <a:off x="4398963" y="4522788"/>
            <a:ext cx="6016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F116A"/>
                </a:solidFill>
              </a:rPr>
              <a:t>FAD</a:t>
            </a:r>
          </a:p>
        </p:txBody>
      </p:sp>
      <p:sp>
        <p:nvSpPr>
          <p:cNvPr id="408605" name="Oval 29">
            <a:extLst>
              <a:ext uri="{FF2B5EF4-FFF2-40B4-BE49-F238E27FC236}">
                <a16:creationId xmlns:a16="http://schemas.microsoft.com/office/drawing/2014/main" id="{F1FBF429-54F3-F648-BB80-1037CBDDF137}"/>
              </a:ext>
            </a:extLst>
          </p:cNvPr>
          <p:cNvSpPr>
            <a:spLocks noChangeArrowheads="1"/>
          </p:cNvSpPr>
          <p:nvPr/>
        </p:nvSpPr>
        <p:spPr bwMode="auto">
          <a:xfrm>
            <a:off x="4575175" y="3756025"/>
            <a:ext cx="331788" cy="303213"/>
          </a:xfrm>
          <a:prstGeom prst="ellipse">
            <a:avLst/>
          </a:prstGeom>
          <a:solidFill>
            <a:srgbClr val="CCFF66"/>
          </a:solidFill>
          <a:ln w="9525">
            <a:solidFill>
              <a:srgbClr val="008000"/>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00000"/>
                </a:solidFill>
              </a:rPr>
              <a:t>e</a:t>
            </a:r>
            <a:r>
              <a:rPr lang="en-US" altLang="en-US" sz="2000" b="1" baseline="30000">
                <a:solidFill>
                  <a:srgbClr val="000000"/>
                </a:solidFill>
              </a:rPr>
              <a:t>–</a:t>
            </a:r>
            <a:endParaRPr lang="en-US" altLang="en-US" sz="2000" b="1">
              <a:solidFill>
                <a:srgbClr val="000000"/>
              </a:solidFill>
            </a:endParaRPr>
          </a:p>
        </p:txBody>
      </p:sp>
      <p:sp>
        <p:nvSpPr>
          <p:cNvPr id="408607" name="Oval 31">
            <a:extLst>
              <a:ext uri="{FF2B5EF4-FFF2-40B4-BE49-F238E27FC236}">
                <a16:creationId xmlns:a16="http://schemas.microsoft.com/office/drawing/2014/main" id="{A2A27EDB-7B9E-B841-94BD-3403DA59A83D}"/>
              </a:ext>
            </a:extLst>
          </p:cNvPr>
          <p:cNvSpPr>
            <a:spLocks noChangeArrowheads="1"/>
          </p:cNvSpPr>
          <p:nvPr/>
        </p:nvSpPr>
        <p:spPr bwMode="auto">
          <a:xfrm>
            <a:off x="2852738" y="4622800"/>
            <a:ext cx="331787" cy="349250"/>
          </a:xfrm>
          <a:prstGeom prst="ellipse">
            <a:avLst/>
          </a:prstGeom>
          <a:solidFill>
            <a:srgbClr val="FFEA18"/>
          </a:solidFill>
          <a:ln w="9525">
            <a:solidFill>
              <a:srgbClr val="CC0000"/>
            </a:solidFill>
            <a:round/>
            <a:headEnd/>
            <a:tailEnd/>
          </a:ln>
        </p:spPr>
        <p:txBody>
          <a:bodyPr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H</a:t>
            </a:r>
          </a:p>
        </p:txBody>
      </p:sp>
      <p:sp>
        <p:nvSpPr>
          <p:cNvPr id="408609" name="Rectangle 33">
            <a:extLst>
              <a:ext uri="{FF2B5EF4-FFF2-40B4-BE49-F238E27FC236}">
                <a16:creationId xmlns:a16="http://schemas.microsoft.com/office/drawing/2014/main" id="{4CD5104B-504F-FB4E-9537-C4831C8C279E}"/>
              </a:ext>
            </a:extLst>
          </p:cNvPr>
          <p:cNvSpPr>
            <a:spLocks noChangeArrowheads="1"/>
          </p:cNvSpPr>
          <p:nvPr/>
        </p:nvSpPr>
        <p:spPr bwMode="auto">
          <a:xfrm>
            <a:off x="95250" y="3024188"/>
            <a:ext cx="1966913"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H </a:t>
            </a:r>
            <a:r>
              <a:rPr lang="en-US" altLang="en-US" sz="2600" b="1">
                <a:solidFill>
                  <a:srgbClr val="0F116A"/>
                </a:solidFill>
                <a:sym typeface="Symbol" pitchFamily="2" charset="2"/>
              </a:rPr>
              <a:t> </a:t>
            </a:r>
            <a:r>
              <a:rPr lang="en-US" altLang="en-US" sz="2600" b="1">
                <a:solidFill>
                  <a:srgbClr val="0F116A"/>
                </a:solidFill>
              </a:rPr>
              <a:t>e- + H</a:t>
            </a:r>
            <a:r>
              <a:rPr lang="en-US" altLang="en-US" sz="2600" b="1" baseline="30000">
                <a:solidFill>
                  <a:srgbClr val="0F116A"/>
                </a:solidFill>
              </a:rPr>
              <a:t>+</a:t>
            </a:r>
            <a:endParaRPr lang="en-US" altLang="en-US" sz="2600" b="1">
              <a:solidFill>
                <a:srgbClr val="0F116A"/>
              </a:solidFill>
            </a:endParaRPr>
          </a:p>
        </p:txBody>
      </p:sp>
      <p:sp>
        <p:nvSpPr>
          <p:cNvPr id="408610" name="Rectangle 34">
            <a:extLst>
              <a:ext uri="{FF2B5EF4-FFF2-40B4-BE49-F238E27FC236}">
                <a16:creationId xmlns:a16="http://schemas.microsoft.com/office/drawing/2014/main" id="{67FC1EEF-475C-6142-AE61-3034A4C5569E}"/>
              </a:ext>
            </a:extLst>
          </p:cNvPr>
          <p:cNvSpPr>
            <a:spLocks noChangeArrowheads="1"/>
          </p:cNvSpPr>
          <p:nvPr/>
        </p:nvSpPr>
        <p:spPr bwMode="auto">
          <a:xfrm>
            <a:off x="95250" y="1436688"/>
            <a:ext cx="3103563"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NADH </a:t>
            </a:r>
            <a:r>
              <a:rPr lang="en-US" altLang="en-US" sz="2600" b="1">
                <a:solidFill>
                  <a:srgbClr val="0F116A"/>
                </a:solidFill>
                <a:sym typeface="Symbol" pitchFamily="2" charset="2"/>
              </a:rPr>
              <a:t> </a:t>
            </a:r>
            <a:r>
              <a:rPr lang="en-US" altLang="en-US" sz="2600" b="1">
                <a:solidFill>
                  <a:srgbClr val="0F116A"/>
                </a:solidFill>
              </a:rPr>
              <a:t>NAD</a:t>
            </a:r>
            <a:r>
              <a:rPr lang="en-US" altLang="en-US" sz="2600" b="1" baseline="30000">
                <a:solidFill>
                  <a:srgbClr val="0F116A"/>
                </a:solidFill>
              </a:rPr>
              <a:t>+</a:t>
            </a:r>
            <a:r>
              <a:rPr lang="en-US" altLang="en-US" sz="2600" b="1">
                <a:solidFill>
                  <a:srgbClr val="0F116A"/>
                </a:solidFill>
              </a:rPr>
              <a:t> + H</a:t>
            </a:r>
          </a:p>
        </p:txBody>
      </p:sp>
      <p:sp>
        <p:nvSpPr>
          <p:cNvPr id="408611" name="Oval 35">
            <a:extLst>
              <a:ext uri="{FF2B5EF4-FFF2-40B4-BE49-F238E27FC236}">
                <a16:creationId xmlns:a16="http://schemas.microsoft.com/office/drawing/2014/main" id="{C03C874B-701A-954D-9603-779E1254EF3D}"/>
              </a:ext>
            </a:extLst>
          </p:cNvPr>
          <p:cNvSpPr>
            <a:spLocks noChangeArrowheads="1"/>
          </p:cNvSpPr>
          <p:nvPr/>
        </p:nvSpPr>
        <p:spPr bwMode="auto">
          <a:xfrm>
            <a:off x="2813050" y="1430338"/>
            <a:ext cx="417513" cy="4714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08615" name="Freeform 39">
            <a:extLst>
              <a:ext uri="{FF2B5EF4-FFF2-40B4-BE49-F238E27FC236}">
                <a16:creationId xmlns:a16="http://schemas.microsoft.com/office/drawing/2014/main" id="{F82AA21E-0F2E-7941-82CB-1786C8196CD7}"/>
              </a:ext>
            </a:extLst>
          </p:cNvPr>
          <p:cNvSpPr>
            <a:spLocks/>
          </p:cNvSpPr>
          <p:nvPr/>
        </p:nvSpPr>
        <p:spPr bwMode="auto">
          <a:xfrm>
            <a:off x="273050" y="1939925"/>
            <a:ext cx="2722563" cy="1079500"/>
          </a:xfrm>
          <a:custGeom>
            <a:avLst/>
            <a:gdLst>
              <a:gd name="T0" fmla="*/ 2722563 w 1667"/>
              <a:gd name="T1" fmla="*/ 0 h 517"/>
              <a:gd name="T2" fmla="*/ 2487381 w 1667"/>
              <a:gd name="T3" fmla="*/ 549146 h 517"/>
              <a:gd name="T4" fmla="*/ 1353932 w 1667"/>
              <a:gd name="T5" fmla="*/ 599258 h 517"/>
              <a:gd name="T6" fmla="*/ 390337 w 1667"/>
              <a:gd name="T7" fmla="*/ 659810 h 517"/>
              <a:gd name="T8" fmla="*/ 0 w 1667"/>
              <a:gd name="T9" fmla="*/ 1079500 h 517"/>
              <a:gd name="T10" fmla="*/ 0 60000 65536"/>
              <a:gd name="T11" fmla="*/ 0 60000 65536"/>
              <a:gd name="T12" fmla="*/ 0 60000 65536"/>
              <a:gd name="T13" fmla="*/ 0 60000 65536"/>
              <a:gd name="T14" fmla="*/ 0 60000 65536"/>
              <a:gd name="T15" fmla="*/ 0 w 1667"/>
              <a:gd name="T16" fmla="*/ 0 h 517"/>
              <a:gd name="T17" fmla="*/ 1667 w 1667"/>
              <a:gd name="T18" fmla="*/ 517 h 517"/>
            </a:gdLst>
            <a:ahLst/>
            <a:cxnLst>
              <a:cxn ang="T10">
                <a:pos x="T0" y="T1"/>
              </a:cxn>
              <a:cxn ang="T11">
                <a:pos x="T2" y="T3"/>
              </a:cxn>
              <a:cxn ang="T12">
                <a:pos x="T4" y="T5"/>
              </a:cxn>
              <a:cxn ang="T13">
                <a:pos x="T6" y="T7"/>
              </a:cxn>
              <a:cxn ang="T14">
                <a:pos x="T8" y="T9"/>
              </a:cxn>
            </a:cxnLst>
            <a:rect l="T15" t="T16" r="T17" b="T18"/>
            <a:pathLst>
              <a:path w="1667" h="517">
                <a:moveTo>
                  <a:pt x="1667" y="0"/>
                </a:moveTo>
                <a:cubicBezTo>
                  <a:pt x="1665" y="107"/>
                  <a:pt x="1663" y="215"/>
                  <a:pt x="1523" y="263"/>
                </a:cubicBezTo>
                <a:cubicBezTo>
                  <a:pt x="1383" y="311"/>
                  <a:pt x="1043" y="278"/>
                  <a:pt x="829" y="287"/>
                </a:cubicBezTo>
                <a:cubicBezTo>
                  <a:pt x="615" y="296"/>
                  <a:pt x="377" y="278"/>
                  <a:pt x="239" y="316"/>
                </a:cubicBezTo>
                <a:cubicBezTo>
                  <a:pt x="101" y="354"/>
                  <a:pt x="50" y="435"/>
                  <a:pt x="0" y="517"/>
                </a:cubicBezTo>
              </a:path>
            </a:pathLst>
          </a:custGeom>
          <a:noFill/>
          <a:ln w="444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8617" name="Oval 41">
            <a:extLst>
              <a:ext uri="{FF2B5EF4-FFF2-40B4-BE49-F238E27FC236}">
                <a16:creationId xmlns:a16="http://schemas.microsoft.com/office/drawing/2014/main" id="{20954D28-47ED-8E40-B427-A0C97095C2D2}"/>
              </a:ext>
            </a:extLst>
          </p:cNvPr>
          <p:cNvSpPr>
            <a:spLocks noChangeArrowheads="1"/>
          </p:cNvSpPr>
          <p:nvPr/>
        </p:nvSpPr>
        <p:spPr bwMode="auto">
          <a:xfrm>
            <a:off x="4341813" y="4173538"/>
            <a:ext cx="331787" cy="349250"/>
          </a:xfrm>
          <a:prstGeom prst="ellipse">
            <a:avLst/>
          </a:prstGeom>
          <a:solidFill>
            <a:srgbClr val="FFEA18"/>
          </a:solidFill>
          <a:ln w="9525">
            <a:solidFill>
              <a:srgbClr val="CC0000"/>
            </a:solidFill>
            <a:round/>
            <a:headEnd/>
            <a:tailEnd/>
          </a:ln>
        </p:spPr>
        <p:txBody>
          <a:bodyPr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H</a:t>
            </a:r>
          </a:p>
        </p:txBody>
      </p:sp>
      <p:grpSp>
        <p:nvGrpSpPr>
          <p:cNvPr id="3" name="Group 43">
            <a:extLst>
              <a:ext uri="{FF2B5EF4-FFF2-40B4-BE49-F238E27FC236}">
                <a16:creationId xmlns:a16="http://schemas.microsoft.com/office/drawing/2014/main" id="{EDECE59D-455C-044D-8C81-7718D3EFFAA8}"/>
              </a:ext>
            </a:extLst>
          </p:cNvPr>
          <p:cNvGrpSpPr>
            <a:grpSpLocks/>
          </p:cNvGrpSpPr>
          <p:nvPr/>
        </p:nvGrpSpPr>
        <p:grpSpPr bwMode="auto">
          <a:xfrm>
            <a:off x="1073150" y="2032000"/>
            <a:ext cx="698500" cy="849313"/>
            <a:chOff x="5070" y="1390"/>
            <a:chExt cx="440" cy="535"/>
          </a:xfrm>
        </p:grpSpPr>
        <p:sp>
          <p:nvSpPr>
            <p:cNvPr id="21544" name="Oval 44">
              <a:extLst>
                <a:ext uri="{FF2B5EF4-FFF2-40B4-BE49-F238E27FC236}">
                  <a16:creationId xmlns:a16="http://schemas.microsoft.com/office/drawing/2014/main" id="{3AAAA714-3304-3540-BA47-AD15CF311C93}"/>
                </a:ext>
              </a:extLst>
            </p:cNvPr>
            <p:cNvSpPr>
              <a:spLocks noChangeArrowheads="1"/>
            </p:cNvSpPr>
            <p:nvPr/>
          </p:nvSpPr>
          <p:spPr bwMode="auto">
            <a:xfrm>
              <a:off x="5070" y="1485"/>
              <a:ext cx="440" cy="44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5" name="Oval 45">
              <a:extLst>
                <a:ext uri="{FF2B5EF4-FFF2-40B4-BE49-F238E27FC236}">
                  <a16:creationId xmlns:a16="http://schemas.microsoft.com/office/drawing/2014/main" id="{6A939E9C-ABE8-9744-8028-976E13CB4E76}"/>
                </a:ext>
              </a:extLst>
            </p:cNvPr>
            <p:cNvSpPr>
              <a:spLocks noChangeArrowheads="1"/>
            </p:cNvSpPr>
            <p:nvPr/>
          </p:nvSpPr>
          <p:spPr bwMode="auto">
            <a:xfrm>
              <a:off x="5195" y="1610"/>
              <a:ext cx="190" cy="1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p</a:t>
              </a:r>
            </a:p>
          </p:txBody>
        </p:sp>
        <p:sp>
          <p:nvSpPr>
            <p:cNvPr id="21546" name="Oval 46">
              <a:extLst>
                <a:ext uri="{FF2B5EF4-FFF2-40B4-BE49-F238E27FC236}">
                  <a16:creationId xmlns:a16="http://schemas.microsoft.com/office/drawing/2014/main" id="{9F23C12C-429C-2848-B941-A8F3A8344B67}"/>
                </a:ext>
              </a:extLst>
            </p:cNvPr>
            <p:cNvSpPr>
              <a:spLocks noChangeArrowheads="1"/>
            </p:cNvSpPr>
            <p:nvPr/>
          </p:nvSpPr>
          <p:spPr bwMode="auto">
            <a:xfrm>
              <a:off x="5225" y="1390"/>
              <a:ext cx="190" cy="19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e</a:t>
              </a:r>
            </a:p>
          </p:txBody>
        </p:sp>
      </p:grpSp>
      <p:sp>
        <p:nvSpPr>
          <p:cNvPr id="408623" name="Line 47">
            <a:extLst>
              <a:ext uri="{FF2B5EF4-FFF2-40B4-BE49-F238E27FC236}">
                <a16:creationId xmlns:a16="http://schemas.microsoft.com/office/drawing/2014/main" id="{8F8DB97D-7C74-BB46-BE2B-7EE9C7D54DCD}"/>
              </a:ext>
            </a:extLst>
          </p:cNvPr>
          <p:cNvSpPr>
            <a:spLocks noChangeShapeType="1"/>
          </p:cNvSpPr>
          <p:nvPr/>
        </p:nvSpPr>
        <p:spPr bwMode="auto">
          <a:xfrm flipV="1">
            <a:off x="2987675" y="2868613"/>
            <a:ext cx="7938"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4" name="Line 48">
            <a:extLst>
              <a:ext uri="{FF2B5EF4-FFF2-40B4-BE49-F238E27FC236}">
                <a16:creationId xmlns:a16="http://schemas.microsoft.com/office/drawing/2014/main" id="{1732B720-2719-AE4F-A864-C24FD8BCC3A6}"/>
              </a:ext>
            </a:extLst>
          </p:cNvPr>
          <p:cNvSpPr>
            <a:spLocks noChangeShapeType="1"/>
          </p:cNvSpPr>
          <p:nvPr/>
        </p:nvSpPr>
        <p:spPr bwMode="auto">
          <a:xfrm flipV="1">
            <a:off x="4813300" y="2874963"/>
            <a:ext cx="7938"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5" name="Line 49">
            <a:extLst>
              <a:ext uri="{FF2B5EF4-FFF2-40B4-BE49-F238E27FC236}">
                <a16:creationId xmlns:a16="http://schemas.microsoft.com/office/drawing/2014/main" id="{96076BD0-AF13-7245-B493-8EA27DC824C0}"/>
              </a:ext>
            </a:extLst>
          </p:cNvPr>
          <p:cNvSpPr>
            <a:spLocks noChangeShapeType="1"/>
          </p:cNvSpPr>
          <p:nvPr/>
        </p:nvSpPr>
        <p:spPr bwMode="auto">
          <a:xfrm flipV="1">
            <a:off x="6630988" y="2874963"/>
            <a:ext cx="7937" cy="630237"/>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8627" name="AutoShape 51">
            <a:extLst>
              <a:ext uri="{FF2B5EF4-FFF2-40B4-BE49-F238E27FC236}">
                <a16:creationId xmlns:a16="http://schemas.microsoft.com/office/drawing/2014/main" id="{51A2B380-FF65-4941-90C4-A35F072A04E1}"/>
              </a:ext>
            </a:extLst>
          </p:cNvPr>
          <p:cNvSpPr>
            <a:spLocks noChangeArrowheads="1"/>
          </p:cNvSpPr>
          <p:nvPr/>
        </p:nvSpPr>
        <p:spPr bwMode="auto">
          <a:xfrm>
            <a:off x="4754563" y="1293813"/>
            <a:ext cx="4197350" cy="5334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chemeClr val="bg1"/>
                </a:solidFill>
              </a:rPr>
              <a:t>Building proton gradient</a:t>
            </a:r>
            <a:r>
              <a:rPr lang="en-US" altLang="en-US" sz="2600" b="1" i="1">
                <a:solidFill>
                  <a:schemeClr val="bg1"/>
                </a:solidFill>
              </a:rPr>
              <a:t>!</a:t>
            </a:r>
            <a:endParaRPr lang="en-US" altLang="en-US" sz="3000" b="1">
              <a:solidFill>
                <a:schemeClr val="bg1"/>
              </a:solidFill>
            </a:endParaRPr>
          </a:p>
        </p:txBody>
      </p:sp>
      <p:sp>
        <p:nvSpPr>
          <p:cNvPr id="408628" name="Rectangle 52">
            <a:extLst>
              <a:ext uri="{FF2B5EF4-FFF2-40B4-BE49-F238E27FC236}">
                <a16:creationId xmlns:a16="http://schemas.microsoft.com/office/drawing/2014/main" id="{F6C0AE5E-CC09-9442-BFC7-6A3BF36B6FF9}"/>
              </a:ext>
            </a:extLst>
          </p:cNvPr>
          <p:cNvSpPr>
            <a:spLocks noChangeArrowheads="1"/>
          </p:cNvSpPr>
          <p:nvPr/>
        </p:nvSpPr>
        <p:spPr bwMode="auto">
          <a:xfrm>
            <a:off x="2719388" y="6305550"/>
            <a:ext cx="6345237" cy="48895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a:solidFill>
                  <a:srgbClr val="0F116A"/>
                </a:solidFill>
              </a:rPr>
              <a:t>What powers the proton (H</a:t>
            </a:r>
            <a:r>
              <a:rPr lang="en-US" altLang="en-US" sz="2600" b="1" baseline="30000">
                <a:solidFill>
                  <a:srgbClr val="0F116A"/>
                </a:solidFill>
              </a:rPr>
              <a:t>+</a:t>
            </a:r>
            <a:r>
              <a:rPr lang="en-US" altLang="en-US" sz="2600" b="1">
                <a:solidFill>
                  <a:srgbClr val="0F116A"/>
                </a:solidFill>
              </a:rPr>
              <a:t>) pumps?…</a:t>
            </a:r>
            <a:endParaRPr lang="en-US" altLang="en-US" sz="3000" b="1">
              <a:solidFill>
                <a:srgbClr val="0F116A"/>
              </a:solidFill>
            </a:endParaRPr>
          </a:p>
        </p:txBody>
      </p:sp>
    </p:spTree>
    <p:extLst>
      <p:ext uri="{BB962C8B-B14F-4D97-AF65-F5344CB8AC3E}">
        <p14:creationId xmlns:p14="http://schemas.microsoft.com/office/powerpoint/2010/main" val="1702358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610"/>
                                        </p:tgtEl>
                                        <p:attrNameLst>
                                          <p:attrName>style.visibility</p:attrName>
                                        </p:attrNameLst>
                                      </p:cBhvr>
                                      <p:to>
                                        <p:strVal val="visible"/>
                                      </p:to>
                                    </p:set>
                                    <p:animEffect transition="in" filter="wipe(left)">
                                      <p:cBhvr>
                                        <p:cTn id="7" dur="500"/>
                                        <p:tgtEl>
                                          <p:spTgt spid="408610"/>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611"/>
                                        </p:tgtEl>
                                        <p:attrNameLst>
                                          <p:attrName>style.visibility</p:attrName>
                                        </p:attrNameLst>
                                      </p:cBhvr>
                                      <p:to>
                                        <p:strVal val="visible"/>
                                      </p:to>
                                    </p:set>
                                    <p:animEffect transition="in" filter="wipe(left)">
                                      <p:cBhvr>
                                        <p:cTn id="12" dur="500"/>
                                        <p:tgtEl>
                                          <p:spTgt spid="408611"/>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08615"/>
                                        </p:tgtEl>
                                        <p:attrNameLst>
                                          <p:attrName>style.visibility</p:attrName>
                                        </p:attrNameLst>
                                      </p:cBhvr>
                                      <p:to>
                                        <p:strVal val="visible"/>
                                      </p:to>
                                    </p:set>
                                    <p:animEffect transition="in" filter="wipe(right)">
                                      <p:cBhvr>
                                        <p:cTn id="22" dur="500"/>
                                        <p:tgtEl>
                                          <p:spTgt spid="408615"/>
                                        </p:tgtEl>
                                      </p:cBhvr>
                                    </p:animEffect>
                                  </p:childTnLst>
                                  <p:subTnLst>
                                    <p:audio>
                                      <p:cMediaNode>
                                        <p:cTn display="0" masterRel="sameClick">
                                          <p:stCondLst>
                                            <p:cond evt="begin" delay="0">
                                              <p:tn val="20"/>
                                            </p:cond>
                                          </p:stCondLst>
                                          <p:endCondLst>
                                            <p:cond evt="onStopAudio" delay="0">
                                              <p:tgtEl>
                                                <p:sldTgt/>
                                              </p:tgtEl>
                                            </p:cond>
                                          </p:endCondLst>
                                        </p:cTn>
                                        <p:tgtEl>
                                          <p:sndTgt r:embed="rId6" name="Laser"/>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08609"/>
                                        </p:tgtEl>
                                        <p:attrNameLst>
                                          <p:attrName>style.visibility</p:attrName>
                                        </p:attrNameLst>
                                      </p:cBhvr>
                                      <p:to>
                                        <p:strVal val="visible"/>
                                      </p:to>
                                    </p:set>
                                    <p:animEffect transition="in" filter="wipe(left)">
                                      <p:cBhvr>
                                        <p:cTn id="27" dur="500"/>
                                        <p:tgtEl>
                                          <p:spTgt spid="408609"/>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8586">
                                            <p:txEl>
                                              <p:pRg st="0" end="0"/>
                                            </p:txEl>
                                          </p:spTgt>
                                        </p:tgtEl>
                                        <p:attrNameLst>
                                          <p:attrName>style.visibility</p:attrName>
                                        </p:attrNameLst>
                                      </p:cBhvr>
                                      <p:to>
                                        <p:strVal val="visible"/>
                                      </p:to>
                                    </p:set>
                                    <p:animEffect transition="in" filter="wipe(left)">
                                      <p:cBhvr>
                                        <p:cTn id="32" dur="500"/>
                                        <p:tgtEl>
                                          <p:spTgt spid="408586">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Vibro Up"/>
                                        </p:tgtEl>
                                      </p:cMediaNode>
                                    </p:audio>
                                  </p:subTnLst>
                                </p:cTn>
                              </p:par>
                            </p:childTnLst>
                          </p:cTn>
                        </p:par>
                        <p:par>
                          <p:cTn id="33" fill="hold" nodeType="afterGroup">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08583">
                                            <p:txEl>
                                              <p:pRg st="0" end="0"/>
                                            </p:txEl>
                                          </p:spTgt>
                                        </p:tgtEl>
                                        <p:attrNameLst>
                                          <p:attrName>style.visibility</p:attrName>
                                        </p:attrNameLst>
                                      </p:cBhvr>
                                      <p:to>
                                        <p:strVal val="visible"/>
                                      </p:to>
                                    </p:set>
                                    <p:animEffect transition="in" filter="wipe(left)">
                                      <p:cBhvr>
                                        <p:cTn id="36" dur="500"/>
                                        <p:tgtEl>
                                          <p:spTgt spid="408583">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08607"/>
                                        </p:tgtEl>
                                        <p:attrNameLst>
                                          <p:attrName>style.visibility</p:attrName>
                                        </p:attrNameLst>
                                      </p:cBhvr>
                                      <p:to>
                                        <p:strVal val="visible"/>
                                      </p:to>
                                    </p:set>
                                    <p:animEffect transition="in" filter="wipe(down)">
                                      <p:cBhvr>
                                        <p:cTn id="41" dur="500"/>
                                        <p:tgtEl>
                                          <p:spTgt spid="408607"/>
                                        </p:tgtEl>
                                      </p:cBhvr>
                                    </p:animEffect>
                                  </p:childTnLst>
                                  <p:subTnLst>
                                    <p:audio>
                                      <p:cMediaNode>
                                        <p:cTn display="0" masterRel="sameClick">
                                          <p:stCondLst>
                                            <p:cond evt="begin" delay="0">
                                              <p:tn val="39"/>
                                            </p:cond>
                                          </p:stCondLst>
                                          <p:endCondLst>
                                            <p:cond evt="onStopAudio" delay="0">
                                              <p:tgtEl>
                                                <p:sldTgt/>
                                              </p:tgtEl>
                                            </p:cond>
                                          </p:endCondLst>
                                        </p:cTn>
                                        <p:tgtEl>
                                          <p:sndTgt r:embed="rId7" name="String"/>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xit" presetSubtype="0" fill="hold" grpId="1" nodeType="clickEffect">
                                  <p:stCondLst>
                                    <p:cond delay="0"/>
                                  </p:stCondLst>
                                  <p:childTnLst>
                                    <p:animEffect transition="out" filter="dissolve">
                                      <p:cBhvr>
                                        <p:cTn id="45" dur="500"/>
                                        <p:tgtEl>
                                          <p:spTgt spid="408607"/>
                                        </p:tgtEl>
                                      </p:cBhvr>
                                    </p:animEffect>
                                    <p:set>
                                      <p:cBhvr>
                                        <p:cTn id="46" dur="1" fill="hold">
                                          <p:stCondLst>
                                            <p:cond delay="499"/>
                                          </p:stCondLst>
                                        </p:cTn>
                                        <p:tgtEl>
                                          <p:spTgt spid="408607"/>
                                        </p:tgtEl>
                                        <p:attrNameLst>
                                          <p:attrName>style.visibility</p:attrName>
                                        </p:attrNameLst>
                                      </p:cBhvr>
                                      <p:to>
                                        <p:strVal val="hidden"/>
                                      </p:to>
                                    </p:set>
                                  </p:childTnLst>
                                </p:cTn>
                              </p:par>
                            </p:childTnLst>
                          </p:cTn>
                        </p:par>
                        <p:par>
                          <p:cTn id="47" fill="hold" nodeType="afterGroup">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408597"/>
                                        </p:tgtEl>
                                        <p:attrNameLst>
                                          <p:attrName>style.visibility</p:attrName>
                                        </p:attrNameLst>
                                      </p:cBhvr>
                                      <p:to>
                                        <p:strVal val="visible"/>
                                      </p:to>
                                    </p:set>
                                    <p:animEffect transition="in" filter="wipe(left)">
                                      <p:cBhvr>
                                        <p:cTn id="50" dur="500"/>
                                        <p:tgtEl>
                                          <p:spTgt spid="408597"/>
                                        </p:tgtEl>
                                      </p:cBhvr>
                                    </p:animEffect>
                                  </p:childTnLst>
                                  <p:subTnLst>
                                    <p:audio>
                                      <p:cMediaNode>
                                        <p:cTn display="0" masterRel="sameClick">
                                          <p:stCondLst>
                                            <p:cond evt="begin" delay="0">
                                              <p:tn val="48"/>
                                            </p:cond>
                                          </p:stCondLst>
                                          <p:endCondLst>
                                            <p:cond evt="onStopAudio" delay="0">
                                              <p:tgtEl>
                                                <p:sldTgt/>
                                              </p:tgtEl>
                                            </p:cond>
                                          </p:endCondLst>
                                        </p:cTn>
                                        <p:tgtEl>
                                          <p:sndTgt r:embed="rId8" name="Pong"/>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nodeType="clickEffect">
                                  <p:stCondLst>
                                    <p:cond delay="0"/>
                                  </p:stCondLst>
                                  <p:childTnLst>
                                    <p:set>
                                      <p:cBhvr>
                                        <p:cTn id="54" dur="1" fill="hold">
                                          <p:stCondLst>
                                            <p:cond delay="0"/>
                                          </p:stCondLst>
                                        </p:cTn>
                                        <p:tgtEl>
                                          <p:spTgt spid="408623"/>
                                        </p:tgtEl>
                                        <p:attrNameLst>
                                          <p:attrName>style.visibility</p:attrName>
                                        </p:attrNameLst>
                                      </p:cBhvr>
                                      <p:to>
                                        <p:strVal val="visible"/>
                                      </p:to>
                                    </p:set>
                                    <p:animEffect transition="in" filter="wipe(down)">
                                      <p:cBhvr>
                                        <p:cTn id="55" dur="500"/>
                                        <p:tgtEl>
                                          <p:spTgt spid="408623"/>
                                        </p:tgtEl>
                                      </p:cBhvr>
                                    </p:animEffect>
                                  </p:childTnLst>
                                  <p:subTnLst>
                                    <p:audio>
                                      <p:cMediaNode>
                                        <p:cTn display="0" masterRel="sameClick">
                                          <p:stCondLst>
                                            <p:cond evt="begin" delay="0">
                                              <p:tn val="53"/>
                                            </p:cond>
                                          </p:stCondLst>
                                          <p:endCondLst>
                                            <p:cond evt="onStopAudio" delay="0">
                                              <p:tgtEl>
                                                <p:sldTgt/>
                                              </p:tgtEl>
                                            </p:cond>
                                          </p:endCondLst>
                                        </p:cTn>
                                        <p:tgtEl>
                                          <p:sndTgt r:embed="rId6" name="Laser"/>
                                        </p:tgtEl>
                                      </p:cMediaNode>
                                    </p:audio>
                                  </p:subTnLst>
                                </p:cTn>
                              </p:par>
                            </p:childTnLst>
                          </p:cTn>
                        </p:par>
                        <p:par>
                          <p:cTn id="56" fill="hold" nodeType="afterGroup">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408596"/>
                                        </p:tgtEl>
                                        <p:attrNameLst>
                                          <p:attrName>style.visibility</p:attrName>
                                        </p:attrNameLst>
                                      </p:cBhvr>
                                      <p:to>
                                        <p:strVal val="visible"/>
                                      </p:to>
                                    </p:set>
                                    <p:animEffect transition="in" filter="wipe(down)">
                                      <p:cBhvr>
                                        <p:cTn id="59" dur="500"/>
                                        <p:tgtEl>
                                          <p:spTgt spid="408596"/>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08605"/>
                                        </p:tgtEl>
                                        <p:attrNameLst>
                                          <p:attrName>style.visibility</p:attrName>
                                        </p:attrNameLst>
                                      </p:cBhvr>
                                      <p:to>
                                        <p:strVal val="visible"/>
                                      </p:to>
                                    </p:set>
                                    <p:animEffect transition="in" filter="wipe(left)">
                                      <p:cBhvr>
                                        <p:cTn id="64" dur="500"/>
                                        <p:tgtEl>
                                          <p:spTgt spid="408605"/>
                                        </p:tgtEl>
                                      </p:cBhvr>
                                    </p:animEffect>
                                  </p:childTnLst>
                                  <p:subTnLst>
                                    <p:audio>
                                      <p:cMediaNode>
                                        <p:cTn display="0" masterRel="sameClick">
                                          <p:stCondLst>
                                            <p:cond evt="begin" delay="0">
                                              <p:tn val="62"/>
                                            </p:cond>
                                          </p:stCondLst>
                                          <p:endCondLst>
                                            <p:cond evt="onStopAudio" delay="0">
                                              <p:tgtEl>
                                                <p:sldTgt/>
                                              </p:tgtEl>
                                            </p:cond>
                                          </p:endCondLst>
                                        </p:cTn>
                                        <p:tgtEl>
                                          <p:sndTgt r:embed="rId8" name="Pong"/>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nodeType="clickEffect">
                                  <p:stCondLst>
                                    <p:cond delay="0"/>
                                  </p:stCondLst>
                                  <p:childTnLst>
                                    <p:set>
                                      <p:cBhvr>
                                        <p:cTn id="68" dur="1" fill="hold">
                                          <p:stCondLst>
                                            <p:cond delay="0"/>
                                          </p:stCondLst>
                                        </p:cTn>
                                        <p:tgtEl>
                                          <p:spTgt spid="408624"/>
                                        </p:tgtEl>
                                        <p:attrNameLst>
                                          <p:attrName>style.visibility</p:attrName>
                                        </p:attrNameLst>
                                      </p:cBhvr>
                                      <p:to>
                                        <p:strVal val="visible"/>
                                      </p:to>
                                    </p:set>
                                    <p:animEffect transition="in" filter="wipe(down)">
                                      <p:cBhvr>
                                        <p:cTn id="69" dur="500"/>
                                        <p:tgtEl>
                                          <p:spTgt spid="408624"/>
                                        </p:tgtEl>
                                      </p:cBhvr>
                                    </p:animEffect>
                                  </p:childTnLst>
                                  <p:subTnLst>
                                    <p:audio>
                                      <p:cMediaNode>
                                        <p:cTn display="0" masterRel="sameClick">
                                          <p:stCondLst>
                                            <p:cond evt="begin" delay="0">
                                              <p:tn val="67"/>
                                            </p:cond>
                                          </p:stCondLst>
                                          <p:endCondLst>
                                            <p:cond evt="onStopAudio" delay="0">
                                              <p:tgtEl>
                                                <p:sldTgt/>
                                              </p:tgtEl>
                                            </p:cond>
                                          </p:endCondLst>
                                        </p:cTn>
                                        <p:tgtEl>
                                          <p:sndTgt r:embed="rId6" name="Laser"/>
                                        </p:tgtEl>
                                      </p:cMediaNode>
                                    </p:audio>
                                  </p:subTnLst>
                                </p:cTn>
                              </p:par>
                            </p:childTnLst>
                          </p:cTn>
                        </p:par>
                        <p:par>
                          <p:cTn id="70" fill="hold" nodeType="afterGroup">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408595"/>
                                        </p:tgtEl>
                                        <p:attrNameLst>
                                          <p:attrName>style.visibility</p:attrName>
                                        </p:attrNameLst>
                                      </p:cBhvr>
                                      <p:to>
                                        <p:strVal val="visible"/>
                                      </p:to>
                                    </p:set>
                                    <p:animEffect transition="in" filter="wipe(down)">
                                      <p:cBhvr>
                                        <p:cTn id="73" dur="500"/>
                                        <p:tgtEl>
                                          <p:spTgt spid="408595"/>
                                        </p:tgtEl>
                                      </p:cBhvr>
                                    </p:animEffect>
                                  </p:childTnLst>
                                  <p:subTnLst>
                                    <p:audio>
                                      <p:cMediaNode>
                                        <p:cTn display="0" masterRel="sameClick">
                                          <p:stCondLst>
                                            <p:cond evt="begin" delay="0">
                                              <p:tn val="71"/>
                                            </p:cond>
                                          </p:stCondLst>
                                          <p:endCondLst>
                                            <p:cond evt="onStopAudio" delay="0">
                                              <p:tgtEl>
                                                <p:sldTgt/>
                                              </p:tgtEl>
                                            </p:cond>
                                          </p:endCondLst>
                                        </p:cTn>
                                        <p:tgtEl>
                                          <p:sndTgt r:embed="rId5" name="Chimes"/>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408589"/>
                                        </p:tgtEl>
                                        <p:attrNameLst>
                                          <p:attrName>style.visibility</p:attrName>
                                        </p:attrNameLst>
                                      </p:cBhvr>
                                      <p:to>
                                        <p:strVal val="visible"/>
                                      </p:to>
                                    </p:set>
                                    <p:animEffect transition="in" filter="wipe(left)">
                                      <p:cBhvr>
                                        <p:cTn id="78" dur="500"/>
                                        <p:tgtEl>
                                          <p:spTgt spid="408589"/>
                                        </p:tgtEl>
                                      </p:cBhvr>
                                    </p:animEffect>
                                  </p:childTnLst>
                                  <p:subTnLst>
                                    <p:audio>
                                      <p:cMediaNode>
                                        <p:cTn display="0" masterRel="sameClick">
                                          <p:stCondLst>
                                            <p:cond evt="begin" delay="0">
                                              <p:tn val="76"/>
                                            </p:cond>
                                          </p:stCondLst>
                                          <p:endCondLst>
                                            <p:cond evt="onStopAudio" delay="0">
                                              <p:tgtEl>
                                                <p:sldTgt/>
                                              </p:tgtEl>
                                            </p:cond>
                                          </p:endCondLst>
                                        </p:cTn>
                                        <p:tgtEl>
                                          <p:sndTgt r:embed="rId8" name="Pong"/>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nodeType="clickEffect">
                                  <p:stCondLst>
                                    <p:cond delay="0"/>
                                  </p:stCondLst>
                                  <p:childTnLst>
                                    <p:set>
                                      <p:cBhvr>
                                        <p:cTn id="82" dur="1" fill="hold">
                                          <p:stCondLst>
                                            <p:cond delay="0"/>
                                          </p:stCondLst>
                                        </p:cTn>
                                        <p:tgtEl>
                                          <p:spTgt spid="408625"/>
                                        </p:tgtEl>
                                        <p:attrNameLst>
                                          <p:attrName>style.visibility</p:attrName>
                                        </p:attrNameLst>
                                      </p:cBhvr>
                                      <p:to>
                                        <p:strVal val="visible"/>
                                      </p:to>
                                    </p:set>
                                    <p:animEffect transition="in" filter="wipe(down)">
                                      <p:cBhvr>
                                        <p:cTn id="83" dur="500"/>
                                        <p:tgtEl>
                                          <p:spTgt spid="408625"/>
                                        </p:tgtEl>
                                      </p:cBhvr>
                                    </p:animEffect>
                                  </p:childTnLst>
                                  <p:subTnLst>
                                    <p:audio>
                                      <p:cMediaNode>
                                        <p:cTn display="0" masterRel="sameClick">
                                          <p:stCondLst>
                                            <p:cond evt="begin" delay="0">
                                              <p:tn val="81"/>
                                            </p:cond>
                                          </p:stCondLst>
                                          <p:endCondLst>
                                            <p:cond evt="onStopAudio" delay="0">
                                              <p:tgtEl>
                                                <p:sldTgt/>
                                              </p:tgtEl>
                                            </p:cond>
                                          </p:endCondLst>
                                        </p:cTn>
                                        <p:tgtEl>
                                          <p:sndTgt r:embed="rId6" name="Laser"/>
                                        </p:tgtEl>
                                      </p:cMediaNode>
                                    </p:audio>
                                  </p:subTnLst>
                                </p:cTn>
                              </p:par>
                            </p:childTnLst>
                          </p:cTn>
                        </p:par>
                        <p:par>
                          <p:cTn id="84" fill="hold" nodeType="afterGroup">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408588"/>
                                        </p:tgtEl>
                                        <p:attrNameLst>
                                          <p:attrName>style.visibility</p:attrName>
                                        </p:attrNameLst>
                                      </p:cBhvr>
                                      <p:to>
                                        <p:strVal val="visible"/>
                                      </p:to>
                                    </p:set>
                                    <p:animEffect transition="in" filter="wipe(down)">
                                      <p:cBhvr>
                                        <p:cTn id="87" dur="500"/>
                                        <p:tgtEl>
                                          <p:spTgt spid="408588"/>
                                        </p:tgtEl>
                                      </p:cBhvr>
                                    </p:animEffect>
                                  </p:childTnLst>
                                  <p:subTnLst>
                                    <p:audio>
                                      <p:cMediaNode>
                                        <p:cTn display="0" masterRel="sameClick">
                                          <p:stCondLst>
                                            <p:cond evt="begin" delay="0">
                                              <p:tn val="85"/>
                                            </p:cond>
                                          </p:stCondLst>
                                          <p:endCondLst>
                                            <p:cond evt="onStopAudio" delay="0">
                                              <p:tgtEl>
                                                <p:sldTgt/>
                                              </p:tgtEl>
                                            </p:cond>
                                          </p:endCondLst>
                                        </p:cTn>
                                        <p:tgtEl>
                                          <p:sndTgt r:embed="rId5" name="Chimes"/>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08598">
                                            <p:txEl>
                                              <p:pRg st="0" end="0"/>
                                            </p:txEl>
                                          </p:spTgt>
                                        </p:tgtEl>
                                        <p:attrNameLst>
                                          <p:attrName>style.visibility</p:attrName>
                                        </p:attrNameLst>
                                      </p:cBhvr>
                                      <p:to>
                                        <p:strVal val="visible"/>
                                      </p:to>
                                    </p:set>
                                    <p:animEffect transition="in" filter="wipe(left)">
                                      <p:cBhvr>
                                        <p:cTn id="92" dur="500"/>
                                        <p:tgtEl>
                                          <p:spTgt spid="408598">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4" name="Vibro Up"/>
                                        </p:tgtEl>
                                      </p:cMediaNode>
                                    </p:audio>
                                  </p:subTnLst>
                                </p:cTn>
                              </p:par>
                            </p:childTnLst>
                          </p:cTn>
                        </p:par>
                        <p:par>
                          <p:cTn id="93" fill="hold" nodeType="afterGroup">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408604">
                                            <p:txEl>
                                              <p:pRg st="0" end="0"/>
                                            </p:txEl>
                                          </p:spTgt>
                                        </p:tgtEl>
                                        <p:attrNameLst>
                                          <p:attrName>style.visibility</p:attrName>
                                        </p:attrNameLst>
                                      </p:cBhvr>
                                      <p:to>
                                        <p:strVal val="visible"/>
                                      </p:to>
                                    </p:set>
                                    <p:animEffect transition="in" filter="wipe(left)">
                                      <p:cBhvr>
                                        <p:cTn id="96" dur="500"/>
                                        <p:tgtEl>
                                          <p:spTgt spid="408604">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8617"/>
                                        </p:tgtEl>
                                        <p:attrNameLst>
                                          <p:attrName>style.visibility</p:attrName>
                                        </p:attrNameLst>
                                      </p:cBhvr>
                                      <p:to>
                                        <p:strVal val="visible"/>
                                      </p:to>
                                    </p:set>
                                    <p:animEffect transition="in" filter="wipe(down)">
                                      <p:cBhvr>
                                        <p:cTn id="101" dur="500"/>
                                        <p:tgtEl>
                                          <p:spTgt spid="408617"/>
                                        </p:tgtEl>
                                      </p:cBhvr>
                                    </p:animEffect>
                                  </p:childTnLst>
                                  <p:subTnLst>
                                    <p:audio>
                                      <p:cMediaNode>
                                        <p:cTn display="0" masterRel="sameClick">
                                          <p:stCondLst>
                                            <p:cond evt="begin" delay="0">
                                              <p:tn val="99"/>
                                            </p:cond>
                                          </p:stCondLst>
                                          <p:endCondLst>
                                            <p:cond evt="onStopAudio" delay="0">
                                              <p:tgtEl>
                                                <p:sldTgt/>
                                              </p:tgtEl>
                                            </p:cond>
                                          </p:endCondLst>
                                        </p:cTn>
                                        <p:tgtEl>
                                          <p:sndTgt r:embed="rId7" name="String"/>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xit" presetSubtype="0" fill="hold" grpId="1" nodeType="clickEffect">
                                  <p:stCondLst>
                                    <p:cond delay="0"/>
                                  </p:stCondLst>
                                  <p:childTnLst>
                                    <p:animEffect transition="out" filter="dissolve">
                                      <p:cBhvr>
                                        <p:cTn id="105" dur="500"/>
                                        <p:tgtEl>
                                          <p:spTgt spid="408617"/>
                                        </p:tgtEl>
                                      </p:cBhvr>
                                    </p:animEffect>
                                    <p:set>
                                      <p:cBhvr>
                                        <p:cTn id="106" dur="1" fill="hold">
                                          <p:stCondLst>
                                            <p:cond delay="499"/>
                                          </p:stCondLst>
                                        </p:cTn>
                                        <p:tgtEl>
                                          <p:spTgt spid="408617"/>
                                        </p:tgtEl>
                                        <p:attrNameLst>
                                          <p:attrName>style.visibility</p:attrName>
                                        </p:attrNameLst>
                                      </p:cBhvr>
                                      <p:to>
                                        <p:strVal val="hidden"/>
                                      </p:to>
                                    </p:set>
                                  </p:childTnLst>
                                </p:cTn>
                              </p:par>
                            </p:childTnLst>
                          </p:cTn>
                        </p:par>
                        <p:par>
                          <p:cTn id="107" fill="hold" nodeType="afterGroup">
                            <p:stCondLst>
                              <p:cond delay="500"/>
                            </p:stCondLst>
                            <p:childTnLst>
                              <p:par>
                                <p:cTn id="108" presetID="22" presetClass="entr" presetSubtype="4" fill="hold" grpId="1" nodeType="afterEffect">
                                  <p:stCondLst>
                                    <p:cond delay="0"/>
                                  </p:stCondLst>
                                  <p:childTnLst>
                                    <p:set>
                                      <p:cBhvr>
                                        <p:cTn id="109" dur="1" fill="hold">
                                          <p:stCondLst>
                                            <p:cond delay="0"/>
                                          </p:stCondLst>
                                        </p:cTn>
                                        <p:tgtEl>
                                          <p:spTgt spid="408605"/>
                                        </p:tgtEl>
                                        <p:attrNameLst>
                                          <p:attrName>style.visibility</p:attrName>
                                        </p:attrNameLst>
                                      </p:cBhvr>
                                      <p:to>
                                        <p:strVal val="visible"/>
                                      </p:to>
                                    </p:set>
                                    <p:animEffect transition="in" filter="wipe(down)">
                                      <p:cBhvr>
                                        <p:cTn id="110" dur="500"/>
                                        <p:tgtEl>
                                          <p:spTgt spid="408605"/>
                                        </p:tgtEl>
                                      </p:cBhvr>
                                    </p:animEffect>
                                  </p:childTnLst>
                                  <p:subTnLst>
                                    <p:audio>
                                      <p:cMediaNode>
                                        <p:cTn display="0" masterRel="sameClick">
                                          <p:stCondLst>
                                            <p:cond evt="begin" delay="0">
                                              <p:tn val="108"/>
                                            </p:cond>
                                          </p:stCondLst>
                                          <p:endCondLst>
                                            <p:cond evt="onStopAudio" delay="0">
                                              <p:tgtEl>
                                                <p:sldTgt/>
                                              </p:tgtEl>
                                            </p:cond>
                                          </p:endCondLst>
                                        </p:cTn>
                                        <p:tgtEl>
                                          <p:sndTgt r:embed="rId8" name="Pong"/>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4" fill="hold" nodeType="clickEffect">
                                  <p:stCondLst>
                                    <p:cond delay="0"/>
                                  </p:stCondLst>
                                  <p:childTnLst>
                                    <p:set>
                                      <p:cBhvr>
                                        <p:cTn id="114" dur="1" fill="hold">
                                          <p:stCondLst>
                                            <p:cond delay="0"/>
                                          </p:stCondLst>
                                        </p:cTn>
                                        <p:tgtEl>
                                          <p:spTgt spid="408624"/>
                                        </p:tgtEl>
                                        <p:attrNameLst>
                                          <p:attrName>style.visibility</p:attrName>
                                        </p:attrNameLst>
                                      </p:cBhvr>
                                      <p:to>
                                        <p:strVal val="visible"/>
                                      </p:to>
                                    </p:set>
                                    <p:animEffect transition="in" filter="wipe(down)">
                                      <p:cBhvr>
                                        <p:cTn id="115" dur="500"/>
                                        <p:tgtEl>
                                          <p:spTgt spid="408624"/>
                                        </p:tgtEl>
                                      </p:cBhvr>
                                    </p:animEffect>
                                  </p:childTnLst>
                                  <p:subTnLst>
                                    <p:audio>
                                      <p:cMediaNode>
                                        <p:cTn display="0" masterRel="sameClick">
                                          <p:stCondLst>
                                            <p:cond evt="begin" delay="0">
                                              <p:tn val="113"/>
                                            </p:cond>
                                          </p:stCondLst>
                                          <p:endCondLst>
                                            <p:cond evt="onStopAudio" delay="0">
                                              <p:tgtEl>
                                                <p:sldTgt/>
                                              </p:tgtEl>
                                            </p:cond>
                                          </p:endCondLst>
                                        </p:cTn>
                                        <p:tgtEl>
                                          <p:sndTgt r:embed="rId6" name="Laser"/>
                                        </p:tgtEl>
                                      </p:cMediaNode>
                                    </p:audio>
                                  </p:subTnLst>
                                </p:cTn>
                              </p:par>
                            </p:childTnLst>
                          </p:cTn>
                        </p:par>
                        <p:par>
                          <p:cTn id="116" fill="hold" nodeType="afterGroup">
                            <p:stCondLst>
                              <p:cond delay="500"/>
                            </p:stCondLst>
                            <p:childTnLst>
                              <p:par>
                                <p:cTn id="117" presetID="22" presetClass="entr" presetSubtype="4" fill="hold" grpId="1" nodeType="afterEffect">
                                  <p:stCondLst>
                                    <p:cond delay="0"/>
                                  </p:stCondLst>
                                  <p:childTnLst>
                                    <p:set>
                                      <p:cBhvr>
                                        <p:cTn id="118" dur="1" fill="hold">
                                          <p:stCondLst>
                                            <p:cond delay="0"/>
                                          </p:stCondLst>
                                        </p:cTn>
                                        <p:tgtEl>
                                          <p:spTgt spid="408595"/>
                                        </p:tgtEl>
                                        <p:attrNameLst>
                                          <p:attrName>style.visibility</p:attrName>
                                        </p:attrNameLst>
                                      </p:cBhvr>
                                      <p:to>
                                        <p:strVal val="visible"/>
                                      </p:to>
                                    </p:set>
                                    <p:animEffect transition="in" filter="wipe(down)">
                                      <p:cBhvr>
                                        <p:cTn id="119" dur="500"/>
                                        <p:tgtEl>
                                          <p:spTgt spid="408595"/>
                                        </p:tgtEl>
                                      </p:cBhvr>
                                    </p:animEffect>
                                  </p:childTnLst>
                                  <p:subTnLst>
                                    <p:audio>
                                      <p:cMediaNode>
                                        <p:cTn display="0" masterRel="sameClick">
                                          <p:stCondLst>
                                            <p:cond evt="begin" delay="0">
                                              <p:tn val="117"/>
                                            </p:cond>
                                          </p:stCondLst>
                                          <p:endCondLst>
                                            <p:cond evt="onStopAudio" delay="0">
                                              <p:tgtEl>
                                                <p:sldTgt/>
                                              </p:tgtEl>
                                            </p:cond>
                                          </p:endCondLst>
                                        </p:cTn>
                                        <p:tgtEl>
                                          <p:sndTgt r:embed="rId5" name="Chimes"/>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408591">
                                            <p:txEl>
                                              <p:pRg st="0" end="0"/>
                                            </p:txEl>
                                          </p:spTgt>
                                        </p:tgtEl>
                                        <p:attrNameLst>
                                          <p:attrName>style.visibility</p:attrName>
                                        </p:attrNameLst>
                                      </p:cBhvr>
                                      <p:to>
                                        <p:strVal val="visible"/>
                                      </p:to>
                                    </p:set>
                                    <p:animEffect transition="in" filter="wipe(left)">
                                      <p:cBhvr>
                                        <p:cTn id="124" dur="500"/>
                                        <p:tgtEl>
                                          <p:spTgt spid="408591">
                                            <p:txEl>
                                              <p:pRg st="0" end="0"/>
                                            </p:txEl>
                                          </p:spTgt>
                                        </p:tgtEl>
                                      </p:cBhvr>
                                    </p:animEffect>
                                  </p:childTnLst>
                                  <p:subTnLst>
                                    <p:audio>
                                      <p:cMediaNode>
                                        <p:cTn display="0" masterRel="sameClick">
                                          <p:stCondLst>
                                            <p:cond evt="begin" delay="0">
                                              <p:tn val="122"/>
                                            </p:cond>
                                          </p:stCondLst>
                                          <p:endCondLst>
                                            <p:cond evt="onStopAudio" delay="0">
                                              <p:tgtEl>
                                                <p:sldTgt/>
                                              </p:tgtEl>
                                            </p:cond>
                                          </p:endCondLst>
                                        </p:cTn>
                                        <p:tgtEl>
                                          <p:sndTgt r:embed="rId9" name="Bubbles"/>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408590">
                                            <p:txEl>
                                              <p:pRg st="0" end="0"/>
                                            </p:txEl>
                                          </p:spTgt>
                                        </p:tgtEl>
                                        <p:attrNameLst>
                                          <p:attrName>style.visibility</p:attrName>
                                        </p:attrNameLst>
                                      </p:cBhvr>
                                      <p:to>
                                        <p:strVal val="visible"/>
                                      </p:to>
                                    </p:set>
                                    <p:animEffect transition="in" filter="wipe(left)">
                                      <p:cBhvr>
                                        <p:cTn id="129" dur="500"/>
                                        <p:tgtEl>
                                          <p:spTgt spid="408590">
                                            <p:txEl>
                                              <p:pRg st="0" end="0"/>
                                            </p:txEl>
                                          </p:spTgt>
                                        </p:tgtEl>
                                      </p:cBhvr>
                                    </p:animEffect>
                                  </p:childTnLst>
                                  <p:subTnLst>
                                    <p:audio>
                                      <p:cMediaNode>
                                        <p:cTn display="0" masterRel="sameClick">
                                          <p:stCondLst>
                                            <p:cond evt="begin" delay="0">
                                              <p:tn val="127"/>
                                            </p:cond>
                                          </p:stCondLst>
                                          <p:endCondLst>
                                            <p:cond evt="onStopAudio" delay="0">
                                              <p:tgtEl>
                                                <p:sldTgt/>
                                              </p:tgtEl>
                                            </p:cond>
                                          </p:endCondLst>
                                        </p:cTn>
                                        <p:tgtEl>
                                          <p:sndTgt r:embed="rId4" name="Vibro Up"/>
                                        </p:tgtEl>
                                      </p:cMediaNode>
                                    </p:audio>
                                  </p:subTnLst>
                                </p:cTn>
                              </p:par>
                            </p:childTnLst>
                          </p:cTn>
                        </p:par>
                        <p:par>
                          <p:cTn id="130" fill="hold" nodeType="afterGroup">
                            <p:stCondLst>
                              <p:cond delay="500"/>
                            </p:stCondLst>
                            <p:childTnLst>
                              <p:par>
                                <p:cTn id="131" presetID="22" presetClass="entr" presetSubtype="8" fill="hold" nodeType="afterEffect">
                                  <p:stCondLst>
                                    <p:cond delay="0"/>
                                  </p:stCondLst>
                                  <p:childTnLst>
                                    <p:set>
                                      <p:cBhvr>
                                        <p:cTn id="132" dur="1" fill="hold">
                                          <p:stCondLst>
                                            <p:cond delay="0"/>
                                          </p:stCondLst>
                                        </p:cTn>
                                        <p:tgtEl>
                                          <p:spTgt spid="2"/>
                                        </p:tgtEl>
                                        <p:attrNameLst>
                                          <p:attrName>style.visibility</p:attrName>
                                        </p:attrNameLst>
                                      </p:cBhvr>
                                      <p:to>
                                        <p:strVal val="visible"/>
                                      </p:to>
                                    </p:set>
                                    <p:animEffect transition="in" filter="wipe(left)">
                                      <p:cBhvr>
                                        <p:cTn id="133" dur="500"/>
                                        <p:tgtEl>
                                          <p:spTgt spid="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08587"/>
                                        </p:tgtEl>
                                        <p:attrNameLst>
                                          <p:attrName>style.visibility</p:attrName>
                                        </p:attrNameLst>
                                      </p:cBhvr>
                                      <p:to>
                                        <p:strVal val="visible"/>
                                      </p:to>
                                    </p:set>
                                    <p:animEffect transition="in" filter="wipe(left)">
                                      <p:cBhvr>
                                        <p:cTn id="138" dur="500"/>
                                        <p:tgtEl>
                                          <p:spTgt spid="408587"/>
                                        </p:tgtEl>
                                      </p:cBhvr>
                                    </p:animEffect>
                                  </p:childTnLst>
                                  <p:subTnLst>
                                    <p:audio>
                                      <p:cMediaNode>
                                        <p:cTn display="0" masterRel="sameClick">
                                          <p:stCondLst>
                                            <p:cond evt="begin" delay="0">
                                              <p:tn val="136"/>
                                            </p:cond>
                                          </p:stCondLst>
                                          <p:endCondLst>
                                            <p:cond evt="onStopAudio" delay="0">
                                              <p:tgtEl>
                                                <p:sldTgt/>
                                              </p:tgtEl>
                                            </p:cond>
                                          </p:endCondLst>
                                        </p:cTn>
                                        <p:tgtEl>
                                          <p:sndTgt r:embed="rId9" name="Bubbles"/>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408627"/>
                                        </p:tgtEl>
                                        <p:attrNameLst>
                                          <p:attrName>style.visibility</p:attrName>
                                        </p:attrNameLst>
                                      </p:cBhvr>
                                      <p:to>
                                        <p:strVal val="visible"/>
                                      </p:to>
                                    </p:set>
                                    <p:anim calcmode="lin" valueType="num">
                                      <p:cBhvr additive="base">
                                        <p:cTn id="143" dur="500" fill="hold"/>
                                        <p:tgtEl>
                                          <p:spTgt spid="408627"/>
                                        </p:tgtEl>
                                        <p:attrNameLst>
                                          <p:attrName>ppt_x</p:attrName>
                                        </p:attrNameLst>
                                      </p:cBhvr>
                                      <p:tavLst>
                                        <p:tav tm="0">
                                          <p:val>
                                            <p:strVal val="0-#ppt_w/2"/>
                                          </p:val>
                                        </p:tav>
                                        <p:tav tm="100000">
                                          <p:val>
                                            <p:strVal val="#ppt_x"/>
                                          </p:val>
                                        </p:tav>
                                      </p:tavLst>
                                    </p:anim>
                                    <p:anim calcmode="lin" valueType="num">
                                      <p:cBhvr additive="base">
                                        <p:cTn id="144" dur="500" fill="hold"/>
                                        <p:tgtEl>
                                          <p:spTgt spid="4086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1"/>
                                            </p:cond>
                                          </p:stCondLst>
                                          <p:endCondLst>
                                            <p:cond evt="onStopAudio" delay="0">
                                              <p:tgtEl>
                                                <p:sldTgt/>
                                              </p:tgtEl>
                                            </p:cond>
                                          </p:endCondLst>
                                        </p:cTn>
                                        <p:tgtEl>
                                          <p:sndTgt r:embed="rId3" name="Whoosh"/>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408628"/>
                                        </p:tgtEl>
                                        <p:attrNameLst>
                                          <p:attrName>style.visibility</p:attrName>
                                        </p:attrNameLst>
                                      </p:cBhvr>
                                      <p:to>
                                        <p:strVal val="visible"/>
                                      </p:to>
                                    </p:set>
                                    <p:anim calcmode="lin" valueType="num">
                                      <p:cBhvr additive="base">
                                        <p:cTn id="149" dur="500" fill="hold"/>
                                        <p:tgtEl>
                                          <p:spTgt spid="408628"/>
                                        </p:tgtEl>
                                        <p:attrNameLst>
                                          <p:attrName>ppt_x</p:attrName>
                                        </p:attrNameLst>
                                      </p:cBhvr>
                                      <p:tavLst>
                                        <p:tav tm="0">
                                          <p:val>
                                            <p:strVal val="0-#ppt_w/2"/>
                                          </p:val>
                                        </p:tav>
                                        <p:tav tm="100000">
                                          <p:val>
                                            <p:strVal val="#ppt_x"/>
                                          </p:val>
                                        </p:tav>
                                      </p:tavLst>
                                    </p:anim>
                                    <p:anim calcmode="lin" valueType="num">
                                      <p:cBhvr additive="base">
                                        <p:cTn id="150" dur="500" fill="hold"/>
                                        <p:tgtEl>
                                          <p:spTgt spid="4086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3" grpId="0" build="p" autoUpdateAnimBg="0" advAuto="0"/>
      <p:bldP spid="408586" grpId="0" build="p" autoUpdateAnimBg="0"/>
      <p:bldP spid="408587" grpId="0" animBg="1" autoUpdateAnimBg="0"/>
      <p:bldP spid="408588" grpId="0" animBg="1" autoUpdateAnimBg="0"/>
      <p:bldP spid="408589" grpId="0" animBg="1" autoUpdateAnimBg="0"/>
      <p:bldP spid="408590" grpId="0" build="p" autoUpdateAnimBg="0"/>
      <p:bldP spid="408591" grpId="0" build="p" autoUpdateAnimBg="0"/>
      <p:bldP spid="408595" grpId="0" animBg="1" autoUpdateAnimBg="0"/>
      <p:bldP spid="408595" grpId="1" animBg="1"/>
      <p:bldP spid="408596" grpId="0" animBg="1" autoUpdateAnimBg="0"/>
      <p:bldP spid="408597" grpId="0" animBg="1" autoUpdateAnimBg="0"/>
      <p:bldP spid="408598" grpId="0" build="p" autoUpdateAnimBg="0"/>
      <p:bldP spid="408604" grpId="0" build="p" autoUpdateAnimBg="0" advAuto="0"/>
      <p:bldP spid="408605" grpId="0" animBg="1" autoUpdateAnimBg="0"/>
      <p:bldP spid="408605" grpId="1" animBg="1"/>
      <p:bldP spid="408607" grpId="0" animBg="1" autoUpdateAnimBg="0"/>
      <p:bldP spid="408607" grpId="1" animBg="1" autoUpdateAnimBg="0"/>
      <p:bldP spid="408609" grpId="0" animBg="1" autoUpdateAnimBg="0"/>
      <p:bldP spid="408610" grpId="0" animBg="1" autoUpdateAnimBg="0"/>
      <p:bldP spid="408611" grpId="0" animBg="1"/>
      <p:bldP spid="408617" grpId="0" animBg="1" autoUpdateAnimBg="0"/>
      <p:bldP spid="408617" grpId="1" animBg="1" autoUpdateAnimBg="0"/>
      <p:bldP spid="408627" grpId="0" animBg="1" autoUpdateAnimBg="0"/>
      <p:bldP spid="408628"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364E76E7-99D0-BD45-9802-8492645CBA4B}"/>
              </a:ext>
            </a:extLst>
          </p:cNvPr>
          <p:cNvGrpSpPr>
            <a:grpSpLocks/>
          </p:cNvGrpSpPr>
          <p:nvPr/>
        </p:nvGrpSpPr>
        <p:grpSpPr bwMode="auto">
          <a:xfrm>
            <a:off x="6862763" y="4294188"/>
            <a:ext cx="2003425" cy="2484437"/>
            <a:chOff x="4373" y="767"/>
            <a:chExt cx="1359" cy="1685"/>
          </a:xfrm>
        </p:grpSpPr>
        <p:pic>
          <p:nvPicPr>
            <p:cNvPr id="386083" name="Picture 35" descr="09_03">
              <a:extLst>
                <a:ext uri="{FF2B5EF4-FFF2-40B4-BE49-F238E27FC236}">
                  <a16:creationId xmlns:a16="http://schemas.microsoft.com/office/drawing/2014/main" id="{F43D9510-825A-8043-BDBC-3333D7AAAF07}"/>
                </a:ext>
              </a:extLst>
            </p:cNvPr>
            <p:cNvPicPr>
              <a:picLocks noChangeAspect="1" noChangeArrowheads="1"/>
            </p:cNvPicPr>
            <p:nvPr/>
          </p:nvPicPr>
          <p:blipFill>
            <a:blip r:embed="rId9"/>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blurRad="63500" dist="38099" dir="2700000" algn="ctr" rotWithShape="0">
                <a:srgbClr val="000000">
                  <a:alpha val="74998"/>
                </a:srgbClr>
              </a:outerShdw>
            </a:effectLst>
          </p:spPr>
        </p:pic>
        <p:sp>
          <p:nvSpPr>
            <p:cNvPr id="23592" name="Rectangle 36">
              <a:extLst>
                <a:ext uri="{FF2B5EF4-FFF2-40B4-BE49-F238E27FC236}">
                  <a16:creationId xmlns:a16="http://schemas.microsoft.com/office/drawing/2014/main" id="{11B276EF-4F82-8A4D-A81E-C42C3D634CC5}"/>
                </a:ext>
              </a:extLst>
            </p:cNvPr>
            <p:cNvSpPr>
              <a:spLocks noChangeArrowheads="1"/>
            </p:cNvSpPr>
            <p:nvPr/>
          </p:nvSpPr>
          <p:spPr bwMode="auto">
            <a:xfrm>
              <a:off x="5258" y="2314"/>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3" name="Rectangle 37">
              <a:extLst>
                <a:ext uri="{FF2B5EF4-FFF2-40B4-BE49-F238E27FC236}">
                  <a16:creationId xmlns:a16="http://schemas.microsoft.com/office/drawing/2014/main" id="{67E3FFDD-792B-EE47-9E70-819FA1DA885C}"/>
                </a:ext>
              </a:extLst>
            </p:cNvPr>
            <p:cNvSpPr>
              <a:spLocks noChangeArrowheads="1"/>
            </p:cNvSpPr>
            <p:nvPr/>
          </p:nvSpPr>
          <p:spPr bwMode="auto">
            <a:xfrm>
              <a:off x="4775" y="981"/>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4" name="Rectangle 38">
              <a:extLst>
                <a:ext uri="{FF2B5EF4-FFF2-40B4-BE49-F238E27FC236}">
                  <a16:creationId xmlns:a16="http://schemas.microsoft.com/office/drawing/2014/main" id="{4572A9C2-38CD-7E44-8AE2-E4A1BC853E5A}"/>
                </a:ext>
              </a:extLst>
            </p:cNvPr>
            <p:cNvSpPr>
              <a:spLocks noChangeArrowheads="1"/>
            </p:cNvSpPr>
            <p:nvPr/>
          </p:nvSpPr>
          <p:spPr bwMode="auto">
            <a:xfrm>
              <a:off x="5343" y="1007"/>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5" name="Rectangle 39">
              <a:extLst>
                <a:ext uri="{FF2B5EF4-FFF2-40B4-BE49-F238E27FC236}">
                  <a16:creationId xmlns:a16="http://schemas.microsoft.com/office/drawing/2014/main" id="{530E5ED3-2757-854A-8DD4-00DFC3ADFBAA}"/>
                </a:ext>
              </a:extLst>
            </p:cNvPr>
            <p:cNvSpPr>
              <a:spLocks noChangeArrowheads="1"/>
            </p:cNvSpPr>
            <p:nvPr/>
          </p:nvSpPr>
          <p:spPr bwMode="auto">
            <a:xfrm>
              <a:off x="5356" y="838"/>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6" name="Rectangle 40">
              <a:extLst>
                <a:ext uri="{FF2B5EF4-FFF2-40B4-BE49-F238E27FC236}">
                  <a16:creationId xmlns:a16="http://schemas.microsoft.com/office/drawing/2014/main" id="{C81A8B0B-E8BA-7D45-A670-6EF19E591F9B}"/>
                </a:ext>
              </a:extLst>
            </p:cNvPr>
            <p:cNvSpPr>
              <a:spLocks noChangeArrowheads="1"/>
            </p:cNvSpPr>
            <p:nvPr/>
          </p:nvSpPr>
          <p:spPr bwMode="auto">
            <a:xfrm>
              <a:off x="5037" y="1007"/>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7" name="Rectangle 41">
              <a:extLst>
                <a:ext uri="{FF2B5EF4-FFF2-40B4-BE49-F238E27FC236}">
                  <a16:creationId xmlns:a16="http://schemas.microsoft.com/office/drawing/2014/main" id="{4419A8E5-8AD9-4244-B053-D844B6884363}"/>
                </a:ext>
              </a:extLst>
            </p:cNvPr>
            <p:cNvSpPr>
              <a:spLocks noChangeArrowheads="1"/>
            </p:cNvSpPr>
            <p:nvPr/>
          </p:nvSpPr>
          <p:spPr bwMode="auto">
            <a:xfrm>
              <a:off x="5178" y="973"/>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8" name="Rectangle 42">
              <a:extLst>
                <a:ext uri="{FF2B5EF4-FFF2-40B4-BE49-F238E27FC236}">
                  <a16:creationId xmlns:a16="http://schemas.microsoft.com/office/drawing/2014/main" id="{1A6075A3-420B-3740-8F95-3893E9959157}"/>
                </a:ext>
              </a:extLst>
            </p:cNvPr>
            <p:cNvSpPr>
              <a:spLocks noChangeArrowheads="1"/>
            </p:cNvSpPr>
            <p:nvPr/>
          </p:nvSpPr>
          <p:spPr bwMode="auto">
            <a:xfrm>
              <a:off x="5141" y="859"/>
              <a:ext cx="9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599" name="Rectangle 43">
              <a:extLst>
                <a:ext uri="{FF2B5EF4-FFF2-40B4-BE49-F238E27FC236}">
                  <a16:creationId xmlns:a16="http://schemas.microsoft.com/office/drawing/2014/main" id="{41FA0B4F-D5E6-AD43-B6B6-963FA1814AA6}"/>
                </a:ext>
              </a:extLst>
            </p:cNvPr>
            <p:cNvSpPr>
              <a:spLocks noChangeArrowheads="1"/>
            </p:cNvSpPr>
            <p:nvPr/>
          </p:nvSpPr>
          <p:spPr bwMode="auto">
            <a:xfrm>
              <a:off x="4965" y="856"/>
              <a:ext cx="97"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sp>
          <p:nvSpPr>
            <p:cNvPr id="23600" name="Rectangle 44">
              <a:extLst>
                <a:ext uri="{FF2B5EF4-FFF2-40B4-BE49-F238E27FC236}">
                  <a16:creationId xmlns:a16="http://schemas.microsoft.com/office/drawing/2014/main" id="{D751B893-5ED3-9642-971F-8E8BE2C7291A}"/>
                </a:ext>
              </a:extLst>
            </p:cNvPr>
            <p:cNvSpPr>
              <a:spLocks noChangeArrowheads="1"/>
            </p:cNvSpPr>
            <p:nvPr/>
          </p:nvSpPr>
          <p:spPr bwMode="auto">
            <a:xfrm>
              <a:off x="4801" y="782"/>
              <a:ext cx="96"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CC0000"/>
                  </a:solidFill>
                </a:rPr>
                <a:t>H</a:t>
              </a:r>
              <a:r>
                <a:rPr lang="en-US" altLang="en-US" sz="1000" b="1" baseline="30000">
                  <a:solidFill>
                    <a:srgbClr val="CC0000"/>
                  </a:solidFill>
                </a:rPr>
                <a:t>+</a:t>
              </a:r>
              <a:endParaRPr lang="en-US" altLang="en-US" sz="1000" b="1">
                <a:solidFill>
                  <a:srgbClr val="CC0000"/>
                </a:solidFill>
              </a:endParaRPr>
            </a:p>
          </p:txBody>
        </p:sp>
      </p:grpSp>
      <p:sp>
        <p:nvSpPr>
          <p:cNvPr id="386093" name="AutoShape 45">
            <a:extLst>
              <a:ext uri="{FF2B5EF4-FFF2-40B4-BE49-F238E27FC236}">
                <a16:creationId xmlns:a16="http://schemas.microsoft.com/office/drawing/2014/main" id="{4B2E22B5-47BF-384C-AE4A-7BBEA191A4C6}"/>
              </a:ext>
            </a:extLst>
          </p:cNvPr>
          <p:cNvSpPr>
            <a:spLocks noChangeArrowheads="1"/>
          </p:cNvSpPr>
          <p:nvPr/>
        </p:nvSpPr>
        <p:spPr bwMode="auto">
          <a:xfrm>
            <a:off x="7045325" y="6242050"/>
            <a:ext cx="536575" cy="350838"/>
          </a:xfrm>
          <a:prstGeom prst="irregularSeal1">
            <a:avLst/>
          </a:prstGeom>
          <a:solidFill>
            <a:srgbClr val="FFEA18"/>
          </a:solidFill>
          <a:ln w="190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CC0000"/>
                </a:solidFill>
              </a:rPr>
              <a:t>ATP</a:t>
            </a:r>
            <a:endParaRPr lang="en-US" altLang="en-US" sz="4000" b="1">
              <a:solidFill>
                <a:schemeClr val="tx2"/>
              </a:solidFill>
            </a:endParaRPr>
          </a:p>
        </p:txBody>
      </p:sp>
      <p:grpSp>
        <p:nvGrpSpPr>
          <p:cNvPr id="23555" name="Group 33">
            <a:extLst>
              <a:ext uri="{FF2B5EF4-FFF2-40B4-BE49-F238E27FC236}">
                <a16:creationId xmlns:a16="http://schemas.microsoft.com/office/drawing/2014/main" id="{9B852FB3-F661-2041-A392-FEEA1BA01B12}"/>
              </a:ext>
            </a:extLst>
          </p:cNvPr>
          <p:cNvGrpSpPr>
            <a:grpSpLocks/>
          </p:cNvGrpSpPr>
          <p:nvPr/>
        </p:nvGrpSpPr>
        <p:grpSpPr bwMode="auto">
          <a:xfrm>
            <a:off x="1811338" y="4229100"/>
            <a:ext cx="4940300" cy="2620963"/>
            <a:chOff x="146" y="2699"/>
            <a:chExt cx="3055" cy="1621"/>
          </a:xfrm>
        </p:grpSpPr>
        <p:pic>
          <p:nvPicPr>
            <p:cNvPr id="23567" name="Picture 8" descr="09_15b">
              <a:extLst>
                <a:ext uri="{FF2B5EF4-FFF2-40B4-BE49-F238E27FC236}">
                  <a16:creationId xmlns:a16="http://schemas.microsoft.com/office/drawing/2014/main" id="{B55F939B-A519-E948-9BF3-D356ED1ACE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1125" t="14999" b="14999"/>
            <a:stretch>
              <a:fillRect/>
            </a:stretch>
          </p:blipFill>
          <p:spPr bwMode="auto">
            <a:xfrm>
              <a:off x="146" y="2699"/>
              <a:ext cx="3055" cy="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9">
              <a:extLst>
                <a:ext uri="{FF2B5EF4-FFF2-40B4-BE49-F238E27FC236}">
                  <a16:creationId xmlns:a16="http://schemas.microsoft.com/office/drawing/2014/main" id="{7EF80393-C49C-814D-BE42-F32A25871CF2}"/>
                </a:ext>
              </a:extLst>
            </p:cNvPr>
            <p:cNvSpPr>
              <a:spLocks noChangeArrowheads="1"/>
            </p:cNvSpPr>
            <p:nvPr/>
          </p:nvSpPr>
          <p:spPr bwMode="auto">
            <a:xfrm>
              <a:off x="1389" y="3821"/>
              <a:ext cx="28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NAD</a:t>
              </a:r>
              <a:r>
                <a:rPr lang="en-US" altLang="en-US" sz="1400" b="1" baseline="30000">
                  <a:solidFill>
                    <a:srgbClr val="000000"/>
                  </a:solidFill>
                </a:rPr>
                <a:t>+</a:t>
              </a:r>
              <a:endParaRPr lang="en-US" altLang="en-US" sz="1400" b="1">
                <a:solidFill>
                  <a:srgbClr val="000000"/>
                </a:solidFill>
              </a:endParaRPr>
            </a:p>
          </p:txBody>
        </p:sp>
        <p:sp>
          <p:nvSpPr>
            <p:cNvPr id="23569" name="Rectangle 10">
              <a:extLst>
                <a:ext uri="{FF2B5EF4-FFF2-40B4-BE49-F238E27FC236}">
                  <a16:creationId xmlns:a16="http://schemas.microsoft.com/office/drawing/2014/main" id="{6CEEA6F3-B233-E342-B821-BCBB549EF048}"/>
                </a:ext>
              </a:extLst>
            </p:cNvPr>
            <p:cNvSpPr>
              <a:spLocks noChangeArrowheads="1"/>
            </p:cNvSpPr>
            <p:nvPr/>
          </p:nvSpPr>
          <p:spPr bwMode="auto">
            <a:xfrm>
              <a:off x="1527" y="3400"/>
              <a:ext cx="8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Q</a:t>
              </a:r>
              <a:endParaRPr lang="en-US" altLang="en-US" sz="1400" b="1"/>
            </a:p>
          </p:txBody>
        </p:sp>
        <p:sp>
          <p:nvSpPr>
            <p:cNvPr id="23570" name="Rectangle 11">
              <a:extLst>
                <a:ext uri="{FF2B5EF4-FFF2-40B4-BE49-F238E27FC236}">
                  <a16:creationId xmlns:a16="http://schemas.microsoft.com/office/drawing/2014/main" id="{7B4823F7-6270-FB40-9A66-935122A30444}"/>
                </a:ext>
              </a:extLst>
            </p:cNvPr>
            <p:cNvSpPr>
              <a:spLocks noChangeArrowheads="1"/>
            </p:cNvSpPr>
            <p:nvPr/>
          </p:nvSpPr>
          <p:spPr bwMode="auto">
            <a:xfrm>
              <a:off x="2191" y="3232"/>
              <a:ext cx="7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C</a:t>
              </a:r>
              <a:endParaRPr lang="en-US" altLang="en-US" sz="1400" b="1"/>
            </a:p>
          </p:txBody>
        </p:sp>
        <p:sp>
          <p:nvSpPr>
            <p:cNvPr id="23571" name="Rectangle 12">
              <a:extLst>
                <a:ext uri="{FF2B5EF4-FFF2-40B4-BE49-F238E27FC236}">
                  <a16:creationId xmlns:a16="http://schemas.microsoft.com/office/drawing/2014/main" id="{F2631169-BF24-7A44-9B9C-25505B672D4A}"/>
                </a:ext>
              </a:extLst>
            </p:cNvPr>
            <p:cNvSpPr>
              <a:spLocks noChangeArrowheads="1"/>
            </p:cNvSpPr>
            <p:nvPr/>
          </p:nvSpPr>
          <p:spPr bwMode="auto">
            <a:xfrm>
              <a:off x="854" y="3765"/>
              <a:ext cx="34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NADH </a:t>
              </a:r>
            </a:p>
          </p:txBody>
        </p:sp>
        <p:sp>
          <p:nvSpPr>
            <p:cNvPr id="23572" name="Rectangle 13">
              <a:extLst>
                <a:ext uri="{FF2B5EF4-FFF2-40B4-BE49-F238E27FC236}">
                  <a16:creationId xmlns:a16="http://schemas.microsoft.com/office/drawing/2014/main" id="{4DCADD43-AA16-0E42-AFE8-44E7F20EFF9B}"/>
                </a:ext>
              </a:extLst>
            </p:cNvPr>
            <p:cNvSpPr>
              <a:spLocks noChangeArrowheads="1"/>
            </p:cNvSpPr>
            <p:nvPr/>
          </p:nvSpPr>
          <p:spPr bwMode="auto">
            <a:xfrm>
              <a:off x="2855" y="3807"/>
              <a:ext cx="23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H</a:t>
              </a:r>
              <a:r>
                <a:rPr lang="en-US" altLang="en-US" sz="1400" b="1" baseline="-25000">
                  <a:solidFill>
                    <a:srgbClr val="000000"/>
                  </a:solidFill>
                </a:rPr>
                <a:t>2</a:t>
              </a:r>
              <a:r>
                <a:rPr lang="en-US" altLang="en-US" sz="1400" b="1">
                  <a:solidFill>
                    <a:srgbClr val="000000"/>
                  </a:solidFill>
                </a:rPr>
                <a:t>O</a:t>
              </a:r>
            </a:p>
          </p:txBody>
        </p:sp>
        <p:sp>
          <p:nvSpPr>
            <p:cNvPr id="23573" name="Rectangle 14">
              <a:extLst>
                <a:ext uri="{FF2B5EF4-FFF2-40B4-BE49-F238E27FC236}">
                  <a16:creationId xmlns:a16="http://schemas.microsoft.com/office/drawing/2014/main" id="{92820584-868B-CD4B-8C70-CC1FB619FC2A}"/>
                </a:ext>
              </a:extLst>
            </p:cNvPr>
            <p:cNvSpPr>
              <a:spLocks noChangeArrowheads="1"/>
            </p:cNvSpPr>
            <p:nvPr/>
          </p:nvSpPr>
          <p:spPr bwMode="auto">
            <a:xfrm>
              <a:off x="2544"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23574" name="Rectangle 15">
              <a:extLst>
                <a:ext uri="{FF2B5EF4-FFF2-40B4-BE49-F238E27FC236}">
                  <a16:creationId xmlns:a16="http://schemas.microsoft.com/office/drawing/2014/main" id="{F59F09F6-9B1E-354A-80CD-15FD4F117FA1}"/>
                </a:ext>
              </a:extLst>
            </p:cNvPr>
            <p:cNvSpPr>
              <a:spLocks noChangeArrowheads="1"/>
            </p:cNvSpPr>
            <p:nvPr/>
          </p:nvSpPr>
          <p:spPr bwMode="auto">
            <a:xfrm>
              <a:off x="2578" y="3484"/>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sp>
          <p:nvSpPr>
            <p:cNvPr id="23575" name="Rectangle 16">
              <a:extLst>
                <a:ext uri="{FF2B5EF4-FFF2-40B4-BE49-F238E27FC236}">
                  <a16:creationId xmlns:a16="http://schemas.microsoft.com/office/drawing/2014/main" id="{94B717F0-97F8-2E4D-B7B3-8374CCEE6ED4}"/>
                </a:ext>
              </a:extLst>
            </p:cNvPr>
            <p:cNvSpPr>
              <a:spLocks noChangeArrowheads="1"/>
            </p:cNvSpPr>
            <p:nvPr/>
          </p:nvSpPr>
          <p:spPr bwMode="auto">
            <a:xfrm>
              <a:off x="2071" y="3779"/>
              <a:ext cx="338"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2H</a:t>
              </a:r>
              <a:r>
                <a:rPr lang="en-US" altLang="en-US" sz="1400" b="1" baseline="30000">
                  <a:solidFill>
                    <a:srgbClr val="000000"/>
                  </a:solidFill>
                </a:rPr>
                <a:t>+</a:t>
              </a:r>
              <a:r>
                <a:rPr lang="en-US" altLang="en-US" sz="1400" b="1">
                  <a:solidFill>
                    <a:srgbClr val="000000"/>
                  </a:solidFill>
                </a:rPr>
                <a:t> + </a:t>
              </a:r>
            </a:p>
          </p:txBody>
        </p:sp>
        <p:sp>
          <p:nvSpPr>
            <p:cNvPr id="23576" name="Rectangle 17">
              <a:extLst>
                <a:ext uri="{FF2B5EF4-FFF2-40B4-BE49-F238E27FC236}">
                  <a16:creationId xmlns:a16="http://schemas.microsoft.com/office/drawing/2014/main" id="{A24558E5-A612-D445-8D03-F83675A3C10B}"/>
                </a:ext>
              </a:extLst>
            </p:cNvPr>
            <p:cNvSpPr>
              <a:spLocks noChangeArrowheads="1"/>
            </p:cNvSpPr>
            <p:nvPr/>
          </p:nvSpPr>
          <p:spPr bwMode="auto">
            <a:xfrm>
              <a:off x="2510" y="3779"/>
              <a:ext cx="12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solidFill>
                    <a:srgbClr val="000000"/>
                  </a:solidFill>
                </a:rPr>
                <a:t>O</a:t>
              </a:r>
              <a:r>
                <a:rPr lang="en-US" altLang="en-US" sz="1400" b="1" baseline="-25000">
                  <a:solidFill>
                    <a:srgbClr val="000000"/>
                  </a:solidFill>
                </a:rPr>
                <a:t>2</a:t>
              </a:r>
              <a:endParaRPr lang="en-US" altLang="en-US" sz="1400" b="1"/>
            </a:p>
          </p:txBody>
        </p:sp>
        <p:sp>
          <p:nvSpPr>
            <p:cNvPr id="23577" name="Rectangle 18">
              <a:extLst>
                <a:ext uri="{FF2B5EF4-FFF2-40B4-BE49-F238E27FC236}">
                  <a16:creationId xmlns:a16="http://schemas.microsoft.com/office/drawing/2014/main" id="{49641467-B3F2-9D4D-91D1-488928222A06}"/>
                </a:ext>
              </a:extLst>
            </p:cNvPr>
            <p:cNvSpPr>
              <a:spLocks noChangeArrowheads="1"/>
            </p:cNvSpPr>
            <p:nvPr/>
          </p:nvSpPr>
          <p:spPr bwMode="auto">
            <a:xfrm>
              <a:off x="2631" y="3793"/>
              <a:ext cx="3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a:t>
              </a:r>
              <a:endParaRPr lang="en-US" altLang="en-US" sz="1400" b="1"/>
            </a:p>
          </p:txBody>
        </p:sp>
        <p:sp>
          <p:nvSpPr>
            <p:cNvPr id="23578" name="Rectangle 19">
              <a:extLst>
                <a:ext uri="{FF2B5EF4-FFF2-40B4-BE49-F238E27FC236}">
                  <a16:creationId xmlns:a16="http://schemas.microsoft.com/office/drawing/2014/main" id="{E52497DE-8B84-0C4C-8015-04A960BB88BE}"/>
                </a:ext>
              </a:extLst>
            </p:cNvPr>
            <p:cNvSpPr>
              <a:spLocks noChangeArrowheads="1"/>
            </p:cNvSpPr>
            <p:nvPr/>
          </p:nvSpPr>
          <p:spPr bwMode="auto">
            <a:xfrm>
              <a:off x="1873"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23579" name="Rectangle 20">
              <a:extLst>
                <a:ext uri="{FF2B5EF4-FFF2-40B4-BE49-F238E27FC236}">
                  <a16:creationId xmlns:a16="http://schemas.microsoft.com/office/drawing/2014/main" id="{E3291DCE-BC87-004F-A6BE-000BF76AE3DC}"/>
                </a:ext>
              </a:extLst>
            </p:cNvPr>
            <p:cNvSpPr>
              <a:spLocks noChangeArrowheads="1"/>
            </p:cNvSpPr>
            <p:nvPr/>
          </p:nvSpPr>
          <p:spPr bwMode="auto">
            <a:xfrm>
              <a:off x="1192" y="2886"/>
              <a:ext cx="12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23580" name="Rectangle 21">
              <a:extLst>
                <a:ext uri="{FF2B5EF4-FFF2-40B4-BE49-F238E27FC236}">
                  <a16:creationId xmlns:a16="http://schemas.microsoft.com/office/drawing/2014/main" id="{7E54AF8B-0CC7-2E4B-B264-A4E4A1EAA3FA}"/>
                </a:ext>
              </a:extLst>
            </p:cNvPr>
            <p:cNvSpPr>
              <a:spLocks noChangeArrowheads="1"/>
            </p:cNvSpPr>
            <p:nvPr/>
          </p:nvSpPr>
          <p:spPr bwMode="auto">
            <a:xfrm>
              <a:off x="1206" y="3568"/>
              <a:ext cx="10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sp>
          <p:nvSpPr>
            <p:cNvPr id="23581" name="Text Box 22">
              <a:extLst>
                <a:ext uri="{FF2B5EF4-FFF2-40B4-BE49-F238E27FC236}">
                  <a16:creationId xmlns:a16="http://schemas.microsoft.com/office/drawing/2014/main" id="{9686B2E3-B0F0-8343-A2CF-99BB59548A2F}"/>
                </a:ext>
              </a:extLst>
            </p:cNvPr>
            <p:cNvSpPr txBox="1">
              <a:spLocks noChangeArrowheads="1"/>
            </p:cNvSpPr>
            <p:nvPr/>
          </p:nvSpPr>
          <p:spPr bwMode="auto">
            <a:xfrm>
              <a:off x="1370" y="3609"/>
              <a:ext cx="36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FADH</a:t>
              </a:r>
              <a:r>
                <a:rPr lang="en-US" altLang="en-US" sz="1000" b="1" baseline="-25000">
                  <a:solidFill>
                    <a:srgbClr val="0F116A"/>
                  </a:solidFill>
                </a:rPr>
                <a:t>2</a:t>
              </a:r>
              <a:endParaRPr lang="en-US" altLang="en-US" sz="1000" b="1">
                <a:solidFill>
                  <a:srgbClr val="0F116A"/>
                </a:solidFill>
              </a:endParaRPr>
            </a:p>
          </p:txBody>
        </p:sp>
        <p:grpSp>
          <p:nvGrpSpPr>
            <p:cNvPr id="23582" name="Group 32">
              <a:extLst>
                <a:ext uri="{FF2B5EF4-FFF2-40B4-BE49-F238E27FC236}">
                  <a16:creationId xmlns:a16="http://schemas.microsoft.com/office/drawing/2014/main" id="{3818090C-5B64-9744-9878-C18FFF9806F8}"/>
                </a:ext>
              </a:extLst>
            </p:cNvPr>
            <p:cNvGrpSpPr>
              <a:grpSpLocks/>
            </p:cNvGrpSpPr>
            <p:nvPr/>
          </p:nvGrpSpPr>
          <p:grpSpPr bwMode="auto">
            <a:xfrm>
              <a:off x="2371" y="3723"/>
              <a:ext cx="158" cy="246"/>
              <a:chOff x="3666" y="3518"/>
              <a:chExt cx="158" cy="246"/>
            </a:xfrm>
          </p:grpSpPr>
          <p:sp>
            <p:nvSpPr>
              <p:cNvPr id="23589" name="Line 24">
                <a:extLst>
                  <a:ext uri="{FF2B5EF4-FFF2-40B4-BE49-F238E27FC236}">
                    <a16:creationId xmlns:a16="http://schemas.microsoft.com/office/drawing/2014/main" id="{4B0339DC-1251-0042-9767-9973ADC46E09}"/>
                  </a:ext>
                </a:extLst>
              </p:cNvPr>
              <p:cNvSpPr>
                <a:spLocks noChangeShapeType="1"/>
              </p:cNvSpPr>
              <p:nvPr/>
            </p:nvSpPr>
            <p:spPr bwMode="auto">
              <a:xfrm>
                <a:off x="3709" y="3643"/>
                <a:ext cx="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3590" name="Text Box 25">
                <a:extLst>
                  <a:ext uri="{FF2B5EF4-FFF2-40B4-BE49-F238E27FC236}">
                    <a16:creationId xmlns:a16="http://schemas.microsoft.com/office/drawing/2014/main" id="{31970105-7125-5846-9421-1CF4FEB217BD}"/>
                  </a:ext>
                </a:extLst>
              </p:cNvPr>
              <p:cNvSpPr txBox="1">
                <a:spLocks noChangeArrowheads="1"/>
              </p:cNvSpPr>
              <p:nvPr/>
            </p:nvSpPr>
            <p:spPr bwMode="auto">
              <a:xfrm>
                <a:off x="3666" y="3518"/>
                <a:ext cx="15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1</a:t>
                </a:r>
              </a:p>
              <a:p>
                <a:pPr algn="l"/>
                <a:r>
                  <a:rPr lang="en-US" altLang="en-US" sz="1000" b="1">
                    <a:solidFill>
                      <a:srgbClr val="0F116A"/>
                    </a:solidFill>
                  </a:rPr>
                  <a:t>2</a:t>
                </a:r>
                <a:endParaRPr lang="en-US" altLang="en-US" sz="1000">
                  <a:solidFill>
                    <a:srgbClr val="0F116A"/>
                  </a:solidFill>
                  <a:latin typeface="Times" pitchFamily="2" charset="0"/>
                </a:endParaRPr>
              </a:p>
            </p:txBody>
          </p:sp>
        </p:grpSp>
        <p:sp>
          <p:nvSpPr>
            <p:cNvPr id="23583" name="Rectangle 26">
              <a:extLst>
                <a:ext uri="{FF2B5EF4-FFF2-40B4-BE49-F238E27FC236}">
                  <a16:creationId xmlns:a16="http://schemas.microsoft.com/office/drawing/2014/main" id="{95512F97-4D40-F148-ABBC-CD522EE3075A}"/>
                </a:ext>
              </a:extLst>
            </p:cNvPr>
            <p:cNvSpPr>
              <a:spLocks noChangeArrowheads="1"/>
            </p:cNvSpPr>
            <p:nvPr/>
          </p:nvSpPr>
          <p:spPr bwMode="auto">
            <a:xfrm>
              <a:off x="1013" y="3945"/>
              <a:ext cx="58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solidFill>
                    <a:srgbClr val="660000"/>
                  </a:solidFill>
                </a:rPr>
                <a:t>NADH </a:t>
              </a:r>
              <a:br>
                <a:rPr lang="en-US" altLang="en-US" sz="1000" b="1">
                  <a:solidFill>
                    <a:srgbClr val="660000"/>
                  </a:solidFill>
                </a:rPr>
              </a:br>
              <a:r>
                <a:rPr lang="en-US" altLang="en-US" sz="1000" b="1">
                  <a:solidFill>
                    <a:srgbClr val="660000"/>
                  </a:solidFill>
                </a:rPr>
                <a:t>dehydrogenase</a:t>
              </a:r>
            </a:p>
          </p:txBody>
        </p:sp>
        <p:sp>
          <p:nvSpPr>
            <p:cNvPr id="23584" name="Rectangle 27">
              <a:extLst>
                <a:ext uri="{FF2B5EF4-FFF2-40B4-BE49-F238E27FC236}">
                  <a16:creationId xmlns:a16="http://schemas.microsoft.com/office/drawing/2014/main" id="{C7ECF2F3-2564-F041-8A37-2EB7781C23DA}"/>
                </a:ext>
              </a:extLst>
            </p:cNvPr>
            <p:cNvSpPr>
              <a:spLocks noChangeArrowheads="1"/>
            </p:cNvSpPr>
            <p:nvPr/>
          </p:nvSpPr>
          <p:spPr bwMode="auto">
            <a:xfrm>
              <a:off x="1755" y="3943"/>
              <a:ext cx="46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000" b="1">
                  <a:solidFill>
                    <a:srgbClr val="660000"/>
                  </a:solidFill>
                </a:rPr>
                <a:t>cytochrome</a:t>
              </a:r>
              <a:r>
                <a:rPr lang="en-US" altLang="en-US" sz="1000" b="1" i="1">
                  <a:solidFill>
                    <a:srgbClr val="660000"/>
                  </a:solidFill>
                </a:rPr>
                <a:t> </a:t>
              </a:r>
              <a:br>
                <a:rPr lang="en-US" altLang="en-US" sz="1000" b="1" i="1">
                  <a:solidFill>
                    <a:srgbClr val="660000"/>
                  </a:solidFill>
                </a:rPr>
              </a:br>
              <a:r>
                <a:rPr lang="en-US" altLang="en-US" sz="1000" b="1" i="1">
                  <a:solidFill>
                    <a:srgbClr val="660000"/>
                  </a:solidFill>
                </a:rPr>
                <a:t>bc</a:t>
              </a:r>
              <a:r>
                <a:rPr lang="en-US" altLang="en-US" sz="1000" b="1">
                  <a:solidFill>
                    <a:srgbClr val="660000"/>
                  </a:solidFill>
                </a:rPr>
                <a:t> complex</a:t>
              </a:r>
            </a:p>
          </p:txBody>
        </p:sp>
        <p:sp>
          <p:nvSpPr>
            <p:cNvPr id="23585" name="Rectangle 28">
              <a:extLst>
                <a:ext uri="{FF2B5EF4-FFF2-40B4-BE49-F238E27FC236}">
                  <a16:creationId xmlns:a16="http://schemas.microsoft.com/office/drawing/2014/main" id="{88FD2349-AA34-AF42-8C4D-F0B267322E4A}"/>
                </a:ext>
              </a:extLst>
            </p:cNvPr>
            <p:cNvSpPr>
              <a:spLocks noChangeArrowheads="1"/>
            </p:cNvSpPr>
            <p:nvPr/>
          </p:nvSpPr>
          <p:spPr bwMode="auto">
            <a:xfrm>
              <a:off x="2435" y="3945"/>
              <a:ext cx="633"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solidFill>
                    <a:srgbClr val="660000"/>
                  </a:solidFill>
                </a:rPr>
                <a:t>cytochrome c</a:t>
              </a:r>
              <a:br>
                <a:rPr lang="en-US" altLang="en-US" sz="1000" b="1">
                  <a:solidFill>
                    <a:srgbClr val="660000"/>
                  </a:solidFill>
                </a:rPr>
              </a:br>
              <a:r>
                <a:rPr lang="en-US" altLang="en-US" sz="1000" b="1">
                  <a:solidFill>
                    <a:srgbClr val="660000"/>
                  </a:solidFill>
                </a:rPr>
                <a:t>oxidase complex</a:t>
              </a:r>
            </a:p>
          </p:txBody>
        </p:sp>
        <p:sp>
          <p:nvSpPr>
            <p:cNvPr id="23586" name="AutoShape 29">
              <a:extLst>
                <a:ext uri="{FF2B5EF4-FFF2-40B4-BE49-F238E27FC236}">
                  <a16:creationId xmlns:a16="http://schemas.microsoft.com/office/drawing/2014/main" id="{D152820D-453C-1D4E-BC96-670AEA795BD9}"/>
                </a:ext>
              </a:extLst>
            </p:cNvPr>
            <p:cNvSpPr>
              <a:spLocks noChangeArrowheads="1"/>
            </p:cNvSpPr>
            <p:nvPr/>
          </p:nvSpPr>
          <p:spPr bwMode="auto">
            <a:xfrm>
              <a:off x="1694" y="3576"/>
              <a:ext cx="174" cy="146"/>
            </a:xfrm>
            <a:custGeom>
              <a:avLst/>
              <a:gdLst>
                <a:gd name="T0" fmla="*/ 1 w 21600"/>
                <a:gd name="T1" fmla="*/ 0 h 21600"/>
                <a:gd name="T2" fmla="*/ 0 w 21600"/>
                <a:gd name="T3" fmla="*/ 0 h 21600"/>
                <a:gd name="T4" fmla="*/ 1 w 21600"/>
                <a:gd name="T5" fmla="*/ 0 h 21600"/>
                <a:gd name="T6" fmla="*/ 2 w 21600"/>
                <a:gd name="T7" fmla="*/ 0 h 21600"/>
                <a:gd name="T8" fmla="*/ 1 w 21600"/>
                <a:gd name="T9" fmla="*/ 1 h 21600"/>
                <a:gd name="T10" fmla="*/ 1 w 21600"/>
                <a:gd name="T11" fmla="*/ 0 h 21600"/>
                <a:gd name="T12" fmla="*/ 0 60000 65536"/>
                <a:gd name="T13" fmla="*/ 0 60000 65536"/>
                <a:gd name="T14" fmla="*/ 0 60000 65536"/>
                <a:gd name="T15" fmla="*/ 0 60000 65536"/>
                <a:gd name="T16" fmla="*/ 0 60000 65536"/>
                <a:gd name="T17" fmla="*/ 0 60000 65536"/>
                <a:gd name="T18" fmla="*/ 3103 w 21600"/>
                <a:gd name="T19" fmla="*/ 3107 h 21600"/>
                <a:gd name="T20" fmla="*/ 18497 w 21600"/>
                <a:gd name="T21" fmla="*/ 1849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23587" name="Text Box 30">
              <a:extLst>
                <a:ext uri="{FF2B5EF4-FFF2-40B4-BE49-F238E27FC236}">
                  <a16:creationId xmlns:a16="http://schemas.microsoft.com/office/drawing/2014/main" id="{397F8542-616A-134C-8945-DA52FDD08C70}"/>
                </a:ext>
              </a:extLst>
            </p:cNvPr>
            <p:cNvSpPr txBox="1">
              <a:spLocks noChangeArrowheads="1"/>
            </p:cNvSpPr>
            <p:nvPr/>
          </p:nvSpPr>
          <p:spPr bwMode="auto">
            <a:xfrm>
              <a:off x="1761" y="3651"/>
              <a:ext cx="275"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FAD</a:t>
              </a:r>
            </a:p>
          </p:txBody>
        </p:sp>
        <p:sp>
          <p:nvSpPr>
            <p:cNvPr id="23588" name="Rectangle 31">
              <a:extLst>
                <a:ext uri="{FF2B5EF4-FFF2-40B4-BE49-F238E27FC236}">
                  <a16:creationId xmlns:a16="http://schemas.microsoft.com/office/drawing/2014/main" id="{E439B08E-7D14-F54E-9AF1-7A9D95EEBF4E}"/>
                </a:ext>
              </a:extLst>
            </p:cNvPr>
            <p:cNvSpPr>
              <a:spLocks noChangeArrowheads="1"/>
            </p:cNvSpPr>
            <p:nvPr/>
          </p:nvSpPr>
          <p:spPr bwMode="auto">
            <a:xfrm>
              <a:off x="1841" y="3393"/>
              <a:ext cx="10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grpSp>
      <p:sp>
        <p:nvSpPr>
          <p:cNvPr id="23556" name="Rectangle 2">
            <a:extLst>
              <a:ext uri="{FF2B5EF4-FFF2-40B4-BE49-F238E27FC236}">
                <a16:creationId xmlns:a16="http://schemas.microsoft.com/office/drawing/2014/main" id="{70ED8255-17CB-9C40-92ED-ED744C46FE63}"/>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Stripping H from Electron Carriers</a:t>
            </a:r>
          </a:p>
        </p:txBody>
      </p:sp>
      <p:sp>
        <p:nvSpPr>
          <p:cNvPr id="386052" name="Rectangle 4" descr="Rectangle: Click to edit Master text styles&#13;&#10;Second level&#13;&#10;Third level&#13;&#10;Fourth level&#13;&#10;Fifth level">
            <a:extLst>
              <a:ext uri="{FF2B5EF4-FFF2-40B4-BE49-F238E27FC236}">
                <a16:creationId xmlns:a16="http://schemas.microsoft.com/office/drawing/2014/main" id="{EDDDE239-0A03-C742-AE70-7B25E1194924}"/>
              </a:ext>
            </a:extLst>
          </p:cNvPr>
          <p:cNvSpPr>
            <a:spLocks noGrp="1" noChangeArrowheads="1"/>
          </p:cNvSpPr>
          <p:nvPr>
            <p:ph type="body" idx="1"/>
          </p:nvPr>
        </p:nvSpPr>
        <p:spPr>
          <a:xfrm>
            <a:off x="519113" y="1295400"/>
            <a:ext cx="8602662" cy="3052763"/>
          </a:xfrm>
        </p:spPr>
        <p:txBody>
          <a:bodyPr/>
          <a:lstStyle/>
          <a:p>
            <a:pPr eaLnBrk="1" hangingPunct="1">
              <a:lnSpc>
                <a:spcPct val="90000"/>
              </a:lnSpc>
            </a:pPr>
            <a:r>
              <a:rPr lang="en-US" altLang="en-US" dirty="0">
                <a:ea typeface="ＭＳ Ｐゴシック" panose="020B0600070205080204" pitchFamily="34" charset="-128"/>
              </a:rPr>
              <a:t>Electron carriers pass electrons &amp; H</a:t>
            </a:r>
            <a:r>
              <a:rPr lang="en-US" altLang="en-US" baseline="30000" dirty="0">
                <a:ea typeface="ＭＳ Ｐゴシック" panose="020B0600070205080204" pitchFamily="34" charset="-128"/>
              </a:rPr>
              <a:t>+</a:t>
            </a:r>
            <a:r>
              <a:rPr lang="en-US" altLang="en-US" dirty="0">
                <a:ea typeface="ＭＳ Ｐゴシック" panose="020B0600070205080204" pitchFamily="34" charset="-128"/>
              </a:rPr>
              <a:t> to ETC</a:t>
            </a:r>
          </a:p>
          <a:p>
            <a:pPr lvl="1" eaLnBrk="1" hangingPunct="1">
              <a:lnSpc>
                <a:spcPct val="90000"/>
              </a:lnSpc>
            </a:pPr>
            <a:r>
              <a:rPr lang="en-US" altLang="en-US" sz="2400" dirty="0">
                <a:ea typeface="ＭＳ Ｐゴシック" panose="020B0600070205080204" pitchFamily="34" charset="-128"/>
              </a:rPr>
              <a:t>H cleaved off NADH &amp; FADH</a:t>
            </a:r>
            <a:r>
              <a:rPr lang="en-US" altLang="en-US" sz="2400" baseline="-25000" dirty="0">
                <a:ea typeface="ＭＳ Ｐゴシック" panose="020B0600070205080204" pitchFamily="34" charset="-128"/>
              </a:rPr>
              <a:t>2</a:t>
            </a:r>
            <a:endParaRPr lang="en-US" altLang="en-US" sz="2400" dirty="0">
              <a:ea typeface="ＭＳ Ｐゴシック" panose="020B0600070205080204" pitchFamily="34" charset="-128"/>
            </a:endParaRPr>
          </a:p>
          <a:p>
            <a:pPr lvl="1" eaLnBrk="1" hangingPunct="1">
              <a:lnSpc>
                <a:spcPct val="90000"/>
              </a:lnSpc>
            </a:pPr>
            <a:r>
              <a:rPr lang="en-US" altLang="en-US" sz="2400" u="sng" dirty="0">
                <a:solidFill>
                  <a:srgbClr val="CC0000"/>
                </a:solidFill>
                <a:ea typeface="ＭＳ Ｐゴシック" panose="020B0600070205080204" pitchFamily="34" charset="-128"/>
              </a:rPr>
              <a:t>electrons</a:t>
            </a:r>
            <a:r>
              <a:rPr lang="en-US" altLang="en-US" sz="2400" dirty="0">
                <a:ea typeface="ＭＳ Ｐゴシック" panose="020B0600070205080204" pitchFamily="34" charset="-128"/>
              </a:rPr>
              <a:t> stripped from H atoms </a:t>
            </a:r>
            <a:r>
              <a:rPr lang="en-US" altLang="en-US" sz="2400" dirty="0">
                <a:ea typeface="ＭＳ Ｐゴシック" panose="020B0600070205080204" pitchFamily="34" charset="-128"/>
                <a:sym typeface="Symbol" pitchFamily="2" charset="2"/>
              </a:rPr>
              <a:t></a:t>
            </a:r>
            <a:r>
              <a:rPr lang="en-US" altLang="en-US" sz="2400" dirty="0">
                <a:solidFill>
                  <a:srgbClr val="0070C0"/>
                </a:solidFill>
                <a:ea typeface="ＭＳ Ｐゴシック" panose="020B0600070205080204" pitchFamily="34" charset="-128"/>
                <a:sym typeface="Symbol" pitchFamily="2" charset="2"/>
              </a:rPr>
              <a:t> </a:t>
            </a:r>
            <a:r>
              <a:rPr lang="en-US" altLang="en-US" sz="2400" dirty="0">
                <a:solidFill>
                  <a:srgbClr val="0070C0"/>
                </a:solidFill>
                <a:ea typeface="ＭＳ Ｐゴシック" panose="020B0600070205080204" pitchFamily="34" charset="-128"/>
              </a:rPr>
              <a:t>H</a:t>
            </a:r>
            <a:r>
              <a:rPr lang="en-US" altLang="en-US" sz="2400" baseline="30000" dirty="0">
                <a:solidFill>
                  <a:srgbClr val="0070C0"/>
                </a:solidFill>
                <a:ea typeface="ＭＳ Ｐゴシック" panose="020B0600070205080204" pitchFamily="34" charset="-128"/>
              </a:rPr>
              <a:t>+</a:t>
            </a:r>
            <a:r>
              <a:rPr lang="en-US" altLang="en-US" sz="2400" dirty="0">
                <a:solidFill>
                  <a:srgbClr val="0070C0"/>
                </a:solidFill>
                <a:ea typeface="ＭＳ Ｐゴシック" panose="020B0600070205080204" pitchFamily="34" charset="-128"/>
              </a:rPr>
              <a:t> (</a:t>
            </a:r>
            <a:r>
              <a:rPr lang="en-US" altLang="en-US" sz="2400" u="sng" dirty="0">
                <a:solidFill>
                  <a:srgbClr val="0070C0"/>
                </a:solidFill>
                <a:ea typeface="ＭＳ Ｐゴシック" panose="020B0600070205080204" pitchFamily="34" charset="-128"/>
              </a:rPr>
              <a:t>protons</a:t>
            </a:r>
            <a:r>
              <a:rPr lang="en-US" altLang="en-US" sz="2400" dirty="0">
                <a:solidFill>
                  <a:srgbClr val="0070C0"/>
                </a:solidFill>
                <a:ea typeface="ＭＳ Ｐゴシック" panose="020B0600070205080204" pitchFamily="34" charset="-128"/>
              </a:rPr>
              <a:t>)</a:t>
            </a:r>
          </a:p>
          <a:p>
            <a:pPr lvl="2" eaLnBrk="1" hangingPunct="1">
              <a:lnSpc>
                <a:spcPct val="90000"/>
              </a:lnSpc>
            </a:pPr>
            <a:r>
              <a:rPr lang="en-US" altLang="en-US" sz="2000" dirty="0">
                <a:ea typeface="ＭＳ Ｐゴシック" panose="020B0600070205080204" pitchFamily="34" charset="-128"/>
              </a:rPr>
              <a:t>electrons passed from one electron carrier to next in mitochondrial membrane (ETC)</a:t>
            </a:r>
          </a:p>
          <a:p>
            <a:pPr lvl="2" eaLnBrk="1" hangingPunct="1">
              <a:lnSpc>
                <a:spcPct val="90000"/>
              </a:lnSpc>
            </a:pPr>
            <a:r>
              <a:rPr lang="en-US" altLang="en-US" sz="2000" dirty="0">
                <a:ea typeface="ＭＳ Ｐゴシック" panose="020B0600070205080204" pitchFamily="34" charset="-128"/>
              </a:rPr>
              <a:t>flowing electrons = energy to do work</a:t>
            </a:r>
          </a:p>
          <a:p>
            <a:pPr lvl="1" eaLnBrk="1" hangingPunct="1">
              <a:lnSpc>
                <a:spcPct val="90000"/>
              </a:lnSpc>
            </a:pPr>
            <a:r>
              <a:rPr lang="en-US" altLang="en-US" sz="2400" dirty="0">
                <a:ea typeface="ＭＳ Ｐゴシック" panose="020B0600070205080204" pitchFamily="34" charset="-128"/>
              </a:rPr>
              <a:t>transport proteins in membrane pump </a:t>
            </a:r>
            <a:r>
              <a:rPr lang="en-US" altLang="en-US" sz="2400" dirty="0">
                <a:solidFill>
                  <a:srgbClr val="0070C0"/>
                </a:solidFill>
                <a:ea typeface="ＭＳ Ｐゴシック" panose="020B0600070205080204" pitchFamily="34" charset="-128"/>
              </a:rPr>
              <a:t>H</a:t>
            </a:r>
            <a:r>
              <a:rPr lang="en-US" altLang="en-US" sz="2400" baseline="30000" dirty="0">
                <a:solidFill>
                  <a:srgbClr val="0070C0"/>
                </a:solidFill>
                <a:ea typeface="ＭＳ Ｐゴシック" panose="020B0600070205080204" pitchFamily="34" charset="-128"/>
              </a:rPr>
              <a:t>+</a:t>
            </a:r>
            <a:r>
              <a:rPr lang="en-US" altLang="en-US" sz="2400" dirty="0">
                <a:solidFill>
                  <a:srgbClr val="0070C0"/>
                </a:solidFill>
                <a:ea typeface="ＭＳ Ｐゴシック" panose="020B0600070205080204" pitchFamily="34" charset="-128"/>
              </a:rPr>
              <a:t> (</a:t>
            </a:r>
            <a:r>
              <a:rPr lang="en-US" altLang="en-US" sz="2400" u="sng" dirty="0">
                <a:solidFill>
                  <a:srgbClr val="0070C0"/>
                </a:solidFill>
                <a:ea typeface="ＭＳ Ｐゴシック" panose="020B0600070205080204" pitchFamily="34" charset="-128"/>
              </a:rPr>
              <a:t>protons</a:t>
            </a:r>
            <a:r>
              <a:rPr lang="en-US" altLang="en-US" sz="2400" dirty="0">
                <a:solidFill>
                  <a:srgbClr val="0070C0"/>
                </a:solidFill>
                <a:ea typeface="ＭＳ Ｐゴシック" panose="020B0600070205080204" pitchFamily="34" charset="-128"/>
              </a:rPr>
              <a:t>) </a:t>
            </a:r>
            <a:r>
              <a:rPr lang="en-US" altLang="en-US" sz="2400" dirty="0">
                <a:ea typeface="ＭＳ Ｐゴシック" panose="020B0600070205080204" pitchFamily="34" charset="-128"/>
              </a:rPr>
              <a:t>across inner membrane to </a:t>
            </a:r>
            <a:r>
              <a:rPr lang="en-US" altLang="en-US" sz="2400" u="sng" dirty="0">
                <a:solidFill>
                  <a:srgbClr val="0070C0"/>
                </a:solidFill>
                <a:ea typeface="ＭＳ Ｐゴシック" panose="020B0600070205080204" pitchFamily="34" charset="-128"/>
              </a:rPr>
              <a:t>intermembrane space</a:t>
            </a:r>
          </a:p>
        </p:txBody>
      </p:sp>
      <p:sp>
        <p:nvSpPr>
          <p:cNvPr id="386094" name="Rectangle 46">
            <a:extLst>
              <a:ext uri="{FF2B5EF4-FFF2-40B4-BE49-F238E27FC236}">
                <a16:creationId xmlns:a16="http://schemas.microsoft.com/office/drawing/2014/main" id="{30C0F755-351B-FC4A-A5FB-0411B568558A}"/>
              </a:ext>
            </a:extLst>
          </p:cNvPr>
          <p:cNvSpPr>
            <a:spLocks noChangeArrowheads="1"/>
          </p:cNvSpPr>
          <p:nvPr/>
        </p:nvSpPr>
        <p:spPr bwMode="auto">
          <a:xfrm>
            <a:off x="6915150" y="5764213"/>
            <a:ext cx="3746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F116A"/>
                </a:solidFill>
              </a:rPr>
              <a:t>ADP</a:t>
            </a:r>
            <a:br>
              <a:rPr lang="en-US" altLang="en-US" sz="1400" b="1">
                <a:solidFill>
                  <a:srgbClr val="0F116A"/>
                </a:solidFill>
              </a:rPr>
            </a:br>
            <a:r>
              <a:rPr lang="en-US" altLang="en-US" sz="1400" b="1">
                <a:solidFill>
                  <a:srgbClr val="0F116A"/>
                </a:solidFill>
              </a:rPr>
              <a:t>+ P</a:t>
            </a:r>
            <a:r>
              <a:rPr lang="en-US" altLang="en-US" sz="1400" b="1" baseline="-25000">
                <a:solidFill>
                  <a:srgbClr val="0F116A"/>
                </a:solidFill>
              </a:rPr>
              <a:t>i</a:t>
            </a:r>
            <a:endParaRPr lang="en-US" altLang="en-US" sz="1400" b="1">
              <a:solidFill>
                <a:srgbClr val="0F116A"/>
              </a:solidFill>
            </a:endParaRPr>
          </a:p>
        </p:txBody>
      </p:sp>
      <p:pic>
        <p:nvPicPr>
          <p:cNvPr id="386095" name="Picture 47" descr="penguinL">
            <a:extLst>
              <a:ext uri="{FF2B5EF4-FFF2-40B4-BE49-F238E27FC236}">
                <a16:creationId xmlns:a16="http://schemas.microsoft.com/office/drawing/2014/main" id="{B8969011-5DD5-4144-9A6B-B606230C2B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96" name="AutoShape 48">
            <a:extLst>
              <a:ext uri="{FF2B5EF4-FFF2-40B4-BE49-F238E27FC236}">
                <a16:creationId xmlns:a16="http://schemas.microsoft.com/office/drawing/2014/main" id="{954617F4-C492-A148-8B2E-C92B6DC34A10}"/>
              </a:ext>
            </a:extLst>
          </p:cNvPr>
          <p:cNvSpPr>
            <a:spLocks noChangeArrowheads="1"/>
          </p:cNvSpPr>
          <p:nvPr/>
        </p:nvSpPr>
        <p:spPr bwMode="auto">
          <a:xfrm flipH="1">
            <a:off x="523875" y="4384675"/>
            <a:ext cx="2058988" cy="1069975"/>
          </a:xfrm>
          <a:prstGeom prst="wedgeEllipseCallout">
            <a:avLst>
              <a:gd name="adj1" fmla="val 23551"/>
              <a:gd name="adj2" fmla="val 7522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TA-DA</a:t>
            </a:r>
            <a:r>
              <a:rPr lang="en-US" altLang="en-US" sz="1800" b="1" i="1">
                <a:solidFill>
                  <a:srgbClr val="0F116A"/>
                </a:solidFill>
                <a:latin typeface="Comic Sans MS" panose="030F0902030302020204" pitchFamily="66" charset="0"/>
              </a:rPr>
              <a:t>!!</a:t>
            </a:r>
          </a:p>
          <a:p>
            <a:r>
              <a:rPr lang="en-US" altLang="en-US" sz="1800" b="1">
                <a:solidFill>
                  <a:srgbClr val="0F116A"/>
                </a:solidFill>
                <a:latin typeface="Comic Sans MS" panose="030F0902030302020204" pitchFamily="66" charset="0"/>
              </a:rPr>
              <a:t>Moving electrons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do the work</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
        <p:nvSpPr>
          <p:cNvPr id="386097" name="Oval 49">
            <a:extLst>
              <a:ext uri="{FF2B5EF4-FFF2-40B4-BE49-F238E27FC236}">
                <a16:creationId xmlns:a16="http://schemas.microsoft.com/office/drawing/2014/main" id="{6EE2FD14-E22E-374C-97CA-25EC95A06C02}"/>
              </a:ext>
            </a:extLst>
          </p:cNvPr>
          <p:cNvSpPr>
            <a:spLocks noChangeArrowheads="1"/>
          </p:cNvSpPr>
          <p:nvPr/>
        </p:nvSpPr>
        <p:spPr bwMode="auto">
          <a:xfrm>
            <a:off x="3425825" y="4364038"/>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386098" name="Line 50">
            <a:extLst>
              <a:ext uri="{FF2B5EF4-FFF2-40B4-BE49-F238E27FC236}">
                <a16:creationId xmlns:a16="http://schemas.microsoft.com/office/drawing/2014/main" id="{0CA31D8A-110D-AA4A-A9F5-734AE6889789}"/>
              </a:ext>
            </a:extLst>
          </p:cNvPr>
          <p:cNvSpPr>
            <a:spLocks noChangeShapeType="1"/>
          </p:cNvSpPr>
          <p:nvPr/>
        </p:nvSpPr>
        <p:spPr bwMode="auto">
          <a:xfrm flipV="1">
            <a:off x="3573463"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6099" name="Oval 51">
            <a:extLst>
              <a:ext uri="{FF2B5EF4-FFF2-40B4-BE49-F238E27FC236}">
                <a16:creationId xmlns:a16="http://schemas.microsoft.com/office/drawing/2014/main" id="{7F248E13-9AEE-F44B-8C63-2C8F1405DB3D}"/>
              </a:ext>
            </a:extLst>
          </p:cNvPr>
          <p:cNvSpPr>
            <a:spLocks noChangeArrowheads="1"/>
          </p:cNvSpPr>
          <p:nvPr/>
        </p:nvSpPr>
        <p:spPr bwMode="auto">
          <a:xfrm>
            <a:off x="4527550" y="4364038"/>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386100" name="Line 52">
            <a:extLst>
              <a:ext uri="{FF2B5EF4-FFF2-40B4-BE49-F238E27FC236}">
                <a16:creationId xmlns:a16="http://schemas.microsoft.com/office/drawing/2014/main" id="{0D2499BF-8115-7F40-854C-5306049742A4}"/>
              </a:ext>
            </a:extLst>
          </p:cNvPr>
          <p:cNvSpPr>
            <a:spLocks noChangeShapeType="1"/>
          </p:cNvSpPr>
          <p:nvPr/>
        </p:nvSpPr>
        <p:spPr bwMode="auto">
          <a:xfrm flipV="1">
            <a:off x="4675188"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6101" name="Oval 53">
            <a:extLst>
              <a:ext uri="{FF2B5EF4-FFF2-40B4-BE49-F238E27FC236}">
                <a16:creationId xmlns:a16="http://schemas.microsoft.com/office/drawing/2014/main" id="{CD4F031D-4004-FA4F-A353-3BEFCD286BEA}"/>
              </a:ext>
            </a:extLst>
          </p:cNvPr>
          <p:cNvSpPr>
            <a:spLocks noChangeArrowheads="1"/>
          </p:cNvSpPr>
          <p:nvPr/>
        </p:nvSpPr>
        <p:spPr bwMode="auto">
          <a:xfrm>
            <a:off x="5600700" y="4364038"/>
            <a:ext cx="396875" cy="387350"/>
          </a:xfrm>
          <a:prstGeom prst="ellipse">
            <a:avLst/>
          </a:prstGeom>
          <a:solidFill>
            <a:srgbClr val="FFEA18"/>
          </a:solidFill>
          <a:ln w="9525">
            <a:solidFill>
              <a:srgbClr val="CC0000"/>
            </a:solidFill>
            <a:round/>
            <a:headEnd/>
            <a:tailEnd/>
          </a:ln>
        </p:spPr>
        <p:txBody>
          <a:bodyPr wrap="none"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CC0000"/>
                </a:solidFill>
              </a:rPr>
              <a:t>H</a:t>
            </a:r>
            <a:r>
              <a:rPr lang="en-US" altLang="en-US" sz="2000" b="1" baseline="30000">
                <a:solidFill>
                  <a:srgbClr val="CC0000"/>
                </a:solidFill>
              </a:rPr>
              <a:t>+</a:t>
            </a:r>
            <a:endParaRPr lang="en-US" altLang="en-US" sz="2000" b="1">
              <a:solidFill>
                <a:srgbClr val="CC0000"/>
              </a:solidFill>
            </a:endParaRPr>
          </a:p>
        </p:txBody>
      </p:sp>
      <p:sp>
        <p:nvSpPr>
          <p:cNvPr id="386102" name="Line 54">
            <a:extLst>
              <a:ext uri="{FF2B5EF4-FFF2-40B4-BE49-F238E27FC236}">
                <a16:creationId xmlns:a16="http://schemas.microsoft.com/office/drawing/2014/main" id="{BA60CEEE-7B12-F441-AF10-1FBEE37A6FE7}"/>
              </a:ext>
            </a:extLst>
          </p:cNvPr>
          <p:cNvSpPr>
            <a:spLocks noChangeShapeType="1"/>
          </p:cNvSpPr>
          <p:nvPr/>
        </p:nvSpPr>
        <p:spPr bwMode="auto">
          <a:xfrm flipV="1">
            <a:off x="5748338" y="4762500"/>
            <a:ext cx="7937" cy="630238"/>
          </a:xfrm>
          <a:prstGeom prst="line">
            <a:avLst/>
          </a:prstGeom>
          <a:noFill/>
          <a:ln w="44450">
            <a:solidFill>
              <a:srgbClr val="000000"/>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3158743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1" end="1"/>
                                            </p:txEl>
                                          </p:spTgt>
                                        </p:tgtEl>
                                        <p:attrNameLst>
                                          <p:attrName>style.visibility</p:attrName>
                                        </p:attrNameLst>
                                      </p:cBhvr>
                                      <p:to>
                                        <p:strVal val="visible"/>
                                      </p:to>
                                    </p:set>
                                    <p:anim calcmode="lin" valueType="num">
                                      <p:cBhvr additive="base">
                                        <p:cTn id="7"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2" end="2"/>
                                            </p:txEl>
                                          </p:spTgt>
                                        </p:tgtEl>
                                        <p:attrNameLst>
                                          <p:attrName>style.visibility</p:attrName>
                                        </p:attrNameLst>
                                      </p:cBhvr>
                                      <p:to>
                                        <p:strVal val="visible"/>
                                      </p:to>
                                    </p:set>
                                    <p:anim calcmode="lin" valueType="num">
                                      <p:cBhvr additive="base">
                                        <p:cTn id="13" dur="500" fill="hold"/>
                                        <p:tgtEl>
                                          <p:spTgt spid="38605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386098"/>
                                        </p:tgtEl>
                                        <p:attrNameLst>
                                          <p:attrName>style.visibility</p:attrName>
                                        </p:attrNameLst>
                                      </p:cBhvr>
                                      <p:to>
                                        <p:strVal val="visible"/>
                                      </p:to>
                                    </p:set>
                                    <p:animEffect transition="in" filter="wipe(down)">
                                      <p:cBhvr>
                                        <p:cTn id="31" dur="500"/>
                                        <p:tgtEl>
                                          <p:spTgt spid="386098"/>
                                        </p:tgtEl>
                                      </p:cBhvr>
                                    </p:animEffect>
                                  </p:childTnLst>
                                  <p:subTnLst>
                                    <p:audio>
                                      <p:cMediaNode>
                                        <p:cTn display="0" masterRel="sameClick">
                                          <p:stCondLst>
                                            <p:cond evt="begin" delay="0">
                                              <p:tn val="29"/>
                                            </p:cond>
                                          </p:stCondLst>
                                          <p:endCondLst>
                                            <p:cond evt="onStopAudio" delay="0">
                                              <p:tgtEl>
                                                <p:sldTgt/>
                                              </p:tgtEl>
                                            </p:cond>
                                          </p:endCondLst>
                                        </p:cTn>
                                        <p:tgtEl>
                                          <p:sndTgt r:embed="rId4" name="Laser"/>
                                        </p:tgtEl>
                                      </p:cMediaNode>
                                    </p:audio>
                                  </p:sub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386097"/>
                                        </p:tgtEl>
                                        <p:attrNameLst>
                                          <p:attrName>style.visibility</p:attrName>
                                        </p:attrNameLst>
                                      </p:cBhvr>
                                      <p:to>
                                        <p:strVal val="visible"/>
                                      </p:to>
                                    </p:set>
                                    <p:animEffect transition="in" filter="wipe(down)">
                                      <p:cBhvr>
                                        <p:cTn id="35" dur="500"/>
                                        <p:tgtEl>
                                          <p:spTgt spid="386097"/>
                                        </p:tgtEl>
                                      </p:cBhvr>
                                    </p:animEffect>
                                  </p:childTnLst>
                                  <p:subTnLst>
                                    <p:audio>
                                      <p:cMediaNode>
                                        <p:cTn display="0" masterRel="sameClick">
                                          <p:stCondLst>
                                            <p:cond evt="begin" delay="0">
                                              <p:tn val="33"/>
                                            </p:cond>
                                          </p:stCondLst>
                                          <p:endCondLst>
                                            <p:cond evt="onStopAudio" delay="0">
                                              <p:tgtEl>
                                                <p:sldTgt/>
                                              </p:tgtEl>
                                            </p:cond>
                                          </p:endCondLst>
                                        </p:cTn>
                                        <p:tgtEl>
                                          <p:sndTgt r:embed="rId5" name="Chimes"/>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nodeType="clickEffect">
                                  <p:stCondLst>
                                    <p:cond delay="0"/>
                                  </p:stCondLst>
                                  <p:childTnLst>
                                    <p:set>
                                      <p:cBhvr>
                                        <p:cTn id="39" dur="1" fill="hold">
                                          <p:stCondLst>
                                            <p:cond delay="0"/>
                                          </p:stCondLst>
                                        </p:cTn>
                                        <p:tgtEl>
                                          <p:spTgt spid="386100"/>
                                        </p:tgtEl>
                                        <p:attrNameLst>
                                          <p:attrName>style.visibility</p:attrName>
                                        </p:attrNameLst>
                                      </p:cBhvr>
                                      <p:to>
                                        <p:strVal val="visible"/>
                                      </p:to>
                                    </p:set>
                                    <p:animEffect transition="in" filter="wipe(down)">
                                      <p:cBhvr>
                                        <p:cTn id="40" dur="500"/>
                                        <p:tgtEl>
                                          <p:spTgt spid="386100"/>
                                        </p:tgtEl>
                                      </p:cBhvr>
                                    </p:animEffect>
                                  </p:childTnLst>
                                  <p:subTnLst>
                                    <p:audio>
                                      <p:cMediaNode>
                                        <p:cTn display="0" masterRel="sameClick">
                                          <p:stCondLst>
                                            <p:cond evt="begin" delay="0">
                                              <p:tn val="38"/>
                                            </p:cond>
                                          </p:stCondLst>
                                          <p:endCondLst>
                                            <p:cond evt="onStopAudio" delay="0">
                                              <p:tgtEl>
                                                <p:sldTgt/>
                                              </p:tgtEl>
                                            </p:cond>
                                          </p:endCondLst>
                                        </p:cTn>
                                        <p:tgtEl>
                                          <p:sndTgt r:embed="rId4" name="Laser"/>
                                        </p:tgtEl>
                                      </p:cMediaNode>
                                    </p:audio>
                                  </p:subTnLst>
                                </p:cTn>
                              </p:par>
                            </p:childTnLst>
                          </p:cTn>
                        </p:par>
                        <p:par>
                          <p:cTn id="41" fill="hold" nodeType="afterGroup">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386099"/>
                                        </p:tgtEl>
                                        <p:attrNameLst>
                                          <p:attrName>style.visibility</p:attrName>
                                        </p:attrNameLst>
                                      </p:cBhvr>
                                      <p:to>
                                        <p:strVal val="visible"/>
                                      </p:to>
                                    </p:set>
                                    <p:animEffect transition="in" filter="wipe(down)">
                                      <p:cBhvr>
                                        <p:cTn id="44" dur="500"/>
                                        <p:tgtEl>
                                          <p:spTgt spid="38609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386102"/>
                                        </p:tgtEl>
                                        <p:attrNameLst>
                                          <p:attrName>style.visibility</p:attrName>
                                        </p:attrNameLst>
                                      </p:cBhvr>
                                      <p:to>
                                        <p:strVal val="visible"/>
                                      </p:to>
                                    </p:set>
                                    <p:animEffect transition="in" filter="wipe(down)">
                                      <p:cBhvr>
                                        <p:cTn id="49" dur="500"/>
                                        <p:tgtEl>
                                          <p:spTgt spid="386102"/>
                                        </p:tgtEl>
                                      </p:cBhvr>
                                    </p:animEffect>
                                  </p:childTnLst>
                                  <p:subTnLst>
                                    <p:audio>
                                      <p:cMediaNode>
                                        <p:cTn display="0" masterRel="sameClick">
                                          <p:stCondLst>
                                            <p:cond evt="begin" delay="0">
                                              <p:tn val="47"/>
                                            </p:cond>
                                          </p:stCondLst>
                                          <p:endCondLst>
                                            <p:cond evt="onStopAudio" delay="0">
                                              <p:tgtEl>
                                                <p:sldTgt/>
                                              </p:tgtEl>
                                            </p:cond>
                                          </p:endCondLst>
                                        </p:cTn>
                                        <p:tgtEl>
                                          <p:sndTgt r:embed="rId4" name="Laser"/>
                                        </p:tgtEl>
                                      </p:cMediaNode>
                                    </p:audio>
                                  </p:subTnLst>
                                </p:cTn>
                              </p:par>
                            </p:childTnLst>
                          </p:cTn>
                        </p:par>
                        <p:par>
                          <p:cTn id="50" fill="hold" nodeType="afterGroup">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386101"/>
                                        </p:tgtEl>
                                        <p:attrNameLst>
                                          <p:attrName>style.visibility</p:attrName>
                                        </p:attrNameLst>
                                      </p:cBhvr>
                                      <p:to>
                                        <p:strVal val="visible"/>
                                      </p:to>
                                    </p:set>
                                    <p:animEffect transition="in" filter="wipe(down)">
                                      <p:cBhvr>
                                        <p:cTn id="53" dur="500"/>
                                        <p:tgtEl>
                                          <p:spTgt spid="386101"/>
                                        </p:tgtEl>
                                      </p:cBhvr>
                                    </p:animEffect>
                                  </p:childTnLst>
                                  <p:subTnLst>
                                    <p:audio>
                                      <p:cMediaNode>
                                        <p:cTn display="0" masterRel="sameClick">
                                          <p:stCondLst>
                                            <p:cond evt="begin" delay="0">
                                              <p:tn val="51"/>
                                            </p:cond>
                                          </p:stCondLst>
                                          <p:endCondLst>
                                            <p:cond evt="onStopAudio" delay="0">
                                              <p:tgtEl>
                                                <p:sldTgt/>
                                              </p:tgtEl>
                                            </p:cond>
                                          </p:endCondLst>
                                        </p:cTn>
                                        <p:tgtEl>
                                          <p:sndTgt r:embed="rId5" name="Chimes"/>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386052">
                                            <p:txEl>
                                              <p:pRg st="5" end="5"/>
                                            </p:txEl>
                                          </p:spTgt>
                                        </p:tgtEl>
                                        <p:attrNameLst>
                                          <p:attrName>style.visibility</p:attrName>
                                        </p:attrNameLst>
                                      </p:cBhvr>
                                      <p:to>
                                        <p:strVal val="visible"/>
                                      </p:to>
                                    </p:set>
                                    <p:anim calcmode="lin" valueType="num">
                                      <p:cBhvr additive="base">
                                        <p:cTn id="58" dur="500" fill="hold"/>
                                        <p:tgtEl>
                                          <p:spTgt spid="386052">
                                            <p:txEl>
                                              <p:pRg st="5" end="5"/>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38605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left)">
                                      <p:cBhvr>
                                        <p:cTn id="64" dur="500"/>
                                        <p:tgtEl>
                                          <p:spTgt spid="2"/>
                                        </p:tgtEl>
                                      </p:cBhvr>
                                    </p:animEffect>
                                  </p:childTnLst>
                                  <p:subTnLst>
                                    <p:audio>
                                      <p:cMediaNode>
                                        <p:cTn display="0" masterRel="sameClick">
                                          <p:stCondLst>
                                            <p:cond evt="begin" delay="0">
                                              <p:tn val="62"/>
                                            </p:cond>
                                          </p:stCondLst>
                                          <p:endCondLst>
                                            <p:cond evt="onStopAudio" delay="0">
                                              <p:tgtEl>
                                                <p:sldTgt/>
                                              </p:tgtEl>
                                            </p:cond>
                                          </p:endCondLst>
                                        </p:cTn>
                                        <p:tgtEl>
                                          <p:sndTgt r:embed="rId6" name="Vibro Up"/>
                                        </p:tgtEl>
                                      </p:cMediaNode>
                                    </p:audio>
                                  </p:sub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386094">
                                            <p:txEl>
                                              <p:pRg st="0" end="0"/>
                                            </p:txEl>
                                          </p:spTgt>
                                        </p:tgtEl>
                                        <p:attrNameLst>
                                          <p:attrName>style.visibility</p:attrName>
                                        </p:attrNameLst>
                                      </p:cBhvr>
                                      <p:to>
                                        <p:strVal val="visible"/>
                                      </p:to>
                                    </p:set>
                                    <p:animEffect transition="in" filter="wipe(left)">
                                      <p:cBhvr>
                                        <p:cTn id="68" dur="500"/>
                                        <p:tgtEl>
                                          <p:spTgt spid="38609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5" presetClass="entr" presetSubtype="0" fill="hold" grpId="0" nodeType="clickEffect">
                                  <p:stCondLst>
                                    <p:cond delay="0"/>
                                  </p:stCondLst>
                                  <p:childTnLst>
                                    <p:set>
                                      <p:cBhvr>
                                        <p:cTn id="72" dur="1" fill="hold">
                                          <p:stCondLst>
                                            <p:cond delay="0"/>
                                          </p:stCondLst>
                                        </p:cTn>
                                        <p:tgtEl>
                                          <p:spTgt spid="386093"/>
                                        </p:tgtEl>
                                        <p:attrNameLst>
                                          <p:attrName>style.visibility</p:attrName>
                                        </p:attrNameLst>
                                      </p:cBhvr>
                                      <p:to>
                                        <p:strVal val="visible"/>
                                      </p:to>
                                    </p:set>
                                    <p:anim calcmode="lin" valueType="num">
                                      <p:cBhvr>
                                        <p:cTn id="73" dur="1000" fill="hold"/>
                                        <p:tgtEl>
                                          <p:spTgt spid="386093"/>
                                        </p:tgtEl>
                                        <p:attrNameLst>
                                          <p:attrName>ppt_w</p:attrName>
                                        </p:attrNameLst>
                                      </p:cBhvr>
                                      <p:tavLst>
                                        <p:tav tm="0">
                                          <p:val>
                                            <p:fltVal val="0"/>
                                          </p:val>
                                        </p:tav>
                                        <p:tav tm="100000">
                                          <p:val>
                                            <p:strVal val="#ppt_w"/>
                                          </p:val>
                                        </p:tav>
                                      </p:tavLst>
                                    </p:anim>
                                    <p:anim calcmode="lin" valueType="num">
                                      <p:cBhvr>
                                        <p:cTn id="74" dur="1000" fill="hold"/>
                                        <p:tgtEl>
                                          <p:spTgt spid="386093"/>
                                        </p:tgtEl>
                                        <p:attrNameLst>
                                          <p:attrName>ppt_h</p:attrName>
                                        </p:attrNameLst>
                                      </p:cBhvr>
                                      <p:tavLst>
                                        <p:tav tm="0">
                                          <p:val>
                                            <p:fltVal val="0"/>
                                          </p:val>
                                        </p:tav>
                                        <p:tav tm="100000">
                                          <p:val>
                                            <p:strVal val="#ppt_h"/>
                                          </p:val>
                                        </p:tav>
                                      </p:tavLst>
                                    </p:anim>
                                    <p:anim calcmode="lin" valueType="num">
                                      <p:cBhvr>
                                        <p:cTn id="75" dur="1000" fill="hold"/>
                                        <p:tgtEl>
                                          <p:spTgt spid="386093"/>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38609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1"/>
                                            </p:cond>
                                          </p:stCondLst>
                                          <p:endCondLst>
                                            <p:cond evt="onStopAudio" delay="0">
                                              <p:tgtEl>
                                                <p:sldTgt/>
                                              </p:tgtEl>
                                            </p:cond>
                                          </p:endCondLst>
                                        </p:cTn>
                                        <p:tgtEl>
                                          <p:sndTgt r:embed="rId7" name="Explosion"/>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386095"/>
                                        </p:tgtEl>
                                        <p:attrNameLst>
                                          <p:attrName>style.visibility</p:attrName>
                                        </p:attrNameLst>
                                      </p:cBhvr>
                                      <p:to>
                                        <p:strVal val="visible"/>
                                      </p:to>
                                    </p:set>
                                    <p:animEffect transition="in" filter="wipe(down)">
                                      <p:cBhvr>
                                        <p:cTn id="81" dur="500"/>
                                        <p:tgtEl>
                                          <p:spTgt spid="386095"/>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386096"/>
                                        </p:tgtEl>
                                        <p:attrNameLst>
                                          <p:attrName>style.visibility</p:attrName>
                                        </p:attrNameLst>
                                      </p:cBhvr>
                                      <p:to>
                                        <p:strVal val="visible"/>
                                      </p:to>
                                    </p:set>
                                    <p:animEffect transition="in" filter="wipe(down)">
                                      <p:cBhvr>
                                        <p:cTn id="85" dur="500"/>
                                        <p:tgtEl>
                                          <p:spTgt spid="386096"/>
                                        </p:tgtEl>
                                      </p:cBhvr>
                                    </p:animEffect>
                                  </p:childTnLst>
                                  <p:subTnLst>
                                    <p:audio>
                                      <p:cMediaNode>
                                        <p:cTn display="0" masterRel="sameClick">
                                          <p:stCondLst>
                                            <p:cond evt="begin" delay="0">
                                              <p:tn val="83"/>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93" grpId="0" animBg="1" autoUpdateAnimBg="0"/>
      <p:bldP spid="386052" grpId="0" build="p" autoUpdateAnimBg="0"/>
      <p:bldP spid="386094" grpId="0" build="p" autoUpdateAnimBg="0"/>
      <p:bldP spid="386096" grpId="0" animBg="1" autoUpdateAnimBg="0"/>
      <p:bldP spid="386097" grpId="0" animBg="1" autoUpdateAnimBg="0"/>
      <p:bldP spid="386099" grpId="0" animBg="1" autoUpdateAnimBg="0"/>
      <p:bldP spid="386101"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AAE04386-E3F2-4D4E-8B58-16B5A6274456}"/>
              </a:ext>
            </a:extLst>
          </p:cNvPr>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b="3944"/>
          <a:stretch>
            <a:fillRect/>
          </a:stretch>
        </p:blipFill>
        <p:spPr>
          <a:xfrm>
            <a:off x="76200" y="490538"/>
            <a:ext cx="8839200" cy="5529262"/>
          </a:xfrm>
        </p:spPr>
      </p:pic>
      <p:sp>
        <p:nvSpPr>
          <p:cNvPr id="388099" name="Rectangle 3">
            <a:extLst>
              <a:ext uri="{FF2B5EF4-FFF2-40B4-BE49-F238E27FC236}">
                <a16:creationId xmlns:a16="http://schemas.microsoft.com/office/drawing/2014/main" id="{F29D5711-2628-4543-9A7A-1D8E4DDABE16}"/>
              </a:ext>
            </a:extLst>
          </p:cNvPr>
          <p:cNvSpPr>
            <a:spLocks noChangeArrowheads="1"/>
          </p:cNvSpPr>
          <p:nvPr/>
        </p:nvSpPr>
        <p:spPr bwMode="auto">
          <a:xfrm>
            <a:off x="103188" y="393700"/>
            <a:ext cx="4756150" cy="10064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chemeClr val="bg1"/>
                </a:solidFill>
              </a:rPr>
              <a:t>But what </a:t>
            </a:r>
            <a:r>
              <a:rPr lang="ja-JP" altLang="en-US" sz="3000" b="1">
                <a:solidFill>
                  <a:schemeClr val="bg1"/>
                </a:solidFill>
              </a:rPr>
              <a:t>“</a:t>
            </a:r>
            <a:r>
              <a:rPr lang="en-US" altLang="ja-JP" sz="3000" b="1">
                <a:solidFill>
                  <a:schemeClr val="bg1"/>
                </a:solidFill>
              </a:rPr>
              <a:t>pulls</a:t>
            </a:r>
            <a:r>
              <a:rPr lang="ja-JP" altLang="en-US" sz="3000" b="1">
                <a:solidFill>
                  <a:schemeClr val="bg1"/>
                </a:solidFill>
              </a:rPr>
              <a:t>”</a:t>
            </a:r>
            <a:r>
              <a:rPr lang="en-US" altLang="ja-JP" sz="3000" b="1">
                <a:solidFill>
                  <a:schemeClr val="bg1"/>
                </a:solidFill>
              </a:rPr>
              <a:t> the </a:t>
            </a:r>
            <a:br>
              <a:rPr lang="en-US" altLang="ja-JP" sz="3000" b="1">
                <a:solidFill>
                  <a:schemeClr val="bg1"/>
                </a:solidFill>
              </a:rPr>
            </a:br>
            <a:r>
              <a:rPr lang="en-US" altLang="ja-JP" sz="3000" b="1">
                <a:solidFill>
                  <a:schemeClr val="bg1"/>
                </a:solidFill>
              </a:rPr>
              <a:t>electrons down the ETC?</a:t>
            </a:r>
            <a:endParaRPr lang="en-US" altLang="en-US" sz="3400" b="1">
              <a:solidFill>
                <a:schemeClr val="bg1"/>
              </a:solidFill>
            </a:endParaRPr>
          </a:p>
        </p:txBody>
      </p:sp>
      <p:sp>
        <p:nvSpPr>
          <p:cNvPr id="388100" name="Oval 4">
            <a:extLst>
              <a:ext uri="{FF2B5EF4-FFF2-40B4-BE49-F238E27FC236}">
                <a16:creationId xmlns:a16="http://schemas.microsoft.com/office/drawing/2014/main" id="{5F941225-C1F0-264E-AC20-BF3D2A6F34C9}"/>
              </a:ext>
            </a:extLst>
          </p:cNvPr>
          <p:cNvSpPr>
            <a:spLocks noChangeArrowheads="1"/>
          </p:cNvSpPr>
          <p:nvPr/>
        </p:nvSpPr>
        <p:spPr bwMode="auto">
          <a:xfrm>
            <a:off x="4868863" y="3952875"/>
            <a:ext cx="762000" cy="762000"/>
          </a:xfrm>
          <a:prstGeom prst="ellipse">
            <a:avLst/>
          </a:prstGeom>
          <a:solidFill>
            <a:srgbClr val="FF0000">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88104" name="Picture 8" descr="penguinL">
            <a:extLst>
              <a:ext uri="{FF2B5EF4-FFF2-40B4-BE49-F238E27FC236}">
                <a16:creationId xmlns:a16="http://schemas.microsoft.com/office/drawing/2014/main" id="{5F8E44AD-E5B1-6249-BEED-645F7F7597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5" name="AutoShape 9">
            <a:extLst>
              <a:ext uri="{FF2B5EF4-FFF2-40B4-BE49-F238E27FC236}">
                <a16:creationId xmlns:a16="http://schemas.microsoft.com/office/drawing/2014/main" id="{E7F39F1E-EF06-0B4D-8219-A5F52E5DD93A}"/>
              </a:ext>
            </a:extLst>
          </p:cNvPr>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electrons</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flow downhill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to O</a:t>
            </a:r>
            <a:r>
              <a:rPr lang="en-US" altLang="en-US" sz="1800" b="1" baseline="-25000">
                <a:solidFill>
                  <a:srgbClr val="0F116A"/>
                </a:solidFill>
                <a:latin typeface="Comic Sans MS" panose="030F0902030302020204" pitchFamily="66" charset="0"/>
              </a:rPr>
              <a:t>2</a:t>
            </a:r>
            <a:endParaRPr lang="en-US" altLang="en-US" sz="1800" b="1">
              <a:solidFill>
                <a:srgbClr val="0F116A"/>
              </a:solidFill>
              <a:latin typeface="Comic Sans MS" panose="030F0902030302020204" pitchFamily="66" charset="0"/>
            </a:endParaRPr>
          </a:p>
        </p:txBody>
      </p:sp>
      <p:sp>
        <p:nvSpPr>
          <p:cNvPr id="388106" name="Rectangle 10">
            <a:extLst>
              <a:ext uri="{FF2B5EF4-FFF2-40B4-BE49-F238E27FC236}">
                <a16:creationId xmlns:a16="http://schemas.microsoft.com/office/drawing/2014/main" id="{4B4FA5B7-A9D2-6441-B3D6-6C255516B6B7}"/>
              </a:ext>
            </a:extLst>
          </p:cNvPr>
          <p:cNvSpPr>
            <a:spLocks noChangeArrowheads="1"/>
          </p:cNvSpPr>
          <p:nvPr/>
        </p:nvSpPr>
        <p:spPr bwMode="auto">
          <a:xfrm>
            <a:off x="4095750" y="6154738"/>
            <a:ext cx="4926013" cy="5492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chemeClr val="bg1"/>
                </a:solidFill>
              </a:rPr>
              <a:t>oxidative phosphorylation</a:t>
            </a:r>
            <a:endParaRPr lang="en-US" altLang="en-US" sz="3400" b="1">
              <a:solidFill>
                <a:schemeClr val="bg1"/>
              </a:solidFill>
            </a:endParaRPr>
          </a:p>
        </p:txBody>
      </p:sp>
      <p:grpSp>
        <p:nvGrpSpPr>
          <p:cNvPr id="2" name="Group 11">
            <a:extLst>
              <a:ext uri="{FF2B5EF4-FFF2-40B4-BE49-F238E27FC236}">
                <a16:creationId xmlns:a16="http://schemas.microsoft.com/office/drawing/2014/main" id="{4933591B-FCDC-C14A-9665-96D10434654C}"/>
              </a:ext>
            </a:extLst>
          </p:cNvPr>
          <p:cNvGrpSpPr>
            <a:grpSpLocks/>
          </p:cNvGrpSpPr>
          <p:nvPr/>
        </p:nvGrpSpPr>
        <p:grpSpPr bwMode="auto">
          <a:xfrm>
            <a:off x="5481638" y="4492625"/>
            <a:ext cx="677862" cy="677863"/>
            <a:chOff x="4530" y="3241"/>
            <a:chExt cx="495" cy="495"/>
          </a:xfrm>
        </p:grpSpPr>
        <p:sp>
          <p:nvSpPr>
            <p:cNvPr id="25611" name="Oval 12">
              <a:extLst>
                <a:ext uri="{FF2B5EF4-FFF2-40B4-BE49-F238E27FC236}">
                  <a16:creationId xmlns:a16="http://schemas.microsoft.com/office/drawing/2014/main" id="{5D943C30-2F2B-5142-A6B0-D92E68957484}"/>
                </a:ext>
              </a:extLst>
            </p:cNvPr>
            <p:cNvSpPr>
              <a:spLocks noChangeArrowheads="1"/>
            </p:cNvSpPr>
            <p:nvPr/>
          </p:nvSpPr>
          <p:spPr bwMode="auto">
            <a:xfrm>
              <a:off x="4530" y="3241"/>
              <a:ext cx="495" cy="495"/>
            </a:xfrm>
            <a:prstGeom prst="ellipse">
              <a:avLst/>
            </a:prstGeom>
            <a:solidFill>
              <a:schemeClr val="bg2"/>
            </a:solidFill>
            <a:ln w="38100">
              <a:solidFill>
                <a:srgbClr val="0F116A"/>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2" name="Rectangle 13">
              <a:extLst>
                <a:ext uri="{FF2B5EF4-FFF2-40B4-BE49-F238E27FC236}">
                  <a16:creationId xmlns:a16="http://schemas.microsoft.com/office/drawing/2014/main" id="{10DDC929-3BF5-3442-8344-0D5074C3C5E1}"/>
                </a:ext>
              </a:extLst>
            </p:cNvPr>
            <p:cNvSpPr>
              <a:spLocks noChangeArrowheads="1"/>
            </p:cNvSpPr>
            <p:nvPr/>
          </p:nvSpPr>
          <p:spPr bwMode="auto">
            <a:xfrm>
              <a:off x="4545" y="3260"/>
              <a:ext cx="474"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0F116A"/>
                  </a:solidFill>
                </a:rPr>
                <a:t>O</a:t>
              </a:r>
              <a:r>
                <a:rPr lang="en-US" altLang="en-US" sz="3200" b="1" baseline="-25000">
                  <a:solidFill>
                    <a:srgbClr val="0F116A"/>
                  </a:solidFill>
                </a:rPr>
                <a:t>2</a:t>
              </a:r>
              <a:endParaRPr lang="en-US" altLang="en-US" sz="3200" b="1">
                <a:solidFill>
                  <a:srgbClr val="0F116A"/>
                </a:solidFill>
              </a:endParaRPr>
            </a:p>
          </p:txBody>
        </p:sp>
      </p:grpSp>
      <p:grpSp>
        <p:nvGrpSpPr>
          <p:cNvPr id="3" name="Group 21">
            <a:extLst>
              <a:ext uri="{FF2B5EF4-FFF2-40B4-BE49-F238E27FC236}">
                <a16:creationId xmlns:a16="http://schemas.microsoft.com/office/drawing/2014/main" id="{7DC820CA-EB98-E448-91B1-C1EB6DA178D5}"/>
              </a:ext>
            </a:extLst>
          </p:cNvPr>
          <p:cNvGrpSpPr>
            <a:grpSpLocks/>
          </p:cNvGrpSpPr>
          <p:nvPr/>
        </p:nvGrpSpPr>
        <p:grpSpPr bwMode="auto">
          <a:xfrm>
            <a:off x="6121400" y="3586163"/>
            <a:ext cx="800100" cy="1050925"/>
            <a:chOff x="3626" y="2010"/>
            <a:chExt cx="504" cy="662"/>
          </a:xfrm>
        </p:grpSpPr>
        <p:pic>
          <p:nvPicPr>
            <p:cNvPr id="25609" name="Picture 20" descr="water drop">
              <a:extLst>
                <a:ext uri="{FF2B5EF4-FFF2-40B4-BE49-F238E27FC236}">
                  <a16:creationId xmlns:a16="http://schemas.microsoft.com/office/drawing/2014/main" id="{E1B7D300-FA0F-1E4E-BFB6-927CDEC9DF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6" y="2010"/>
              <a:ext cx="445"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Rectangle 16">
              <a:extLst>
                <a:ext uri="{FF2B5EF4-FFF2-40B4-BE49-F238E27FC236}">
                  <a16:creationId xmlns:a16="http://schemas.microsoft.com/office/drawing/2014/main" id="{59B98263-71B6-7742-BE08-42A8C37A9190}"/>
                </a:ext>
              </a:extLst>
            </p:cNvPr>
            <p:cNvSpPr>
              <a:spLocks noChangeArrowheads="1"/>
            </p:cNvSpPr>
            <p:nvPr/>
          </p:nvSpPr>
          <p:spPr bwMode="auto">
            <a:xfrm>
              <a:off x="3626" y="2317"/>
              <a:ext cx="50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H</a:t>
              </a:r>
              <a:r>
                <a:rPr lang="en-US" altLang="en-US" sz="2600" b="1" baseline="-25000">
                  <a:solidFill>
                    <a:srgbClr val="000000"/>
                  </a:solidFill>
                </a:rPr>
                <a:t>2</a:t>
              </a:r>
              <a:r>
                <a:rPr lang="en-US" altLang="en-US" sz="2600" b="1">
                  <a:solidFill>
                    <a:srgbClr val="000000"/>
                  </a:solidFill>
                </a:rPr>
                <a:t>O</a:t>
              </a:r>
            </a:p>
          </p:txBody>
        </p:sp>
      </p:grpSp>
    </p:spTree>
    <p:extLst>
      <p:ext uri="{BB962C8B-B14F-4D97-AF65-F5344CB8AC3E}">
        <p14:creationId xmlns:p14="http://schemas.microsoft.com/office/powerpoint/2010/main" val="172719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8099"/>
                                        </p:tgtEl>
                                        <p:attrNameLst>
                                          <p:attrName>style.visibility</p:attrName>
                                        </p:attrNameLst>
                                      </p:cBhvr>
                                      <p:to>
                                        <p:strVal val="visible"/>
                                      </p:to>
                                    </p:set>
                                    <p:anim calcmode="lin" valueType="num">
                                      <p:cBhvr additive="base">
                                        <p:cTn id="7" dur="500" fill="hold"/>
                                        <p:tgtEl>
                                          <p:spTgt spid="388099"/>
                                        </p:tgtEl>
                                        <p:attrNameLst>
                                          <p:attrName>ppt_x</p:attrName>
                                        </p:attrNameLst>
                                      </p:cBhvr>
                                      <p:tavLst>
                                        <p:tav tm="0">
                                          <p:val>
                                            <p:strVal val="0-#ppt_w/2"/>
                                          </p:val>
                                        </p:tav>
                                        <p:tav tm="100000">
                                          <p:val>
                                            <p:strVal val="#ppt_x"/>
                                          </p:val>
                                        </p:tav>
                                      </p:tavLst>
                                    </p:anim>
                                    <p:anim calcmode="lin" valueType="num">
                                      <p:cBhvr additive="base">
                                        <p:cTn id="8" dur="500" fill="hold"/>
                                        <p:tgtEl>
                                          <p:spTgt spid="388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from="(-#ppt_w/2)" to="(#ppt_x)" calcmode="lin" valueType="num">
                                      <p:cBhvr>
                                        <p:cTn id="13" dur="600" fill="hold">
                                          <p:stCondLst>
                                            <p:cond delay="0"/>
                                          </p:stCondLst>
                                        </p:cTn>
                                        <p:tgtEl>
                                          <p:spTgt spid="2"/>
                                        </p:tgtEl>
                                        <p:attrNameLst>
                                          <p:attrName>ppt_x</p:attrName>
                                        </p:attrNameLst>
                                      </p:cBhvr>
                                    </p:anim>
                                    <p:anim from="0" to="-1.0" calcmode="lin" valueType="num">
                                      <p:cBhvr>
                                        <p:cTn id="14" dur="200" decel="50000" autoRev="1" fill="hold">
                                          <p:stCondLst>
                                            <p:cond delay="600"/>
                                          </p:stCondLst>
                                        </p:cTn>
                                        <p:tgtEl>
                                          <p:spTgt spid="2"/>
                                        </p:tgtEl>
                                        <p:attrNameLst>
                                          <p:attrName>xshear</p:attrName>
                                        </p:attrNameLst>
                                      </p:cBhvr>
                                    </p:anim>
                                    <p:animScale>
                                      <p:cBhvr>
                                        <p:cTn id="15" dur="200" decel="100000" autoRev="1" fill="hold">
                                          <p:stCondLst>
                                            <p:cond delay="600"/>
                                          </p:stCondLst>
                                        </p:cTn>
                                        <p:tgtEl>
                                          <p:spTgt spid="2"/>
                                        </p:tgtEl>
                                      </p:cBhvr>
                                      <p:from x="100000" y="100000"/>
                                      <p:to x="80000" y="100000"/>
                                    </p:animScale>
                                    <p:anim by="(#ppt_h/3+#ppt_w*0.1)" calcmode="lin" valueType="num">
                                      <p:cBhvr additive="sum">
                                        <p:cTn id="16" dur="200" decel="100000" autoRev="1" fill="hold">
                                          <p:stCondLst>
                                            <p:cond delay="600"/>
                                          </p:stCondLst>
                                        </p:cTn>
                                        <p:tgtEl>
                                          <p:spTgt spid="2"/>
                                        </p:tgtEl>
                                        <p:attrNameLst>
                                          <p:attrName>ppt_x</p:attrName>
                                        </p:attrNameLst>
                                      </p:cBhvr>
                                    </p:anim>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8100"/>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5" name="Vibro Up"/>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6" name="Bubbles"/>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388104"/>
                                        </p:tgtEl>
                                        <p:attrNameLst>
                                          <p:attrName>style.visibility</p:attrName>
                                        </p:attrNameLst>
                                      </p:cBhvr>
                                      <p:to>
                                        <p:strVal val="visible"/>
                                      </p:to>
                                    </p:set>
                                  </p:childTnLst>
                                </p:cTn>
                              </p:par>
                            </p:childTnLst>
                          </p:cTn>
                        </p:par>
                        <p:par>
                          <p:cTn id="30" fill="hold" nodeType="afterGroup">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388105"/>
                                        </p:tgtEl>
                                        <p:attrNameLst>
                                          <p:attrName>style.visibility</p:attrName>
                                        </p:attrNameLst>
                                      </p:cBhvr>
                                      <p:to>
                                        <p:strVal val="visible"/>
                                      </p:to>
                                    </p:set>
                                    <p:animEffect transition="in" filter="wipe(down)">
                                      <p:cBhvr>
                                        <p:cTn id="33" dur="500"/>
                                        <p:tgtEl>
                                          <p:spTgt spid="388105"/>
                                        </p:tgtEl>
                                      </p:cBhvr>
                                    </p:animEffect>
                                  </p:childTnLst>
                                  <p:subTnLst>
                                    <p:audio>
                                      <p:cMediaNode>
                                        <p:cTn display="0" masterRel="sameClick">
                                          <p:stCondLst>
                                            <p:cond evt="begin" delay="0">
                                              <p:tn val="31"/>
                                            </p:cond>
                                          </p:stCondLst>
                                          <p:endCondLst>
                                            <p:cond evt="onStopAudio" delay="0">
                                              <p:tgtEl>
                                                <p:sldTgt/>
                                              </p:tgtEl>
                                            </p:cond>
                                          </p:endCondLst>
                                        </p:cTn>
                                        <p:tgtEl>
                                          <p:sndTgt r:embed="rId7" name="Quack"/>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88106"/>
                                        </p:tgtEl>
                                        <p:attrNameLst>
                                          <p:attrName>style.visibility</p:attrName>
                                        </p:attrNameLst>
                                      </p:cBhvr>
                                      <p:to>
                                        <p:strVal val="visible"/>
                                      </p:to>
                                    </p:set>
                                    <p:anim calcmode="lin" valueType="num">
                                      <p:cBhvr additive="base">
                                        <p:cTn id="38" dur="500" fill="hold"/>
                                        <p:tgtEl>
                                          <p:spTgt spid="388106"/>
                                        </p:tgtEl>
                                        <p:attrNameLst>
                                          <p:attrName>ppt_x</p:attrName>
                                        </p:attrNameLst>
                                      </p:cBhvr>
                                      <p:tavLst>
                                        <p:tav tm="0">
                                          <p:val>
                                            <p:strVal val="0-#ppt_w/2"/>
                                          </p:val>
                                        </p:tav>
                                        <p:tav tm="100000">
                                          <p:val>
                                            <p:strVal val="#ppt_x"/>
                                          </p:val>
                                        </p:tav>
                                      </p:tavLst>
                                    </p:anim>
                                    <p:anim calcmode="lin" valueType="num">
                                      <p:cBhvr additive="base">
                                        <p:cTn id="39" dur="500" fill="hold"/>
                                        <p:tgtEl>
                                          <p:spTgt spid="388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animBg="1" autoUpdateAnimBg="0"/>
      <p:bldP spid="388100" grpId="0" animBg="1"/>
      <p:bldP spid="388105" grpId="0" animBg="1" autoUpdateAnimBg="0"/>
      <p:bldP spid="388106"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31" descr="09-13-ElectronTransChain-L">
            <a:extLst>
              <a:ext uri="{FF2B5EF4-FFF2-40B4-BE49-F238E27FC236}">
                <a16:creationId xmlns:a16="http://schemas.microsoft.com/office/drawing/2014/main" id="{F0B2AD3E-888F-DA42-A484-1B344631A0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000"/>
          <a:stretch>
            <a:fillRect/>
          </a:stretch>
        </p:blipFill>
        <p:spPr bwMode="auto">
          <a:xfrm>
            <a:off x="6097588" y="2501900"/>
            <a:ext cx="3046412"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0" name="Picture 5" descr="f9-13_how_electron_tran_c">
            <a:extLst>
              <a:ext uri="{FF2B5EF4-FFF2-40B4-BE49-F238E27FC236}">
                <a16:creationId xmlns:a16="http://schemas.microsoft.com/office/drawing/2014/main" id="{0B4B44BB-073B-E044-A7CA-37AF3E6B81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000" r="11250"/>
          <a:stretch>
            <a:fillRect/>
          </a:stretch>
        </p:blipFill>
        <p:spPr bwMode="auto">
          <a:xfrm>
            <a:off x="1997075" y="3836988"/>
            <a:ext cx="3648075"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E95F035F-7000-7743-9C81-699AD5417F22}"/>
              </a:ext>
            </a:extLst>
          </p:cNvPr>
          <p:cNvSpPr>
            <a:spLocks noGrp="1" noChangeArrowheads="1"/>
          </p:cNvSpPr>
          <p:nvPr>
            <p:ph type="title"/>
          </p:nvPr>
        </p:nvSpPr>
        <p:spPr>
          <a:noFill/>
        </p:spPr>
        <p:txBody>
          <a:bodyPr/>
          <a:lstStyle/>
          <a:p>
            <a:pPr eaLnBrk="1" hangingPunct="1"/>
            <a:r>
              <a:rPr lang="en-US" altLang="en-US">
                <a:ea typeface="ＭＳ Ｐゴシック" panose="020B0600070205080204" pitchFamily="34" charset="-128"/>
              </a:rPr>
              <a:t>Electrons flow downhill</a:t>
            </a:r>
          </a:p>
        </p:txBody>
      </p:sp>
      <p:sp>
        <p:nvSpPr>
          <p:cNvPr id="390148" name="Rectangle 4" descr="Rectangle: Click to edit Master text styles&#13;&#10;Second level&#13;&#10;Third level&#13;&#10;Fourth level&#13;&#10;Fifth level">
            <a:extLst>
              <a:ext uri="{FF2B5EF4-FFF2-40B4-BE49-F238E27FC236}">
                <a16:creationId xmlns:a16="http://schemas.microsoft.com/office/drawing/2014/main" id="{E269E0F0-FA8B-3A42-A402-919E65551BE5}"/>
              </a:ext>
            </a:extLst>
          </p:cNvPr>
          <p:cNvSpPr>
            <a:spLocks noGrp="1" noChangeArrowheads="1"/>
          </p:cNvSpPr>
          <p:nvPr>
            <p:ph type="body" idx="1"/>
          </p:nvPr>
        </p:nvSpPr>
        <p:spPr>
          <a:xfrm>
            <a:off x="598488" y="1371600"/>
            <a:ext cx="8012112" cy="2551113"/>
          </a:xfrm>
          <a:noFill/>
        </p:spPr>
        <p:txBody>
          <a:bodyPr/>
          <a:lstStyle/>
          <a:p>
            <a:pPr marL="285750" indent="-285750" eaLnBrk="1" hangingPunct="1"/>
            <a:r>
              <a:rPr lang="en-US" altLang="en-US" dirty="0">
                <a:ea typeface="ＭＳ Ｐゴシック" panose="020B0600070205080204" pitchFamily="34" charset="-128"/>
              </a:rPr>
              <a:t>Electrons move in steps from </a:t>
            </a:r>
            <a:br>
              <a:rPr lang="en-US" altLang="en-US" dirty="0">
                <a:ea typeface="ＭＳ Ｐゴシック" panose="020B0600070205080204" pitchFamily="34" charset="-128"/>
              </a:rPr>
            </a:br>
            <a:r>
              <a:rPr lang="en-US" altLang="en-US" dirty="0">
                <a:ea typeface="ＭＳ Ｐゴシック" panose="020B0600070205080204" pitchFamily="34" charset="-128"/>
              </a:rPr>
              <a:t>carrier to carrier downhill to </a:t>
            </a:r>
            <a:r>
              <a:rPr lang="en-US" altLang="en-US" u="sng" dirty="0">
                <a:solidFill>
                  <a:srgbClr val="CC0000"/>
                </a:solidFill>
                <a:ea typeface="ＭＳ Ｐゴシック" panose="020B0600070205080204" pitchFamily="34" charset="-128"/>
              </a:rPr>
              <a:t>oxygen</a:t>
            </a:r>
            <a:endParaRPr lang="en-US" altLang="en-US" sz="2600" dirty="0">
              <a:ea typeface="ＭＳ Ｐゴシック" panose="020B0600070205080204" pitchFamily="34" charset="-128"/>
            </a:endParaRPr>
          </a:p>
          <a:p>
            <a:pPr marL="685800" lvl="1" eaLnBrk="1" hangingPunct="1"/>
            <a:r>
              <a:rPr lang="en-US" altLang="en-US" sz="2600" dirty="0">
                <a:ea typeface="ＭＳ Ｐゴシック" panose="020B0600070205080204" pitchFamily="34" charset="-128"/>
              </a:rPr>
              <a:t>each carrier more electronegative</a:t>
            </a:r>
          </a:p>
          <a:p>
            <a:pPr marL="685800" lvl="1" eaLnBrk="1" hangingPunct="1"/>
            <a:r>
              <a:rPr lang="en-US" altLang="en-US" sz="2600" dirty="0">
                <a:ea typeface="ＭＳ Ｐゴシック" panose="020B0600070205080204" pitchFamily="34" charset="-128"/>
              </a:rPr>
              <a:t>controlled oxidation</a:t>
            </a:r>
          </a:p>
          <a:p>
            <a:pPr marL="685800" lvl="1" eaLnBrk="1" hangingPunct="1"/>
            <a:r>
              <a:rPr lang="en-US" altLang="en-US" sz="2600" dirty="0">
                <a:ea typeface="ＭＳ Ｐゴシック" panose="020B0600070205080204" pitchFamily="34" charset="-128"/>
              </a:rPr>
              <a:t>controlled release of energy</a:t>
            </a:r>
          </a:p>
        </p:txBody>
      </p:sp>
      <p:pic>
        <p:nvPicPr>
          <p:cNvPr id="390176" name="Picture 32" descr="penguinL">
            <a:extLst>
              <a:ext uri="{FF2B5EF4-FFF2-40B4-BE49-F238E27FC236}">
                <a16:creationId xmlns:a16="http://schemas.microsoft.com/office/drawing/2014/main" id="{42FC105E-8DEC-2348-9E22-C292DCF86F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77" name="AutoShape 33">
            <a:extLst>
              <a:ext uri="{FF2B5EF4-FFF2-40B4-BE49-F238E27FC236}">
                <a16:creationId xmlns:a16="http://schemas.microsoft.com/office/drawing/2014/main" id="{35E8DB64-27D5-DE41-9C5D-F293E3204911}"/>
              </a:ext>
            </a:extLst>
          </p:cNvPr>
          <p:cNvSpPr>
            <a:spLocks noChangeArrowheads="1"/>
          </p:cNvSpPr>
          <p:nvPr/>
        </p:nvSpPr>
        <p:spPr bwMode="auto">
          <a:xfrm flipH="1">
            <a:off x="800100" y="4246563"/>
            <a:ext cx="1735138" cy="1073150"/>
          </a:xfrm>
          <a:prstGeom prst="wedgeEllipseCallout">
            <a:avLst>
              <a:gd name="adj1" fmla="val 37370"/>
              <a:gd name="adj2" fmla="val 88310"/>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make ATP</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instead of</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fire</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938389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8">
                                            <p:txEl>
                                              <p:pRg st="0" end="0"/>
                                            </p:txEl>
                                          </p:spTgt>
                                        </p:tgtEl>
                                        <p:attrNameLst>
                                          <p:attrName>style.visibility</p:attrName>
                                        </p:attrNameLst>
                                      </p:cBhvr>
                                      <p:to>
                                        <p:strVal val="visible"/>
                                      </p:to>
                                    </p:set>
                                    <p:anim calcmode="lin" valueType="num">
                                      <p:cBhvr additive="base">
                                        <p:cTn id="7" dur="500" fill="hold"/>
                                        <p:tgtEl>
                                          <p:spTgt spid="3901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8">
                                            <p:txEl>
                                              <p:pRg st="1" end="1"/>
                                            </p:txEl>
                                          </p:spTgt>
                                        </p:tgtEl>
                                        <p:attrNameLst>
                                          <p:attrName>style.visibility</p:attrName>
                                        </p:attrNameLst>
                                      </p:cBhvr>
                                      <p:to>
                                        <p:strVal val="visible"/>
                                      </p:to>
                                    </p:set>
                                    <p:anim calcmode="lin" valueType="num">
                                      <p:cBhvr additive="base">
                                        <p:cTn id="13" dur="500" fill="hold"/>
                                        <p:tgtEl>
                                          <p:spTgt spid="3901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8">
                                            <p:txEl>
                                              <p:pRg st="2" end="2"/>
                                            </p:txEl>
                                          </p:spTgt>
                                        </p:tgtEl>
                                        <p:attrNameLst>
                                          <p:attrName>style.visibility</p:attrName>
                                        </p:attrNameLst>
                                      </p:cBhvr>
                                      <p:to>
                                        <p:strVal val="visible"/>
                                      </p:to>
                                    </p:set>
                                    <p:anim calcmode="lin" valueType="num">
                                      <p:cBhvr additive="base">
                                        <p:cTn id="19" dur="500" fill="hold"/>
                                        <p:tgtEl>
                                          <p:spTgt spid="3901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8">
                                            <p:txEl>
                                              <p:pRg st="3" end="3"/>
                                            </p:txEl>
                                          </p:spTgt>
                                        </p:tgtEl>
                                        <p:attrNameLst>
                                          <p:attrName>style.visibility</p:attrName>
                                        </p:attrNameLst>
                                      </p:cBhvr>
                                      <p:to>
                                        <p:strVal val="visible"/>
                                      </p:to>
                                    </p:set>
                                    <p:anim calcmode="lin" valueType="num">
                                      <p:cBhvr additive="base">
                                        <p:cTn id="25" dur="500" fill="hold"/>
                                        <p:tgtEl>
                                          <p:spTgt spid="3901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390176"/>
                                        </p:tgtEl>
                                        <p:attrNameLst>
                                          <p:attrName>style.visibility</p:attrName>
                                        </p:attrNameLst>
                                      </p:cBhvr>
                                      <p:to>
                                        <p:strVal val="visible"/>
                                      </p:to>
                                    </p:set>
                                  </p:childTnLst>
                                </p:cTn>
                              </p:par>
                            </p:childTnLst>
                          </p:cTn>
                        </p:par>
                        <p:par>
                          <p:cTn id="31" fill="hold" nodeType="afterGroup">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390177"/>
                                        </p:tgtEl>
                                        <p:attrNameLst>
                                          <p:attrName>style.visibility</p:attrName>
                                        </p:attrNameLst>
                                      </p:cBhvr>
                                      <p:to>
                                        <p:strVal val="visible"/>
                                      </p:to>
                                    </p:set>
                                    <p:animEffect transition="in" filter="wipe(down)">
                                      <p:cBhvr>
                                        <p:cTn id="34" dur="500"/>
                                        <p:tgtEl>
                                          <p:spTgt spid="390177"/>
                                        </p:tgtEl>
                                      </p:cBhvr>
                                    </p:animEffect>
                                  </p:childTnLst>
                                  <p:subTnLst>
                                    <p:audio>
                                      <p:cMediaNode>
                                        <p:cTn display="0" masterRel="sameClick">
                                          <p:stCondLst>
                                            <p:cond evt="begin" delay="0">
                                              <p:tn val="32"/>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8" grpId="0" build="p" autoUpdateAnimBg="0"/>
      <p:bldP spid="390177"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92584C2-FE56-8B4E-9D5B-76FA9EE18EF6}"/>
              </a:ext>
            </a:extLst>
          </p:cNvPr>
          <p:cNvSpPr>
            <a:spLocks noGrp="1" noChangeArrowheads="1"/>
          </p:cNvSpPr>
          <p:nvPr>
            <p:ph type="title"/>
          </p:nvPr>
        </p:nvSpPr>
        <p:spPr>
          <a:xfrm>
            <a:off x="609600" y="685800"/>
            <a:ext cx="8305800" cy="762000"/>
          </a:xfrm>
        </p:spPr>
        <p:txBody>
          <a:bodyPr/>
          <a:lstStyle/>
          <a:p>
            <a:pPr eaLnBrk="1" hangingPunct="1"/>
            <a:r>
              <a:rPr lang="en-US" altLang="en-US" sz="3400"/>
              <a:t>How do we harvest energy from fuels?</a:t>
            </a:r>
            <a:endParaRPr lang="en-US" altLang="en-US"/>
          </a:p>
        </p:txBody>
      </p:sp>
      <p:sp>
        <p:nvSpPr>
          <p:cNvPr id="429059" name="Rectangle 3" descr="Rectangle: Click to edit Master text styles&#13;&#10;Second level&#13;&#10;Third level&#13;&#10;Fourth level&#13;&#10;Fifth level">
            <a:extLst>
              <a:ext uri="{FF2B5EF4-FFF2-40B4-BE49-F238E27FC236}">
                <a16:creationId xmlns:a16="http://schemas.microsoft.com/office/drawing/2014/main" id="{DD8CFB14-0C53-F84B-AF01-0874D42D50D9}"/>
              </a:ext>
            </a:extLst>
          </p:cNvPr>
          <p:cNvSpPr>
            <a:spLocks noGrp="1" noChangeArrowheads="1"/>
          </p:cNvSpPr>
          <p:nvPr>
            <p:ph type="body" idx="1"/>
          </p:nvPr>
        </p:nvSpPr>
        <p:spPr>
          <a:xfrm>
            <a:off x="685800" y="1371600"/>
            <a:ext cx="8458200" cy="2971800"/>
          </a:xfrm>
        </p:spPr>
        <p:txBody>
          <a:bodyPr/>
          <a:lstStyle/>
          <a:p>
            <a:pPr eaLnBrk="1" hangingPunct="1"/>
            <a:r>
              <a:rPr lang="en-US" altLang="en-US" dirty="0">
                <a:solidFill>
                  <a:srgbClr val="002060"/>
                </a:solidFill>
              </a:rPr>
              <a:t>Digest large molecules into smaller ones</a:t>
            </a:r>
          </a:p>
          <a:p>
            <a:pPr lvl="1" eaLnBrk="1" hangingPunct="1"/>
            <a:r>
              <a:rPr lang="en-US" altLang="en-US" dirty="0">
                <a:solidFill>
                  <a:srgbClr val="002060"/>
                </a:solidFill>
                <a:ea typeface="ＭＳ Ｐゴシック" panose="020B0600070205080204" pitchFamily="34" charset="-128"/>
              </a:rPr>
              <a:t>break bonds &amp; </a:t>
            </a:r>
            <a:r>
              <a:rPr lang="en-US" altLang="en-US" u="sng" dirty="0">
                <a:solidFill>
                  <a:srgbClr val="002060"/>
                </a:solidFill>
                <a:ea typeface="ＭＳ Ｐゴシック" panose="020B0600070205080204" pitchFamily="34" charset="-128"/>
              </a:rPr>
              <a:t>move electrons</a:t>
            </a:r>
            <a:r>
              <a:rPr lang="en-US" altLang="en-US" dirty="0">
                <a:solidFill>
                  <a:srgbClr val="002060"/>
                </a:solidFill>
                <a:ea typeface="ＭＳ Ｐゴシック" panose="020B0600070205080204" pitchFamily="34" charset="-128"/>
              </a:rPr>
              <a:t> from one molecule to another</a:t>
            </a:r>
          </a:p>
          <a:p>
            <a:pPr marL="1085850" lvl="2" eaLnBrk="1" hangingPunct="1"/>
            <a:r>
              <a:rPr lang="en-US" altLang="en-US" dirty="0">
                <a:solidFill>
                  <a:srgbClr val="002060"/>
                </a:solidFill>
                <a:ea typeface="ＭＳ Ｐゴシック" panose="020B0600070205080204" pitchFamily="34" charset="-128"/>
              </a:rPr>
              <a:t>as electrons move they “</a:t>
            </a:r>
            <a:r>
              <a:rPr lang="en-US" altLang="en-US" u="sng" dirty="0">
                <a:solidFill>
                  <a:srgbClr val="002060"/>
                </a:solidFill>
                <a:ea typeface="ＭＳ Ｐゴシック" panose="020B0600070205080204" pitchFamily="34" charset="-128"/>
              </a:rPr>
              <a:t>carry energy</a:t>
            </a:r>
            <a:r>
              <a:rPr lang="en-US" altLang="en-US" dirty="0">
                <a:solidFill>
                  <a:srgbClr val="002060"/>
                </a:solidFill>
                <a:ea typeface="ＭＳ Ｐゴシック" panose="020B0600070205080204" pitchFamily="34" charset="-128"/>
              </a:rPr>
              <a:t>” with them</a:t>
            </a:r>
          </a:p>
          <a:p>
            <a:pPr marL="1085850" lvl="2" eaLnBrk="1" hangingPunct="1"/>
            <a:r>
              <a:rPr lang="en-US" altLang="en-US" dirty="0">
                <a:solidFill>
                  <a:srgbClr val="002060"/>
                </a:solidFill>
                <a:ea typeface="ＭＳ Ｐゴシック" panose="020B0600070205080204" pitchFamily="34" charset="-128"/>
              </a:rPr>
              <a:t>that energy is </a:t>
            </a:r>
            <a:r>
              <a:rPr lang="en-US" altLang="en-US" u="sng" dirty="0">
                <a:solidFill>
                  <a:srgbClr val="002060"/>
                </a:solidFill>
                <a:ea typeface="ＭＳ Ｐゴシック" panose="020B0600070205080204" pitchFamily="34" charset="-128"/>
              </a:rPr>
              <a:t>stored in another </a:t>
            </a:r>
            <a:r>
              <a:rPr lang="en-US" altLang="en-US" u="sng" dirty="0">
                <a:solidFill>
                  <a:srgbClr val="FF0000"/>
                </a:solidFill>
                <a:ea typeface="ＭＳ Ｐゴシック" panose="020B0600070205080204" pitchFamily="34" charset="-128"/>
              </a:rPr>
              <a:t>bond</a:t>
            </a:r>
            <a:r>
              <a:rPr lang="en-US" altLang="en-US" dirty="0">
                <a:solidFill>
                  <a:srgbClr val="002060"/>
                </a:solidFill>
                <a:ea typeface="ＭＳ Ｐゴシック" panose="020B0600070205080204" pitchFamily="34" charset="-128"/>
              </a:rPr>
              <a:t>, </a:t>
            </a:r>
            <a:br>
              <a:rPr lang="en-US" altLang="en-US" dirty="0">
                <a:solidFill>
                  <a:srgbClr val="002060"/>
                </a:solidFill>
                <a:ea typeface="ＭＳ Ｐゴシック" panose="020B0600070205080204" pitchFamily="34" charset="-128"/>
              </a:rPr>
            </a:br>
            <a:r>
              <a:rPr lang="en-US" altLang="en-US" u="sng" dirty="0">
                <a:solidFill>
                  <a:srgbClr val="002060"/>
                </a:solidFill>
                <a:ea typeface="ＭＳ Ｐゴシック" panose="020B0600070205080204" pitchFamily="34" charset="-128"/>
              </a:rPr>
              <a:t>released as heat</a:t>
            </a:r>
            <a:r>
              <a:rPr lang="en-US" altLang="en-US" dirty="0">
                <a:solidFill>
                  <a:srgbClr val="002060"/>
                </a:solidFill>
                <a:ea typeface="ＭＳ Ｐゴシック" panose="020B0600070205080204" pitchFamily="34" charset="-128"/>
              </a:rPr>
              <a:t> or </a:t>
            </a:r>
            <a:r>
              <a:rPr lang="en-US" altLang="en-US" u="sng" dirty="0">
                <a:solidFill>
                  <a:srgbClr val="002060"/>
                </a:solidFill>
                <a:ea typeface="ＭＳ Ｐゴシック" panose="020B0600070205080204" pitchFamily="34" charset="-128"/>
              </a:rPr>
              <a:t>harvested to make ATP</a:t>
            </a:r>
            <a:endParaRPr lang="en-US" altLang="en-US" dirty="0">
              <a:solidFill>
                <a:srgbClr val="002060"/>
              </a:solidFill>
              <a:ea typeface="ＭＳ Ｐゴシック" panose="020B0600070205080204" pitchFamily="34" charset="-128"/>
            </a:endParaRPr>
          </a:p>
        </p:txBody>
      </p:sp>
      <p:sp>
        <p:nvSpPr>
          <p:cNvPr id="23556" name="Rectangle 37">
            <a:extLst>
              <a:ext uri="{FF2B5EF4-FFF2-40B4-BE49-F238E27FC236}">
                <a16:creationId xmlns:a16="http://schemas.microsoft.com/office/drawing/2014/main" id="{D9ACC00F-943E-4E46-93D4-52CE94FCD5AA}"/>
              </a:ext>
            </a:extLst>
          </p:cNvPr>
          <p:cNvSpPr>
            <a:spLocks noChangeArrowheads="1"/>
          </p:cNvSpPr>
          <p:nvPr/>
        </p:nvSpPr>
        <p:spPr bwMode="auto">
          <a:xfrm>
            <a:off x="7391400" y="6400800"/>
            <a:ext cx="1066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7" name="Rectangle 38">
            <a:extLst>
              <a:ext uri="{FF2B5EF4-FFF2-40B4-BE49-F238E27FC236}">
                <a16:creationId xmlns:a16="http://schemas.microsoft.com/office/drawing/2014/main" id="{36464246-EF37-CF4F-BCEB-D8C5502F37B6}"/>
              </a:ext>
            </a:extLst>
          </p:cNvPr>
          <p:cNvSpPr>
            <a:spLocks noChangeArrowheads="1"/>
          </p:cNvSpPr>
          <p:nvPr/>
        </p:nvSpPr>
        <p:spPr bwMode="auto">
          <a:xfrm>
            <a:off x="838200" y="6400800"/>
            <a:ext cx="609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8" name="Rectangle 39">
            <a:extLst>
              <a:ext uri="{FF2B5EF4-FFF2-40B4-BE49-F238E27FC236}">
                <a16:creationId xmlns:a16="http://schemas.microsoft.com/office/drawing/2014/main" id="{9A437DBE-D547-384D-B90C-61409E8E1EA0}"/>
              </a:ext>
            </a:extLst>
          </p:cNvPr>
          <p:cNvSpPr>
            <a:spLocks noChangeArrowheads="1"/>
          </p:cNvSpPr>
          <p:nvPr/>
        </p:nvSpPr>
        <p:spPr bwMode="auto">
          <a:xfrm>
            <a:off x="838200" y="4572000"/>
            <a:ext cx="7772400" cy="2133600"/>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40">
            <a:extLst>
              <a:ext uri="{FF2B5EF4-FFF2-40B4-BE49-F238E27FC236}">
                <a16:creationId xmlns:a16="http://schemas.microsoft.com/office/drawing/2014/main" id="{29180335-1BE3-0E4C-B87F-03E433438A2C}"/>
              </a:ext>
            </a:extLst>
          </p:cNvPr>
          <p:cNvGrpSpPr>
            <a:grpSpLocks/>
          </p:cNvGrpSpPr>
          <p:nvPr/>
        </p:nvGrpSpPr>
        <p:grpSpPr bwMode="auto">
          <a:xfrm>
            <a:off x="1600200" y="5334000"/>
            <a:ext cx="1828800" cy="1295400"/>
            <a:chOff x="1008" y="3360"/>
            <a:chExt cx="1152" cy="816"/>
          </a:xfrm>
        </p:grpSpPr>
        <p:sp>
          <p:nvSpPr>
            <p:cNvPr id="23582" name="AutoShape 41">
              <a:extLst>
                <a:ext uri="{FF2B5EF4-FFF2-40B4-BE49-F238E27FC236}">
                  <a16:creationId xmlns:a16="http://schemas.microsoft.com/office/drawing/2014/main" id="{F0470FC3-86B8-6744-936F-FB45B68ABAC9}"/>
                </a:ext>
              </a:extLst>
            </p:cNvPr>
            <p:cNvSpPr>
              <a:spLocks noChangeArrowheads="1"/>
            </p:cNvSpPr>
            <p:nvPr/>
          </p:nvSpPr>
          <p:spPr bwMode="auto">
            <a:xfrm flipV="1">
              <a:off x="1008" y="3360"/>
              <a:ext cx="1152" cy="672"/>
            </a:xfrm>
            <a:custGeom>
              <a:avLst/>
              <a:gdLst>
                <a:gd name="T0" fmla="*/ 488 w 21600"/>
                <a:gd name="T1" fmla="*/ 4 h 21600"/>
                <a:gd name="T2" fmla="*/ 25 w 21600"/>
                <a:gd name="T3" fmla="*/ 336 h 21600"/>
                <a:gd name="T4" fmla="*/ 495 w 21600"/>
                <a:gd name="T5" fmla="*/ 32 h 21600"/>
                <a:gd name="T6" fmla="*/ 1262 w 21600"/>
                <a:gd name="T7" fmla="*/ 209 h 21600"/>
                <a:gd name="T8" fmla="*/ 1153 w 21600"/>
                <a:gd name="T9" fmla="*/ 332 h 21600"/>
                <a:gd name="T10" fmla="*/ 941 w 21600"/>
                <a:gd name="T11" fmla="*/ 268 h 21600"/>
                <a:gd name="T12" fmla="*/ 0 60000 65536"/>
                <a:gd name="T13" fmla="*/ 0 60000 65536"/>
                <a:gd name="T14" fmla="*/ 0 60000 65536"/>
                <a:gd name="T15" fmla="*/ 0 60000 65536"/>
                <a:gd name="T16" fmla="*/ 0 60000 65536"/>
                <a:gd name="T17" fmla="*/ 0 60000 65536"/>
                <a:gd name="T18" fmla="*/ 3169 w 21600"/>
                <a:gd name="T19" fmla="*/ 3150 h 21600"/>
                <a:gd name="T20" fmla="*/ 18431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83" name="AutoShape 42">
              <a:extLst>
                <a:ext uri="{FF2B5EF4-FFF2-40B4-BE49-F238E27FC236}">
                  <a16:creationId xmlns:a16="http://schemas.microsoft.com/office/drawing/2014/main" id="{6569FF82-ED8F-EF49-9ECC-FF14FAEF21AE}"/>
                </a:ext>
              </a:extLst>
            </p:cNvPr>
            <p:cNvSpPr>
              <a:spLocks noChangeArrowheads="1"/>
            </p:cNvSpPr>
            <p:nvPr/>
          </p:nvSpPr>
          <p:spPr bwMode="auto">
            <a:xfrm>
              <a:off x="1440" y="3888"/>
              <a:ext cx="288" cy="288"/>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e</a:t>
              </a:r>
              <a:r>
                <a:rPr lang="en-US" altLang="en-US" b="1" baseline="30000">
                  <a:solidFill>
                    <a:srgbClr val="000000"/>
                  </a:solidFill>
                </a:rPr>
                <a:t>-</a:t>
              </a:r>
              <a:endParaRPr lang="en-US" altLang="en-US" b="1">
                <a:solidFill>
                  <a:srgbClr val="FFEA18"/>
                </a:solidFill>
              </a:endParaRPr>
            </a:p>
          </p:txBody>
        </p:sp>
      </p:grpSp>
      <p:grpSp>
        <p:nvGrpSpPr>
          <p:cNvPr id="3" name="Group 43">
            <a:extLst>
              <a:ext uri="{FF2B5EF4-FFF2-40B4-BE49-F238E27FC236}">
                <a16:creationId xmlns:a16="http://schemas.microsoft.com/office/drawing/2014/main" id="{71FDE75E-E856-7E45-BEC1-B502D1607D87}"/>
              </a:ext>
            </a:extLst>
          </p:cNvPr>
          <p:cNvGrpSpPr>
            <a:grpSpLocks/>
          </p:cNvGrpSpPr>
          <p:nvPr/>
        </p:nvGrpSpPr>
        <p:grpSpPr bwMode="auto">
          <a:xfrm>
            <a:off x="1295400" y="4953000"/>
            <a:ext cx="6705600" cy="838200"/>
            <a:chOff x="816" y="3120"/>
            <a:chExt cx="4224" cy="528"/>
          </a:xfrm>
        </p:grpSpPr>
        <p:grpSp>
          <p:nvGrpSpPr>
            <p:cNvPr id="23574" name="Group 44">
              <a:extLst>
                <a:ext uri="{FF2B5EF4-FFF2-40B4-BE49-F238E27FC236}">
                  <a16:creationId xmlns:a16="http://schemas.microsoft.com/office/drawing/2014/main" id="{9D9751E3-EAA7-BC42-8ED1-5F785120823D}"/>
                </a:ext>
              </a:extLst>
            </p:cNvPr>
            <p:cNvGrpSpPr>
              <a:grpSpLocks/>
            </p:cNvGrpSpPr>
            <p:nvPr/>
          </p:nvGrpSpPr>
          <p:grpSpPr bwMode="auto">
            <a:xfrm>
              <a:off x="816" y="3120"/>
              <a:ext cx="1584" cy="528"/>
              <a:chOff x="816" y="3120"/>
              <a:chExt cx="1584" cy="528"/>
            </a:xfrm>
          </p:grpSpPr>
          <p:sp>
            <p:nvSpPr>
              <p:cNvPr id="23579" name="Oval 45">
                <a:extLst>
                  <a:ext uri="{FF2B5EF4-FFF2-40B4-BE49-F238E27FC236}">
                    <a16:creationId xmlns:a16="http://schemas.microsoft.com/office/drawing/2014/main" id="{C00C0C1B-CEFC-6643-9932-2BCD1F06D06F}"/>
                  </a:ext>
                </a:extLst>
              </p:cNvPr>
              <p:cNvSpPr>
                <a:spLocks noChangeArrowheads="1"/>
              </p:cNvSpPr>
              <p:nvPr/>
            </p:nvSpPr>
            <p:spPr bwMode="auto">
              <a:xfrm>
                <a:off x="816" y="3120"/>
                <a:ext cx="528" cy="528"/>
              </a:xfrm>
              <a:prstGeom prst="ellipse">
                <a:avLst/>
              </a:prstGeom>
              <a:solidFill>
                <a:srgbClr val="FFEA1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80" name="Oval 46">
                <a:extLst>
                  <a:ext uri="{FF2B5EF4-FFF2-40B4-BE49-F238E27FC236}">
                    <a16:creationId xmlns:a16="http://schemas.microsoft.com/office/drawing/2014/main" id="{7DB78D7B-EAEA-6E40-B56A-0851C35E718E}"/>
                  </a:ext>
                </a:extLst>
              </p:cNvPr>
              <p:cNvSpPr>
                <a:spLocks noChangeArrowheads="1"/>
              </p:cNvSpPr>
              <p:nvPr/>
            </p:nvSpPr>
            <p:spPr bwMode="auto">
              <a:xfrm>
                <a:off x="1872" y="3120"/>
                <a:ext cx="528" cy="52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81" name="Rectangle 47">
                <a:extLst>
                  <a:ext uri="{FF2B5EF4-FFF2-40B4-BE49-F238E27FC236}">
                    <a16:creationId xmlns:a16="http://schemas.microsoft.com/office/drawing/2014/main" id="{F44F6D9D-7E8A-7A4D-9FE9-B0FC4FC52549}"/>
                  </a:ext>
                </a:extLst>
              </p:cNvPr>
              <p:cNvSpPr>
                <a:spLocks noChangeArrowheads="1"/>
              </p:cNvSpPr>
              <p:nvPr/>
            </p:nvSpPr>
            <p:spPr bwMode="auto">
              <a:xfrm>
                <a:off x="1466" y="318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F116A"/>
                    </a:solidFill>
                  </a:rPr>
                  <a:t>+</a:t>
                </a:r>
              </a:p>
            </p:txBody>
          </p:sp>
        </p:grpSp>
        <p:sp>
          <p:nvSpPr>
            <p:cNvPr id="23575" name="Oval 48">
              <a:extLst>
                <a:ext uri="{FF2B5EF4-FFF2-40B4-BE49-F238E27FC236}">
                  <a16:creationId xmlns:a16="http://schemas.microsoft.com/office/drawing/2014/main" id="{FDB7EE54-E2DC-D74B-94E3-0D0672EE3880}"/>
                </a:ext>
              </a:extLst>
            </p:cNvPr>
            <p:cNvSpPr>
              <a:spLocks noChangeArrowheads="1"/>
            </p:cNvSpPr>
            <p:nvPr/>
          </p:nvSpPr>
          <p:spPr bwMode="auto">
            <a:xfrm>
              <a:off x="3456" y="3120"/>
              <a:ext cx="528" cy="528"/>
            </a:xfrm>
            <a:prstGeom prst="ellipse">
              <a:avLst/>
            </a:prstGeom>
            <a:solidFill>
              <a:srgbClr val="FFEA1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76" name="Oval 49">
              <a:extLst>
                <a:ext uri="{FF2B5EF4-FFF2-40B4-BE49-F238E27FC236}">
                  <a16:creationId xmlns:a16="http://schemas.microsoft.com/office/drawing/2014/main" id="{D266FD63-5FFF-C04B-8EE6-19772ECD04C9}"/>
                </a:ext>
              </a:extLst>
            </p:cNvPr>
            <p:cNvSpPr>
              <a:spLocks noChangeArrowheads="1"/>
            </p:cNvSpPr>
            <p:nvPr/>
          </p:nvSpPr>
          <p:spPr bwMode="auto">
            <a:xfrm>
              <a:off x="4512" y="3120"/>
              <a:ext cx="528" cy="52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77" name="Rectangle 50">
              <a:extLst>
                <a:ext uri="{FF2B5EF4-FFF2-40B4-BE49-F238E27FC236}">
                  <a16:creationId xmlns:a16="http://schemas.microsoft.com/office/drawing/2014/main" id="{C7FB32F5-28BD-5348-883E-E29ABBCBD02F}"/>
                </a:ext>
              </a:extLst>
            </p:cNvPr>
            <p:cNvSpPr>
              <a:spLocks noChangeArrowheads="1"/>
            </p:cNvSpPr>
            <p:nvPr/>
          </p:nvSpPr>
          <p:spPr bwMode="auto">
            <a:xfrm>
              <a:off x="4106" y="3182"/>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F116A"/>
                  </a:solidFill>
                </a:rPr>
                <a:t>+</a:t>
              </a:r>
            </a:p>
          </p:txBody>
        </p:sp>
        <p:sp>
          <p:nvSpPr>
            <p:cNvPr id="23578" name="AutoShape 51">
              <a:extLst>
                <a:ext uri="{FF2B5EF4-FFF2-40B4-BE49-F238E27FC236}">
                  <a16:creationId xmlns:a16="http://schemas.microsoft.com/office/drawing/2014/main" id="{916FA1FC-11C2-3B4C-A4F1-6D566229F095}"/>
                </a:ext>
              </a:extLst>
            </p:cNvPr>
            <p:cNvSpPr>
              <a:spLocks noChangeArrowheads="1"/>
            </p:cNvSpPr>
            <p:nvPr/>
          </p:nvSpPr>
          <p:spPr bwMode="auto">
            <a:xfrm>
              <a:off x="2448" y="3312"/>
              <a:ext cx="912" cy="144"/>
            </a:xfrm>
            <a:prstGeom prst="rightArrow">
              <a:avLst>
                <a:gd name="adj1" fmla="val 50000"/>
                <a:gd name="adj2" fmla="val 158333"/>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29108" name="AutoShape 52">
            <a:extLst>
              <a:ext uri="{FF2B5EF4-FFF2-40B4-BE49-F238E27FC236}">
                <a16:creationId xmlns:a16="http://schemas.microsoft.com/office/drawing/2014/main" id="{C980D634-CFC2-274B-92B2-3A94E42FDDEE}"/>
              </a:ext>
            </a:extLst>
          </p:cNvPr>
          <p:cNvSpPr>
            <a:spLocks noChangeArrowheads="1"/>
          </p:cNvSpPr>
          <p:nvPr/>
        </p:nvSpPr>
        <p:spPr bwMode="auto">
          <a:xfrm>
            <a:off x="7543800" y="5486400"/>
            <a:ext cx="457200" cy="457200"/>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e</a:t>
            </a:r>
            <a:r>
              <a:rPr lang="en-US" altLang="en-US" b="1" baseline="30000">
                <a:solidFill>
                  <a:srgbClr val="000000"/>
                </a:solidFill>
              </a:rPr>
              <a:t>-</a:t>
            </a:r>
            <a:endParaRPr lang="en-US" altLang="en-US" b="1">
              <a:solidFill>
                <a:srgbClr val="FFEA18"/>
              </a:solidFill>
            </a:endParaRPr>
          </a:p>
        </p:txBody>
      </p:sp>
      <p:sp>
        <p:nvSpPr>
          <p:cNvPr id="429109" name="Rectangle 53">
            <a:extLst>
              <a:ext uri="{FF2B5EF4-FFF2-40B4-BE49-F238E27FC236}">
                <a16:creationId xmlns:a16="http://schemas.microsoft.com/office/drawing/2014/main" id="{E26B44B5-C6F2-714C-A776-126CBB2C383D}"/>
              </a:ext>
            </a:extLst>
          </p:cNvPr>
          <p:cNvSpPr>
            <a:spLocks noChangeArrowheads="1"/>
          </p:cNvSpPr>
          <p:nvPr/>
        </p:nvSpPr>
        <p:spPr bwMode="auto">
          <a:xfrm>
            <a:off x="5949950" y="4768850"/>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429110" name="Rectangle 54">
            <a:extLst>
              <a:ext uri="{FF2B5EF4-FFF2-40B4-BE49-F238E27FC236}">
                <a16:creationId xmlns:a16="http://schemas.microsoft.com/office/drawing/2014/main" id="{B33E99A5-A6B2-1A46-9F23-773100803D3C}"/>
              </a:ext>
            </a:extLst>
          </p:cNvPr>
          <p:cNvSpPr>
            <a:spLocks noChangeArrowheads="1"/>
          </p:cNvSpPr>
          <p:nvPr/>
        </p:nvSpPr>
        <p:spPr bwMode="auto">
          <a:xfrm>
            <a:off x="7702550" y="4768850"/>
            <a:ext cx="43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429111" name="Text Box 55">
            <a:extLst>
              <a:ext uri="{FF2B5EF4-FFF2-40B4-BE49-F238E27FC236}">
                <a16:creationId xmlns:a16="http://schemas.microsoft.com/office/drawing/2014/main" id="{A0434568-C489-B94A-AE5A-0EF198F76995}"/>
              </a:ext>
            </a:extLst>
          </p:cNvPr>
          <p:cNvSpPr txBox="1">
            <a:spLocks noChangeArrowheads="1"/>
          </p:cNvSpPr>
          <p:nvPr/>
        </p:nvSpPr>
        <p:spPr bwMode="auto">
          <a:xfrm>
            <a:off x="1036638" y="4602163"/>
            <a:ext cx="1130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loses e-</a:t>
            </a:r>
          </a:p>
        </p:txBody>
      </p:sp>
      <p:sp>
        <p:nvSpPr>
          <p:cNvPr id="429112" name="Text Box 56">
            <a:extLst>
              <a:ext uri="{FF2B5EF4-FFF2-40B4-BE49-F238E27FC236}">
                <a16:creationId xmlns:a16="http://schemas.microsoft.com/office/drawing/2014/main" id="{7BE39F45-C8F5-FE42-BC2D-B04A742D3C09}"/>
              </a:ext>
            </a:extLst>
          </p:cNvPr>
          <p:cNvSpPr txBox="1">
            <a:spLocks noChangeArrowheads="1"/>
          </p:cNvSpPr>
          <p:nvPr/>
        </p:nvSpPr>
        <p:spPr bwMode="auto">
          <a:xfrm>
            <a:off x="2886075" y="4602163"/>
            <a:ext cx="1144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gains e-</a:t>
            </a:r>
          </a:p>
        </p:txBody>
      </p:sp>
      <p:sp>
        <p:nvSpPr>
          <p:cNvPr id="429113" name="Text Box 57">
            <a:extLst>
              <a:ext uri="{FF2B5EF4-FFF2-40B4-BE49-F238E27FC236}">
                <a16:creationId xmlns:a16="http://schemas.microsoft.com/office/drawing/2014/main" id="{33BD6DEC-8189-084F-B49B-6119EF2A12E0}"/>
              </a:ext>
            </a:extLst>
          </p:cNvPr>
          <p:cNvSpPr txBox="1">
            <a:spLocks noChangeArrowheads="1"/>
          </p:cNvSpPr>
          <p:nvPr/>
        </p:nvSpPr>
        <p:spPr bwMode="auto">
          <a:xfrm>
            <a:off x="5299075" y="4602163"/>
            <a:ext cx="120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oxidized</a:t>
            </a:r>
          </a:p>
        </p:txBody>
      </p:sp>
      <p:sp>
        <p:nvSpPr>
          <p:cNvPr id="429114" name="Text Box 58">
            <a:extLst>
              <a:ext uri="{FF2B5EF4-FFF2-40B4-BE49-F238E27FC236}">
                <a16:creationId xmlns:a16="http://schemas.microsoft.com/office/drawing/2014/main" id="{1E3A5AE8-0FE7-524D-B587-6965F8984037}"/>
              </a:ext>
            </a:extLst>
          </p:cNvPr>
          <p:cNvSpPr txBox="1">
            <a:spLocks noChangeArrowheads="1"/>
          </p:cNvSpPr>
          <p:nvPr/>
        </p:nvSpPr>
        <p:spPr bwMode="auto">
          <a:xfrm>
            <a:off x="6981825" y="4602163"/>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reduced</a:t>
            </a:r>
          </a:p>
        </p:txBody>
      </p:sp>
      <p:grpSp>
        <p:nvGrpSpPr>
          <p:cNvPr id="5" name="Group 59">
            <a:extLst>
              <a:ext uri="{FF2B5EF4-FFF2-40B4-BE49-F238E27FC236}">
                <a16:creationId xmlns:a16="http://schemas.microsoft.com/office/drawing/2014/main" id="{DBFE3EFE-71F6-5C4B-AD9C-372A0CC6F73A}"/>
              </a:ext>
            </a:extLst>
          </p:cNvPr>
          <p:cNvGrpSpPr>
            <a:grpSpLocks/>
          </p:cNvGrpSpPr>
          <p:nvPr/>
        </p:nvGrpSpPr>
        <p:grpSpPr bwMode="auto">
          <a:xfrm>
            <a:off x="5241925" y="5905500"/>
            <a:ext cx="2997200" cy="571500"/>
            <a:chOff x="3302" y="3720"/>
            <a:chExt cx="1888" cy="360"/>
          </a:xfrm>
        </p:grpSpPr>
        <p:sp>
          <p:nvSpPr>
            <p:cNvPr id="23571" name="Text Box 60">
              <a:extLst>
                <a:ext uri="{FF2B5EF4-FFF2-40B4-BE49-F238E27FC236}">
                  <a16:creationId xmlns:a16="http://schemas.microsoft.com/office/drawing/2014/main" id="{2B2B041E-41AB-D849-AF48-90334387C257}"/>
                </a:ext>
              </a:extLst>
            </p:cNvPr>
            <p:cNvSpPr txBox="1">
              <a:spLocks noChangeArrowheads="1"/>
            </p:cNvSpPr>
            <p:nvPr/>
          </p:nvSpPr>
          <p:spPr bwMode="auto">
            <a:xfrm>
              <a:off x="3302" y="3720"/>
              <a:ext cx="8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oxidation</a:t>
              </a:r>
            </a:p>
          </p:txBody>
        </p:sp>
        <p:sp>
          <p:nvSpPr>
            <p:cNvPr id="23572" name="Text Box 61">
              <a:extLst>
                <a:ext uri="{FF2B5EF4-FFF2-40B4-BE49-F238E27FC236}">
                  <a16:creationId xmlns:a16="http://schemas.microsoft.com/office/drawing/2014/main" id="{3B4CE5E7-9B62-1742-A2A0-CE682B66840F}"/>
                </a:ext>
              </a:extLst>
            </p:cNvPr>
            <p:cNvSpPr txBox="1">
              <a:spLocks noChangeArrowheads="1"/>
            </p:cNvSpPr>
            <p:nvPr/>
          </p:nvSpPr>
          <p:spPr bwMode="auto">
            <a:xfrm>
              <a:off x="4345" y="3720"/>
              <a:ext cx="8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reduction</a:t>
              </a:r>
            </a:p>
          </p:txBody>
        </p:sp>
        <p:sp>
          <p:nvSpPr>
            <p:cNvPr id="23573" name="Freeform 62">
              <a:extLst>
                <a:ext uri="{FF2B5EF4-FFF2-40B4-BE49-F238E27FC236}">
                  <a16:creationId xmlns:a16="http://schemas.microsoft.com/office/drawing/2014/main" id="{B7067ABA-EF8A-1048-B067-DF4B7A9B51D8}"/>
                </a:ext>
              </a:extLst>
            </p:cNvPr>
            <p:cNvSpPr>
              <a:spLocks/>
            </p:cNvSpPr>
            <p:nvPr/>
          </p:nvSpPr>
          <p:spPr bwMode="auto">
            <a:xfrm>
              <a:off x="4080" y="3936"/>
              <a:ext cx="336" cy="144"/>
            </a:xfrm>
            <a:custGeom>
              <a:avLst/>
              <a:gdLst>
                <a:gd name="T0" fmla="*/ 0 w 336"/>
                <a:gd name="T1" fmla="*/ 0 h 144"/>
                <a:gd name="T2" fmla="*/ 192 w 336"/>
                <a:gd name="T3" fmla="*/ 144 h 144"/>
                <a:gd name="T4" fmla="*/ 336 w 336"/>
                <a:gd name="T5" fmla="*/ 0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68" y="72"/>
                    <a:pt x="136" y="144"/>
                    <a:pt x="192" y="144"/>
                  </a:cubicBezTo>
                  <a:cubicBezTo>
                    <a:pt x="248" y="144"/>
                    <a:pt x="312" y="24"/>
                    <a:pt x="336" y="0"/>
                  </a:cubicBezTo>
                </a:path>
              </a:pathLst>
            </a:custGeom>
            <a:noFill/>
            <a:ln w="38100">
              <a:solidFill>
                <a:srgbClr val="CC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29119" name="Rectangle 63">
            <a:extLst>
              <a:ext uri="{FF2B5EF4-FFF2-40B4-BE49-F238E27FC236}">
                <a16:creationId xmlns:a16="http://schemas.microsoft.com/office/drawing/2014/main" id="{BEB5D74A-35FB-C042-B185-FE001676404B}"/>
              </a:ext>
            </a:extLst>
          </p:cNvPr>
          <p:cNvSpPr>
            <a:spLocks noChangeArrowheads="1"/>
          </p:cNvSpPr>
          <p:nvPr/>
        </p:nvSpPr>
        <p:spPr bwMode="auto">
          <a:xfrm>
            <a:off x="6362700" y="6461125"/>
            <a:ext cx="87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CC0000"/>
                </a:solidFill>
              </a:rPr>
              <a:t>redox</a:t>
            </a:r>
          </a:p>
        </p:txBody>
      </p:sp>
      <p:sp>
        <p:nvSpPr>
          <p:cNvPr id="429120" name="AutoShape 64">
            <a:extLst>
              <a:ext uri="{FF2B5EF4-FFF2-40B4-BE49-F238E27FC236}">
                <a16:creationId xmlns:a16="http://schemas.microsoft.com/office/drawing/2014/main" id="{0E3B87C6-BEB0-CC48-8E21-9C947CA54E03}"/>
              </a:ext>
            </a:extLst>
          </p:cNvPr>
          <p:cNvSpPr>
            <a:spLocks noChangeArrowheads="1"/>
          </p:cNvSpPr>
          <p:nvPr/>
        </p:nvSpPr>
        <p:spPr bwMode="auto">
          <a:xfrm>
            <a:off x="5884863" y="5486400"/>
            <a:ext cx="457200" cy="457200"/>
          </a:xfrm>
          <a:prstGeom prst="star16">
            <a:avLst>
              <a:gd name="adj" fmla="val 37500"/>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chemeClr val="accent2"/>
                </a:solidFill>
              </a:rPr>
              <a:t>e</a:t>
            </a:r>
            <a:r>
              <a:rPr lang="en-US" altLang="en-US" b="1" baseline="30000">
                <a:solidFill>
                  <a:schemeClr val="accent2"/>
                </a:solidFill>
              </a:rPr>
              <a:t>-</a:t>
            </a:r>
            <a:endParaRPr lang="en-US" altLang="en-US"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9059">
                                            <p:txEl>
                                              <p:pRg st="0" end="0"/>
                                            </p:txEl>
                                          </p:spTgt>
                                        </p:tgtEl>
                                        <p:attrNameLst>
                                          <p:attrName>style.visibility</p:attrName>
                                        </p:attrNameLst>
                                      </p:cBhvr>
                                      <p:to>
                                        <p:strVal val="visible"/>
                                      </p:to>
                                    </p:set>
                                    <p:anim calcmode="lin" valueType="num">
                                      <p:cBhvr additive="base">
                                        <p:cTn id="7" dur="500" fill="hold"/>
                                        <p:tgtEl>
                                          <p:spTgt spid="429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90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9059">
                                            <p:txEl>
                                              <p:pRg st="1" end="1"/>
                                            </p:txEl>
                                          </p:spTgt>
                                        </p:tgtEl>
                                        <p:attrNameLst>
                                          <p:attrName>style.visibility</p:attrName>
                                        </p:attrNameLst>
                                      </p:cBhvr>
                                      <p:to>
                                        <p:strVal val="visible"/>
                                      </p:to>
                                    </p:set>
                                    <p:anim calcmode="lin" valueType="num">
                                      <p:cBhvr additive="base">
                                        <p:cTn id="13" dur="500" fill="hold"/>
                                        <p:tgtEl>
                                          <p:spTgt spid="429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90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9059">
                                            <p:txEl>
                                              <p:pRg st="2" end="2"/>
                                            </p:txEl>
                                          </p:spTgt>
                                        </p:tgtEl>
                                        <p:attrNameLst>
                                          <p:attrName>style.visibility</p:attrName>
                                        </p:attrNameLst>
                                      </p:cBhvr>
                                      <p:to>
                                        <p:strVal val="visible"/>
                                      </p:to>
                                    </p:set>
                                    <p:anim calcmode="lin" valueType="num">
                                      <p:cBhvr additive="base">
                                        <p:cTn id="19" dur="500" fill="hold"/>
                                        <p:tgtEl>
                                          <p:spTgt spid="429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90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9059">
                                            <p:txEl>
                                              <p:pRg st="3" end="3"/>
                                            </p:txEl>
                                          </p:spTgt>
                                        </p:tgtEl>
                                        <p:attrNameLst>
                                          <p:attrName>style.visibility</p:attrName>
                                        </p:attrNameLst>
                                      </p:cBhvr>
                                      <p:to>
                                        <p:strVal val="visible"/>
                                      </p:to>
                                    </p:set>
                                    <p:anim calcmode="lin" valueType="num">
                                      <p:cBhvr additive="base">
                                        <p:cTn id="25" dur="500" fill="hold"/>
                                        <p:tgtEl>
                                          <p:spTgt spid="429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90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29111">
                                            <p:txEl>
                                              <p:pRg st="0" end="0"/>
                                            </p:txEl>
                                          </p:spTgt>
                                        </p:tgtEl>
                                        <p:attrNameLst>
                                          <p:attrName>style.visibility</p:attrName>
                                        </p:attrNameLst>
                                      </p:cBhvr>
                                      <p:to>
                                        <p:strVal val="visible"/>
                                      </p:to>
                                    </p:set>
                                    <p:animEffect transition="in" filter="wipe(left)">
                                      <p:cBhvr>
                                        <p:cTn id="41" dur="500"/>
                                        <p:tgtEl>
                                          <p:spTgt spid="429111">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5" name="Pong"/>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9112">
                                            <p:txEl>
                                              <p:pRg st="0" end="0"/>
                                            </p:txEl>
                                          </p:spTgt>
                                        </p:tgtEl>
                                        <p:attrNameLst>
                                          <p:attrName>style.visibility</p:attrName>
                                        </p:attrNameLst>
                                      </p:cBhvr>
                                      <p:to>
                                        <p:strVal val="visible"/>
                                      </p:to>
                                    </p:set>
                                    <p:animEffect transition="in" filter="wipe(left)">
                                      <p:cBhvr>
                                        <p:cTn id="46" dur="500"/>
                                        <p:tgtEl>
                                          <p:spTgt spid="429112">
                                            <p:txEl>
                                              <p:pRg st="0" end="0"/>
                                            </p:txEl>
                                          </p:spTgt>
                                        </p:tgtEl>
                                      </p:cBhvr>
                                    </p:animEffect>
                                  </p:childTnLst>
                                  <p:subTnLst>
                                    <p:audio>
                                      <p:cMediaNode>
                                        <p:cTn display="0" masterRel="sameClick">
                                          <p:stCondLst>
                                            <p:cond evt="begin" delay="0">
                                              <p:tn val="44"/>
                                            </p:cond>
                                          </p:stCondLst>
                                          <p:endCondLst>
                                            <p:cond evt="onStopAudio" delay="0">
                                              <p:tgtEl>
                                                <p:sldTgt/>
                                              </p:tgtEl>
                                            </p:cond>
                                          </p:endCondLst>
                                        </p:cTn>
                                        <p:tgtEl>
                                          <p:sndTgt r:embed="rId5" name="Pong"/>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9120"/>
                                        </p:tgtEl>
                                        <p:attrNameLst>
                                          <p:attrName>style.visibility</p:attrName>
                                        </p:attrNameLst>
                                      </p:cBhvr>
                                      <p:to>
                                        <p:strVal val="visible"/>
                                      </p:to>
                                    </p:set>
                                    <p:animEffect transition="in" filter="wipe(left)">
                                      <p:cBhvr>
                                        <p:cTn id="51" dur="500"/>
                                        <p:tgtEl>
                                          <p:spTgt spid="429120"/>
                                        </p:tgtEl>
                                      </p:cBhvr>
                                    </p:animEffect>
                                  </p:childTnLst>
                                  <p:subTnLst>
                                    <p:audio>
                                      <p:cMediaNode>
                                        <p:cTn display="0" masterRel="sameClick">
                                          <p:stCondLst>
                                            <p:cond evt="begin" delay="0">
                                              <p:tn val="49"/>
                                            </p:cond>
                                          </p:stCondLst>
                                          <p:endCondLst>
                                            <p:cond evt="onStopAudio" delay="0">
                                              <p:tgtEl>
                                                <p:sldTgt/>
                                              </p:tgtEl>
                                            </p:cond>
                                          </p:endCondLst>
                                        </p:cTn>
                                        <p:tgtEl>
                                          <p:sndTgt r:embed="rId4" name="Vibro Up"/>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9109">
                                            <p:txEl>
                                              <p:pRg st="0" end="0"/>
                                            </p:txEl>
                                          </p:spTgt>
                                        </p:tgtEl>
                                        <p:attrNameLst>
                                          <p:attrName>style.visibility</p:attrName>
                                        </p:attrNameLst>
                                      </p:cBhvr>
                                      <p:to>
                                        <p:strVal val="visible"/>
                                      </p:to>
                                    </p:set>
                                    <p:animEffect transition="in" filter="wipe(left)">
                                      <p:cBhvr>
                                        <p:cTn id="56" dur="500"/>
                                        <p:tgtEl>
                                          <p:spTgt spid="429109">
                                            <p:txEl>
                                              <p:pRg st="0" end="0"/>
                                            </p:txEl>
                                          </p:spTgt>
                                        </p:tgtEl>
                                      </p:cBhvr>
                                    </p:animEffect>
                                  </p:childTnLst>
                                  <p:subTnLst>
                                    <p:audio>
                                      <p:cMediaNode>
                                        <p:cTn display="0" masterRel="sameClick">
                                          <p:stCondLst>
                                            <p:cond evt="begin" delay="0">
                                              <p:tn val="54"/>
                                            </p:cond>
                                          </p:stCondLst>
                                          <p:endCondLst>
                                            <p:cond evt="onStopAudio" delay="0">
                                              <p:tgtEl>
                                                <p:sldTgt/>
                                              </p:tgtEl>
                                            </p:cond>
                                          </p:endCondLst>
                                        </p:cTn>
                                        <p:tgtEl>
                                          <p:sndTgt r:embed="rId5" name="Pong"/>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9108"/>
                                        </p:tgtEl>
                                        <p:attrNameLst>
                                          <p:attrName>style.visibility</p:attrName>
                                        </p:attrNameLst>
                                      </p:cBhvr>
                                      <p:to>
                                        <p:strVal val="visible"/>
                                      </p:to>
                                    </p:set>
                                    <p:animEffect transition="in" filter="wipe(left)">
                                      <p:cBhvr>
                                        <p:cTn id="61" dur="500"/>
                                        <p:tgtEl>
                                          <p:spTgt spid="429108"/>
                                        </p:tgtEl>
                                      </p:cBhvr>
                                    </p:animEffect>
                                  </p:childTnLst>
                                  <p:subTnLst>
                                    <p:audio>
                                      <p:cMediaNode>
                                        <p:cTn display="0" masterRel="sameClick">
                                          <p:stCondLst>
                                            <p:cond evt="begin" delay="0">
                                              <p:tn val="59"/>
                                            </p:cond>
                                          </p:stCondLst>
                                          <p:endCondLst>
                                            <p:cond evt="onStopAudio" delay="0">
                                              <p:tgtEl>
                                                <p:sldTgt/>
                                              </p:tgtEl>
                                            </p:cond>
                                          </p:endCondLst>
                                        </p:cTn>
                                        <p:tgtEl>
                                          <p:sndTgt r:embed="rId4" name="Vibro Up"/>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29110">
                                            <p:txEl>
                                              <p:pRg st="0" end="0"/>
                                            </p:txEl>
                                          </p:spTgt>
                                        </p:tgtEl>
                                        <p:attrNameLst>
                                          <p:attrName>style.visibility</p:attrName>
                                        </p:attrNameLst>
                                      </p:cBhvr>
                                      <p:to>
                                        <p:strVal val="visible"/>
                                      </p:to>
                                    </p:set>
                                    <p:animEffect transition="in" filter="wipe(left)">
                                      <p:cBhvr>
                                        <p:cTn id="66" dur="500"/>
                                        <p:tgtEl>
                                          <p:spTgt spid="429110">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5" name="Pong"/>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29113">
                                            <p:txEl>
                                              <p:pRg st="0" end="0"/>
                                            </p:txEl>
                                          </p:spTgt>
                                        </p:tgtEl>
                                        <p:attrNameLst>
                                          <p:attrName>style.visibility</p:attrName>
                                        </p:attrNameLst>
                                      </p:cBhvr>
                                      <p:to>
                                        <p:strVal val="visible"/>
                                      </p:to>
                                    </p:set>
                                    <p:animEffect transition="in" filter="wipe(left)">
                                      <p:cBhvr>
                                        <p:cTn id="71" dur="500"/>
                                        <p:tgtEl>
                                          <p:spTgt spid="429113">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29114">
                                            <p:txEl>
                                              <p:pRg st="0" end="0"/>
                                            </p:txEl>
                                          </p:spTgt>
                                        </p:tgtEl>
                                        <p:attrNameLst>
                                          <p:attrName>style.visibility</p:attrName>
                                        </p:attrNameLst>
                                      </p:cBhvr>
                                      <p:to>
                                        <p:strVal val="visible"/>
                                      </p:to>
                                    </p:set>
                                    <p:animEffect transition="in" filter="wipe(left)">
                                      <p:cBhvr>
                                        <p:cTn id="76" dur="500"/>
                                        <p:tgtEl>
                                          <p:spTgt spid="429114">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wipe(left)">
                                      <p:cBhvr>
                                        <p:cTn id="81" dur="500"/>
                                        <p:tgtEl>
                                          <p:spTgt spid="5"/>
                                        </p:tgtEl>
                                      </p:cBhvr>
                                    </p:animEffect>
                                  </p:childTnLst>
                                  <p:subTnLst>
                                    <p:audio>
                                      <p:cMediaNode>
                                        <p:cTn display="0" masterRel="sameClick">
                                          <p:stCondLst>
                                            <p:cond evt="begin" delay="0">
                                              <p:tn val="79"/>
                                            </p:cond>
                                          </p:stCondLst>
                                          <p:endCondLst>
                                            <p:cond evt="onStopAudio" delay="0">
                                              <p:tgtEl>
                                                <p:sldTgt/>
                                              </p:tgtEl>
                                            </p:cond>
                                          </p:endCondLst>
                                        </p:cTn>
                                        <p:tgtEl>
                                          <p:sndTgt r:embed="rId6" name="Chimes"/>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29119">
                                            <p:txEl>
                                              <p:pRg st="0" end="0"/>
                                            </p:txEl>
                                          </p:spTgt>
                                        </p:tgtEl>
                                        <p:attrNameLst>
                                          <p:attrName>style.visibility</p:attrName>
                                        </p:attrNameLst>
                                      </p:cBhvr>
                                      <p:to>
                                        <p:strVal val="visible"/>
                                      </p:to>
                                    </p:set>
                                    <p:animEffect transition="in" filter="wipe(left)">
                                      <p:cBhvr>
                                        <p:cTn id="86" dur="500"/>
                                        <p:tgtEl>
                                          <p:spTgt spid="429119">
                                            <p:txEl>
                                              <p:pRg st="0" end="0"/>
                                            </p:txEl>
                                          </p:spTgt>
                                        </p:tgtEl>
                                      </p:cBhvr>
                                    </p:animEffect>
                                  </p:childTnLst>
                                  <p:subTnLst>
                                    <p:audio>
                                      <p:cMediaNode>
                                        <p:cTn display="0" masterRel="sameClick">
                                          <p:stCondLst>
                                            <p:cond evt="begin" delay="0">
                                              <p:tn val="84"/>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9" grpId="0" build="p" autoUpdateAnimBg="0"/>
      <p:bldP spid="429108" grpId="0" animBg="1" autoUpdateAnimBg="0"/>
      <p:bldP spid="429109" grpId="0" build="p" autoUpdateAnimBg="0"/>
      <p:bldP spid="429110" grpId="0" build="p" autoUpdateAnimBg="0"/>
      <p:bldP spid="429111" grpId="0" build="p" autoUpdateAnimBg="0"/>
      <p:bldP spid="429112" grpId="0" build="p" autoUpdateAnimBg="0"/>
      <p:bldP spid="429113" grpId="0" build="p" autoUpdateAnimBg="0"/>
      <p:bldP spid="429114" grpId="0" build="p" autoUpdateAnimBg="0"/>
      <p:bldP spid="429119" grpId="0" build="p" autoUpdateAnimBg="0"/>
      <p:bldP spid="42912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Group 2">
            <a:extLst>
              <a:ext uri="{FF2B5EF4-FFF2-40B4-BE49-F238E27FC236}">
                <a16:creationId xmlns:a16="http://schemas.microsoft.com/office/drawing/2014/main" id="{1A997A27-FEAD-C94E-A58F-7A080D3A88A6}"/>
              </a:ext>
            </a:extLst>
          </p:cNvPr>
          <p:cNvGrpSpPr>
            <a:grpSpLocks/>
          </p:cNvGrpSpPr>
          <p:nvPr/>
        </p:nvGrpSpPr>
        <p:grpSpPr bwMode="auto">
          <a:xfrm>
            <a:off x="4433888" y="914400"/>
            <a:ext cx="4625975" cy="5738813"/>
            <a:chOff x="2793" y="251"/>
            <a:chExt cx="2914" cy="3615"/>
          </a:xfrm>
        </p:grpSpPr>
        <p:pic>
          <p:nvPicPr>
            <p:cNvPr id="29704" name="Picture 3" descr="09_03">
              <a:extLst>
                <a:ext uri="{FF2B5EF4-FFF2-40B4-BE49-F238E27FC236}">
                  <a16:creationId xmlns:a16="http://schemas.microsoft.com/office/drawing/2014/main" id="{234A8D76-4D25-5F45-84EA-55B223CA25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501" t="4500" r="22501" b="4500"/>
            <a:stretch>
              <a:fillRect/>
            </a:stretch>
          </p:blipFill>
          <p:spPr bwMode="auto">
            <a:xfrm>
              <a:off x="2793" y="251"/>
              <a:ext cx="2914" cy="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4">
              <a:extLst>
                <a:ext uri="{FF2B5EF4-FFF2-40B4-BE49-F238E27FC236}">
                  <a16:creationId xmlns:a16="http://schemas.microsoft.com/office/drawing/2014/main" id="{A138B4DA-F99F-CB44-84EC-3326FB370452}"/>
                </a:ext>
              </a:extLst>
            </p:cNvPr>
            <p:cNvSpPr>
              <a:spLocks noChangeArrowheads="1"/>
            </p:cNvSpPr>
            <p:nvPr/>
          </p:nvSpPr>
          <p:spPr bwMode="auto">
            <a:xfrm>
              <a:off x="4690" y="357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06" name="Rectangle 5">
              <a:extLst>
                <a:ext uri="{FF2B5EF4-FFF2-40B4-BE49-F238E27FC236}">
                  <a16:creationId xmlns:a16="http://schemas.microsoft.com/office/drawing/2014/main" id="{D74EF61B-E601-A74E-9B00-B056F7B9CB06}"/>
                </a:ext>
              </a:extLst>
            </p:cNvPr>
            <p:cNvSpPr>
              <a:spLocks noChangeArrowheads="1"/>
            </p:cNvSpPr>
            <p:nvPr/>
          </p:nvSpPr>
          <p:spPr bwMode="auto">
            <a:xfrm>
              <a:off x="2818" y="2823"/>
              <a:ext cx="788" cy="230"/>
            </a:xfrm>
            <a:prstGeom prst="rect">
              <a:avLst/>
            </a:prstGeom>
            <a:solidFill>
              <a:srgbClr val="EAC29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b="1">
                  <a:solidFill>
                    <a:srgbClr val="0F116A"/>
                  </a:solidFill>
                </a:rPr>
                <a:t>ADP + P</a:t>
              </a:r>
              <a:r>
                <a:rPr lang="en-US" altLang="en-US" b="1" baseline="-25000">
                  <a:solidFill>
                    <a:srgbClr val="0F116A"/>
                  </a:solidFill>
                </a:rPr>
                <a:t>i</a:t>
              </a:r>
              <a:endParaRPr lang="en-US" altLang="en-US" b="1">
                <a:solidFill>
                  <a:srgbClr val="0F116A"/>
                </a:solidFill>
              </a:endParaRPr>
            </a:p>
          </p:txBody>
        </p:sp>
        <p:sp>
          <p:nvSpPr>
            <p:cNvPr id="29707" name="Rectangle 6">
              <a:extLst>
                <a:ext uri="{FF2B5EF4-FFF2-40B4-BE49-F238E27FC236}">
                  <a16:creationId xmlns:a16="http://schemas.microsoft.com/office/drawing/2014/main" id="{83A4937C-F2D2-7944-B197-05E2A7741008}"/>
                </a:ext>
              </a:extLst>
            </p:cNvPr>
            <p:cNvSpPr>
              <a:spLocks noChangeArrowheads="1"/>
            </p:cNvSpPr>
            <p:nvPr/>
          </p:nvSpPr>
          <p:spPr bwMode="auto">
            <a:xfrm>
              <a:off x="3655" y="709"/>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08" name="Rectangle 7">
              <a:extLst>
                <a:ext uri="{FF2B5EF4-FFF2-40B4-BE49-F238E27FC236}">
                  <a16:creationId xmlns:a16="http://schemas.microsoft.com/office/drawing/2014/main" id="{A20275F1-B7E9-6F4C-8970-62D7577AFAE2}"/>
                </a:ext>
              </a:extLst>
            </p:cNvPr>
            <p:cNvSpPr>
              <a:spLocks noChangeArrowheads="1"/>
            </p:cNvSpPr>
            <p:nvPr/>
          </p:nvSpPr>
          <p:spPr bwMode="auto">
            <a:xfrm>
              <a:off x="4872"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09" name="Rectangle 8">
              <a:extLst>
                <a:ext uri="{FF2B5EF4-FFF2-40B4-BE49-F238E27FC236}">
                  <a16:creationId xmlns:a16="http://schemas.microsoft.com/office/drawing/2014/main" id="{CA857246-0474-4548-AD28-56EA5D7D6EF3}"/>
                </a:ext>
              </a:extLst>
            </p:cNvPr>
            <p:cNvSpPr>
              <a:spLocks noChangeArrowheads="1"/>
            </p:cNvSpPr>
            <p:nvPr/>
          </p:nvSpPr>
          <p:spPr bwMode="auto">
            <a:xfrm>
              <a:off x="4899" y="40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10" name="Rectangle 9">
              <a:extLst>
                <a:ext uri="{FF2B5EF4-FFF2-40B4-BE49-F238E27FC236}">
                  <a16:creationId xmlns:a16="http://schemas.microsoft.com/office/drawing/2014/main" id="{F287B0C2-B66D-AA4C-83C7-D8E0C02239FC}"/>
                </a:ext>
              </a:extLst>
            </p:cNvPr>
            <p:cNvSpPr>
              <a:spLocks noChangeArrowheads="1"/>
            </p:cNvSpPr>
            <p:nvPr/>
          </p:nvSpPr>
          <p:spPr bwMode="auto">
            <a:xfrm>
              <a:off x="4217" y="7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11" name="Rectangle 10">
              <a:extLst>
                <a:ext uri="{FF2B5EF4-FFF2-40B4-BE49-F238E27FC236}">
                  <a16:creationId xmlns:a16="http://schemas.microsoft.com/office/drawing/2014/main" id="{5E25F4A2-9044-DF43-9441-1A74A53C14D8}"/>
                </a:ext>
              </a:extLst>
            </p:cNvPr>
            <p:cNvSpPr>
              <a:spLocks noChangeArrowheads="1"/>
            </p:cNvSpPr>
            <p:nvPr/>
          </p:nvSpPr>
          <p:spPr bwMode="auto">
            <a:xfrm>
              <a:off x="4521" y="69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12" name="Rectangle 11">
              <a:extLst>
                <a:ext uri="{FF2B5EF4-FFF2-40B4-BE49-F238E27FC236}">
                  <a16:creationId xmlns:a16="http://schemas.microsoft.com/office/drawing/2014/main" id="{ACE858B1-13F5-5E4B-8601-BEC5434E78D9}"/>
                </a:ext>
              </a:extLst>
            </p:cNvPr>
            <p:cNvSpPr>
              <a:spLocks noChangeArrowheads="1"/>
            </p:cNvSpPr>
            <p:nvPr/>
          </p:nvSpPr>
          <p:spPr bwMode="auto">
            <a:xfrm>
              <a:off x="4439" y="446"/>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13" name="Rectangle 12">
              <a:extLst>
                <a:ext uri="{FF2B5EF4-FFF2-40B4-BE49-F238E27FC236}">
                  <a16:creationId xmlns:a16="http://schemas.microsoft.com/office/drawing/2014/main" id="{F08FB5EF-4F21-284A-B293-60B7EA18AE41}"/>
                </a:ext>
              </a:extLst>
            </p:cNvPr>
            <p:cNvSpPr>
              <a:spLocks noChangeArrowheads="1"/>
            </p:cNvSpPr>
            <p:nvPr/>
          </p:nvSpPr>
          <p:spPr bwMode="auto">
            <a:xfrm>
              <a:off x="4063" y="441"/>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sp>
          <p:nvSpPr>
            <p:cNvPr id="29714" name="Rectangle 13">
              <a:extLst>
                <a:ext uri="{FF2B5EF4-FFF2-40B4-BE49-F238E27FC236}">
                  <a16:creationId xmlns:a16="http://schemas.microsoft.com/office/drawing/2014/main" id="{A8FBED12-4B5F-5F4A-9F97-A18CBC24E6F4}"/>
                </a:ext>
              </a:extLst>
            </p:cNvPr>
            <p:cNvSpPr>
              <a:spLocks noChangeArrowheads="1"/>
            </p:cNvSpPr>
            <p:nvPr/>
          </p:nvSpPr>
          <p:spPr bwMode="auto">
            <a:xfrm>
              <a:off x="3709" y="28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H</a:t>
              </a:r>
              <a:r>
                <a:rPr lang="en-US" altLang="en-US" sz="1800" b="1" baseline="30000">
                  <a:solidFill>
                    <a:srgbClr val="CC0000"/>
                  </a:solidFill>
                </a:rPr>
                <a:t>+</a:t>
              </a:r>
              <a:endParaRPr lang="en-US" altLang="en-US" sz="1800" b="1">
                <a:solidFill>
                  <a:srgbClr val="CC0000"/>
                </a:solidFill>
              </a:endParaRPr>
            </a:p>
          </p:txBody>
        </p:sp>
      </p:grpSp>
      <p:sp>
        <p:nvSpPr>
          <p:cNvPr id="29698" name="Rectangle 16">
            <a:extLst>
              <a:ext uri="{FF2B5EF4-FFF2-40B4-BE49-F238E27FC236}">
                <a16:creationId xmlns:a16="http://schemas.microsoft.com/office/drawing/2014/main" id="{88595904-0D22-FC4D-9226-BF16EEB1ED55}"/>
              </a:ext>
            </a:extLst>
          </p:cNvPr>
          <p:cNvSpPr>
            <a:spLocks noGrp="1" noChangeArrowheads="1"/>
          </p:cNvSpPr>
          <p:nvPr>
            <p:ph type="title"/>
          </p:nvPr>
        </p:nvSpPr>
        <p:spPr>
          <a:xfrm>
            <a:off x="595312" y="439737"/>
            <a:ext cx="3787775" cy="595313"/>
          </a:xfrm>
        </p:spPr>
        <p:txBody>
          <a:bodyPr/>
          <a:lstStyle/>
          <a:p>
            <a:pPr eaLnBrk="1" hangingPunct="1"/>
            <a:r>
              <a:rPr lang="en-US" altLang="en-US" dirty="0">
                <a:ea typeface="ＭＳ Ｐゴシック" panose="020B0600070205080204" pitchFamily="34" charset="-128"/>
              </a:rPr>
              <a:t>We did it!</a:t>
            </a:r>
          </a:p>
        </p:txBody>
      </p:sp>
      <p:sp>
        <p:nvSpPr>
          <p:cNvPr id="412689" name="AutoShape 17">
            <a:extLst>
              <a:ext uri="{FF2B5EF4-FFF2-40B4-BE49-F238E27FC236}">
                <a16:creationId xmlns:a16="http://schemas.microsoft.com/office/drawing/2014/main" id="{3E3371E1-7905-D947-8EEC-AECF30089730}"/>
              </a:ext>
            </a:extLst>
          </p:cNvPr>
          <p:cNvSpPr>
            <a:spLocks noChangeArrowheads="1"/>
          </p:cNvSpPr>
          <p:nvPr/>
        </p:nvSpPr>
        <p:spPr bwMode="auto">
          <a:xfrm>
            <a:off x="4724400" y="5424488"/>
            <a:ext cx="1389063" cy="909637"/>
          </a:xfrm>
          <a:prstGeom prst="irregularSeal1">
            <a:avLst/>
          </a:prstGeom>
          <a:solidFill>
            <a:srgbClr val="FFEA18"/>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CC0000"/>
                </a:solidFill>
              </a:rPr>
              <a:t>ATP</a:t>
            </a:r>
            <a:endParaRPr lang="en-US" altLang="en-US" sz="6000" b="1">
              <a:solidFill>
                <a:schemeClr val="tx2"/>
              </a:solidFill>
            </a:endParaRPr>
          </a:p>
        </p:txBody>
      </p:sp>
      <p:sp>
        <p:nvSpPr>
          <p:cNvPr id="412690" name="Rectangle 18" descr="Rectangle: Click to edit Master text styles&#13;&#10;Second level&#13;&#10;Third level&#13;&#10;Fourth level&#13;&#10;Fifth level">
            <a:extLst>
              <a:ext uri="{FF2B5EF4-FFF2-40B4-BE49-F238E27FC236}">
                <a16:creationId xmlns:a16="http://schemas.microsoft.com/office/drawing/2014/main" id="{E153B337-9D39-2A43-8D9F-5540D7CFA2C5}"/>
              </a:ext>
            </a:extLst>
          </p:cNvPr>
          <p:cNvSpPr>
            <a:spLocks noGrp="1" noChangeArrowheads="1"/>
          </p:cNvSpPr>
          <p:nvPr>
            <p:ph type="body" idx="1"/>
          </p:nvPr>
        </p:nvSpPr>
        <p:spPr>
          <a:xfrm>
            <a:off x="609600" y="1155700"/>
            <a:ext cx="3905250" cy="4548188"/>
          </a:xfrm>
        </p:spPr>
        <p:txBody>
          <a:bodyPr/>
          <a:lstStyle/>
          <a:p>
            <a:pPr eaLnBrk="1" hangingPunct="1"/>
            <a:r>
              <a:rPr lang="en-US" altLang="en-US" sz="2000" dirty="0">
                <a:ea typeface="ＭＳ Ｐゴシック" panose="020B0600070205080204" pitchFamily="34" charset="-128"/>
              </a:rPr>
              <a:t>Set up a H</a:t>
            </a:r>
            <a:r>
              <a:rPr lang="en-US" altLang="en-US" sz="2000" baseline="30000" dirty="0">
                <a:ea typeface="ＭＳ Ｐゴシック" panose="020B0600070205080204" pitchFamily="34" charset="-128"/>
              </a:rPr>
              <a:t>+ </a:t>
            </a:r>
            <a:r>
              <a:rPr lang="en-US" altLang="en-US" sz="2000" dirty="0">
                <a:ea typeface="ＭＳ Ｐゴシック" panose="020B0600070205080204" pitchFamily="34" charset="-128"/>
              </a:rPr>
              <a:t>gradient</a:t>
            </a:r>
          </a:p>
          <a:p>
            <a:pPr eaLnBrk="1" hangingPunct="1"/>
            <a:r>
              <a:rPr lang="en-US" altLang="en-US" sz="2000" dirty="0">
                <a:ea typeface="ＭＳ Ｐゴシック" panose="020B0600070205080204" pitchFamily="34" charset="-128"/>
              </a:rPr>
              <a:t>Allow the </a:t>
            </a:r>
            <a:r>
              <a:rPr lang="en-US" altLang="en-US" sz="2000" u="sng" dirty="0">
                <a:solidFill>
                  <a:srgbClr val="CC0000"/>
                </a:solidFill>
                <a:ea typeface="ＭＳ Ｐゴシック" panose="020B0600070205080204" pitchFamily="34" charset="-128"/>
              </a:rPr>
              <a:t>protons</a:t>
            </a:r>
            <a:r>
              <a:rPr lang="en-US" altLang="en-US" sz="2000" dirty="0">
                <a:ea typeface="ＭＳ Ｐゴシック" panose="020B0600070205080204" pitchFamily="34" charset="-128"/>
              </a:rPr>
              <a:t>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to flow through ATP synthase</a:t>
            </a:r>
          </a:p>
          <a:p>
            <a:pPr eaLnBrk="1" hangingPunct="1"/>
            <a:r>
              <a:rPr lang="en-US" altLang="en-US" sz="2000" dirty="0">
                <a:ea typeface="ＭＳ Ｐゴシック" panose="020B0600070205080204" pitchFamily="34" charset="-128"/>
              </a:rPr>
              <a:t>Synthesizes ATP</a:t>
            </a:r>
          </a:p>
          <a:p>
            <a:pPr eaLnBrk="1" hangingPunct="1">
              <a:buFont typeface="Wingdings" pitchFamily="2" charset="2"/>
              <a:buNone/>
            </a:pPr>
            <a:r>
              <a:rPr lang="en-US" altLang="en-US" sz="2000" dirty="0">
                <a:solidFill>
                  <a:schemeClr val="tx2"/>
                </a:solidFill>
                <a:ea typeface="ＭＳ Ｐゴシック" panose="020B0600070205080204" pitchFamily="34" charset="-128"/>
              </a:rPr>
              <a:t>ADP  </a:t>
            </a:r>
            <a:r>
              <a:rPr lang="en-US" altLang="en-US" sz="2000" dirty="0">
                <a:ea typeface="ＭＳ Ｐゴシック" panose="020B0600070205080204" pitchFamily="34" charset="-128"/>
              </a:rPr>
              <a:t>+ P</a:t>
            </a:r>
            <a:r>
              <a:rPr lang="en-US" altLang="en-US" sz="2000" baseline="-25000" dirty="0">
                <a:ea typeface="ＭＳ Ｐゴシック" panose="020B0600070205080204" pitchFamily="34" charset="-128"/>
              </a:rPr>
              <a:t>i</a:t>
            </a:r>
            <a:r>
              <a:rPr lang="en-US" altLang="en-US" sz="2000" dirty="0">
                <a:ea typeface="ＭＳ Ｐゴシック" panose="020B0600070205080204" pitchFamily="34" charset="-128"/>
              </a:rPr>
              <a:t> </a:t>
            </a:r>
            <a:r>
              <a:rPr lang="en-US" altLang="en-US" sz="2000" dirty="0">
                <a:ea typeface="ＭＳ Ｐゴシック" panose="020B0600070205080204" pitchFamily="34" charset="-128"/>
                <a:sym typeface="Symbol" pitchFamily="2" charset="2"/>
              </a:rPr>
              <a:t></a:t>
            </a:r>
            <a:r>
              <a:rPr lang="en-US" altLang="en-US" sz="2000" dirty="0">
                <a:ea typeface="ＭＳ Ｐゴシック" panose="020B0600070205080204" pitchFamily="34" charset="-128"/>
              </a:rPr>
              <a:t> </a:t>
            </a:r>
            <a:r>
              <a:rPr lang="en-US" altLang="en-US" sz="2000" dirty="0">
                <a:solidFill>
                  <a:srgbClr val="CC0000"/>
                </a:solidFill>
                <a:ea typeface="ＭＳ Ｐゴシック" panose="020B0600070205080204" pitchFamily="34" charset="-128"/>
              </a:rPr>
              <a:t>ATP</a:t>
            </a:r>
          </a:p>
          <a:p>
            <a:pPr eaLnBrk="1" hangingPunct="1">
              <a:buFont typeface="Wingdings" pitchFamily="2" charset="2"/>
              <a:buNone/>
            </a:pPr>
            <a:r>
              <a:rPr lang="en-US" altLang="en-US" sz="1800" dirty="0">
                <a:solidFill>
                  <a:schemeClr val="tx1">
                    <a:lumMod val="50000"/>
                  </a:schemeClr>
                </a:solidFill>
              </a:rPr>
              <a:t>Each NADH can produce up to </a:t>
            </a:r>
          </a:p>
          <a:p>
            <a:pPr eaLnBrk="1" hangingPunct="1">
              <a:buFont typeface="Wingdings" pitchFamily="2" charset="2"/>
              <a:buNone/>
            </a:pPr>
            <a:r>
              <a:rPr lang="en-US" altLang="en-US" sz="1800" dirty="0">
                <a:solidFill>
                  <a:schemeClr val="tx1">
                    <a:lumMod val="50000"/>
                  </a:schemeClr>
                </a:solidFill>
              </a:rPr>
              <a:t>	</a:t>
            </a:r>
            <a:r>
              <a:rPr lang="en-US" altLang="en-US" sz="4800" u="sng" dirty="0">
                <a:solidFill>
                  <a:srgbClr val="FF0000"/>
                </a:solidFill>
              </a:rPr>
              <a:t>3</a:t>
            </a:r>
            <a:r>
              <a:rPr lang="en-US" altLang="en-US" sz="1800" dirty="0">
                <a:solidFill>
                  <a:schemeClr val="tx1">
                    <a:lumMod val="50000"/>
                  </a:schemeClr>
                </a:solidFill>
              </a:rPr>
              <a:t> ATP</a:t>
            </a:r>
          </a:p>
          <a:p>
            <a:pPr eaLnBrk="1" hangingPunct="1">
              <a:buFont typeface="Wingdings" pitchFamily="2" charset="2"/>
              <a:buNone/>
            </a:pPr>
            <a:r>
              <a:rPr lang="en-US" altLang="en-US" sz="1800" dirty="0">
                <a:solidFill>
                  <a:schemeClr val="tx1">
                    <a:lumMod val="50000"/>
                  </a:schemeClr>
                </a:solidFill>
              </a:rPr>
              <a:t>Each FADH</a:t>
            </a:r>
            <a:r>
              <a:rPr lang="en-US" altLang="en-US" sz="1800" baseline="-25000" dirty="0">
                <a:solidFill>
                  <a:schemeClr val="tx1">
                    <a:lumMod val="50000"/>
                  </a:schemeClr>
                </a:solidFill>
              </a:rPr>
              <a:t>2</a:t>
            </a:r>
            <a:r>
              <a:rPr lang="en-US" altLang="en-US" sz="1800" dirty="0">
                <a:solidFill>
                  <a:schemeClr val="tx1">
                    <a:lumMod val="50000"/>
                  </a:schemeClr>
                </a:solidFill>
              </a:rPr>
              <a:t> can produce up to</a:t>
            </a:r>
          </a:p>
          <a:p>
            <a:pPr eaLnBrk="1" hangingPunct="1">
              <a:buFont typeface="Wingdings" pitchFamily="2" charset="2"/>
              <a:buNone/>
            </a:pPr>
            <a:r>
              <a:rPr lang="en-US" altLang="en-US" sz="4800" dirty="0">
                <a:solidFill>
                  <a:srgbClr val="FF0000"/>
                </a:solidFill>
              </a:rPr>
              <a:t>  </a:t>
            </a:r>
            <a:r>
              <a:rPr lang="en-US" altLang="en-US" sz="4800" u="sng" dirty="0">
                <a:solidFill>
                  <a:srgbClr val="FF0000"/>
                </a:solidFill>
              </a:rPr>
              <a:t>2</a:t>
            </a:r>
            <a:r>
              <a:rPr lang="en-US" altLang="en-US" sz="4800" dirty="0">
                <a:solidFill>
                  <a:srgbClr val="FF0000"/>
                </a:solidFill>
              </a:rPr>
              <a:t> </a:t>
            </a:r>
            <a:r>
              <a:rPr lang="en-US" altLang="en-US" sz="1800" dirty="0">
                <a:solidFill>
                  <a:schemeClr val="tx1">
                    <a:lumMod val="50000"/>
                  </a:schemeClr>
                </a:solidFill>
              </a:rPr>
              <a:t>ATP.</a:t>
            </a:r>
          </a:p>
        </p:txBody>
      </p:sp>
      <p:pic>
        <p:nvPicPr>
          <p:cNvPr id="412692" name="Picture 20" descr="penguinL">
            <a:extLst>
              <a:ext uri="{FF2B5EF4-FFF2-40B4-BE49-F238E27FC236}">
                <a16:creationId xmlns:a16="http://schemas.microsoft.com/office/drawing/2014/main" id="{75150352-1E8A-1649-A360-FDB995C467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693" name="AutoShape 21">
            <a:extLst>
              <a:ext uri="{FF2B5EF4-FFF2-40B4-BE49-F238E27FC236}">
                <a16:creationId xmlns:a16="http://schemas.microsoft.com/office/drawing/2014/main" id="{229D8FC6-42B0-6842-854F-800B071834EC}"/>
              </a:ext>
            </a:extLst>
          </p:cNvPr>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Are we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there yet?</a:t>
            </a:r>
          </a:p>
        </p:txBody>
      </p:sp>
      <p:sp>
        <p:nvSpPr>
          <p:cNvPr id="412694" name="AutoShape 22">
            <a:extLst>
              <a:ext uri="{FF2B5EF4-FFF2-40B4-BE49-F238E27FC236}">
                <a16:creationId xmlns:a16="http://schemas.microsoft.com/office/drawing/2014/main" id="{366B868A-F44D-234E-AA82-A786F695A58C}"/>
              </a:ext>
            </a:extLst>
          </p:cNvPr>
          <p:cNvSpPr>
            <a:spLocks noChangeArrowheads="1"/>
          </p:cNvSpPr>
          <p:nvPr/>
        </p:nvSpPr>
        <p:spPr bwMode="auto">
          <a:xfrm>
            <a:off x="5407025" y="342900"/>
            <a:ext cx="3675063" cy="4413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ja-JP" altLang="en-US" sz="2600" b="1">
                <a:solidFill>
                  <a:srgbClr val="CC0000"/>
                </a:solidFill>
              </a:rPr>
              <a:t>“</a:t>
            </a:r>
            <a:r>
              <a:rPr lang="en-US" altLang="ja-JP" sz="2600" b="1">
                <a:solidFill>
                  <a:srgbClr val="CC0000"/>
                </a:solidFill>
              </a:rPr>
              <a:t>proton-motive</a:t>
            </a:r>
            <a:r>
              <a:rPr lang="ja-JP" altLang="en-US" sz="2600" b="1">
                <a:solidFill>
                  <a:srgbClr val="CC0000"/>
                </a:solidFill>
              </a:rPr>
              <a:t>”</a:t>
            </a:r>
            <a:r>
              <a:rPr lang="en-US" altLang="ja-JP" sz="2600" b="1">
                <a:solidFill>
                  <a:srgbClr val="CC0000"/>
                </a:solidFill>
              </a:rPr>
              <a:t> force</a:t>
            </a:r>
            <a:endParaRPr lang="en-US" altLang="en-US" sz="2600" b="1">
              <a:solidFill>
                <a:srgbClr val="CC0000"/>
              </a:solidFill>
            </a:endParaRPr>
          </a:p>
        </p:txBody>
      </p:sp>
    </p:spTree>
    <p:extLst>
      <p:ext uri="{BB962C8B-B14F-4D97-AF65-F5344CB8AC3E}">
        <p14:creationId xmlns:p14="http://schemas.microsoft.com/office/powerpoint/2010/main" val="199209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690">
                                            <p:txEl>
                                              <p:pRg st="0" end="0"/>
                                            </p:txEl>
                                          </p:spTgt>
                                        </p:tgtEl>
                                        <p:attrNameLst>
                                          <p:attrName>style.visibility</p:attrName>
                                        </p:attrNameLst>
                                      </p:cBhvr>
                                      <p:to>
                                        <p:strVal val="visible"/>
                                      </p:to>
                                    </p:set>
                                    <p:anim calcmode="lin" valueType="num">
                                      <p:cBhvr additive="base">
                                        <p:cTn id="7" dur="500" fill="hold"/>
                                        <p:tgtEl>
                                          <p:spTgt spid="41269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26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2690">
                                            <p:txEl>
                                              <p:pRg st="1" end="1"/>
                                            </p:txEl>
                                          </p:spTgt>
                                        </p:tgtEl>
                                        <p:attrNameLst>
                                          <p:attrName>style.visibility</p:attrName>
                                        </p:attrNameLst>
                                      </p:cBhvr>
                                      <p:to>
                                        <p:strVal val="visible"/>
                                      </p:to>
                                    </p:set>
                                    <p:anim calcmode="lin" valueType="num">
                                      <p:cBhvr additive="base">
                                        <p:cTn id="13" dur="500" fill="hold"/>
                                        <p:tgtEl>
                                          <p:spTgt spid="41269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26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2690">
                                            <p:txEl>
                                              <p:pRg st="2" end="2"/>
                                            </p:txEl>
                                          </p:spTgt>
                                        </p:tgtEl>
                                        <p:attrNameLst>
                                          <p:attrName>style.visibility</p:attrName>
                                        </p:attrNameLst>
                                      </p:cBhvr>
                                      <p:to>
                                        <p:strVal val="visible"/>
                                      </p:to>
                                    </p:set>
                                    <p:anim calcmode="lin" valueType="num">
                                      <p:cBhvr additive="base">
                                        <p:cTn id="19" dur="500" fill="hold"/>
                                        <p:tgtEl>
                                          <p:spTgt spid="41269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26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2690">
                                            <p:txEl>
                                              <p:pRg st="3" end="3"/>
                                            </p:txEl>
                                          </p:spTgt>
                                        </p:tgtEl>
                                        <p:attrNameLst>
                                          <p:attrName>style.visibility</p:attrName>
                                        </p:attrNameLst>
                                      </p:cBhvr>
                                      <p:to>
                                        <p:strVal val="visible"/>
                                      </p:to>
                                    </p:set>
                                    <p:anim calcmode="lin" valueType="num">
                                      <p:cBhvr additive="base">
                                        <p:cTn id="25" dur="500" fill="hold"/>
                                        <p:tgtEl>
                                          <p:spTgt spid="41269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26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2690">
                                            <p:txEl>
                                              <p:pRg st="4" end="4"/>
                                            </p:txEl>
                                          </p:spTgt>
                                        </p:tgtEl>
                                        <p:attrNameLst>
                                          <p:attrName>style.visibility</p:attrName>
                                        </p:attrNameLst>
                                      </p:cBhvr>
                                      <p:to>
                                        <p:strVal val="visible"/>
                                      </p:to>
                                    </p:set>
                                    <p:anim calcmode="lin" valueType="num">
                                      <p:cBhvr additive="base">
                                        <p:cTn id="31" dur="500" fill="hold"/>
                                        <p:tgtEl>
                                          <p:spTgt spid="41269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126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2690">
                                            <p:txEl>
                                              <p:pRg st="5" end="5"/>
                                            </p:txEl>
                                          </p:spTgt>
                                        </p:tgtEl>
                                        <p:attrNameLst>
                                          <p:attrName>style.visibility</p:attrName>
                                        </p:attrNameLst>
                                      </p:cBhvr>
                                      <p:to>
                                        <p:strVal val="visible"/>
                                      </p:to>
                                    </p:set>
                                    <p:anim calcmode="lin" valueType="num">
                                      <p:cBhvr additive="base">
                                        <p:cTn id="37" dur="500" fill="hold"/>
                                        <p:tgtEl>
                                          <p:spTgt spid="41269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1269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2690">
                                            <p:txEl>
                                              <p:pRg st="6" end="6"/>
                                            </p:txEl>
                                          </p:spTgt>
                                        </p:tgtEl>
                                        <p:attrNameLst>
                                          <p:attrName>style.visibility</p:attrName>
                                        </p:attrNameLst>
                                      </p:cBhvr>
                                      <p:to>
                                        <p:strVal val="visible"/>
                                      </p:to>
                                    </p:set>
                                    <p:anim calcmode="lin" valueType="num">
                                      <p:cBhvr additive="base">
                                        <p:cTn id="43" dur="500" fill="hold"/>
                                        <p:tgtEl>
                                          <p:spTgt spid="41269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1269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2690">
                                            <p:txEl>
                                              <p:pRg st="7" end="7"/>
                                            </p:txEl>
                                          </p:spTgt>
                                        </p:tgtEl>
                                        <p:attrNameLst>
                                          <p:attrName>style.visibility</p:attrName>
                                        </p:attrNameLst>
                                      </p:cBhvr>
                                      <p:to>
                                        <p:strVal val="visible"/>
                                      </p:to>
                                    </p:set>
                                    <p:anim calcmode="lin" valueType="num">
                                      <p:cBhvr additive="base">
                                        <p:cTn id="49" dur="500" fill="hold"/>
                                        <p:tgtEl>
                                          <p:spTgt spid="412690">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1269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12692"/>
                                        </p:tgtEl>
                                        <p:attrNameLst>
                                          <p:attrName>style.visibility</p:attrName>
                                        </p:attrNameLst>
                                      </p:cBhvr>
                                      <p:to>
                                        <p:strVal val="visible"/>
                                      </p:to>
                                    </p:set>
                                    <p:animEffect transition="in" filter="wipe(left)">
                                      <p:cBhvr>
                                        <p:cTn id="55" dur="500"/>
                                        <p:tgtEl>
                                          <p:spTgt spid="412692"/>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412693"/>
                                        </p:tgtEl>
                                        <p:attrNameLst>
                                          <p:attrName>style.visibility</p:attrName>
                                        </p:attrNameLst>
                                      </p:cBhvr>
                                      <p:to>
                                        <p:strVal val="visible"/>
                                      </p:to>
                                    </p:set>
                                    <p:animEffect transition="in" filter="wipe(left)">
                                      <p:cBhvr>
                                        <p:cTn id="59" dur="500"/>
                                        <p:tgtEl>
                                          <p:spTgt spid="412693"/>
                                        </p:tgtEl>
                                      </p:cBhvr>
                                    </p:animEffect>
                                  </p:childTnLst>
                                  <p:subTnLst>
                                    <p:audio>
                                      <p:cMediaNode>
                                        <p:cTn display="0" masterRel="sameClick">
                                          <p:stCondLst>
                                            <p:cond evt="begin" delay="0">
                                              <p:tn val="57"/>
                                            </p:cond>
                                          </p:stCondLst>
                                          <p:endCondLst>
                                            <p:cond evt="onStopAudio" delay="0">
                                              <p:tgtEl>
                                                <p:sldTgt/>
                                              </p:tgtEl>
                                            </p:cond>
                                          </p:endCondLst>
                                        </p:cTn>
                                        <p:tgtEl>
                                          <p:sndTgt r:embed="rId4" name="Quack"/>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5" presetClass="entr" presetSubtype="0" fill="hold" grpId="0" nodeType="clickEffect">
                                  <p:stCondLst>
                                    <p:cond delay="0"/>
                                  </p:stCondLst>
                                  <p:childTnLst>
                                    <p:set>
                                      <p:cBhvr>
                                        <p:cTn id="63" dur="1" fill="hold">
                                          <p:stCondLst>
                                            <p:cond delay="0"/>
                                          </p:stCondLst>
                                        </p:cTn>
                                        <p:tgtEl>
                                          <p:spTgt spid="412689"/>
                                        </p:tgtEl>
                                        <p:attrNameLst>
                                          <p:attrName>style.visibility</p:attrName>
                                        </p:attrNameLst>
                                      </p:cBhvr>
                                      <p:to>
                                        <p:strVal val="visible"/>
                                      </p:to>
                                    </p:set>
                                    <p:anim calcmode="lin" valueType="num">
                                      <p:cBhvr>
                                        <p:cTn id="64" dur="1000" fill="hold"/>
                                        <p:tgtEl>
                                          <p:spTgt spid="412689"/>
                                        </p:tgtEl>
                                        <p:attrNameLst>
                                          <p:attrName>ppt_w</p:attrName>
                                        </p:attrNameLst>
                                      </p:cBhvr>
                                      <p:tavLst>
                                        <p:tav tm="0">
                                          <p:val>
                                            <p:fltVal val="0"/>
                                          </p:val>
                                        </p:tav>
                                        <p:tav tm="100000">
                                          <p:val>
                                            <p:strVal val="#ppt_w"/>
                                          </p:val>
                                        </p:tav>
                                      </p:tavLst>
                                    </p:anim>
                                    <p:anim calcmode="lin" valueType="num">
                                      <p:cBhvr>
                                        <p:cTn id="65" dur="1000" fill="hold"/>
                                        <p:tgtEl>
                                          <p:spTgt spid="412689"/>
                                        </p:tgtEl>
                                        <p:attrNameLst>
                                          <p:attrName>ppt_h</p:attrName>
                                        </p:attrNameLst>
                                      </p:cBhvr>
                                      <p:tavLst>
                                        <p:tav tm="0">
                                          <p:val>
                                            <p:fltVal val="0"/>
                                          </p:val>
                                        </p:tav>
                                        <p:tav tm="100000">
                                          <p:val>
                                            <p:strVal val="#ppt_h"/>
                                          </p:val>
                                        </p:tav>
                                      </p:tavLst>
                                    </p:anim>
                                    <p:anim calcmode="lin" valueType="num">
                                      <p:cBhvr>
                                        <p:cTn id="66" dur="1000" fill="hold"/>
                                        <p:tgtEl>
                                          <p:spTgt spid="412689"/>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41268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2"/>
                                            </p:cond>
                                          </p:stCondLst>
                                          <p:endCondLst>
                                            <p:cond evt="onStopAudio" delay="0">
                                              <p:tgtEl>
                                                <p:sldTgt/>
                                              </p:tgtEl>
                                            </p:cond>
                                          </p:endCondLst>
                                        </p:cTn>
                                        <p:tgtEl>
                                          <p:sndTgt r:embed="rId5" name="Explosion"/>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12694"/>
                                        </p:tgtEl>
                                        <p:attrNameLst>
                                          <p:attrName>style.visibility</p:attrName>
                                        </p:attrNameLst>
                                      </p:cBhvr>
                                      <p:to>
                                        <p:strVal val="visible"/>
                                      </p:to>
                                    </p:set>
                                    <p:animEffect transition="in" filter="wipe(left)">
                                      <p:cBhvr>
                                        <p:cTn id="72" dur="500"/>
                                        <p:tgtEl>
                                          <p:spTgt spid="412694"/>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9" grpId="0" animBg="1" autoUpdateAnimBg="0"/>
      <p:bldP spid="412690" grpId="0" build="p" autoUpdateAnimBg="0"/>
      <p:bldP spid="412693" grpId="0" animBg="1" autoUpdateAnimBg="0"/>
      <p:bldP spid="412694"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5" name="Rectangle 5" descr="Rectangle: Click to edit Master text styles&#13;&#10;Second level&#13;&#10;Third level&#13;&#10;Fourth level&#13;&#10;Fifth level">
            <a:extLst>
              <a:ext uri="{FF2B5EF4-FFF2-40B4-BE49-F238E27FC236}">
                <a16:creationId xmlns:a16="http://schemas.microsoft.com/office/drawing/2014/main" id="{A4C4F537-D31C-A347-880C-0243733E2E06}"/>
              </a:ext>
            </a:extLst>
          </p:cNvPr>
          <p:cNvSpPr>
            <a:spLocks noGrp="1" noChangeArrowheads="1"/>
          </p:cNvSpPr>
          <p:nvPr>
            <p:ph type="body" idx="1"/>
          </p:nvPr>
        </p:nvSpPr>
        <p:spPr>
          <a:xfrm>
            <a:off x="838200" y="1371600"/>
            <a:ext cx="8305800" cy="1339850"/>
          </a:xfrm>
        </p:spPr>
        <p:txBody>
          <a:bodyPr/>
          <a:lstStyle/>
          <a:p>
            <a:pPr eaLnBrk="1" hangingPunct="1"/>
            <a:r>
              <a:rPr lang="en-US" altLang="en-US" sz="2600" u="sng" dirty="0">
                <a:solidFill>
                  <a:srgbClr val="0070C0"/>
                </a:solidFill>
                <a:ea typeface="ＭＳ Ｐゴシック" panose="020B0600070205080204" pitchFamily="34" charset="-128"/>
              </a:rPr>
              <a:t>The diffusion of </a:t>
            </a:r>
            <a:r>
              <a:rPr lang="en-US" altLang="en-US" sz="2600" u="sng" dirty="0">
                <a:solidFill>
                  <a:srgbClr val="FF0000"/>
                </a:solidFill>
                <a:ea typeface="ＭＳ Ｐゴシック" panose="020B0600070205080204" pitchFamily="34" charset="-128"/>
              </a:rPr>
              <a:t>ions</a:t>
            </a:r>
            <a:r>
              <a:rPr lang="en-US" altLang="en-US" sz="2600" u="sng" dirty="0">
                <a:solidFill>
                  <a:srgbClr val="0070C0"/>
                </a:solidFill>
                <a:ea typeface="ＭＳ Ｐゴシック" panose="020B0600070205080204" pitchFamily="34" charset="-128"/>
              </a:rPr>
              <a:t> across a membrane</a:t>
            </a:r>
            <a:endParaRPr lang="en-US" altLang="en-US" sz="2600" dirty="0">
              <a:solidFill>
                <a:srgbClr val="0070C0"/>
              </a:solidFill>
              <a:ea typeface="ＭＳ Ｐゴシック" panose="020B0600070205080204" pitchFamily="34" charset="-128"/>
            </a:endParaRPr>
          </a:p>
          <a:p>
            <a:pPr lvl="1" eaLnBrk="1" hangingPunct="1"/>
            <a:r>
              <a:rPr lang="en-US" altLang="en-US" sz="2400" dirty="0">
                <a:ea typeface="ＭＳ Ｐゴシック" panose="020B0600070205080204" pitchFamily="34" charset="-128"/>
              </a:rPr>
              <a:t>build up of proton gradient just so H+ could flow through ATP synthase enzyme to build ATP</a:t>
            </a:r>
          </a:p>
        </p:txBody>
      </p:sp>
      <p:pic>
        <p:nvPicPr>
          <p:cNvPr id="31746" name="Picture 7" descr="f9-16_chemiosmosis_c">
            <a:extLst>
              <a:ext uri="{FF2B5EF4-FFF2-40B4-BE49-F238E27FC236}">
                <a16:creationId xmlns:a16="http://schemas.microsoft.com/office/drawing/2014/main" id="{43BA35DB-F994-0940-BABE-77A6C869B0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000"/>
          <a:stretch>
            <a:fillRect/>
          </a:stretch>
        </p:blipFill>
        <p:spPr bwMode="auto">
          <a:xfrm>
            <a:off x="3689350" y="2959100"/>
            <a:ext cx="5151438"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8">
            <a:extLst>
              <a:ext uri="{FF2B5EF4-FFF2-40B4-BE49-F238E27FC236}">
                <a16:creationId xmlns:a16="http://schemas.microsoft.com/office/drawing/2014/main" id="{E059662B-CF3C-6342-9FDF-F2D999380BE8}"/>
              </a:ext>
            </a:extLst>
          </p:cNvPr>
          <p:cNvSpPr>
            <a:spLocks noGrp="1" noChangeArrowheads="1"/>
          </p:cNvSpPr>
          <p:nvPr>
            <p:ph type="title"/>
          </p:nvPr>
        </p:nvSpPr>
        <p:spPr>
          <a:noFill/>
        </p:spPr>
        <p:txBody>
          <a:bodyPr/>
          <a:lstStyle/>
          <a:p>
            <a:pPr eaLnBrk="1" hangingPunct="1"/>
            <a:r>
              <a:rPr lang="en-US" altLang="en-US">
                <a:ea typeface="ＭＳ Ｐゴシック" panose="020B0600070205080204" pitchFamily="34" charset="-128"/>
              </a:rPr>
              <a:t>Chemiosmosis</a:t>
            </a:r>
          </a:p>
        </p:txBody>
      </p:sp>
      <p:sp>
        <p:nvSpPr>
          <p:cNvPr id="394252" name="Rectangle 12">
            <a:extLst>
              <a:ext uri="{FF2B5EF4-FFF2-40B4-BE49-F238E27FC236}">
                <a16:creationId xmlns:a16="http://schemas.microsoft.com/office/drawing/2014/main" id="{97C1C57E-F453-C344-A18E-4EF69B363216}"/>
              </a:ext>
            </a:extLst>
          </p:cNvPr>
          <p:cNvSpPr>
            <a:spLocks noChangeArrowheads="1"/>
          </p:cNvSpPr>
          <p:nvPr/>
        </p:nvSpPr>
        <p:spPr bwMode="auto">
          <a:xfrm>
            <a:off x="769938" y="3427413"/>
            <a:ext cx="2532062" cy="1431925"/>
          </a:xfrm>
          <a:prstGeom prst="rect">
            <a:avLst/>
          </a:prstGeom>
          <a:solidFill>
            <a:srgbClr val="FFCC18"/>
          </a:solidFill>
          <a:ln>
            <a:noFill/>
          </a:ln>
          <a:effectLst>
            <a:outerShdw dist="35921" dir="2700000" algn="ctr" rotWithShape="0">
              <a:srgbClr val="808080">
                <a:alpha val="7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sz="2200" b="1" u="sng">
                <a:solidFill>
                  <a:srgbClr val="CC0000"/>
                </a:solidFill>
                <a:latin typeface="Arial" charset="0"/>
                <a:ea typeface="+mn-ea"/>
              </a:rPr>
              <a:t>Chemiosmosis</a:t>
            </a:r>
            <a:r>
              <a:rPr lang="en-US" sz="2200" b="1">
                <a:solidFill>
                  <a:srgbClr val="0F116A"/>
                </a:solidFill>
                <a:latin typeface="Arial" charset="0"/>
                <a:ea typeface="+mn-ea"/>
              </a:rPr>
              <a:t> links the Electron Transport Chain to ATP synthesis</a:t>
            </a:r>
          </a:p>
        </p:txBody>
      </p:sp>
      <p:pic>
        <p:nvPicPr>
          <p:cNvPr id="394253" name="Picture 13" descr="penguinL">
            <a:extLst>
              <a:ext uri="{FF2B5EF4-FFF2-40B4-BE49-F238E27FC236}">
                <a16:creationId xmlns:a16="http://schemas.microsoft.com/office/drawing/2014/main" id="{0EC29936-6BAA-3340-A3D7-E12C69FF96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1750" y="5559425"/>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54" name="AutoShape 14">
            <a:extLst>
              <a:ext uri="{FF2B5EF4-FFF2-40B4-BE49-F238E27FC236}">
                <a16:creationId xmlns:a16="http://schemas.microsoft.com/office/drawing/2014/main" id="{8571813B-14BA-7248-9075-86C2CD47CB33}"/>
              </a:ext>
            </a:extLst>
          </p:cNvPr>
          <p:cNvSpPr>
            <a:spLocks noChangeArrowheads="1"/>
          </p:cNvSpPr>
          <p:nvPr/>
        </p:nvSpPr>
        <p:spPr bwMode="auto">
          <a:xfrm flipH="1">
            <a:off x="1689100" y="5611813"/>
            <a:ext cx="1735138" cy="1073150"/>
          </a:xfrm>
          <a:prstGeom prst="wedgeEllipseCallout">
            <a:avLst>
              <a:gd name="adj1" fmla="val 87509"/>
              <a:gd name="adj2" fmla="val -2293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So that</a:t>
            </a:r>
            <a:r>
              <a:rPr lang="ja-JP" altLang="en-US" sz="1800" b="1">
                <a:solidFill>
                  <a:srgbClr val="0F116A"/>
                </a:solidFill>
                <a:latin typeface="Comic Sans MS" panose="030F0902030302020204" pitchFamily="66" charset="0"/>
              </a:rPr>
              <a:t>’</a:t>
            </a:r>
            <a:r>
              <a:rPr lang="en-US" altLang="ja-JP" sz="1800" b="1">
                <a:solidFill>
                  <a:srgbClr val="0F116A"/>
                </a:solidFill>
                <a:latin typeface="Comic Sans MS" panose="030F0902030302020204" pitchFamily="66" charset="0"/>
              </a:rPr>
              <a:t>s</a:t>
            </a:r>
            <a:br>
              <a:rPr lang="en-US" altLang="ja-JP" sz="1800" b="1">
                <a:solidFill>
                  <a:srgbClr val="0F116A"/>
                </a:solidFill>
                <a:latin typeface="Comic Sans MS" panose="030F0902030302020204" pitchFamily="66" charset="0"/>
              </a:rPr>
            </a:br>
            <a:r>
              <a:rPr lang="en-US" altLang="ja-JP" sz="1800" b="1">
                <a:solidFill>
                  <a:srgbClr val="0F116A"/>
                </a:solidFill>
                <a:latin typeface="Comic Sans MS" panose="030F0902030302020204" pitchFamily="66" charset="0"/>
              </a:rPr>
              <a:t>the point</a:t>
            </a:r>
            <a:r>
              <a:rPr lang="en-US" altLang="ja-JP"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2942901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5">
                                            <p:txEl>
                                              <p:pRg st="0" end="0"/>
                                            </p:txEl>
                                          </p:spTgt>
                                        </p:tgtEl>
                                        <p:attrNameLst>
                                          <p:attrName>style.visibility</p:attrName>
                                        </p:attrNameLst>
                                      </p:cBhvr>
                                      <p:to>
                                        <p:strVal val="visible"/>
                                      </p:to>
                                    </p:set>
                                    <p:anim calcmode="lin" valueType="num">
                                      <p:cBhvr additive="base">
                                        <p:cTn id="7" dur="500" fill="hold"/>
                                        <p:tgtEl>
                                          <p:spTgt spid="3942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5">
                                            <p:txEl>
                                              <p:pRg st="1" end="1"/>
                                            </p:txEl>
                                          </p:spTgt>
                                        </p:tgtEl>
                                        <p:attrNameLst>
                                          <p:attrName>style.visibility</p:attrName>
                                        </p:attrNameLst>
                                      </p:cBhvr>
                                      <p:to>
                                        <p:strVal val="visible"/>
                                      </p:to>
                                    </p:set>
                                    <p:anim calcmode="lin" valueType="num">
                                      <p:cBhvr additive="base">
                                        <p:cTn id="13" dur="500" fill="hold"/>
                                        <p:tgtEl>
                                          <p:spTgt spid="3942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4252"/>
                                        </p:tgtEl>
                                        <p:attrNameLst>
                                          <p:attrName>style.visibility</p:attrName>
                                        </p:attrNameLst>
                                      </p:cBhvr>
                                      <p:to>
                                        <p:strVal val="visible"/>
                                      </p:to>
                                    </p:set>
                                    <p:animEffect transition="in" filter="wipe(left)">
                                      <p:cBhvr>
                                        <p:cTn id="19" dur="500"/>
                                        <p:tgtEl>
                                          <p:spTgt spid="394252"/>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394253"/>
                                        </p:tgtEl>
                                        <p:attrNameLst>
                                          <p:attrName>style.visibility</p:attrName>
                                        </p:attrNameLst>
                                      </p:cBhvr>
                                      <p:to>
                                        <p:strVal val="visible"/>
                                      </p:to>
                                    </p:set>
                                  </p:childTnLst>
                                </p:cTn>
                              </p:par>
                            </p:childTnLst>
                          </p:cTn>
                        </p:par>
                        <p:par>
                          <p:cTn id="24" fill="hold" nodeType="afterGroup">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94254"/>
                                        </p:tgtEl>
                                        <p:attrNameLst>
                                          <p:attrName>style.visibility</p:attrName>
                                        </p:attrNameLst>
                                      </p:cBhvr>
                                      <p:to>
                                        <p:strVal val="visible"/>
                                      </p:to>
                                    </p:set>
                                    <p:animEffect transition="in" filter="wipe(down)">
                                      <p:cBhvr>
                                        <p:cTn id="27" dur="500"/>
                                        <p:tgtEl>
                                          <p:spTgt spid="394254"/>
                                        </p:tgtEl>
                                      </p:cBhvr>
                                    </p:animEffect>
                                  </p:childTnLst>
                                  <p:subTnLst>
                                    <p:audio>
                                      <p:cMediaNode>
                                        <p:cTn display="0" masterRel="sameClick">
                                          <p:stCondLst>
                                            <p:cond evt="begin" delay="0">
                                              <p:tn val="25"/>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5" grpId="0" build="p" autoUpdateAnimBg="0"/>
      <p:bldP spid="394252" grpId="0" animBg="1" autoUpdateAnimBg="0"/>
      <p:bldP spid="39425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70BCCC44-F8F5-E243-AFBB-45ADC0D45B4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Peter Mitchell</a:t>
            </a:r>
          </a:p>
        </p:txBody>
      </p:sp>
      <p:sp>
        <p:nvSpPr>
          <p:cNvPr id="404483" name="Rectangle 3" descr="Rectangle: Click to edit Master text styles&#13;&#10;Second level&#13;&#10;Third level&#13;&#10;Fourth level&#13;&#10;Fifth level">
            <a:extLst>
              <a:ext uri="{FF2B5EF4-FFF2-40B4-BE49-F238E27FC236}">
                <a16:creationId xmlns:a16="http://schemas.microsoft.com/office/drawing/2014/main" id="{ABF60825-9D5C-2547-9B05-E7B9C0CCA009}"/>
              </a:ext>
            </a:extLst>
          </p:cNvPr>
          <p:cNvSpPr>
            <a:spLocks noGrp="1" noChangeArrowheads="1"/>
          </p:cNvSpPr>
          <p:nvPr>
            <p:ph type="body" idx="1"/>
          </p:nvPr>
        </p:nvSpPr>
        <p:spPr>
          <a:xfrm>
            <a:off x="838200" y="1371600"/>
            <a:ext cx="7772400" cy="1524000"/>
          </a:xfrm>
        </p:spPr>
        <p:txBody>
          <a:bodyPr/>
          <a:lstStyle/>
          <a:p>
            <a:pPr eaLnBrk="1" hangingPunct="1"/>
            <a:r>
              <a:rPr lang="en-US" altLang="en-US">
                <a:ea typeface="ＭＳ Ｐゴシック" panose="020B0600070205080204" pitchFamily="34" charset="-128"/>
              </a:rPr>
              <a:t>Proposed chemiosmotic hypothesis</a:t>
            </a:r>
          </a:p>
          <a:p>
            <a:pPr lvl="1" eaLnBrk="1" hangingPunct="1"/>
            <a:r>
              <a:rPr lang="en-US" altLang="en-US">
                <a:ea typeface="ＭＳ Ｐゴシック" panose="020B0600070205080204" pitchFamily="34" charset="-128"/>
              </a:rPr>
              <a:t>revolutionary idea at the time</a:t>
            </a:r>
          </a:p>
        </p:txBody>
      </p:sp>
      <p:sp>
        <p:nvSpPr>
          <p:cNvPr id="33795" name="Rectangle 6">
            <a:extLst>
              <a:ext uri="{FF2B5EF4-FFF2-40B4-BE49-F238E27FC236}">
                <a16:creationId xmlns:a16="http://schemas.microsoft.com/office/drawing/2014/main" id="{0C03CFB9-78A7-A846-88A4-3803C29D28CD}"/>
              </a:ext>
            </a:extLst>
          </p:cNvPr>
          <p:cNvSpPr>
            <a:spLocks noChangeArrowheads="1"/>
          </p:cNvSpPr>
          <p:nvPr/>
        </p:nvSpPr>
        <p:spPr bwMode="auto">
          <a:xfrm>
            <a:off x="6602413" y="304800"/>
            <a:ext cx="24653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1961 </a:t>
            </a:r>
            <a:r>
              <a:rPr lang="en-US" altLang="en-US" sz="3400" b="1">
                <a:solidFill>
                  <a:srgbClr val="000005"/>
                </a:solidFill>
              </a:rPr>
              <a:t>| </a:t>
            </a:r>
            <a:r>
              <a:rPr lang="en-US" altLang="en-US" sz="3400" b="1">
                <a:solidFill>
                  <a:srgbClr val="CC0000"/>
                </a:solidFill>
              </a:rPr>
              <a:t>1978</a:t>
            </a:r>
            <a:endParaRPr lang="en-US" altLang="en-US" sz="3000" b="1">
              <a:solidFill>
                <a:srgbClr val="0F116A"/>
              </a:solidFill>
            </a:endParaRPr>
          </a:p>
        </p:txBody>
      </p:sp>
      <p:sp>
        <p:nvSpPr>
          <p:cNvPr id="33796" name="Rectangle 7">
            <a:extLst>
              <a:ext uri="{FF2B5EF4-FFF2-40B4-BE49-F238E27FC236}">
                <a16:creationId xmlns:a16="http://schemas.microsoft.com/office/drawing/2014/main" id="{FB730422-D721-7343-ADFD-2505D77F8656}"/>
              </a:ext>
            </a:extLst>
          </p:cNvPr>
          <p:cNvSpPr>
            <a:spLocks noChangeArrowheads="1"/>
          </p:cNvSpPr>
          <p:nvPr/>
        </p:nvSpPr>
        <p:spPr bwMode="auto">
          <a:xfrm>
            <a:off x="6810375" y="5638800"/>
            <a:ext cx="15208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1920-1992</a:t>
            </a:r>
          </a:p>
        </p:txBody>
      </p:sp>
      <p:pic>
        <p:nvPicPr>
          <p:cNvPr id="33797" name="Picture 10">
            <a:extLst>
              <a:ext uri="{FF2B5EF4-FFF2-40B4-BE49-F238E27FC236}">
                <a16:creationId xmlns:a16="http://schemas.microsoft.com/office/drawing/2014/main" id="{F7B1E6B0-EBF4-1D45-B08F-CCBA5683B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5257800"/>
            <a:ext cx="2057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1">
            <a:extLst>
              <a:ext uri="{FF2B5EF4-FFF2-40B4-BE49-F238E27FC236}">
                <a16:creationId xmlns:a16="http://schemas.microsoft.com/office/drawing/2014/main" id="{A42F226E-A065-E246-BE23-C47B95D7A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590800"/>
            <a:ext cx="27432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2">
            <a:extLst>
              <a:ext uri="{FF2B5EF4-FFF2-40B4-BE49-F238E27FC236}">
                <a16:creationId xmlns:a16="http://schemas.microsoft.com/office/drawing/2014/main" id="{0E72BB06-A079-0F49-8F22-0101B39E4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2971800"/>
            <a:ext cx="2643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5" descr="mitchell">
            <a:extLst>
              <a:ext uri="{FF2B5EF4-FFF2-40B4-BE49-F238E27FC236}">
                <a16:creationId xmlns:a16="http://schemas.microsoft.com/office/drawing/2014/main" id="{12C97F35-6C3A-8147-BFB5-12B823E834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4648200"/>
            <a:ext cx="12541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Rectangle 13">
            <a:extLst>
              <a:ext uri="{FF2B5EF4-FFF2-40B4-BE49-F238E27FC236}">
                <a16:creationId xmlns:a16="http://schemas.microsoft.com/office/drawing/2014/main" id="{B3C4253E-C170-BD46-A222-6DED7AB4B39E}"/>
              </a:ext>
            </a:extLst>
          </p:cNvPr>
          <p:cNvSpPr>
            <a:spLocks noChangeArrowheads="1"/>
          </p:cNvSpPr>
          <p:nvPr/>
        </p:nvSpPr>
        <p:spPr bwMode="auto">
          <a:xfrm>
            <a:off x="1490663" y="4724400"/>
            <a:ext cx="280828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chemeClr val="tx2"/>
                </a:solidFill>
              </a:rPr>
              <a:t>proton motive force</a:t>
            </a:r>
          </a:p>
        </p:txBody>
      </p:sp>
    </p:spTree>
    <p:extLst>
      <p:ext uri="{BB962C8B-B14F-4D97-AF65-F5344CB8AC3E}">
        <p14:creationId xmlns:p14="http://schemas.microsoft.com/office/powerpoint/2010/main" val="132973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4483">
                                            <p:txEl>
                                              <p:pRg st="0" end="0"/>
                                            </p:txEl>
                                          </p:spTgt>
                                        </p:tgtEl>
                                        <p:attrNameLst>
                                          <p:attrName>style.visibility</p:attrName>
                                        </p:attrNameLst>
                                      </p:cBhvr>
                                      <p:to>
                                        <p:strVal val="visible"/>
                                      </p:to>
                                    </p:set>
                                    <p:anim calcmode="lin" valueType="num">
                                      <p:cBhvr additive="base">
                                        <p:cTn id="7" dur="500" fill="hold"/>
                                        <p:tgtEl>
                                          <p:spTgt spid="404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04483">
                                            <p:txEl>
                                              <p:pRg st="1" end="1"/>
                                            </p:txEl>
                                          </p:spTgt>
                                        </p:tgtEl>
                                        <p:attrNameLst>
                                          <p:attrName>style.visibility</p:attrName>
                                        </p:attrNameLst>
                                      </p:cBhvr>
                                      <p:to>
                                        <p:strVal val="visible"/>
                                      </p:to>
                                    </p:set>
                                    <p:anim calcmode="lin" valueType="num">
                                      <p:cBhvr additive="base">
                                        <p:cTn id="12" dur="500" fill="hold"/>
                                        <p:tgtEl>
                                          <p:spTgt spid="40448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044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09_17">
            <a:extLst>
              <a:ext uri="{FF2B5EF4-FFF2-40B4-BE49-F238E27FC236}">
                <a16:creationId xmlns:a16="http://schemas.microsoft.com/office/drawing/2014/main" id="{36FE8FF1-400A-6E4F-80CB-26D2CA303F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3" y="442913"/>
            <a:ext cx="8410575"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6">
            <a:extLst>
              <a:ext uri="{FF2B5EF4-FFF2-40B4-BE49-F238E27FC236}">
                <a16:creationId xmlns:a16="http://schemas.microsoft.com/office/drawing/2014/main" id="{98435D06-F667-E944-8DE3-BB619499E103}"/>
              </a:ext>
            </a:extLst>
          </p:cNvPr>
          <p:cNvSpPr>
            <a:spLocks noChangeArrowheads="1"/>
          </p:cNvSpPr>
          <p:nvPr/>
        </p:nvSpPr>
        <p:spPr bwMode="auto">
          <a:xfrm>
            <a:off x="3878263" y="1050925"/>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30000">
                <a:solidFill>
                  <a:srgbClr val="000000"/>
                </a:solidFill>
              </a:rPr>
              <a:t>+</a:t>
            </a:r>
            <a:endParaRPr lang="en-US" altLang="en-US" sz="1600" b="1">
              <a:solidFill>
                <a:srgbClr val="000000"/>
              </a:solidFill>
            </a:endParaRPr>
          </a:p>
        </p:txBody>
      </p:sp>
      <p:sp>
        <p:nvSpPr>
          <p:cNvPr id="35843" name="Rectangle 7">
            <a:extLst>
              <a:ext uri="{FF2B5EF4-FFF2-40B4-BE49-F238E27FC236}">
                <a16:creationId xmlns:a16="http://schemas.microsoft.com/office/drawing/2014/main" id="{883AFBD5-CC57-BF4C-89C8-610593C55FB9}"/>
              </a:ext>
            </a:extLst>
          </p:cNvPr>
          <p:cNvSpPr>
            <a:spLocks noChangeArrowheads="1"/>
          </p:cNvSpPr>
          <p:nvPr/>
        </p:nvSpPr>
        <p:spPr bwMode="auto">
          <a:xfrm>
            <a:off x="5576888" y="4784725"/>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30000">
                <a:solidFill>
                  <a:srgbClr val="000000"/>
                </a:solidFill>
              </a:rPr>
              <a:t>+</a:t>
            </a:r>
            <a:endParaRPr lang="en-US" altLang="en-US" sz="1600" b="1"/>
          </a:p>
        </p:txBody>
      </p:sp>
      <p:sp>
        <p:nvSpPr>
          <p:cNvPr id="35844" name="Rectangle 8">
            <a:extLst>
              <a:ext uri="{FF2B5EF4-FFF2-40B4-BE49-F238E27FC236}">
                <a16:creationId xmlns:a16="http://schemas.microsoft.com/office/drawing/2014/main" id="{C09DCECA-6811-2F47-9078-4FA258AE6EAB}"/>
              </a:ext>
            </a:extLst>
          </p:cNvPr>
          <p:cNvSpPr>
            <a:spLocks noChangeArrowheads="1"/>
          </p:cNvSpPr>
          <p:nvPr/>
        </p:nvSpPr>
        <p:spPr bwMode="auto">
          <a:xfrm>
            <a:off x="6418263" y="4149725"/>
            <a:ext cx="23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O</a:t>
            </a:r>
            <a:r>
              <a:rPr lang="en-US" altLang="en-US" sz="1600" b="1" baseline="-25000">
                <a:solidFill>
                  <a:srgbClr val="000000"/>
                </a:solidFill>
              </a:rPr>
              <a:t>2</a:t>
            </a:r>
            <a:endParaRPr lang="en-US" altLang="en-US" sz="1600" b="1">
              <a:solidFill>
                <a:srgbClr val="000000"/>
              </a:solidFill>
            </a:endParaRPr>
          </a:p>
        </p:txBody>
      </p:sp>
      <p:sp>
        <p:nvSpPr>
          <p:cNvPr id="35845" name="Rectangle 9">
            <a:extLst>
              <a:ext uri="{FF2B5EF4-FFF2-40B4-BE49-F238E27FC236}">
                <a16:creationId xmlns:a16="http://schemas.microsoft.com/office/drawing/2014/main" id="{F8DB3EE0-161B-F14F-BD5E-270CFAE73B71}"/>
              </a:ext>
            </a:extLst>
          </p:cNvPr>
          <p:cNvSpPr>
            <a:spLocks noChangeArrowheads="1"/>
          </p:cNvSpPr>
          <p:nvPr/>
        </p:nvSpPr>
        <p:spPr bwMode="auto">
          <a:xfrm>
            <a:off x="6418263" y="4356100"/>
            <a:ext cx="1190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a:t>
            </a:r>
            <a:endParaRPr lang="en-US" altLang="en-US" sz="1600" b="1"/>
          </a:p>
        </p:txBody>
      </p:sp>
      <p:sp>
        <p:nvSpPr>
          <p:cNvPr id="35846" name="Rectangle 10">
            <a:extLst>
              <a:ext uri="{FF2B5EF4-FFF2-40B4-BE49-F238E27FC236}">
                <a16:creationId xmlns:a16="http://schemas.microsoft.com/office/drawing/2014/main" id="{C1FE3672-6088-AC45-96B4-F28F04F8CA83}"/>
              </a:ext>
            </a:extLst>
          </p:cNvPr>
          <p:cNvSpPr>
            <a:spLocks noChangeArrowheads="1"/>
          </p:cNvSpPr>
          <p:nvPr/>
        </p:nvSpPr>
        <p:spPr bwMode="auto">
          <a:xfrm>
            <a:off x="4997450" y="2063750"/>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Q</a:t>
            </a:r>
            <a:endParaRPr lang="en-US" altLang="en-US" sz="1600" b="1"/>
          </a:p>
        </p:txBody>
      </p:sp>
      <p:sp>
        <p:nvSpPr>
          <p:cNvPr id="35847" name="Rectangle 11">
            <a:extLst>
              <a:ext uri="{FF2B5EF4-FFF2-40B4-BE49-F238E27FC236}">
                <a16:creationId xmlns:a16="http://schemas.microsoft.com/office/drawing/2014/main" id="{C9449B22-FD5F-5148-B330-B7E1A0A00B40}"/>
              </a:ext>
            </a:extLst>
          </p:cNvPr>
          <p:cNvSpPr>
            <a:spLocks noChangeArrowheads="1"/>
          </p:cNvSpPr>
          <p:nvPr/>
        </p:nvSpPr>
        <p:spPr bwMode="auto">
          <a:xfrm>
            <a:off x="7118350" y="1960563"/>
            <a:ext cx="146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C</a:t>
            </a:r>
            <a:endParaRPr lang="en-US" altLang="en-US" sz="1600" b="1"/>
          </a:p>
        </p:txBody>
      </p:sp>
      <p:sp>
        <p:nvSpPr>
          <p:cNvPr id="35848" name="Rectangle 13">
            <a:extLst>
              <a:ext uri="{FF2B5EF4-FFF2-40B4-BE49-F238E27FC236}">
                <a16:creationId xmlns:a16="http://schemas.microsoft.com/office/drawing/2014/main" id="{631930DC-3DCE-314C-B647-9BB57512DFEB}"/>
              </a:ext>
            </a:extLst>
          </p:cNvPr>
          <p:cNvSpPr>
            <a:spLocks noChangeArrowheads="1"/>
          </p:cNvSpPr>
          <p:nvPr/>
        </p:nvSpPr>
        <p:spPr bwMode="auto">
          <a:xfrm>
            <a:off x="1235075" y="5272088"/>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ATP</a:t>
            </a:r>
            <a:endParaRPr lang="en-US" altLang="en-US" sz="1600" b="1"/>
          </a:p>
        </p:txBody>
      </p:sp>
      <p:sp>
        <p:nvSpPr>
          <p:cNvPr id="35849" name="Rectangle 15">
            <a:extLst>
              <a:ext uri="{FF2B5EF4-FFF2-40B4-BE49-F238E27FC236}">
                <a16:creationId xmlns:a16="http://schemas.microsoft.com/office/drawing/2014/main" id="{EA7EE606-730F-6843-8550-48D56911B0A1}"/>
              </a:ext>
            </a:extLst>
          </p:cNvPr>
          <p:cNvSpPr>
            <a:spLocks noChangeArrowheads="1"/>
          </p:cNvSpPr>
          <p:nvPr/>
        </p:nvSpPr>
        <p:spPr bwMode="auto">
          <a:xfrm>
            <a:off x="625475" y="776288"/>
            <a:ext cx="13668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Pyruvate from</a:t>
            </a:r>
          </a:p>
          <a:p>
            <a:r>
              <a:rPr lang="en-US" altLang="en-US" sz="1600" b="1">
                <a:solidFill>
                  <a:srgbClr val="000000"/>
                </a:solidFill>
              </a:rPr>
              <a:t>cytoplasm</a:t>
            </a:r>
          </a:p>
        </p:txBody>
      </p:sp>
      <p:sp>
        <p:nvSpPr>
          <p:cNvPr id="35850" name="Rectangle 16">
            <a:extLst>
              <a:ext uri="{FF2B5EF4-FFF2-40B4-BE49-F238E27FC236}">
                <a16:creationId xmlns:a16="http://schemas.microsoft.com/office/drawing/2014/main" id="{963171AE-A301-D048-ABBF-6345DA2E1A5D}"/>
              </a:ext>
            </a:extLst>
          </p:cNvPr>
          <p:cNvSpPr>
            <a:spLocks noChangeArrowheads="1"/>
          </p:cNvSpPr>
          <p:nvPr/>
        </p:nvSpPr>
        <p:spPr bwMode="auto">
          <a:xfrm>
            <a:off x="938213" y="1092200"/>
            <a:ext cx="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en-US" sz="1600" b="1"/>
          </a:p>
        </p:txBody>
      </p:sp>
      <p:sp>
        <p:nvSpPr>
          <p:cNvPr id="35851" name="Rectangle 17">
            <a:extLst>
              <a:ext uri="{FF2B5EF4-FFF2-40B4-BE49-F238E27FC236}">
                <a16:creationId xmlns:a16="http://schemas.microsoft.com/office/drawing/2014/main" id="{0F1515C1-B353-0045-BCF0-7A086E909BF0}"/>
              </a:ext>
            </a:extLst>
          </p:cNvPr>
          <p:cNvSpPr>
            <a:spLocks noChangeArrowheads="1"/>
          </p:cNvSpPr>
          <p:nvPr/>
        </p:nvSpPr>
        <p:spPr bwMode="auto">
          <a:xfrm>
            <a:off x="7413625" y="1462088"/>
            <a:ext cx="8921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Electron</a:t>
            </a:r>
          </a:p>
          <a:p>
            <a:pPr algn="l"/>
            <a:r>
              <a:rPr lang="en-US" altLang="en-US" sz="1600" b="1">
                <a:solidFill>
                  <a:srgbClr val="000000"/>
                </a:solidFill>
              </a:rPr>
              <a:t>transport</a:t>
            </a:r>
          </a:p>
          <a:p>
            <a:pPr algn="l"/>
            <a:r>
              <a:rPr lang="en-US" altLang="en-US" sz="1600" b="1">
                <a:solidFill>
                  <a:srgbClr val="000000"/>
                </a:solidFill>
              </a:rPr>
              <a:t>system</a:t>
            </a:r>
            <a:endParaRPr lang="en-US" altLang="en-US" sz="1600" b="1"/>
          </a:p>
        </p:txBody>
      </p:sp>
      <p:sp>
        <p:nvSpPr>
          <p:cNvPr id="35852" name="Rectangle 18">
            <a:extLst>
              <a:ext uri="{FF2B5EF4-FFF2-40B4-BE49-F238E27FC236}">
                <a16:creationId xmlns:a16="http://schemas.microsoft.com/office/drawing/2014/main" id="{DD187E45-B397-5742-A01C-0D6C4CD8A878}"/>
              </a:ext>
            </a:extLst>
          </p:cNvPr>
          <p:cNvSpPr>
            <a:spLocks noChangeArrowheads="1"/>
          </p:cNvSpPr>
          <p:nvPr/>
        </p:nvSpPr>
        <p:spPr bwMode="auto">
          <a:xfrm>
            <a:off x="7543800" y="5899150"/>
            <a:ext cx="881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r>
              <a:rPr lang="en-US" altLang="en-US" sz="1600" b="1">
                <a:solidFill>
                  <a:srgbClr val="000000"/>
                </a:solidFill>
              </a:rPr>
              <a:t>ATP</a:t>
            </a:r>
          </a:p>
          <a:p>
            <a:pPr>
              <a:lnSpc>
                <a:spcPct val="85000"/>
              </a:lnSpc>
            </a:pPr>
            <a:r>
              <a:rPr lang="en-US" altLang="en-US" sz="1600" b="1">
                <a:solidFill>
                  <a:srgbClr val="000000"/>
                </a:solidFill>
              </a:rPr>
              <a:t>synthase</a:t>
            </a:r>
          </a:p>
        </p:txBody>
      </p:sp>
      <p:sp>
        <p:nvSpPr>
          <p:cNvPr id="35853" name="Rectangle 19">
            <a:extLst>
              <a:ext uri="{FF2B5EF4-FFF2-40B4-BE49-F238E27FC236}">
                <a16:creationId xmlns:a16="http://schemas.microsoft.com/office/drawing/2014/main" id="{ECC589D6-503F-6D43-9B37-64996CE8CB7E}"/>
              </a:ext>
            </a:extLst>
          </p:cNvPr>
          <p:cNvSpPr>
            <a:spLocks noChangeArrowheads="1"/>
          </p:cNvSpPr>
          <p:nvPr/>
        </p:nvSpPr>
        <p:spPr bwMode="auto">
          <a:xfrm>
            <a:off x="5808663" y="3786188"/>
            <a:ext cx="382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25000">
                <a:solidFill>
                  <a:srgbClr val="000000"/>
                </a:solidFill>
              </a:rPr>
              <a:t>2</a:t>
            </a:r>
            <a:r>
              <a:rPr lang="en-US" altLang="en-US" sz="1600" b="1">
                <a:solidFill>
                  <a:srgbClr val="000000"/>
                </a:solidFill>
              </a:rPr>
              <a:t>O</a:t>
            </a:r>
            <a:endParaRPr lang="en-US" altLang="en-US" sz="1600" b="1"/>
          </a:p>
        </p:txBody>
      </p:sp>
      <p:sp>
        <p:nvSpPr>
          <p:cNvPr id="35854" name="Rectangle 20">
            <a:extLst>
              <a:ext uri="{FF2B5EF4-FFF2-40B4-BE49-F238E27FC236}">
                <a16:creationId xmlns:a16="http://schemas.microsoft.com/office/drawing/2014/main" id="{7DF44569-9427-5D44-9C61-FE363992121B}"/>
              </a:ext>
            </a:extLst>
          </p:cNvPr>
          <p:cNvSpPr>
            <a:spLocks noChangeArrowheads="1"/>
          </p:cNvSpPr>
          <p:nvPr/>
        </p:nvSpPr>
        <p:spPr bwMode="auto">
          <a:xfrm>
            <a:off x="1979613" y="4799013"/>
            <a:ext cx="382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CO</a:t>
            </a:r>
            <a:r>
              <a:rPr lang="en-US" altLang="en-US" sz="1600" b="1" baseline="-25000">
                <a:solidFill>
                  <a:srgbClr val="000000"/>
                </a:solidFill>
              </a:rPr>
              <a:t>2</a:t>
            </a:r>
            <a:endParaRPr lang="en-US" altLang="en-US" sz="1600" b="1">
              <a:solidFill>
                <a:srgbClr val="000000"/>
              </a:solidFill>
            </a:endParaRPr>
          </a:p>
        </p:txBody>
      </p:sp>
      <p:sp>
        <p:nvSpPr>
          <p:cNvPr id="35855" name="Rectangle 21">
            <a:extLst>
              <a:ext uri="{FF2B5EF4-FFF2-40B4-BE49-F238E27FC236}">
                <a16:creationId xmlns:a16="http://schemas.microsoft.com/office/drawing/2014/main" id="{41E982E6-43EB-2440-9811-B3EB69F6E379}"/>
              </a:ext>
            </a:extLst>
          </p:cNvPr>
          <p:cNvSpPr>
            <a:spLocks noChangeArrowheads="1"/>
          </p:cNvSpPr>
          <p:nvPr/>
        </p:nvSpPr>
        <p:spPr bwMode="auto">
          <a:xfrm>
            <a:off x="1041400" y="3994150"/>
            <a:ext cx="5762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Krebs</a:t>
            </a:r>
          </a:p>
          <a:p>
            <a:r>
              <a:rPr lang="en-US" altLang="en-US" sz="1600" b="1">
                <a:solidFill>
                  <a:srgbClr val="000000"/>
                </a:solidFill>
              </a:rPr>
              <a:t>cycle</a:t>
            </a:r>
          </a:p>
        </p:txBody>
      </p:sp>
      <p:sp>
        <p:nvSpPr>
          <p:cNvPr id="35856" name="Rectangle 22">
            <a:extLst>
              <a:ext uri="{FF2B5EF4-FFF2-40B4-BE49-F238E27FC236}">
                <a16:creationId xmlns:a16="http://schemas.microsoft.com/office/drawing/2014/main" id="{933548F2-D407-854F-8D11-954600B11541}"/>
              </a:ext>
            </a:extLst>
          </p:cNvPr>
          <p:cNvSpPr>
            <a:spLocks noChangeArrowheads="1"/>
          </p:cNvSpPr>
          <p:nvPr/>
        </p:nvSpPr>
        <p:spPr bwMode="auto">
          <a:xfrm>
            <a:off x="6508750" y="728663"/>
            <a:ext cx="146843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Intermembrane</a:t>
            </a:r>
          </a:p>
          <a:p>
            <a:pPr algn="l"/>
            <a:r>
              <a:rPr lang="en-US" altLang="en-US" sz="1600" b="1">
                <a:solidFill>
                  <a:srgbClr val="000000"/>
                </a:solidFill>
              </a:rPr>
              <a:t>space</a:t>
            </a:r>
          </a:p>
        </p:txBody>
      </p:sp>
      <p:sp>
        <p:nvSpPr>
          <p:cNvPr id="35857" name="Rectangle 23">
            <a:extLst>
              <a:ext uri="{FF2B5EF4-FFF2-40B4-BE49-F238E27FC236}">
                <a16:creationId xmlns:a16="http://schemas.microsoft.com/office/drawing/2014/main" id="{ACC77184-AA3F-5A4A-B819-0BEADDD9AAE3}"/>
              </a:ext>
            </a:extLst>
          </p:cNvPr>
          <p:cNvSpPr>
            <a:spLocks noChangeArrowheads="1"/>
          </p:cNvSpPr>
          <p:nvPr/>
        </p:nvSpPr>
        <p:spPr bwMode="auto">
          <a:xfrm>
            <a:off x="2362200" y="852488"/>
            <a:ext cx="13430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Inner</a:t>
            </a:r>
          </a:p>
          <a:p>
            <a:pPr algn="l"/>
            <a:r>
              <a:rPr lang="en-US" altLang="en-US" sz="1600" b="1">
                <a:solidFill>
                  <a:srgbClr val="000000"/>
                </a:solidFill>
              </a:rPr>
              <a:t>mitochondrial</a:t>
            </a:r>
          </a:p>
          <a:p>
            <a:pPr algn="l"/>
            <a:r>
              <a:rPr lang="en-US" altLang="en-US" sz="1600" b="1">
                <a:solidFill>
                  <a:srgbClr val="000000"/>
                </a:solidFill>
              </a:rPr>
              <a:t>membrane</a:t>
            </a:r>
          </a:p>
        </p:txBody>
      </p:sp>
      <p:sp>
        <p:nvSpPr>
          <p:cNvPr id="413720" name="Rectangle 24">
            <a:extLst>
              <a:ext uri="{FF2B5EF4-FFF2-40B4-BE49-F238E27FC236}">
                <a16:creationId xmlns:a16="http://schemas.microsoft.com/office/drawing/2014/main" id="{3931A761-8E03-4744-8C4D-A9C8BC17E292}"/>
              </a:ext>
            </a:extLst>
          </p:cNvPr>
          <p:cNvSpPr>
            <a:spLocks noChangeArrowheads="1"/>
          </p:cNvSpPr>
          <p:nvPr/>
        </p:nvSpPr>
        <p:spPr bwMode="auto">
          <a:xfrm>
            <a:off x="2465388" y="3065463"/>
            <a:ext cx="256381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74625" indent="-174625">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1500" b="1">
                <a:solidFill>
                  <a:srgbClr val="0F116A"/>
                </a:solidFill>
              </a:rPr>
              <a:t>1. </a:t>
            </a:r>
            <a:r>
              <a:rPr lang="en-US" altLang="en-US" sz="1500" b="1" u="sng">
                <a:solidFill>
                  <a:srgbClr val="CC0000"/>
                </a:solidFill>
              </a:rPr>
              <a:t>Electrons</a:t>
            </a:r>
            <a:r>
              <a:rPr lang="en-US" altLang="en-US" sz="1500" b="1">
                <a:solidFill>
                  <a:srgbClr val="0F116A"/>
                </a:solidFill>
              </a:rPr>
              <a:t> are harvested and carried to the transport system.</a:t>
            </a:r>
          </a:p>
        </p:txBody>
      </p:sp>
      <p:sp>
        <p:nvSpPr>
          <p:cNvPr id="413721" name="Rectangle 25">
            <a:extLst>
              <a:ext uri="{FF2B5EF4-FFF2-40B4-BE49-F238E27FC236}">
                <a16:creationId xmlns:a16="http://schemas.microsoft.com/office/drawing/2014/main" id="{8AB644EF-9008-E341-A453-2F4FE2E946FA}"/>
              </a:ext>
            </a:extLst>
          </p:cNvPr>
          <p:cNvSpPr>
            <a:spLocks noChangeArrowheads="1"/>
          </p:cNvSpPr>
          <p:nvPr/>
        </p:nvSpPr>
        <p:spPr bwMode="auto">
          <a:xfrm>
            <a:off x="5105400" y="2713038"/>
            <a:ext cx="16383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500" b="1">
                <a:solidFill>
                  <a:srgbClr val="0F116A"/>
                </a:solidFill>
              </a:rPr>
              <a:t>2. </a:t>
            </a:r>
            <a:r>
              <a:rPr lang="en-US" altLang="en-US" sz="1500" b="1" u="sng">
                <a:solidFill>
                  <a:srgbClr val="CC0000"/>
                </a:solidFill>
              </a:rPr>
              <a:t>Electrons</a:t>
            </a:r>
            <a:r>
              <a:rPr lang="en-US" altLang="en-US" sz="1500" b="1">
                <a:solidFill>
                  <a:srgbClr val="0F116A"/>
                </a:solidFill>
              </a:rPr>
              <a:t> provide energy </a:t>
            </a:r>
            <a:br>
              <a:rPr lang="en-US" altLang="en-US" sz="1500" b="1">
                <a:solidFill>
                  <a:srgbClr val="0F116A"/>
                </a:solidFill>
              </a:rPr>
            </a:br>
            <a:r>
              <a:rPr lang="en-US" altLang="en-US" sz="1500" b="1">
                <a:solidFill>
                  <a:srgbClr val="0F116A"/>
                </a:solidFill>
              </a:rPr>
              <a:t>to pump </a:t>
            </a:r>
            <a:r>
              <a:rPr lang="en-US" altLang="en-US" sz="1500" b="1" u="sng">
                <a:solidFill>
                  <a:srgbClr val="CC0000"/>
                </a:solidFill>
              </a:rPr>
              <a:t>protons</a:t>
            </a:r>
            <a:r>
              <a:rPr lang="en-US" altLang="en-US" sz="1500" b="1">
                <a:solidFill>
                  <a:srgbClr val="0F116A"/>
                </a:solidFill>
              </a:rPr>
              <a:t> across the membrane.</a:t>
            </a:r>
          </a:p>
        </p:txBody>
      </p:sp>
      <p:sp>
        <p:nvSpPr>
          <p:cNvPr id="413722" name="Rectangle 26">
            <a:extLst>
              <a:ext uri="{FF2B5EF4-FFF2-40B4-BE49-F238E27FC236}">
                <a16:creationId xmlns:a16="http://schemas.microsoft.com/office/drawing/2014/main" id="{FCD680FD-5290-4244-A0D6-8B72AD7DB228}"/>
              </a:ext>
            </a:extLst>
          </p:cNvPr>
          <p:cNvSpPr>
            <a:spLocks noChangeArrowheads="1"/>
          </p:cNvSpPr>
          <p:nvPr/>
        </p:nvSpPr>
        <p:spPr bwMode="auto">
          <a:xfrm>
            <a:off x="3962400" y="4052888"/>
            <a:ext cx="17605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500" b="1">
                <a:solidFill>
                  <a:srgbClr val="0F116A"/>
                </a:solidFill>
              </a:rPr>
              <a:t>3. </a:t>
            </a:r>
            <a:r>
              <a:rPr lang="en-US" altLang="en-US" sz="1500" b="1" u="sng">
                <a:solidFill>
                  <a:srgbClr val="CC0000"/>
                </a:solidFill>
              </a:rPr>
              <a:t>Oxygen</a:t>
            </a:r>
            <a:r>
              <a:rPr lang="en-US" altLang="en-US" sz="1500" b="1">
                <a:solidFill>
                  <a:srgbClr val="0F116A"/>
                </a:solidFill>
              </a:rPr>
              <a:t> joins    with </a:t>
            </a:r>
            <a:r>
              <a:rPr lang="en-US" altLang="en-US" sz="1500" b="1" u="sng">
                <a:solidFill>
                  <a:srgbClr val="CC0000"/>
                </a:solidFill>
              </a:rPr>
              <a:t>protons</a:t>
            </a:r>
            <a:r>
              <a:rPr lang="en-US" altLang="en-US" sz="1500" b="1">
                <a:solidFill>
                  <a:srgbClr val="0F116A"/>
                </a:solidFill>
              </a:rPr>
              <a:t> to form </a:t>
            </a:r>
            <a:r>
              <a:rPr lang="en-US" altLang="en-US" sz="1500" b="1" u="sng">
                <a:solidFill>
                  <a:srgbClr val="CC0000"/>
                </a:solidFill>
              </a:rPr>
              <a:t>water</a:t>
            </a:r>
            <a:r>
              <a:rPr lang="en-US" altLang="en-US" sz="1500" b="1">
                <a:solidFill>
                  <a:srgbClr val="0F116A"/>
                </a:solidFill>
              </a:rPr>
              <a:t>.</a:t>
            </a:r>
          </a:p>
        </p:txBody>
      </p:sp>
      <p:sp>
        <p:nvSpPr>
          <p:cNvPr id="35861" name="Rectangle 27">
            <a:extLst>
              <a:ext uri="{FF2B5EF4-FFF2-40B4-BE49-F238E27FC236}">
                <a16:creationId xmlns:a16="http://schemas.microsoft.com/office/drawing/2014/main" id="{3649F314-EE59-FE46-85AD-07666B9CD34D}"/>
              </a:ext>
            </a:extLst>
          </p:cNvPr>
          <p:cNvSpPr>
            <a:spLocks noChangeArrowheads="1"/>
          </p:cNvSpPr>
          <p:nvPr/>
        </p:nvSpPr>
        <p:spPr bwMode="auto">
          <a:xfrm>
            <a:off x="6315075" y="4551363"/>
            <a:ext cx="3413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2H</a:t>
            </a:r>
            <a:r>
              <a:rPr lang="en-US" altLang="en-US" sz="1600" b="1" baseline="30000">
                <a:solidFill>
                  <a:srgbClr val="000000"/>
                </a:solidFill>
              </a:rPr>
              <a:t>+</a:t>
            </a:r>
            <a:endParaRPr lang="en-US" altLang="en-US" sz="1600" b="1"/>
          </a:p>
        </p:txBody>
      </p:sp>
      <p:sp>
        <p:nvSpPr>
          <p:cNvPr id="35862" name="Rectangle 28">
            <a:extLst>
              <a:ext uri="{FF2B5EF4-FFF2-40B4-BE49-F238E27FC236}">
                <a16:creationId xmlns:a16="http://schemas.microsoft.com/office/drawing/2014/main" id="{380664C0-154A-BC4B-8A85-99F512F3666D}"/>
              </a:ext>
            </a:extLst>
          </p:cNvPr>
          <p:cNvSpPr>
            <a:spLocks noChangeArrowheads="1"/>
          </p:cNvSpPr>
          <p:nvPr/>
        </p:nvSpPr>
        <p:spPr bwMode="auto">
          <a:xfrm>
            <a:off x="2003425" y="365601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NADH</a:t>
            </a:r>
            <a:endParaRPr lang="en-US" altLang="en-US" sz="1600" b="1"/>
          </a:p>
        </p:txBody>
      </p:sp>
      <p:sp>
        <p:nvSpPr>
          <p:cNvPr id="35863" name="Rectangle 29">
            <a:extLst>
              <a:ext uri="{FF2B5EF4-FFF2-40B4-BE49-F238E27FC236}">
                <a16:creationId xmlns:a16="http://schemas.microsoft.com/office/drawing/2014/main" id="{001AD971-55F0-CC4C-9DCF-3B19CA9FDFF0}"/>
              </a:ext>
            </a:extLst>
          </p:cNvPr>
          <p:cNvSpPr>
            <a:spLocks noChangeArrowheads="1"/>
          </p:cNvSpPr>
          <p:nvPr/>
        </p:nvSpPr>
        <p:spPr bwMode="auto">
          <a:xfrm>
            <a:off x="2003425" y="266541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NADH</a:t>
            </a:r>
            <a:endParaRPr lang="en-US" altLang="en-US" sz="1600" b="1"/>
          </a:p>
        </p:txBody>
      </p:sp>
      <p:sp>
        <p:nvSpPr>
          <p:cNvPr id="35864" name="Rectangle 30">
            <a:extLst>
              <a:ext uri="{FF2B5EF4-FFF2-40B4-BE49-F238E27FC236}">
                <a16:creationId xmlns:a16="http://schemas.microsoft.com/office/drawing/2014/main" id="{058BD40F-221F-B149-968A-D54D56C50F79}"/>
              </a:ext>
            </a:extLst>
          </p:cNvPr>
          <p:cNvSpPr>
            <a:spLocks noChangeArrowheads="1"/>
          </p:cNvSpPr>
          <p:nvPr/>
        </p:nvSpPr>
        <p:spPr bwMode="auto">
          <a:xfrm>
            <a:off x="965200" y="3240088"/>
            <a:ext cx="1095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Acetyl-CoA</a:t>
            </a:r>
            <a:endParaRPr lang="en-US" altLang="en-US" sz="1600" b="1"/>
          </a:p>
        </p:txBody>
      </p:sp>
      <p:sp>
        <p:nvSpPr>
          <p:cNvPr id="35865" name="Rectangle 31">
            <a:extLst>
              <a:ext uri="{FF2B5EF4-FFF2-40B4-BE49-F238E27FC236}">
                <a16:creationId xmlns:a16="http://schemas.microsoft.com/office/drawing/2014/main" id="{10956AF8-40C9-8049-90B8-F7ED34979D83}"/>
              </a:ext>
            </a:extLst>
          </p:cNvPr>
          <p:cNvSpPr>
            <a:spLocks noChangeArrowheads="1"/>
          </p:cNvSpPr>
          <p:nvPr/>
        </p:nvSpPr>
        <p:spPr bwMode="auto">
          <a:xfrm>
            <a:off x="2481263" y="4133850"/>
            <a:ext cx="641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FADH</a:t>
            </a:r>
            <a:r>
              <a:rPr lang="en-US" altLang="en-US" sz="1600" b="1" baseline="-25000">
                <a:solidFill>
                  <a:srgbClr val="000000"/>
                </a:solidFill>
              </a:rPr>
              <a:t>2</a:t>
            </a:r>
            <a:endParaRPr lang="en-US" altLang="en-US" sz="1600" b="1">
              <a:solidFill>
                <a:srgbClr val="000000"/>
              </a:solidFill>
            </a:endParaRPr>
          </a:p>
        </p:txBody>
      </p:sp>
      <p:sp>
        <p:nvSpPr>
          <p:cNvPr id="35866" name="Rectangle 32">
            <a:extLst>
              <a:ext uri="{FF2B5EF4-FFF2-40B4-BE49-F238E27FC236}">
                <a16:creationId xmlns:a16="http://schemas.microsoft.com/office/drawing/2014/main" id="{4F16D748-18BF-BF44-A32A-5DBDFDFC223C}"/>
              </a:ext>
            </a:extLst>
          </p:cNvPr>
          <p:cNvSpPr>
            <a:spLocks noChangeArrowheads="1"/>
          </p:cNvSpPr>
          <p:nvPr/>
        </p:nvSpPr>
        <p:spPr bwMode="auto">
          <a:xfrm>
            <a:off x="5537200" y="5395913"/>
            <a:ext cx="406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ATP</a:t>
            </a:r>
            <a:endParaRPr lang="en-US" altLang="en-US" sz="1600" b="1"/>
          </a:p>
        </p:txBody>
      </p:sp>
      <p:sp>
        <p:nvSpPr>
          <p:cNvPr id="413729" name="Rectangle 33">
            <a:extLst>
              <a:ext uri="{FF2B5EF4-FFF2-40B4-BE49-F238E27FC236}">
                <a16:creationId xmlns:a16="http://schemas.microsoft.com/office/drawing/2014/main" id="{13C3BB98-14CB-EC41-ACCF-C128AEB542C1}"/>
              </a:ext>
            </a:extLst>
          </p:cNvPr>
          <p:cNvSpPr>
            <a:spLocks noChangeArrowheads="1"/>
          </p:cNvSpPr>
          <p:nvPr/>
        </p:nvSpPr>
        <p:spPr bwMode="auto">
          <a:xfrm>
            <a:off x="2833688" y="5753100"/>
            <a:ext cx="25034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28600" indent="-2286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500" b="1">
                <a:solidFill>
                  <a:srgbClr val="0F116A"/>
                </a:solidFill>
              </a:rPr>
              <a:t>4. </a:t>
            </a:r>
            <a:r>
              <a:rPr lang="en-US" altLang="en-US" sz="1500" b="1" u="sng">
                <a:solidFill>
                  <a:srgbClr val="CC0000"/>
                </a:solidFill>
              </a:rPr>
              <a:t>Protons</a:t>
            </a:r>
            <a:r>
              <a:rPr lang="en-US" altLang="en-US" sz="1500" b="1">
                <a:solidFill>
                  <a:srgbClr val="0F116A"/>
                </a:solidFill>
              </a:rPr>
              <a:t> diffuse back in</a:t>
            </a:r>
            <a:br>
              <a:rPr lang="en-US" altLang="en-US" sz="1500" b="1">
                <a:solidFill>
                  <a:srgbClr val="0F116A"/>
                </a:solidFill>
              </a:rPr>
            </a:br>
            <a:r>
              <a:rPr lang="en-US" altLang="en-US" sz="1500" b="1">
                <a:solidFill>
                  <a:srgbClr val="0F116A"/>
                </a:solidFill>
              </a:rPr>
              <a:t>down their concentration</a:t>
            </a:r>
            <a:br>
              <a:rPr lang="en-US" altLang="en-US" sz="1500" b="1">
                <a:solidFill>
                  <a:srgbClr val="0F116A"/>
                </a:solidFill>
              </a:rPr>
            </a:br>
            <a:r>
              <a:rPr lang="en-US" altLang="en-US" sz="1500" b="1">
                <a:solidFill>
                  <a:srgbClr val="0F116A"/>
                </a:solidFill>
              </a:rPr>
              <a:t>gradient, driving the </a:t>
            </a:r>
            <a:br>
              <a:rPr lang="en-US" altLang="en-US" sz="1500" b="1">
                <a:solidFill>
                  <a:srgbClr val="0F116A"/>
                </a:solidFill>
              </a:rPr>
            </a:br>
            <a:r>
              <a:rPr lang="en-US" altLang="en-US" sz="1500" b="1">
                <a:solidFill>
                  <a:srgbClr val="0F116A"/>
                </a:solidFill>
              </a:rPr>
              <a:t>synthesis of </a:t>
            </a:r>
            <a:r>
              <a:rPr lang="en-US" altLang="en-US" sz="1500" b="1" u="sng">
                <a:solidFill>
                  <a:srgbClr val="CC0000"/>
                </a:solidFill>
              </a:rPr>
              <a:t>ATP</a:t>
            </a:r>
            <a:r>
              <a:rPr lang="en-US" altLang="en-US" sz="1500" b="1">
                <a:solidFill>
                  <a:srgbClr val="0F116A"/>
                </a:solidFill>
              </a:rPr>
              <a:t>.</a:t>
            </a:r>
            <a:endParaRPr lang="en-US" altLang="en-US" sz="1500">
              <a:solidFill>
                <a:srgbClr val="0F116A"/>
              </a:solidFill>
              <a:latin typeface="Times" pitchFamily="2" charset="0"/>
            </a:endParaRPr>
          </a:p>
        </p:txBody>
      </p:sp>
      <p:sp>
        <p:nvSpPr>
          <p:cNvPr id="35868" name="Rectangle 34">
            <a:extLst>
              <a:ext uri="{FF2B5EF4-FFF2-40B4-BE49-F238E27FC236}">
                <a16:creationId xmlns:a16="http://schemas.microsoft.com/office/drawing/2014/main" id="{2CA1FDA3-4D0E-9943-9BEA-A44318BB7B0B}"/>
              </a:ext>
            </a:extLst>
          </p:cNvPr>
          <p:cNvSpPr>
            <a:spLocks noChangeArrowheads="1"/>
          </p:cNvSpPr>
          <p:nvPr/>
        </p:nvSpPr>
        <p:spPr bwMode="auto">
          <a:xfrm>
            <a:off x="792163" y="6105525"/>
            <a:ext cx="13890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00000"/>
                </a:solidFill>
              </a:rPr>
              <a:t>Mitochondrial </a:t>
            </a:r>
          </a:p>
          <a:p>
            <a:r>
              <a:rPr lang="en-US" altLang="en-US" sz="1600" b="1">
                <a:solidFill>
                  <a:srgbClr val="000000"/>
                </a:solidFill>
              </a:rPr>
              <a:t>matrix</a:t>
            </a:r>
          </a:p>
        </p:txBody>
      </p:sp>
      <p:sp>
        <p:nvSpPr>
          <p:cNvPr id="35869" name="Rectangle 35">
            <a:extLst>
              <a:ext uri="{FF2B5EF4-FFF2-40B4-BE49-F238E27FC236}">
                <a16:creationId xmlns:a16="http://schemas.microsoft.com/office/drawing/2014/main" id="{E4598113-7C36-C246-83A5-51C5A37AA656}"/>
              </a:ext>
            </a:extLst>
          </p:cNvPr>
          <p:cNvSpPr>
            <a:spLocks noChangeArrowheads="1"/>
          </p:cNvSpPr>
          <p:nvPr/>
        </p:nvSpPr>
        <p:spPr bwMode="auto">
          <a:xfrm>
            <a:off x="6210300" y="426561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2</a:t>
            </a:r>
            <a:endParaRPr lang="en-US" altLang="en-US" sz="1600" b="1"/>
          </a:p>
        </p:txBody>
      </p:sp>
      <p:sp>
        <p:nvSpPr>
          <p:cNvPr id="35870" name="Rectangle 36">
            <a:extLst>
              <a:ext uri="{FF2B5EF4-FFF2-40B4-BE49-F238E27FC236}">
                <a16:creationId xmlns:a16="http://schemas.microsoft.com/office/drawing/2014/main" id="{9FCD04D7-97C6-DF4B-940B-90DC089EA69F}"/>
              </a:ext>
            </a:extLst>
          </p:cNvPr>
          <p:cNvSpPr>
            <a:spLocks noChangeArrowheads="1"/>
          </p:cNvSpPr>
          <p:nvPr/>
        </p:nvSpPr>
        <p:spPr bwMode="auto">
          <a:xfrm>
            <a:off x="6210300" y="4059238"/>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1</a:t>
            </a:r>
            <a:endParaRPr lang="en-US" altLang="en-US" sz="1600" b="1"/>
          </a:p>
        </p:txBody>
      </p:sp>
      <p:sp>
        <p:nvSpPr>
          <p:cNvPr id="35871" name="Line 37">
            <a:extLst>
              <a:ext uri="{FF2B5EF4-FFF2-40B4-BE49-F238E27FC236}">
                <a16:creationId xmlns:a16="http://schemas.microsoft.com/office/drawing/2014/main" id="{44793B27-37DF-3D4C-8121-3902E0DC0F59}"/>
              </a:ext>
            </a:extLst>
          </p:cNvPr>
          <p:cNvSpPr>
            <a:spLocks noChangeShapeType="1"/>
          </p:cNvSpPr>
          <p:nvPr/>
        </p:nvSpPr>
        <p:spPr bwMode="auto">
          <a:xfrm>
            <a:off x="2927350" y="1657350"/>
            <a:ext cx="1588" cy="3365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Line 38">
            <a:extLst>
              <a:ext uri="{FF2B5EF4-FFF2-40B4-BE49-F238E27FC236}">
                <a16:creationId xmlns:a16="http://schemas.microsoft.com/office/drawing/2014/main" id="{3F35F7D3-4209-794D-962B-C0524F41866D}"/>
              </a:ext>
            </a:extLst>
          </p:cNvPr>
          <p:cNvSpPr>
            <a:spLocks noChangeShapeType="1"/>
          </p:cNvSpPr>
          <p:nvPr/>
        </p:nvSpPr>
        <p:spPr bwMode="auto">
          <a:xfrm>
            <a:off x="6140450" y="4287838"/>
            <a:ext cx="258763" cy="15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3" name="Rectangle 39">
            <a:extLst>
              <a:ext uri="{FF2B5EF4-FFF2-40B4-BE49-F238E27FC236}">
                <a16:creationId xmlns:a16="http://schemas.microsoft.com/office/drawing/2014/main" id="{6F56B020-E0E9-A94E-BA98-F9C43A4F4D6E}"/>
              </a:ext>
            </a:extLst>
          </p:cNvPr>
          <p:cNvSpPr>
            <a:spLocks noChangeArrowheads="1"/>
          </p:cNvSpPr>
          <p:nvPr/>
        </p:nvSpPr>
        <p:spPr bwMode="auto">
          <a:xfrm>
            <a:off x="5867400" y="928688"/>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30000">
                <a:solidFill>
                  <a:srgbClr val="000000"/>
                </a:solidFill>
              </a:rPr>
              <a:t>+</a:t>
            </a:r>
            <a:endParaRPr lang="en-US" altLang="en-US" sz="1600" b="1">
              <a:solidFill>
                <a:srgbClr val="000000"/>
              </a:solidFill>
            </a:endParaRPr>
          </a:p>
        </p:txBody>
      </p:sp>
      <p:sp>
        <p:nvSpPr>
          <p:cNvPr id="35874" name="Rectangle 40">
            <a:extLst>
              <a:ext uri="{FF2B5EF4-FFF2-40B4-BE49-F238E27FC236}">
                <a16:creationId xmlns:a16="http://schemas.microsoft.com/office/drawing/2014/main" id="{BC0BEF10-F0CE-A947-AF16-1C6A37D625C0}"/>
              </a:ext>
            </a:extLst>
          </p:cNvPr>
          <p:cNvSpPr>
            <a:spLocks noChangeArrowheads="1"/>
          </p:cNvSpPr>
          <p:nvPr/>
        </p:nvSpPr>
        <p:spPr bwMode="auto">
          <a:xfrm>
            <a:off x="8078788" y="2681288"/>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30000">
                <a:solidFill>
                  <a:srgbClr val="000000"/>
                </a:solidFill>
              </a:rPr>
              <a:t>+</a:t>
            </a:r>
            <a:endParaRPr lang="en-US" altLang="en-US" sz="1600" b="1">
              <a:solidFill>
                <a:srgbClr val="000000"/>
              </a:solidFill>
            </a:endParaRPr>
          </a:p>
        </p:txBody>
      </p:sp>
      <p:sp>
        <p:nvSpPr>
          <p:cNvPr id="35875" name="Rectangle 41">
            <a:extLst>
              <a:ext uri="{FF2B5EF4-FFF2-40B4-BE49-F238E27FC236}">
                <a16:creationId xmlns:a16="http://schemas.microsoft.com/office/drawing/2014/main" id="{02C8DA9B-AF6C-7748-BF46-BF539819FFEC}"/>
              </a:ext>
            </a:extLst>
          </p:cNvPr>
          <p:cNvSpPr>
            <a:spLocks noChangeArrowheads="1"/>
          </p:cNvSpPr>
          <p:nvPr/>
        </p:nvSpPr>
        <p:spPr bwMode="auto">
          <a:xfrm>
            <a:off x="8023225" y="4270375"/>
            <a:ext cx="236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O</a:t>
            </a:r>
            <a:r>
              <a:rPr lang="en-US" altLang="en-US" sz="1600" b="1" baseline="-25000">
                <a:solidFill>
                  <a:srgbClr val="000000"/>
                </a:solidFill>
              </a:rPr>
              <a:t>2</a:t>
            </a:r>
            <a:endParaRPr lang="en-US" altLang="en-US" sz="1600" b="1">
              <a:solidFill>
                <a:srgbClr val="000000"/>
              </a:solidFill>
            </a:endParaRPr>
          </a:p>
        </p:txBody>
      </p:sp>
      <p:sp>
        <p:nvSpPr>
          <p:cNvPr id="35876" name="Rectangle 42">
            <a:extLst>
              <a:ext uri="{FF2B5EF4-FFF2-40B4-BE49-F238E27FC236}">
                <a16:creationId xmlns:a16="http://schemas.microsoft.com/office/drawing/2014/main" id="{A21E72B6-BD65-A543-A5EA-92E7FF8816F3}"/>
              </a:ext>
            </a:extLst>
          </p:cNvPr>
          <p:cNvSpPr>
            <a:spLocks noChangeArrowheads="1"/>
          </p:cNvSpPr>
          <p:nvPr/>
        </p:nvSpPr>
        <p:spPr bwMode="auto">
          <a:xfrm>
            <a:off x="7935913" y="5238750"/>
            <a:ext cx="228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H</a:t>
            </a:r>
            <a:r>
              <a:rPr lang="en-US" altLang="en-US" sz="1600" b="1" baseline="30000">
                <a:solidFill>
                  <a:srgbClr val="000000"/>
                </a:solidFill>
              </a:rPr>
              <a:t>+</a:t>
            </a:r>
            <a:endParaRPr lang="en-US" altLang="en-US" sz="1600" b="1">
              <a:solidFill>
                <a:srgbClr val="000000"/>
              </a:solidFill>
            </a:endParaRPr>
          </a:p>
        </p:txBody>
      </p:sp>
      <p:sp>
        <p:nvSpPr>
          <p:cNvPr id="35877" name="Rectangle 43">
            <a:extLst>
              <a:ext uri="{FF2B5EF4-FFF2-40B4-BE49-F238E27FC236}">
                <a16:creationId xmlns:a16="http://schemas.microsoft.com/office/drawing/2014/main" id="{CFDDAF8B-9CB6-0B42-952F-990E0DD3E4D8}"/>
              </a:ext>
            </a:extLst>
          </p:cNvPr>
          <p:cNvSpPr>
            <a:spLocks noChangeArrowheads="1"/>
          </p:cNvSpPr>
          <p:nvPr/>
        </p:nvSpPr>
        <p:spPr bwMode="auto">
          <a:xfrm>
            <a:off x="7286625" y="3146425"/>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e</a:t>
            </a:r>
            <a:r>
              <a:rPr lang="en-US" altLang="en-US" sz="1600" b="1" baseline="30000">
                <a:solidFill>
                  <a:srgbClr val="000000"/>
                </a:solidFill>
              </a:rPr>
              <a:t>-</a:t>
            </a:r>
            <a:endParaRPr lang="en-US" altLang="en-US" sz="1600" b="1">
              <a:solidFill>
                <a:srgbClr val="000000"/>
              </a:solidFill>
            </a:endParaRPr>
          </a:p>
        </p:txBody>
      </p:sp>
      <p:sp>
        <p:nvSpPr>
          <p:cNvPr id="35878" name="Rectangle 44">
            <a:extLst>
              <a:ext uri="{FF2B5EF4-FFF2-40B4-BE49-F238E27FC236}">
                <a16:creationId xmlns:a16="http://schemas.microsoft.com/office/drawing/2014/main" id="{4F347875-5ECC-3742-88AC-6890A14CB599}"/>
              </a:ext>
            </a:extLst>
          </p:cNvPr>
          <p:cNvSpPr>
            <a:spLocks noChangeArrowheads="1"/>
          </p:cNvSpPr>
          <p:nvPr/>
        </p:nvSpPr>
        <p:spPr bwMode="auto">
          <a:xfrm>
            <a:off x="3657600" y="3976688"/>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e</a:t>
            </a:r>
            <a:r>
              <a:rPr lang="en-US" altLang="en-US" sz="1600" b="1" baseline="30000">
                <a:solidFill>
                  <a:srgbClr val="000000"/>
                </a:solidFill>
              </a:rPr>
              <a:t>-</a:t>
            </a:r>
            <a:endParaRPr lang="en-US" altLang="en-US" sz="1600" b="1">
              <a:solidFill>
                <a:srgbClr val="000000"/>
              </a:solidFill>
            </a:endParaRPr>
          </a:p>
        </p:txBody>
      </p:sp>
      <p:sp>
        <p:nvSpPr>
          <p:cNvPr id="35879" name="Rectangle 45">
            <a:extLst>
              <a:ext uri="{FF2B5EF4-FFF2-40B4-BE49-F238E27FC236}">
                <a16:creationId xmlns:a16="http://schemas.microsoft.com/office/drawing/2014/main" id="{2643F9B2-9B4B-CA44-AC2F-502C7198717D}"/>
              </a:ext>
            </a:extLst>
          </p:cNvPr>
          <p:cNvSpPr>
            <a:spLocks noChangeArrowheads="1"/>
          </p:cNvSpPr>
          <p:nvPr/>
        </p:nvSpPr>
        <p:spPr bwMode="auto">
          <a:xfrm>
            <a:off x="3048000" y="3656013"/>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e</a:t>
            </a:r>
            <a:r>
              <a:rPr lang="en-US" altLang="en-US" sz="1600" b="1" baseline="30000">
                <a:solidFill>
                  <a:srgbClr val="000000"/>
                </a:solidFill>
              </a:rPr>
              <a:t>-</a:t>
            </a:r>
            <a:endParaRPr lang="en-US" altLang="en-US" sz="1600" b="1">
              <a:solidFill>
                <a:srgbClr val="000000"/>
              </a:solidFill>
            </a:endParaRPr>
          </a:p>
        </p:txBody>
      </p:sp>
      <p:sp>
        <p:nvSpPr>
          <p:cNvPr id="35880" name="Rectangle 46">
            <a:extLst>
              <a:ext uri="{FF2B5EF4-FFF2-40B4-BE49-F238E27FC236}">
                <a16:creationId xmlns:a16="http://schemas.microsoft.com/office/drawing/2014/main" id="{011F66D3-79F1-D64D-A4B6-BDEAAC66AE99}"/>
              </a:ext>
            </a:extLst>
          </p:cNvPr>
          <p:cNvSpPr>
            <a:spLocks noChangeArrowheads="1"/>
          </p:cNvSpPr>
          <p:nvPr/>
        </p:nvSpPr>
        <p:spPr bwMode="auto">
          <a:xfrm>
            <a:off x="2895600" y="2681288"/>
            <a:ext cx="158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e</a:t>
            </a:r>
            <a:r>
              <a:rPr lang="en-US" altLang="en-US" sz="1600" b="1" baseline="30000">
                <a:solidFill>
                  <a:srgbClr val="000000"/>
                </a:solidFill>
              </a:rPr>
              <a:t>-</a:t>
            </a:r>
            <a:endParaRPr lang="en-US" altLang="en-US" sz="1600" b="1">
              <a:solidFill>
                <a:srgbClr val="000000"/>
              </a:solidFill>
            </a:endParaRPr>
          </a:p>
        </p:txBody>
      </p:sp>
      <p:sp>
        <p:nvSpPr>
          <p:cNvPr id="413744" name="AutoShape 48">
            <a:extLst>
              <a:ext uri="{FF2B5EF4-FFF2-40B4-BE49-F238E27FC236}">
                <a16:creationId xmlns:a16="http://schemas.microsoft.com/office/drawing/2014/main" id="{79ED0134-E2F2-ED45-8BC9-C770425A142A}"/>
              </a:ext>
            </a:extLst>
          </p:cNvPr>
          <p:cNvSpPr>
            <a:spLocks noChangeArrowheads="1"/>
          </p:cNvSpPr>
          <p:nvPr/>
        </p:nvSpPr>
        <p:spPr bwMode="auto">
          <a:xfrm>
            <a:off x="5202238" y="5205413"/>
            <a:ext cx="1109662" cy="727075"/>
          </a:xfrm>
          <a:prstGeom prst="irregularSeal1">
            <a:avLst/>
          </a:prstGeom>
          <a:solidFill>
            <a:srgbClr val="FFEA18"/>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CC0000"/>
                </a:solidFill>
              </a:rPr>
              <a:t>ATP</a:t>
            </a:r>
            <a:endParaRPr lang="en-US" altLang="en-US" sz="4800" b="1">
              <a:solidFill>
                <a:schemeClr val="tx2"/>
              </a:solidFill>
            </a:endParaRPr>
          </a:p>
        </p:txBody>
      </p:sp>
    </p:spTree>
    <p:extLst>
      <p:ext uri="{BB962C8B-B14F-4D97-AF65-F5344CB8AC3E}">
        <p14:creationId xmlns:p14="http://schemas.microsoft.com/office/powerpoint/2010/main" val="379868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20">
                                            <p:txEl>
                                              <p:pRg st="0" end="0"/>
                                            </p:txEl>
                                          </p:spTgt>
                                        </p:tgtEl>
                                        <p:attrNameLst>
                                          <p:attrName>style.visibility</p:attrName>
                                        </p:attrNameLst>
                                      </p:cBhvr>
                                      <p:to>
                                        <p:strVal val="visible"/>
                                      </p:to>
                                    </p:set>
                                    <p:animEffect transition="in" filter="wipe(left)">
                                      <p:cBhvr>
                                        <p:cTn id="7" dur="500"/>
                                        <p:tgtEl>
                                          <p:spTgt spid="4137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3721">
                                            <p:txEl>
                                              <p:pRg st="0" end="0"/>
                                            </p:txEl>
                                          </p:spTgt>
                                        </p:tgtEl>
                                        <p:attrNameLst>
                                          <p:attrName>style.visibility</p:attrName>
                                        </p:attrNameLst>
                                      </p:cBhvr>
                                      <p:to>
                                        <p:strVal val="visible"/>
                                      </p:to>
                                    </p:set>
                                    <p:animEffect transition="in" filter="wipe(left)">
                                      <p:cBhvr>
                                        <p:cTn id="12" dur="500"/>
                                        <p:tgtEl>
                                          <p:spTgt spid="41372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22">
                                            <p:txEl>
                                              <p:pRg st="0" end="0"/>
                                            </p:txEl>
                                          </p:spTgt>
                                        </p:tgtEl>
                                        <p:attrNameLst>
                                          <p:attrName>style.visibility</p:attrName>
                                        </p:attrNameLst>
                                      </p:cBhvr>
                                      <p:to>
                                        <p:strVal val="visible"/>
                                      </p:to>
                                    </p:set>
                                    <p:animEffect transition="in" filter="wipe(left)">
                                      <p:cBhvr>
                                        <p:cTn id="17" dur="500"/>
                                        <p:tgtEl>
                                          <p:spTgt spid="413722">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3729">
                                            <p:txEl>
                                              <p:pRg st="0" end="0"/>
                                            </p:txEl>
                                          </p:spTgt>
                                        </p:tgtEl>
                                        <p:attrNameLst>
                                          <p:attrName>style.visibility</p:attrName>
                                        </p:attrNameLst>
                                      </p:cBhvr>
                                      <p:to>
                                        <p:strVal val="visible"/>
                                      </p:to>
                                    </p:set>
                                    <p:animEffect transition="in" filter="wipe(left)">
                                      <p:cBhvr>
                                        <p:cTn id="22" dur="500"/>
                                        <p:tgtEl>
                                          <p:spTgt spid="413729">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413744"/>
                                        </p:tgtEl>
                                        <p:attrNameLst>
                                          <p:attrName>style.visibility</p:attrName>
                                        </p:attrNameLst>
                                      </p:cBhvr>
                                      <p:to>
                                        <p:strVal val="visible"/>
                                      </p:to>
                                    </p:set>
                                    <p:anim calcmode="lin" valueType="num">
                                      <p:cBhvr>
                                        <p:cTn id="27" dur="1000" fill="hold"/>
                                        <p:tgtEl>
                                          <p:spTgt spid="413744"/>
                                        </p:tgtEl>
                                        <p:attrNameLst>
                                          <p:attrName>ppt_w</p:attrName>
                                        </p:attrNameLst>
                                      </p:cBhvr>
                                      <p:tavLst>
                                        <p:tav tm="0">
                                          <p:val>
                                            <p:fltVal val="0"/>
                                          </p:val>
                                        </p:tav>
                                        <p:tav tm="100000">
                                          <p:val>
                                            <p:strVal val="#ppt_w"/>
                                          </p:val>
                                        </p:tav>
                                      </p:tavLst>
                                    </p:anim>
                                    <p:anim calcmode="lin" valueType="num">
                                      <p:cBhvr>
                                        <p:cTn id="28" dur="1000" fill="hold"/>
                                        <p:tgtEl>
                                          <p:spTgt spid="413744"/>
                                        </p:tgtEl>
                                        <p:attrNameLst>
                                          <p:attrName>ppt_h</p:attrName>
                                        </p:attrNameLst>
                                      </p:cBhvr>
                                      <p:tavLst>
                                        <p:tav tm="0">
                                          <p:val>
                                            <p:fltVal val="0"/>
                                          </p:val>
                                        </p:tav>
                                        <p:tav tm="100000">
                                          <p:val>
                                            <p:strVal val="#ppt_h"/>
                                          </p:val>
                                        </p:tav>
                                      </p:tavLst>
                                    </p:anim>
                                    <p:anim calcmode="lin" valueType="num">
                                      <p:cBhvr>
                                        <p:cTn id="29" dur="1000" fill="hold"/>
                                        <p:tgtEl>
                                          <p:spTgt spid="413744"/>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1374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5"/>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20" grpId="0" build="p" autoUpdateAnimBg="0"/>
      <p:bldP spid="413721" grpId="0" build="p" autoUpdateAnimBg="0"/>
      <p:bldP spid="413722" grpId="0" build="p" autoUpdateAnimBg="0"/>
      <p:bldP spid="413729" grpId="0" build="p" autoUpdateAnimBg="0"/>
      <p:bldP spid="413744"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502B069E-794E-2848-B7D4-8729AF3547A1}"/>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Cellular respiration</a:t>
            </a:r>
          </a:p>
        </p:txBody>
      </p:sp>
      <p:pic>
        <p:nvPicPr>
          <p:cNvPr id="37890" name="Picture 3">
            <a:extLst>
              <a:ext uri="{FF2B5EF4-FFF2-40B4-BE49-F238E27FC236}">
                <a16:creationId xmlns:a16="http://schemas.microsoft.com/office/drawing/2014/main" id="{A82E6309-A0C0-4441-B1D9-E140BC039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8758"/>
          <a:stretch>
            <a:fillRect/>
          </a:stretch>
        </p:blipFill>
        <p:spPr bwMode="auto">
          <a:xfrm>
            <a:off x="76200" y="1328738"/>
            <a:ext cx="9010650"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2" name="AutoShape 4">
            <a:extLst>
              <a:ext uri="{FF2B5EF4-FFF2-40B4-BE49-F238E27FC236}">
                <a16:creationId xmlns:a16="http://schemas.microsoft.com/office/drawing/2014/main" id="{CD8E3A16-1AE7-7C4D-915B-3A6D5490349A}"/>
              </a:ext>
            </a:extLst>
          </p:cNvPr>
          <p:cNvSpPr>
            <a:spLocks noChangeArrowheads="1"/>
          </p:cNvSpPr>
          <p:nvPr/>
        </p:nvSpPr>
        <p:spPr bwMode="auto">
          <a:xfrm>
            <a:off x="792163" y="5921375"/>
            <a:ext cx="13081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2 ATP</a:t>
            </a:r>
          </a:p>
        </p:txBody>
      </p:sp>
      <p:sp>
        <p:nvSpPr>
          <p:cNvPr id="396294" name="AutoShape 6">
            <a:extLst>
              <a:ext uri="{FF2B5EF4-FFF2-40B4-BE49-F238E27FC236}">
                <a16:creationId xmlns:a16="http://schemas.microsoft.com/office/drawing/2014/main" id="{D07B284C-6D02-BF4E-A5A4-365777072AB5}"/>
              </a:ext>
            </a:extLst>
          </p:cNvPr>
          <p:cNvSpPr>
            <a:spLocks noChangeArrowheads="1"/>
          </p:cNvSpPr>
          <p:nvPr/>
        </p:nvSpPr>
        <p:spPr bwMode="auto">
          <a:xfrm>
            <a:off x="3587750" y="5921375"/>
            <a:ext cx="1308100"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2 ATP</a:t>
            </a:r>
          </a:p>
        </p:txBody>
      </p:sp>
      <p:sp>
        <p:nvSpPr>
          <p:cNvPr id="396295" name="AutoShape 7">
            <a:extLst>
              <a:ext uri="{FF2B5EF4-FFF2-40B4-BE49-F238E27FC236}">
                <a16:creationId xmlns:a16="http://schemas.microsoft.com/office/drawing/2014/main" id="{A59503FF-A935-0047-AA94-9D4313DEE3F8}"/>
              </a:ext>
            </a:extLst>
          </p:cNvPr>
          <p:cNvSpPr>
            <a:spLocks noChangeArrowheads="1"/>
          </p:cNvSpPr>
          <p:nvPr/>
        </p:nvSpPr>
        <p:spPr bwMode="auto">
          <a:xfrm>
            <a:off x="6384925" y="5921375"/>
            <a:ext cx="1743075" cy="5080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~36 ATP</a:t>
            </a:r>
          </a:p>
        </p:txBody>
      </p:sp>
      <p:sp>
        <p:nvSpPr>
          <p:cNvPr id="396296" name="Rectangle 8">
            <a:extLst>
              <a:ext uri="{FF2B5EF4-FFF2-40B4-BE49-F238E27FC236}">
                <a16:creationId xmlns:a16="http://schemas.microsoft.com/office/drawing/2014/main" id="{3F0F1672-11AB-3A4A-A197-3B7EF3FDDE66}"/>
              </a:ext>
            </a:extLst>
          </p:cNvPr>
          <p:cNvSpPr>
            <a:spLocks noChangeArrowheads="1"/>
          </p:cNvSpPr>
          <p:nvPr/>
        </p:nvSpPr>
        <p:spPr bwMode="auto">
          <a:xfrm>
            <a:off x="2617788" y="584676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396298" name="Rectangle 10">
            <a:extLst>
              <a:ext uri="{FF2B5EF4-FFF2-40B4-BE49-F238E27FC236}">
                <a16:creationId xmlns:a16="http://schemas.microsoft.com/office/drawing/2014/main" id="{EE7393C5-81AC-7344-88A2-4C1FFDECB8B7}"/>
              </a:ext>
            </a:extLst>
          </p:cNvPr>
          <p:cNvSpPr>
            <a:spLocks noChangeArrowheads="1"/>
          </p:cNvSpPr>
          <p:nvPr/>
        </p:nvSpPr>
        <p:spPr bwMode="auto">
          <a:xfrm>
            <a:off x="5414963" y="5846763"/>
            <a:ext cx="450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396300" name="AutoShape 12">
            <a:extLst>
              <a:ext uri="{FF2B5EF4-FFF2-40B4-BE49-F238E27FC236}">
                <a16:creationId xmlns:a16="http://schemas.microsoft.com/office/drawing/2014/main" id="{9E38FB1C-7306-5741-B907-AB10364E518F}"/>
              </a:ext>
            </a:extLst>
          </p:cNvPr>
          <p:cNvSpPr>
            <a:spLocks noChangeArrowheads="1"/>
          </p:cNvSpPr>
          <p:nvPr/>
        </p:nvSpPr>
        <p:spPr bwMode="auto">
          <a:xfrm rot="1667533">
            <a:off x="6846888" y="220663"/>
            <a:ext cx="2341562" cy="1728787"/>
          </a:xfrm>
          <a:prstGeom prst="irregularSeal1">
            <a:avLst/>
          </a:prstGeom>
          <a:solidFill>
            <a:srgbClr val="FFEA18"/>
          </a:solidFill>
          <a:ln w="57150">
            <a:solidFill>
              <a:srgbClr val="FF6404"/>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CC0000"/>
                </a:solidFill>
              </a:rPr>
              <a:t>~40 ATP</a:t>
            </a:r>
          </a:p>
        </p:txBody>
      </p:sp>
    </p:spTree>
    <p:extLst>
      <p:ext uri="{BB962C8B-B14F-4D97-AF65-F5344CB8AC3E}">
        <p14:creationId xmlns:p14="http://schemas.microsoft.com/office/powerpoint/2010/main" val="93184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 calcmode="lin" valueType="num">
                                      <p:cBhvr additive="base">
                                        <p:cTn id="7" dur="500" fill="hold"/>
                                        <p:tgtEl>
                                          <p:spTgt spid="396292"/>
                                        </p:tgtEl>
                                        <p:attrNameLst>
                                          <p:attrName>ppt_x</p:attrName>
                                        </p:attrNameLst>
                                      </p:cBhvr>
                                      <p:tavLst>
                                        <p:tav tm="0">
                                          <p:val>
                                            <p:strVal val="0-#ppt_w/2"/>
                                          </p:val>
                                        </p:tav>
                                        <p:tav tm="100000">
                                          <p:val>
                                            <p:strVal val="#ppt_x"/>
                                          </p:val>
                                        </p:tav>
                                      </p:tavLst>
                                    </p:anim>
                                    <p:anim calcmode="lin" valueType="num">
                                      <p:cBhvr additive="base">
                                        <p:cTn id="8" dur="500" fill="hold"/>
                                        <p:tgtEl>
                                          <p:spTgt spid="396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6">
                                            <p:txEl>
                                              <p:pRg st="0" end="0"/>
                                            </p:txEl>
                                          </p:spTgt>
                                        </p:tgtEl>
                                        <p:attrNameLst>
                                          <p:attrName>style.visibility</p:attrName>
                                        </p:attrNameLst>
                                      </p:cBhvr>
                                      <p:to>
                                        <p:strVal val="visible"/>
                                      </p:to>
                                    </p:set>
                                    <p:anim calcmode="lin" valueType="num">
                                      <p:cBhvr additive="base">
                                        <p:cTn id="13" dur="500" fill="hold"/>
                                        <p:tgtEl>
                                          <p:spTgt spid="39629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6">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396294"/>
                                        </p:tgtEl>
                                        <p:attrNameLst>
                                          <p:attrName>style.visibility</p:attrName>
                                        </p:attrNameLst>
                                      </p:cBhvr>
                                      <p:to>
                                        <p:strVal val="visible"/>
                                      </p:to>
                                    </p:set>
                                    <p:anim calcmode="lin" valueType="num">
                                      <p:cBhvr additive="base">
                                        <p:cTn id="18" dur="500" fill="hold"/>
                                        <p:tgtEl>
                                          <p:spTgt spid="396294"/>
                                        </p:tgtEl>
                                        <p:attrNameLst>
                                          <p:attrName>ppt_x</p:attrName>
                                        </p:attrNameLst>
                                      </p:cBhvr>
                                      <p:tavLst>
                                        <p:tav tm="0">
                                          <p:val>
                                            <p:strVal val="0-#ppt_w/2"/>
                                          </p:val>
                                        </p:tav>
                                        <p:tav tm="100000">
                                          <p:val>
                                            <p:strVal val="#ppt_x"/>
                                          </p:val>
                                        </p:tav>
                                      </p:tavLst>
                                    </p:anim>
                                    <p:anim calcmode="lin" valueType="num">
                                      <p:cBhvr additive="base">
                                        <p:cTn id="19" dur="500" fill="hold"/>
                                        <p:tgtEl>
                                          <p:spTgt spid="3962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6298">
                                            <p:txEl>
                                              <p:pRg st="0" end="0"/>
                                            </p:txEl>
                                          </p:spTgt>
                                        </p:tgtEl>
                                        <p:attrNameLst>
                                          <p:attrName>style.visibility</p:attrName>
                                        </p:attrNameLst>
                                      </p:cBhvr>
                                      <p:to>
                                        <p:strVal val="visible"/>
                                      </p:to>
                                    </p:set>
                                    <p:anim calcmode="lin" valueType="num">
                                      <p:cBhvr additive="base">
                                        <p:cTn id="24" dur="500" fill="hold"/>
                                        <p:tgtEl>
                                          <p:spTgt spid="396298">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6298">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396295"/>
                                        </p:tgtEl>
                                        <p:attrNameLst>
                                          <p:attrName>style.visibility</p:attrName>
                                        </p:attrNameLst>
                                      </p:cBhvr>
                                      <p:to>
                                        <p:strVal val="visible"/>
                                      </p:to>
                                    </p:set>
                                    <p:anim calcmode="lin" valueType="num">
                                      <p:cBhvr additive="base">
                                        <p:cTn id="29" dur="500" fill="hold"/>
                                        <p:tgtEl>
                                          <p:spTgt spid="396295"/>
                                        </p:tgtEl>
                                        <p:attrNameLst>
                                          <p:attrName>ppt_x</p:attrName>
                                        </p:attrNameLst>
                                      </p:cBhvr>
                                      <p:tavLst>
                                        <p:tav tm="0">
                                          <p:val>
                                            <p:strVal val="0-#ppt_w/2"/>
                                          </p:val>
                                        </p:tav>
                                        <p:tav tm="100000">
                                          <p:val>
                                            <p:strVal val="#ppt_x"/>
                                          </p:val>
                                        </p:tav>
                                      </p:tavLst>
                                    </p:anim>
                                    <p:anim calcmode="lin" valueType="num">
                                      <p:cBhvr additive="base">
                                        <p:cTn id="30" dur="500" fill="hold"/>
                                        <p:tgtEl>
                                          <p:spTgt spid="3962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96300"/>
                                        </p:tgtEl>
                                        <p:attrNameLst>
                                          <p:attrName>style.visibility</p:attrName>
                                        </p:attrNameLst>
                                      </p:cBhvr>
                                      <p:to>
                                        <p:strVal val="visible"/>
                                      </p:to>
                                    </p:set>
                                    <p:anim calcmode="lin" valueType="num">
                                      <p:cBhvr>
                                        <p:cTn id="35" dur="1000" fill="hold"/>
                                        <p:tgtEl>
                                          <p:spTgt spid="396300"/>
                                        </p:tgtEl>
                                        <p:attrNameLst>
                                          <p:attrName>ppt_w</p:attrName>
                                        </p:attrNameLst>
                                      </p:cBhvr>
                                      <p:tavLst>
                                        <p:tav tm="0">
                                          <p:val>
                                            <p:fltVal val="0"/>
                                          </p:val>
                                        </p:tav>
                                        <p:tav tm="100000">
                                          <p:val>
                                            <p:strVal val="#ppt_w"/>
                                          </p:val>
                                        </p:tav>
                                      </p:tavLst>
                                    </p:anim>
                                    <p:anim calcmode="lin" valueType="num">
                                      <p:cBhvr>
                                        <p:cTn id="36" dur="1000" fill="hold"/>
                                        <p:tgtEl>
                                          <p:spTgt spid="396300"/>
                                        </p:tgtEl>
                                        <p:attrNameLst>
                                          <p:attrName>ppt_h</p:attrName>
                                        </p:attrNameLst>
                                      </p:cBhvr>
                                      <p:tavLst>
                                        <p:tav tm="0">
                                          <p:val>
                                            <p:fltVal val="0"/>
                                          </p:val>
                                        </p:tav>
                                        <p:tav tm="100000">
                                          <p:val>
                                            <p:strVal val="#ppt_h"/>
                                          </p:val>
                                        </p:tav>
                                      </p:tavLst>
                                    </p:anim>
                                    <p:anim calcmode="lin" valueType="num">
                                      <p:cBhvr>
                                        <p:cTn id="37" dur="1000" fill="hold"/>
                                        <p:tgtEl>
                                          <p:spTgt spid="396300"/>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9630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3"/>
                                            </p:cond>
                                          </p:stCondLst>
                                          <p:endCondLst>
                                            <p:cond evt="onStopAudio" delay="0">
                                              <p:tgtEl>
                                                <p:sldTgt/>
                                              </p:tgtEl>
                                            </p:cond>
                                          </p:endCondLst>
                                        </p:cTn>
                                        <p:tgtEl>
                                          <p:sndTgt r:embed="rId4" name="Explosio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nimBg="1" autoUpdateAnimBg="0"/>
      <p:bldP spid="396294" grpId="0" animBg="1" autoUpdateAnimBg="0"/>
      <p:bldP spid="396295" grpId="0" animBg="1" autoUpdateAnimBg="0"/>
      <p:bldP spid="396296" grpId="0" build="p" autoUpdateAnimBg="0"/>
      <p:bldP spid="396298" grpId="0" build="p" autoUpdateAnimBg="0"/>
      <p:bldP spid="396300"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7850654F-998C-B94F-AE17-FB05515FD32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Summary of cellular respiration</a:t>
            </a:r>
          </a:p>
        </p:txBody>
      </p:sp>
      <p:sp>
        <p:nvSpPr>
          <p:cNvPr id="398339" name="Rectangle 3" descr="Rectangle: Click to edit Master text styles&#13;&#10;Second level&#13;&#10;Third level&#13;&#10;Fourth level&#13;&#10;Fifth level">
            <a:extLst>
              <a:ext uri="{FF2B5EF4-FFF2-40B4-BE49-F238E27FC236}">
                <a16:creationId xmlns:a16="http://schemas.microsoft.com/office/drawing/2014/main" id="{3375B601-53F2-2348-B7B0-6A49C0162CF2}"/>
              </a:ext>
            </a:extLst>
          </p:cNvPr>
          <p:cNvSpPr>
            <a:spLocks noGrp="1" noChangeArrowheads="1"/>
          </p:cNvSpPr>
          <p:nvPr>
            <p:ph type="body" idx="1"/>
          </p:nvPr>
        </p:nvSpPr>
        <p:spPr>
          <a:xfrm>
            <a:off x="838200" y="2743200"/>
            <a:ext cx="7772400" cy="3965575"/>
          </a:xfrm>
          <a:solidFill>
            <a:schemeClr val="bg1"/>
          </a:solidFill>
        </p:spPr>
        <p:txBody>
          <a:bodyPr/>
          <a:lstStyle/>
          <a:p>
            <a:pPr eaLnBrk="1" hangingPunct="1">
              <a:lnSpc>
                <a:spcPct val="90000"/>
              </a:lnSpc>
            </a:pPr>
            <a:r>
              <a:rPr lang="en-US" altLang="en-US" sz="2600" dirty="0">
                <a:ea typeface="ＭＳ Ｐゴシック" panose="020B0600070205080204" pitchFamily="34" charset="-128"/>
              </a:rPr>
              <a:t>Where did the glucose come from?</a:t>
            </a:r>
          </a:p>
          <a:p>
            <a:pPr eaLnBrk="1" hangingPunct="1">
              <a:lnSpc>
                <a:spcPct val="90000"/>
              </a:lnSpc>
            </a:pPr>
            <a:r>
              <a:rPr lang="en-US" altLang="en-US" sz="2600" dirty="0">
                <a:ea typeface="ＭＳ Ｐゴシック" panose="020B0600070205080204" pitchFamily="34" charset="-128"/>
              </a:rPr>
              <a:t>Where did the O</a:t>
            </a:r>
            <a:r>
              <a:rPr lang="en-US" altLang="en-US" sz="2600" baseline="-25000" dirty="0">
                <a:ea typeface="ＭＳ Ｐゴシック" panose="020B0600070205080204" pitchFamily="34" charset="-128"/>
              </a:rPr>
              <a:t>2</a:t>
            </a:r>
            <a:r>
              <a:rPr lang="en-US" altLang="en-US" sz="2600" dirty="0">
                <a:ea typeface="ＭＳ Ｐゴシック" panose="020B0600070205080204" pitchFamily="34" charset="-128"/>
              </a:rPr>
              <a:t> come from?</a:t>
            </a:r>
          </a:p>
          <a:p>
            <a:pPr eaLnBrk="1" hangingPunct="1">
              <a:lnSpc>
                <a:spcPct val="90000"/>
              </a:lnSpc>
            </a:pPr>
            <a:r>
              <a:rPr lang="en-US" altLang="en-US" sz="2600" dirty="0">
                <a:ea typeface="ＭＳ Ｐゴシック" panose="020B0600070205080204" pitchFamily="34" charset="-128"/>
              </a:rPr>
              <a:t>Where did the CO</a:t>
            </a:r>
            <a:r>
              <a:rPr lang="en-US" altLang="en-US" sz="2600" baseline="-25000" dirty="0">
                <a:ea typeface="ＭＳ Ｐゴシック" panose="020B0600070205080204" pitchFamily="34" charset="-128"/>
              </a:rPr>
              <a:t>2</a:t>
            </a:r>
            <a:r>
              <a:rPr lang="en-US" altLang="en-US" sz="2600" dirty="0">
                <a:ea typeface="ＭＳ Ｐゴシック" panose="020B0600070205080204" pitchFamily="34" charset="-128"/>
              </a:rPr>
              <a:t> come from?</a:t>
            </a:r>
          </a:p>
          <a:p>
            <a:pPr eaLnBrk="1" hangingPunct="1">
              <a:lnSpc>
                <a:spcPct val="90000"/>
              </a:lnSpc>
            </a:pPr>
            <a:r>
              <a:rPr lang="en-US" altLang="en-US" sz="2600" dirty="0">
                <a:ea typeface="ＭＳ Ｐゴシック" panose="020B0600070205080204" pitchFamily="34" charset="-128"/>
              </a:rPr>
              <a:t>Where did the CO</a:t>
            </a:r>
            <a:r>
              <a:rPr lang="en-US" altLang="en-US" sz="2600" baseline="-25000" dirty="0">
                <a:ea typeface="ＭＳ Ｐゴシック" panose="020B0600070205080204" pitchFamily="34" charset="-128"/>
              </a:rPr>
              <a:t>2</a:t>
            </a:r>
            <a:r>
              <a:rPr lang="en-US" altLang="en-US" sz="2600" dirty="0">
                <a:ea typeface="ＭＳ Ｐゴシック" panose="020B0600070205080204" pitchFamily="34" charset="-128"/>
              </a:rPr>
              <a:t> go?</a:t>
            </a:r>
          </a:p>
          <a:p>
            <a:pPr eaLnBrk="1" hangingPunct="1">
              <a:lnSpc>
                <a:spcPct val="90000"/>
              </a:lnSpc>
            </a:pPr>
            <a:r>
              <a:rPr lang="en-US" altLang="en-US" sz="2600" dirty="0">
                <a:ea typeface="ＭＳ Ｐゴシック" panose="020B0600070205080204" pitchFamily="34" charset="-128"/>
              </a:rPr>
              <a:t>Where did the H</a:t>
            </a:r>
            <a:r>
              <a:rPr lang="en-US" altLang="en-US" sz="2600" baseline="-25000" dirty="0">
                <a:ea typeface="ＭＳ Ｐゴシック" panose="020B0600070205080204" pitchFamily="34" charset="-128"/>
              </a:rPr>
              <a:t>2</a:t>
            </a:r>
            <a:r>
              <a:rPr lang="en-US" altLang="en-US" sz="2600" dirty="0">
                <a:ea typeface="ＭＳ Ｐゴシック" panose="020B0600070205080204" pitchFamily="34" charset="-128"/>
              </a:rPr>
              <a:t>O come from?</a:t>
            </a:r>
          </a:p>
          <a:p>
            <a:pPr eaLnBrk="1" hangingPunct="1">
              <a:lnSpc>
                <a:spcPct val="90000"/>
              </a:lnSpc>
            </a:pPr>
            <a:r>
              <a:rPr lang="en-US" altLang="en-US" sz="2600" dirty="0">
                <a:ea typeface="ＭＳ Ｐゴシック" panose="020B0600070205080204" pitchFamily="34" charset="-128"/>
              </a:rPr>
              <a:t>Where did the ATP come from?</a:t>
            </a:r>
          </a:p>
          <a:p>
            <a:pPr eaLnBrk="1" hangingPunct="1">
              <a:lnSpc>
                <a:spcPct val="90000"/>
              </a:lnSpc>
            </a:pPr>
            <a:r>
              <a:rPr lang="en-US" altLang="en-US" sz="2600" dirty="0">
                <a:ea typeface="ＭＳ Ｐゴシック" panose="020B0600070205080204" pitchFamily="34" charset="-128"/>
              </a:rPr>
              <a:t>What else is produced that is not listed </a:t>
            </a:r>
            <a:br>
              <a:rPr lang="en-US" altLang="en-US" sz="2600" dirty="0">
                <a:ea typeface="ＭＳ Ｐゴシック" panose="020B0600070205080204" pitchFamily="34" charset="-128"/>
              </a:rPr>
            </a:br>
            <a:r>
              <a:rPr lang="en-US" altLang="en-US" sz="2600" dirty="0">
                <a:ea typeface="ＭＳ Ｐゴシック" panose="020B0600070205080204" pitchFamily="34" charset="-128"/>
              </a:rPr>
              <a:t>in this equation?</a:t>
            </a:r>
          </a:p>
          <a:p>
            <a:pPr eaLnBrk="1" hangingPunct="1">
              <a:lnSpc>
                <a:spcPct val="90000"/>
              </a:lnSpc>
            </a:pPr>
            <a:r>
              <a:rPr lang="en-US" altLang="en-US" sz="2600" dirty="0">
                <a:ea typeface="ＭＳ Ｐゴシック" panose="020B0600070205080204" pitchFamily="34" charset="-128"/>
              </a:rPr>
              <a:t>Why do we breathe?</a:t>
            </a:r>
          </a:p>
        </p:txBody>
      </p:sp>
      <p:grpSp>
        <p:nvGrpSpPr>
          <p:cNvPr id="2" name="Group 4">
            <a:extLst>
              <a:ext uri="{FF2B5EF4-FFF2-40B4-BE49-F238E27FC236}">
                <a16:creationId xmlns:a16="http://schemas.microsoft.com/office/drawing/2014/main" id="{6C8B8ADD-9BCD-8D4C-AE36-13E434FFC530}"/>
              </a:ext>
            </a:extLst>
          </p:cNvPr>
          <p:cNvGrpSpPr>
            <a:grpSpLocks/>
          </p:cNvGrpSpPr>
          <p:nvPr/>
        </p:nvGrpSpPr>
        <p:grpSpPr bwMode="auto">
          <a:xfrm>
            <a:off x="838200" y="1524000"/>
            <a:ext cx="7772400" cy="914400"/>
            <a:chOff x="528" y="960"/>
            <a:chExt cx="4896" cy="576"/>
          </a:xfrm>
        </p:grpSpPr>
        <p:sp>
          <p:nvSpPr>
            <p:cNvPr id="39940" name="Rectangle 5">
              <a:extLst>
                <a:ext uri="{FF2B5EF4-FFF2-40B4-BE49-F238E27FC236}">
                  <a16:creationId xmlns:a16="http://schemas.microsoft.com/office/drawing/2014/main" id="{1A6D240F-90E5-904F-970A-46D2552FDB3B}"/>
                </a:ext>
              </a:extLst>
            </p:cNvPr>
            <p:cNvSpPr>
              <a:spLocks noChangeArrowheads="1"/>
            </p:cNvSpPr>
            <p:nvPr/>
          </p:nvSpPr>
          <p:spPr bwMode="auto">
            <a:xfrm>
              <a:off x="528" y="960"/>
              <a:ext cx="4896" cy="576"/>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941" name="Rectangle 6">
              <a:extLst>
                <a:ext uri="{FF2B5EF4-FFF2-40B4-BE49-F238E27FC236}">
                  <a16:creationId xmlns:a16="http://schemas.microsoft.com/office/drawing/2014/main" id="{F403C6EE-3702-3046-BAC6-3EB56242A7A6}"/>
                </a:ext>
              </a:extLst>
            </p:cNvPr>
            <p:cNvSpPr>
              <a:spLocks noChangeArrowheads="1"/>
            </p:cNvSpPr>
            <p:nvPr/>
          </p:nvSpPr>
          <p:spPr bwMode="auto">
            <a:xfrm>
              <a:off x="624" y="1099"/>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39942" name="Rectangle 7">
              <a:extLst>
                <a:ext uri="{FF2B5EF4-FFF2-40B4-BE49-F238E27FC236}">
                  <a16:creationId xmlns:a16="http://schemas.microsoft.com/office/drawing/2014/main" id="{908A30A7-A2C6-1F4B-A8EE-94DB0684DA24}"/>
                </a:ext>
              </a:extLst>
            </p:cNvPr>
            <p:cNvSpPr>
              <a:spLocks noChangeArrowheads="1"/>
            </p:cNvSpPr>
            <p:nvPr/>
          </p:nvSpPr>
          <p:spPr bwMode="auto">
            <a:xfrm>
              <a:off x="1787" y="1104"/>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39943" name="Rectangle 8">
              <a:extLst>
                <a:ext uri="{FF2B5EF4-FFF2-40B4-BE49-F238E27FC236}">
                  <a16:creationId xmlns:a16="http://schemas.microsoft.com/office/drawing/2014/main" id="{D7B156E3-832B-3249-A78E-241D998ADD0A}"/>
                </a:ext>
              </a:extLst>
            </p:cNvPr>
            <p:cNvSpPr>
              <a:spLocks noChangeArrowheads="1"/>
            </p:cNvSpPr>
            <p:nvPr/>
          </p:nvSpPr>
          <p:spPr bwMode="auto">
            <a:xfrm>
              <a:off x="2798" y="1099"/>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endParaRPr lang="en-US" altLang="en-US" sz="2600" b="1" baseline="-25000">
                <a:solidFill>
                  <a:schemeClr val="tx2"/>
                </a:solidFill>
              </a:endParaRPr>
            </a:p>
          </p:txBody>
        </p:sp>
        <p:sp>
          <p:nvSpPr>
            <p:cNvPr id="39944" name="Rectangle 9">
              <a:extLst>
                <a:ext uri="{FF2B5EF4-FFF2-40B4-BE49-F238E27FC236}">
                  <a16:creationId xmlns:a16="http://schemas.microsoft.com/office/drawing/2014/main" id="{7438346B-5E7E-9E4D-89EC-CC3BE5C92EF6}"/>
                </a:ext>
              </a:extLst>
            </p:cNvPr>
            <p:cNvSpPr>
              <a:spLocks noChangeArrowheads="1"/>
            </p:cNvSpPr>
            <p:nvPr/>
          </p:nvSpPr>
          <p:spPr bwMode="auto">
            <a:xfrm>
              <a:off x="3638" y="1099"/>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39945" name="Rectangle 10">
              <a:extLst>
                <a:ext uri="{FF2B5EF4-FFF2-40B4-BE49-F238E27FC236}">
                  <a16:creationId xmlns:a16="http://schemas.microsoft.com/office/drawing/2014/main" id="{C990E4F2-572B-2540-A4BE-517C752EF964}"/>
                </a:ext>
              </a:extLst>
            </p:cNvPr>
            <p:cNvSpPr>
              <a:spLocks noChangeArrowheads="1"/>
            </p:cNvSpPr>
            <p:nvPr/>
          </p:nvSpPr>
          <p:spPr bwMode="auto">
            <a:xfrm>
              <a:off x="4433" y="1099"/>
              <a:ext cx="94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~40 ATP</a:t>
              </a:r>
            </a:p>
          </p:txBody>
        </p:sp>
        <p:sp>
          <p:nvSpPr>
            <p:cNvPr id="39946" name="Rectangle 11">
              <a:extLst>
                <a:ext uri="{FF2B5EF4-FFF2-40B4-BE49-F238E27FC236}">
                  <a16:creationId xmlns:a16="http://schemas.microsoft.com/office/drawing/2014/main" id="{74173CE1-25C6-B149-A039-8466588F9EFA}"/>
                </a:ext>
              </a:extLst>
            </p:cNvPr>
            <p:cNvSpPr>
              <a:spLocks noChangeArrowheads="1"/>
            </p:cNvSpPr>
            <p:nvPr/>
          </p:nvSpPr>
          <p:spPr bwMode="auto">
            <a:xfrm>
              <a:off x="2352" y="1080"/>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39947" name="Rectangle 12">
              <a:extLst>
                <a:ext uri="{FF2B5EF4-FFF2-40B4-BE49-F238E27FC236}">
                  <a16:creationId xmlns:a16="http://schemas.microsoft.com/office/drawing/2014/main" id="{6ECCC1D5-FDE0-B44F-9CED-8F68EF446504}"/>
                </a:ext>
              </a:extLst>
            </p:cNvPr>
            <p:cNvSpPr>
              <a:spLocks noChangeArrowheads="1"/>
            </p:cNvSpPr>
            <p:nvPr/>
          </p:nvSpPr>
          <p:spPr bwMode="auto">
            <a:xfrm>
              <a:off x="1491"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39948" name="Rectangle 13">
              <a:extLst>
                <a:ext uri="{FF2B5EF4-FFF2-40B4-BE49-F238E27FC236}">
                  <a16:creationId xmlns:a16="http://schemas.microsoft.com/office/drawing/2014/main" id="{0F75C3E0-C057-FC4B-BF99-47C5EFBA53CB}"/>
                </a:ext>
              </a:extLst>
            </p:cNvPr>
            <p:cNvSpPr>
              <a:spLocks noChangeArrowheads="1"/>
            </p:cNvSpPr>
            <p:nvPr/>
          </p:nvSpPr>
          <p:spPr bwMode="auto">
            <a:xfrm>
              <a:off x="3408"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39949" name="Rectangle 14">
              <a:extLst>
                <a:ext uri="{FF2B5EF4-FFF2-40B4-BE49-F238E27FC236}">
                  <a16:creationId xmlns:a16="http://schemas.microsoft.com/office/drawing/2014/main" id="{BE5DA1C7-CBA0-BD46-85F9-8098E9E096FA}"/>
                </a:ext>
              </a:extLst>
            </p:cNvPr>
            <p:cNvSpPr>
              <a:spLocks noChangeArrowheads="1"/>
            </p:cNvSpPr>
            <p:nvPr/>
          </p:nvSpPr>
          <p:spPr bwMode="auto">
            <a:xfrm>
              <a:off x="4211" y="1099"/>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spTree>
    <p:extLst>
      <p:ext uri="{BB962C8B-B14F-4D97-AF65-F5344CB8AC3E}">
        <p14:creationId xmlns:p14="http://schemas.microsoft.com/office/powerpoint/2010/main" val="1198993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98339">
                                            <p:txEl>
                                              <p:pRg st="0" end="0"/>
                                            </p:txEl>
                                          </p:spTgt>
                                        </p:tgtEl>
                                        <p:attrNameLst>
                                          <p:attrName>style.visibility</p:attrName>
                                        </p:attrNameLst>
                                      </p:cBhvr>
                                      <p:to>
                                        <p:strVal val="visible"/>
                                      </p:to>
                                    </p:set>
                                    <p:anim calcmode="lin" valueType="num">
                                      <p:cBhvr additive="base">
                                        <p:cTn id="12" dur="500" fill="hold"/>
                                        <p:tgtEl>
                                          <p:spTgt spid="39833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833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8339">
                                            <p:txEl>
                                              <p:pRg st="1" end="1"/>
                                            </p:txEl>
                                          </p:spTgt>
                                        </p:tgtEl>
                                        <p:attrNameLst>
                                          <p:attrName>style.visibility</p:attrName>
                                        </p:attrNameLst>
                                      </p:cBhvr>
                                      <p:to>
                                        <p:strVal val="visible"/>
                                      </p:to>
                                    </p:set>
                                    <p:anim calcmode="lin" valueType="num">
                                      <p:cBhvr additive="base">
                                        <p:cTn id="18" dur="500" fill="hold"/>
                                        <p:tgtEl>
                                          <p:spTgt spid="39833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833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8339">
                                            <p:txEl>
                                              <p:pRg st="2" end="2"/>
                                            </p:txEl>
                                          </p:spTgt>
                                        </p:tgtEl>
                                        <p:attrNameLst>
                                          <p:attrName>style.visibility</p:attrName>
                                        </p:attrNameLst>
                                      </p:cBhvr>
                                      <p:to>
                                        <p:strVal val="visible"/>
                                      </p:to>
                                    </p:set>
                                    <p:anim calcmode="lin" valueType="num">
                                      <p:cBhvr additive="base">
                                        <p:cTn id="24" dur="500" fill="hold"/>
                                        <p:tgtEl>
                                          <p:spTgt spid="39833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833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8339">
                                            <p:txEl>
                                              <p:pRg st="3" end="3"/>
                                            </p:txEl>
                                          </p:spTgt>
                                        </p:tgtEl>
                                        <p:attrNameLst>
                                          <p:attrName>style.visibility</p:attrName>
                                        </p:attrNameLst>
                                      </p:cBhvr>
                                      <p:to>
                                        <p:strVal val="visible"/>
                                      </p:to>
                                    </p:set>
                                    <p:anim calcmode="lin" valueType="num">
                                      <p:cBhvr additive="base">
                                        <p:cTn id="30" dur="500" fill="hold"/>
                                        <p:tgtEl>
                                          <p:spTgt spid="39833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833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8339">
                                            <p:txEl>
                                              <p:pRg st="4" end="4"/>
                                            </p:txEl>
                                          </p:spTgt>
                                        </p:tgtEl>
                                        <p:attrNameLst>
                                          <p:attrName>style.visibility</p:attrName>
                                        </p:attrNameLst>
                                      </p:cBhvr>
                                      <p:to>
                                        <p:strVal val="visible"/>
                                      </p:to>
                                    </p:set>
                                    <p:anim calcmode="lin" valueType="num">
                                      <p:cBhvr additive="base">
                                        <p:cTn id="36" dur="500" fill="hold"/>
                                        <p:tgtEl>
                                          <p:spTgt spid="39833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833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8339">
                                            <p:txEl>
                                              <p:pRg st="5" end="5"/>
                                            </p:txEl>
                                          </p:spTgt>
                                        </p:tgtEl>
                                        <p:attrNameLst>
                                          <p:attrName>style.visibility</p:attrName>
                                        </p:attrNameLst>
                                      </p:cBhvr>
                                      <p:to>
                                        <p:strVal val="visible"/>
                                      </p:to>
                                    </p:set>
                                    <p:anim calcmode="lin" valueType="num">
                                      <p:cBhvr additive="base">
                                        <p:cTn id="42" dur="500" fill="hold"/>
                                        <p:tgtEl>
                                          <p:spTgt spid="39833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833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98339">
                                            <p:txEl>
                                              <p:pRg st="6" end="6"/>
                                            </p:txEl>
                                          </p:spTgt>
                                        </p:tgtEl>
                                        <p:attrNameLst>
                                          <p:attrName>style.visibility</p:attrName>
                                        </p:attrNameLst>
                                      </p:cBhvr>
                                      <p:to>
                                        <p:strVal val="visible"/>
                                      </p:to>
                                    </p:set>
                                    <p:anim calcmode="lin" valueType="num">
                                      <p:cBhvr additive="base">
                                        <p:cTn id="48" dur="500" fill="hold"/>
                                        <p:tgtEl>
                                          <p:spTgt spid="39833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9833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98339">
                                            <p:txEl>
                                              <p:pRg st="7" end="7"/>
                                            </p:txEl>
                                          </p:spTgt>
                                        </p:tgtEl>
                                        <p:attrNameLst>
                                          <p:attrName>style.visibility</p:attrName>
                                        </p:attrNameLst>
                                      </p:cBhvr>
                                      <p:to>
                                        <p:strVal val="visible"/>
                                      </p:to>
                                    </p:set>
                                    <p:anim calcmode="lin" valueType="num">
                                      <p:cBhvr additive="base">
                                        <p:cTn id="54" dur="500" fill="hold"/>
                                        <p:tgtEl>
                                          <p:spTgt spid="398339">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9833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0" name="Rectangle 6" descr="Rectangle: Click to edit Master text styles&#13;&#10;Second level&#13;&#10;Third level&#13;&#10;Fourth level&#13;&#10;Fifth level">
            <a:extLst>
              <a:ext uri="{FF2B5EF4-FFF2-40B4-BE49-F238E27FC236}">
                <a16:creationId xmlns:a16="http://schemas.microsoft.com/office/drawing/2014/main" id="{9EBE3481-0D71-9A49-86F8-4C7E7A2E1119}"/>
              </a:ext>
            </a:extLst>
          </p:cNvPr>
          <p:cNvSpPr>
            <a:spLocks noChangeArrowheads="1"/>
          </p:cNvSpPr>
          <p:nvPr/>
        </p:nvSpPr>
        <p:spPr bwMode="auto">
          <a:xfrm>
            <a:off x="1631950" y="3756025"/>
            <a:ext cx="741997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chemeClr val="tx2"/>
              </a:buClr>
              <a:buSzPct val="120000"/>
              <a:buFont typeface="Wingdings" pitchFamily="2" charset="2"/>
              <a:buChar char="§"/>
            </a:pPr>
            <a:r>
              <a:rPr lang="en-US" altLang="en-US" sz="3000" b="1" dirty="0">
                <a:solidFill>
                  <a:srgbClr val="002060"/>
                </a:solidFill>
              </a:rPr>
              <a:t>ETC backs up</a:t>
            </a:r>
          </a:p>
          <a:p>
            <a:pPr lvl="1" algn="l" eaLnBrk="1" hangingPunct="1">
              <a:lnSpc>
                <a:spcPct val="90000"/>
              </a:lnSpc>
              <a:spcBef>
                <a:spcPct val="20000"/>
              </a:spcBef>
              <a:buClr>
                <a:schemeClr val="tx2"/>
              </a:buClr>
              <a:buSzPct val="60000"/>
              <a:buFont typeface="Wingdings" pitchFamily="2" charset="2"/>
              <a:buChar char="u"/>
            </a:pPr>
            <a:r>
              <a:rPr lang="en-US" altLang="en-US" sz="2800" b="1" dirty="0">
                <a:solidFill>
                  <a:srgbClr val="002060"/>
                </a:solidFill>
              </a:rPr>
              <a:t>nothing to pull electrons down chain</a:t>
            </a:r>
          </a:p>
          <a:p>
            <a:pPr lvl="1" algn="l" eaLnBrk="1" hangingPunct="1">
              <a:lnSpc>
                <a:spcPct val="90000"/>
              </a:lnSpc>
              <a:spcBef>
                <a:spcPct val="20000"/>
              </a:spcBef>
              <a:buClr>
                <a:schemeClr val="tx2"/>
              </a:buClr>
              <a:buSzPct val="60000"/>
              <a:buFont typeface="Wingdings" pitchFamily="2" charset="2"/>
              <a:buChar char="u"/>
            </a:pPr>
            <a:r>
              <a:rPr lang="en-US" altLang="en-US" sz="2800" b="1" dirty="0">
                <a:solidFill>
                  <a:srgbClr val="002060"/>
                </a:solidFill>
              </a:rPr>
              <a:t>NADH &amp; FADH</a:t>
            </a:r>
            <a:r>
              <a:rPr lang="en-US" altLang="en-US" sz="2800" b="1" baseline="-25000" dirty="0">
                <a:solidFill>
                  <a:srgbClr val="002060"/>
                </a:solidFill>
              </a:rPr>
              <a:t>2</a:t>
            </a:r>
            <a:r>
              <a:rPr lang="en-US" altLang="en-US" sz="2800" b="1" dirty="0">
                <a:solidFill>
                  <a:srgbClr val="002060"/>
                </a:solidFill>
              </a:rPr>
              <a:t> can</a:t>
            </a:r>
            <a:r>
              <a:rPr lang="ja-JP" altLang="en-US" sz="2800" b="1">
                <a:solidFill>
                  <a:srgbClr val="002060"/>
                </a:solidFill>
              </a:rPr>
              <a:t>’</a:t>
            </a:r>
            <a:r>
              <a:rPr lang="en-US" altLang="ja-JP" sz="2800" b="1" dirty="0">
                <a:solidFill>
                  <a:srgbClr val="002060"/>
                </a:solidFill>
              </a:rPr>
              <a:t>t unload H</a:t>
            </a:r>
          </a:p>
          <a:p>
            <a:pPr algn="l" eaLnBrk="1" hangingPunct="1">
              <a:lnSpc>
                <a:spcPct val="90000"/>
              </a:lnSpc>
              <a:spcBef>
                <a:spcPct val="20000"/>
              </a:spcBef>
              <a:buClr>
                <a:schemeClr val="tx2"/>
              </a:buClr>
              <a:buSzPct val="120000"/>
              <a:buFont typeface="Wingdings" pitchFamily="2" charset="2"/>
              <a:buChar char="§"/>
            </a:pPr>
            <a:r>
              <a:rPr lang="en-US" altLang="en-US" sz="3000" b="1" dirty="0">
                <a:solidFill>
                  <a:srgbClr val="002060"/>
                </a:solidFill>
              </a:rPr>
              <a:t>ATP production ceases</a:t>
            </a:r>
          </a:p>
          <a:p>
            <a:pPr algn="l" eaLnBrk="1" hangingPunct="1">
              <a:lnSpc>
                <a:spcPct val="90000"/>
              </a:lnSpc>
              <a:spcBef>
                <a:spcPct val="20000"/>
              </a:spcBef>
              <a:buClr>
                <a:schemeClr val="tx2"/>
              </a:buClr>
              <a:buSzPct val="120000"/>
              <a:buFont typeface="Wingdings" pitchFamily="2" charset="2"/>
              <a:buChar char="§"/>
            </a:pPr>
            <a:r>
              <a:rPr lang="en-US" altLang="en-US" sz="3000" b="1" dirty="0">
                <a:solidFill>
                  <a:srgbClr val="002060"/>
                </a:solidFill>
              </a:rPr>
              <a:t>cells run out of energy</a:t>
            </a:r>
          </a:p>
          <a:p>
            <a:pPr algn="l" eaLnBrk="1" hangingPunct="1">
              <a:lnSpc>
                <a:spcPct val="90000"/>
              </a:lnSpc>
              <a:spcBef>
                <a:spcPct val="20000"/>
              </a:spcBef>
              <a:buClr>
                <a:schemeClr val="tx2"/>
              </a:buClr>
              <a:buSzPct val="120000"/>
              <a:buFont typeface="Wingdings" pitchFamily="2" charset="2"/>
              <a:buChar char="§"/>
            </a:pPr>
            <a:r>
              <a:rPr lang="en-US" altLang="en-US" sz="3000" b="1" dirty="0">
                <a:solidFill>
                  <a:srgbClr val="002060"/>
                </a:solidFill>
              </a:rPr>
              <a:t>and you die</a:t>
            </a:r>
            <a:r>
              <a:rPr lang="en-US" altLang="en-US" sz="3000" b="1" i="1" dirty="0">
                <a:solidFill>
                  <a:srgbClr val="002060"/>
                </a:solidFill>
              </a:rPr>
              <a:t>!</a:t>
            </a:r>
            <a:endParaRPr lang="en-US" altLang="en-US" sz="3000" b="1" dirty="0">
              <a:solidFill>
                <a:srgbClr val="002060"/>
              </a:solidFill>
            </a:endParaRPr>
          </a:p>
        </p:txBody>
      </p:sp>
      <p:sp>
        <p:nvSpPr>
          <p:cNvPr id="41986" name="Rectangle 2">
            <a:extLst>
              <a:ext uri="{FF2B5EF4-FFF2-40B4-BE49-F238E27FC236}">
                <a16:creationId xmlns:a16="http://schemas.microsoft.com/office/drawing/2014/main" id="{162CA8C8-97EC-B941-9A61-300B008122B4}"/>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Taking it beyond…</a:t>
            </a:r>
          </a:p>
        </p:txBody>
      </p:sp>
      <p:sp>
        <p:nvSpPr>
          <p:cNvPr id="41987" name="Rectangle 3" descr="Rectangle: Click to edit Master text styles&#13;&#10;Second level&#13;&#10;Third level&#13;&#10;Fourth level&#13;&#10;Fifth level">
            <a:extLst>
              <a:ext uri="{FF2B5EF4-FFF2-40B4-BE49-F238E27FC236}">
                <a16:creationId xmlns:a16="http://schemas.microsoft.com/office/drawing/2014/main" id="{32C67C4D-E39E-DD47-9F91-1B7395006ACA}"/>
              </a:ext>
            </a:extLst>
          </p:cNvPr>
          <p:cNvSpPr>
            <a:spLocks noGrp="1" noChangeArrowheads="1"/>
          </p:cNvSpPr>
          <p:nvPr>
            <p:ph type="body" idx="1"/>
          </p:nvPr>
        </p:nvSpPr>
        <p:spPr>
          <a:xfrm>
            <a:off x="838200" y="1371600"/>
            <a:ext cx="7772400" cy="1219200"/>
          </a:xfrm>
        </p:spPr>
        <p:txBody>
          <a:bodyPr/>
          <a:lstStyle/>
          <a:p>
            <a:pPr eaLnBrk="1" hangingPunct="1"/>
            <a:r>
              <a:rPr lang="en-US" altLang="en-US">
                <a:ea typeface="ＭＳ Ｐゴシック" panose="020B0600070205080204" pitchFamily="34" charset="-128"/>
              </a:rPr>
              <a:t>What is the final electron acceptor in Electron Transport Chain?</a:t>
            </a:r>
          </a:p>
        </p:txBody>
      </p:sp>
      <p:sp>
        <p:nvSpPr>
          <p:cNvPr id="400388" name="Oval 4">
            <a:extLst>
              <a:ext uri="{FF2B5EF4-FFF2-40B4-BE49-F238E27FC236}">
                <a16:creationId xmlns:a16="http://schemas.microsoft.com/office/drawing/2014/main" id="{472811A8-44ED-AA45-9142-9DFF4A0960F6}"/>
              </a:ext>
            </a:extLst>
          </p:cNvPr>
          <p:cNvSpPr>
            <a:spLocks noChangeArrowheads="1"/>
          </p:cNvSpPr>
          <p:nvPr/>
        </p:nvSpPr>
        <p:spPr bwMode="auto">
          <a:xfrm>
            <a:off x="3808413" y="2349500"/>
            <a:ext cx="854075" cy="804863"/>
          </a:xfrm>
          <a:prstGeom prst="ellipse">
            <a:avLst/>
          </a:prstGeom>
          <a:solidFill>
            <a:srgbClr val="FFEA18"/>
          </a:solidFill>
          <a:ln w="9525">
            <a:solidFill>
              <a:srgbClr val="CC0000"/>
            </a:solidFill>
            <a:round/>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800" b="1">
                <a:solidFill>
                  <a:srgbClr val="CC0000"/>
                </a:solidFill>
              </a:rPr>
              <a:t>O</a:t>
            </a:r>
            <a:r>
              <a:rPr lang="en-US" altLang="en-US" sz="3800" b="1" baseline="-25000">
                <a:solidFill>
                  <a:srgbClr val="CC0000"/>
                </a:solidFill>
              </a:rPr>
              <a:t>2</a:t>
            </a:r>
            <a:endParaRPr lang="en-US" altLang="en-US" sz="3800" b="1">
              <a:solidFill>
                <a:srgbClr val="CC0000"/>
              </a:solidFill>
            </a:endParaRPr>
          </a:p>
        </p:txBody>
      </p:sp>
      <p:sp>
        <p:nvSpPr>
          <p:cNvPr id="400389" name="Rectangle 5" descr="Rectangle: Click to edit Master text styles&#13;&#10;Second level&#13;&#10;Third level&#13;&#10;Fourth level&#13;&#10;Fifth level">
            <a:extLst>
              <a:ext uri="{FF2B5EF4-FFF2-40B4-BE49-F238E27FC236}">
                <a16:creationId xmlns:a16="http://schemas.microsoft.com/office/drawing/2014/main" id="{662F3C67-7973-2A42-9D51-03F25AC0DB2A}"/>
              </a:ext>
            </a:extLst>
          </p:cNvPr>
          <p:cNvSpPr>
            <a:spLocks noChangeArrowheads="1"/>
          </p:cNvSpPr>
          <p:nvPr/>
        </p:nvSpPr>
        <p:spPr bwMode="auto">
          <a:xfrm>
            <a:off x="838200" y="32004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b="1">
                <a:solidFill>
                  <a:srgbClr val="0F116A"/>
                </a:solidFill>
              </a:rPr>
              <a:t>So what happens if O</a:t>
            </a:r>
            <a:r>
              <a:rPr lang="en-US" altLang="en-US" sz="3000" b="1" baseline="-25000">
                <a:solidFill>
                  <a:srgbClr val="0F116A"/>
                </a:solidFill>
              </a:rPr>
              <a:t>2</a:t>
            </a:r>
            <a:r>
              <a:rPr lang="en-US" altLang="en-US" sz="3000" b="1">
                <a:solidFill>
                  <a:srgbClr val="0F116A"/>
                </a:solidFill>
              </a:rPr>
              <a:t> unavailable?</a:t>
            </a:r>
          </a:p>
        </p:txBody>
      </p:sp>
      <p:pic>
        <p:nvPicPr>
          <p:cNvPr id="400392" name="Picture 8">
            <a:extLst>
              <a:ext uri="{FF2B5EF4-FFF2-40B4-BE49-F238E27FC236}">
                <a16:creationId xmlns:a16="http://schemas.microsoft.com/office/drawing/2014/main" id="{8A014F26-2807-6D4E-988D-2A655DA6D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75" y="4946650"/>
            <a:ext cx="1398588" cy="1752600"/>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4">
            <a:extLst>
              <a:ext uri="{FF2B5EF4-FFF2-40B4-BE49-F238E27FC236}">
                <a16:creationId xmlns:a16="http://schemas.microsoft.com/office/drawing/2014/main" id="{8E11F0C1-4820-C747-81C1-705FF3D2BAE2}"/>
              </a:ext>
            </a:extLst>
          </p:cNvPr>
          <p:cNvGrpSpPr>
            <a:grpSpLocks/>
          </p:cNvGrpSpPr>
          <p:nvPr/>
        </p:nvGrpSpPr>
        <p:grpSpPr bwMode="auto">
          <a:xfrm>
            <a:off x="5348288" y="609600"/>
            <a:ext cx="3795712" cy="2620963"/>
            <a:chOff x="1862" y="2664"/>
            <a:chExt cx="2391" cy="1651"/>
          </a:xfrm>
        </p:grpSpPr>
        <p:pic>
          <p:nvPicPr>
            <p:cNvPr id="41993" name="Picture 10" descr="09_15b">
              <a:extLst>
                <a:ext uri="{FF2B5EF4-FFF2-40B4-BE49-F238E27FC236}">
                  <a16:creationId xmlns:a16="http://schemas.microsoft.com/office/drawing/2014/main" id="{672CFEFF-9578-744F-927A-65C273518A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7000" t="14999" b="14999"/>
            <a:stretch>
              <a:fillRect/>
            </a:stretch>
          </p:blipFill>
          <p:spPr bwMode="auto">
            <a:xfrm>
              <a:off x="1954" y="2664"/>
              <a:ext cx="2299" cy="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Rectangle 11">
              <a:extLst>
                <a:ext uri="{FF2B5EF4-FFF2-40B4-BE49-F238E27FC236}">
                  <a16:creationId xmlns:a16="http://schemas.microsoft.com/office/drawing/2014/main" id="{F9593826-564D-3A46-8559-68436BE586A1}"/>
                </a:ext>
              </a:extLst>
            </p:cNvPr>
            <p:cNvSpPr>
              <a:spLocks noChangeArrowheads="1"/>
            </p:cNvSpPr>
            <p:nvPr/>
          </p:nvSpPr>
          <p:spPr bwMode="auto">
            <a:xfrm>
              <a:off x="2407" y="3807"/>
              <a:ext cx="28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NAD</a:t>
              </a:r>
              <a:r>
                <a:rPr lang="en-US" altLang="en-US" sz="1400" b="1" baseline="30000">
                  <a:solidFill>
                    <a:srgbClr val="000000"/>
                  </a:solidFill>
                </a:rPr>
                <a:t>+</a:t>
              </a:r>
              <a:endParaRPr lang="en-US" altLang="en-US" sz="1400" b="1">
                <a:solidFill>
                  <a:srgbClr val="000000"/>
                </a:solidFill>
              </a:endParaRPr>
            </a:p>
          </p:txBody>
        </p:sp>
        <p:sp>
          <p:nvSpPr>
            <p:cNvPr id="41995" name="Rectangle 12">
              <a:extLst>
                <a:ext uri="{FF2B5EF4-FFF2-40B4-BE49-F238E27FC236}">
                  <a16:creationId xmlns:a16="http://schemas.microsoft.com/office/drawing/2014/main" id="{C1B84BEC-14C6-054C-A975-D55CBEA63547}"/>
                </a:ext>
              </a:extLst>
            </p:cNvPr>
            <p:cNvSpPr>
              <a:spLocks noChangeArrowheads="1"/>
            </p:cNvSpPr>
            <p:nvPr/>
          </p:nvSpPr>
          <p:spPr bwMode="auto">
            <a:xfrm>
              <a:off x="2548" y="337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Q</a:t>
              </a:r>
              <a:endParaRPr lang="en-US" altLang="en-US" sz="1400" b="1"/>
            </a:p>
          </p:txBody>
        </p:sp>
        <p:sp>
          <p:nvSpPr>
            <p:cNvPr id="41996" name="Rectangle 13">
              <a:extLst>
                <a:ext uri="{FF2B5EF4-FFF2-40B4-BE49-F238E27FC236}">
                  <a16:creationId xmlns:a16="http://schemas.microsoft.com/office/drawing/2014/main" id="{D586F779-239D-A848-93AE-C2A437FDC27E}"/>
                </a:ext>
              </a:extLst>
            </p:cNvPr>
            <p:cNvSpPr>
              <a:spLocks noChangeArrowheads="1"/>
            </p:cNvSpPr>
            <p:nvPr/>
          </p:nvSpPr>
          <p:spPr bwMode="auto">
            <a:xfrm>
              <a:off x="3224" y="320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C</a:t>
              </a:r>
              <a:endParaRPr lang="en-US" altLang="en-US" sz="1400" b="1"/>
            </a:p>
          </p:txBody>
        </p:sp>
        <p:sp>
          <p:nvSpPr>
            <p:cNvPr id="41997" name="Rectangle 14">
              <a:extLst>
                <a:ext uri="{FF2B5EF4-FFF2-40B4-BE49-F238E27FC236}">
                  <a16:creationId xmlns:a16="http://schemas.microsoft.com/office/drawing/2014/main" id="{AACE89CD-3371-554F-8071-51AFCBE0787E}"/>
                </a:ext>
              </a:extLst>
            </p:cNvPr>
            <p:cNvSpPr>
              <a:spLocks noChangeArrowheads="1"/>
            </p:cNvSpPr>
            <p:nvPr/>
          </p:nvSpPr>
          <p:spPr bwMode="auto">
            <a:xfrm>
              <a:off x="1862" y="3750"/>
              <a:ext cx="3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NADH </a:t>
              </a:r>
            </a:p>
          </p:txBody>
        </p:sp>
        <p:sp>
          <p:nvSpPr>
            <p:cNvPr id="41998" name="Rectangle 15">
              <a:extLst>
                <a:ext uri="{FF2B5EF4-FFF2-40B4-BE49-F238E27FC236}">
                  <a16:creationId xmlns:a16="http://schemas.microsoft.com/office/drawing/2014/main" id="{BF1772D5-A87B-0E45-8F1E-C4F7863465C9}"/>
                </a:ext>
              </a:extLst>
            </p:cNvPr>
            <p:cNvSpPr>
              <a:spLocks noChangeArrowheads="1"/>
            </p:cNvSpPr>
            <p:nvPr/>
          </p:nvSpPr>
          <p:spPr bwMode="auto">
            <a:xfrm>
              <a:off x="3901" y="3793"/>
              <a:ext cx="23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H</a:t>
              </a:r>
              <a:r>
                <a:rPr lang="en-US" altLang="en-US" sz="1400" b="1" baseline="-25000">
                  <a:solidFill>
                    <a:srgbClr val="000000"/>
                  </a:solidFill>
                </a:rPr>
                <a:t>2</a:t>
              </a:r>
              <a:r>
                <a:rPr lang="en-US" altLang="en-US" sz="1400" b="1">
                  <a:solidFill>
                    <a:srgbClr val="000000"/>
                  </a:solidFill>
                </a:rPr>
                <a:t>O</a:t>
              </a:r>
            </a:p>
          </p:txBody>
        </p:sp>
        <p:sp>
          <p:nvSpPr>
            <p:cNvPr id="41999" name="Rectangle 16">
              <a:extLst>
                <a:ext uri="{FF2B5EF4-FFF2-40B4-BE49-F238E27FC236}">
                  <a16:creationId xmlns:a16="http://schemas.microsoft.com/office/drawing/2014/main" id="{0F4C183F-5AE6-2B40-AE6B-9A97E437ECE6}"/>
                </a:ext>
              </a:extLst>
            </p:cNvPr>
            <p:cNvSpPr>
              <a:spLocks noChangeArrowheads="1"/>
            </p:cNvSpPr>
            <p:nvPr/>
          </p:nvSpPr>
          <p:spPr bwMode="auto">
            <a:xfrm>
              <a:off x="3584"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42000" name="Rectangle 17">
              <a:extLst>
                <a:ext uri="{FF2B5EF4-FFF2-40B4-BE49-F238E27FC236}">
                  <a16:creationId xmlns:a16="http://schemas.microsoft.com/office/drawing/2014/main" id="{5FE9FD22-C6B8-5F49-B007-F990FBCDAC89}"/>
                </a:ext>
              </a:extLst>
            </p:cNvPr>
            <p:cNvSpPr>
              <a:spLocks noChangeArrowheads="1"/>
            </p:cNvSpPr>
            <p:nvPr/>
          </p:nvSpPr>
          <p:spPr bwMode="auto">
            <a:xfrm>
              <a:off x="3618" y="3464"/>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sp>
          <p:nvSpPr>
            <p:cNvPr id="42001" name="Rectangle 18">
              <a:extLst>
                <a:ext uri="{FF2B5EF4-FFF2-40B4-BE49-F238E27FC236}">
                  <a16:creationId xmlns:a16="http://schemas.microsoft.com/office/drawing/2014/main" id="{771B2D7C-C29A-9343-955E-4BF01DFE425A}"/>
                </a:ext>
              </a:extLst>
            </p:cNvPr>
            <p:cNvSpPr>
              <a:spLocks noChangeArrowheads="1"/>
            </p:cNvSpPr>
            <p:nvPr/>
          </p:nvSpPr>
          <p:spPr bwMode="auto">
            <a:xfrm>
              <a:off x="3102" y="3764"/>
              <a:ext cx="34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2H</a:t>
              </a:r>
              <a:r>
                <a:rPr lang="en-US" altLang="en-US" sz="1400" b="1" baseline="30000">
                  <a:solidFill>
                    <a:srgbClr val="000000"/>
                  </a:solidFill>
                </a:rPr>
                <a:t>+</a:t>
              </a:r>
              <a:r>
                <a:rPr lang="en-US" altLang="en-US" sz="1400" b="1">
                  <a:solidFill>
                    <a:srgbClr val="000000"/>
                  </a:solidFill>
                </a:rPr>
                <a:t> + </a:t>
              </a:r>
            </a:p>
          </p:txBody>
        </p:sp>
        <p:sp>
          <p:nvSpPr>
            <p:cNvPr id="42002" name="Rectangle 19">
              <a:extLst>
                <a:ext uri="{FF2B5EF4-FFF2-40B4-BE49-F238E27FC236}">
                  <a16:creationId xmlns:a16="http://schemas.microsoft.com/office/drawing/2014/main" id="{BA45A0C7-43DC-6746-B0F7-99FD1192BCE8}"/>
                </a:ext>
              </a:extLst>
            </p:cNvPr>
            <p:cNvSpPr>
              <a:spLocks noChangeArrowheads="1"/>
            </p:cNvSpPr>
            <p:nvPr/>
          </p:nvSpPr>
          <p:spPr bwMode="auto">
            <a:xfrm>
              <a:off x="3549" y="3764"/>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1400" b="1">
                  <a:solidFill>
                    <a:srgbClr val="000000"/>
                  </a:solidFill>
                </a:rPr>
                <a:t>O</a:t>
              </a:r>
              <a:r>
                <a:rPr lang="en-US" altLang="en-US" sz="1400" b="1" baseline="-25000">
                  <a:solidFill>
                    <a:srgbClr val="000000"/>
                  </a:solidFill>
                </a:rPr>
                <a:t>2</a:t>
              </a:r>
              <a:endParaRPr lang="en-US" altLang="en-US" sz="1400" b="1"/>
            </a:p>
          </p:txBody>
        </p:sp>
        <p:sp>
          <p:nvSpPr>
            <p:cNvPr id="42003" name="Rectangle 20">
              <a:extLst>
                <a:ext uri="{FF2B5EF4-FFF2-40B4-BE49-F238E27FC236}">
                  <a16:creationId xmlns:a16="http://schemas.microsoft.com/office/drawing/2014/main" id="{29D2023C-CC20-894A-9A78-2434EC603CE4}"/>
                </a:ext>
              </a:extLst>
            </p:cNvPr>
            <p:cNvSpPr>
              <a:spLocks noChangeArrowheads="1"/>
            </p:cNvSpPr>
            <p:nvPr/>
          </p:nvSpPr>
          <p:spPr bwMode="auto">
            <a:xfrm>
              <a:off x="3672" y="3778"/>
              <a:ext cx="3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 </a:t>
              </a:r>
              <a:endParaRPr lang="en-US" altLang="en-US" sz="1400" b="1"/>
            </a:p>
          </p:txBody>
        </p:sp>
        <p:sp>
          <p:nvSpPr>
            <p:cNvPr id="42004" name="Rectangle 21">
              <a:extLst>
                <a:ext uri="{FF2B5EF4-FFF2-40B4-BE49-F238E27FC236}">
                  <a16:creationId xmlns:a16="http://schemas.microsoft.com/office/drawing/2014/main" id="{6B8A7CAA-9AA1-FA4D-A08C-A40F37A2595E}"/>
                </a:ext>
              </a:extLst>
            </p:cNvPr>
            <p:cNvSpPr>
              <a:spLocks noChangeArrowheads="1"/>
            </p:cNvSpPr>
            <p:nvPr/>
          </p:nvSpPr>
          <p:spPr bwMode="auto">
            <a:xfrm>
              <a:off x="2900"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42005" name="Rectangle 22">
              <a:extLst>
                <a:ext uri="{FF2B5EF4-FFF2-40B4-BE49-F238E27FC236}">
                  <a16:creationId xmlns:a16="http://schemas.microsoft.com/office/drawing/2014/main" id="{CDAFF0D7-CC9F-CB4E-AC8F-E3852DC633A1}"/>
                </a:ext>
              </a:extLst>
            </p:cNvPr>
            <p:cNvSpPr>
              <a:spLocks noChangeArrowheads="1"/>
            </p:cNvSpPr>
            <p:nvPr/>
          </p:nvSpPr>
          <p:spPr bwMode="auto">
            <a:xfrm>
              <a:off x="2206" y="2854"/>
              <a:ext cx="12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H</a:t>
              </a:r>
              <a:r>
                <a:rPr lang="en-US" altLang="en-US" sz="1400" b="1" baseline="30000">
                  <a:solidFill>
                    <a:srgbClr val="000000"/>
                  </a:solidFill>
                </a:rPr>
                <a:t>+</a:t>
              </a:r>
              <a:endParaRPr lang="en-US" altLang="en-US" sz="1400" b="1">
                <a:solidFill>
                  <a:srgbClr val="000000"/>
                </a:solidFill>
              </a:endParaRPr>
            </a:p>
          </p:txBody>
        </p:sp>
        <p:sp>
          <p:nvSpPr>
            <p:cNvPr id="42006" name="Rectangle 23">
              <a:extLst>
                <a:ext uri="{FF2B5EF4-FFF2-40B4-BE49-F238E27FC236}">
                  <a16:creationId xmlns:a16="http://schemas.microsoft.com/office/drawing/2014/main" id="{CEB297EB-667F-5D41-B66A-B1AB46EC4451}"/>
                </a:ext>
              </a:extLst>
            </p:cNvPr>
            <p:cNvSpPr>
              <a:spLocks noChangeArrowheads="1"/>
            </p:cNvSpPr>
            <p:nvPr/>
          </p:nvSpPr>
          <p:spPr bwMode="auto">
            <a:xfrm>
              <a:off x="2221" y="3549"/>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sp>
          <p:nvSpPr>
            <p:cNvPr id="42007" name="Text Box 24">
              <a:extLst>
                <a:ext uri="{FF2B5EF4-FFF2-40B4-BE49-F238E27FC236}">
                  <a16:creationId xmlns:a16="http://schemas.microsoft.com/office/drawing/2014/main" id="{736692C7-5117-4146-ADC2-7D9D95FB956A}"/>
                </a:ext>
              </a:extLst>
            </p:cNvPr>
            <p:cNvSpPr txBox="1">
              <a:spLocks noChangeArrowheads="1"/>
            </p:cNvSpPr>
            <p:nvPr/>
          </p:nvSpPr>
          <p:spPr bwMode="auto">
            <a:xfrm>
              <a:off x="2388" y="3591"/>
              <a:ext cx="3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FADH</a:t>
              </a:r>
              <a:r>
                <a:rPr lang="en-US" altLang="en-US" sz="1000" b="1" baseline="-25000">
                  <a:solidFill>
                    <a:srgbClr val="0F116A"/>
                  </a:solidFill>
                </a:rPr>
                <a:t>2</a:t>
              </a:r>
              <a:endParaRPr lang="en-US" altLang="en-US" sz="1000" b="1">
                <a:solidFill>
                  <a:srgbClr val="0F116A"/>
                </a:solidFill>
              </a:endParaRPr>
            </a:p>
          </p:txBody>
        </p:sp>
        <p:grpSp>
          <p:nvGrpSpPr>
            <p:cNvPr id="42008" name="Group 25">
              <a:extLst>
                <a:ext uri="{FF2B5EF4-FFF2-40B4-BE49-F238E27FC236}">
                  <a16:creationId xmlns:a16="http://schemas.microsoft.com/office/drawing/2014/main" id="{6CE9084E-3743-904B-8FA8-AF4B2D6390EF}"/>
                </a:ext>
              </a:extLst>
            </p:cNvPr>
            <p:cNvGrpSpPr>
              <a:grpSpLocks/>
            </p:cNvGrpSpPr>
            <p:nvPr/>
          </p:nvGrpSpPr>
          <p:grpSpPr bwMode="auto">
            <a:xfrm>
              <a:off x="3407" y="3707"/>
              <a:ext cx="160" cy="250"/>
              <a:chOff x="3666" y="3518"/>
              <a:chExt cx="157" cy="245"/>
            </a:xfrm>
          </p:grpSpPr>
          <p:sp>
            <p:nvSpPr>
              <p:cNvPr id="42015" name="Line 26">
                <a:extLst>
                  <a:ext uri="{FF2B5EF4-FFF2-40B4-BE49-F238E27FC236}">
                    <a16:creationId xmlns:a16="http://schemas.microsoft.com/office/drawing/2014/main" id="{3844D5E4-AE6F-B743-8032-65C1CAFC3E86}"/>
                  </a:ext>
                </a:extLst>
              </p:cNvPr>
              <p:cNvSpPr>
                <a:spLocks noChangeShapeType="1"/>
              </p:cNvSpPr>
              <p:nvPr/>
            </p:nvSpPr>
            <p:spPr bwMode="auto">
              <a:xfrm>
                <a:off x="3709" y="3643"/>
                <a:ext cx="7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2016" name="Text Box 27">
                <a:extLst>
                  <a:ext uri="{FF2B5EF4-FFF2-40B4-BE49-F238E27FC236}">
                    <a16:creationId xmlns:a16="http://schemas.microsoft.com/office/drawing/2014/main" id="{9743E2A2-8DF0-7846-B819-3D886E616489}"/>
                  </a:ext>
                </a:extLst>
              </p:cNvPr>
              <p:cNvSpPr txBox="1">
                <a:spLocks noChangeArrowheads="1"/>
              </p:cNvSpPr>
              <p:nvPr/>
            </p:nvSpPr>
            <p:spPr bwMode="auto">
              <a:xfrm>
                <a:off x="3666" y="3518"/>
                <a:ext cx="15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1</a:t>
                </a:r>
              </a:p>
              <a:p>
                <a:pPr algn="l"/>
                <a:r>
                  <a:rPr lang="en-US" altLang="en-US" sz="1000" b="1">
                    <a:solidFill>
                      <a:srgbClr val="0F116A"/>
                    </a:solidFill>
                  </a:rPr>
                  <a:t>2</a:t>
                </a:r>
                <a:endParaRPr lang="en-US" altLang="en-US" sz="1000">
                  <a:solidFill>
                    <a:srgbClr val="0F116A"/>
                  </a:solidFill>
                  <a:latin typeface="Times" pitchFamily="2" charset="0"/>
                </a:endParaRPr>
              </a:p>
            </p:txBody>
          </p:sp>
        </p:grpSp>
        <p:sp>
          <p:nvSpPr>
            <p:cNvPr id="42009" name="Rectangle 28">
              <a:extLst>
                <a:ext uri="{FF2B5EF4-FFF2-40B4-BE49-F238E27FC236}">
                  <a16:creationId xmlns:a16="http://schemas.microsoft.com/office/drawing/2014/main" id="{E91E9447-3CEB-CB49-A346-AE02C42C88EE}"/>
                </a:ext>
              </a:extLst>
            </p:cNvPr>
            <p:cNvSpPr>
              <a:spLocks noChangeArrowheads="1"/>
            </p:cNvSpPr>
            <p:nvPr/>
          </p:nvSpPr>
          <p:spPr bwMode="auto">
            <a:xfrm>
              <a:off x="2024" y="3933"/>
              <a:ext cx="59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solidFill>
                    <a:srgbClr val="660000"/>
                  </a:solidFill>
                </a:rPr>
                <a:t>NADH </a:t>
              </a:r>
              <a:br>
                <a:rPr lang="en-US" altLang="en-US" sz="1000" b="1">
                  <a:solidFill>
                    <a:srgbClr val="660000"/>
                  </a:solidFill>
                </a:rPr>
              </a:br>
              <a:r>
                <a:rPr lang="en-US" altLang="en-US" sz="1000" b="1">
                  <a:solidFill>
                    <a:srgbClr val="660000"/>
                  </a:solidFill>
                </a:rPr>
                <a:t>dehydrogenase</a:t>
              </a:r>
            </a:p>
          </p:txBody>
        </p:sp>
        <p:sp>
          <p:nvSpPr>
            <p:cNvPr id="42010" name="Rectangle 29">
              <a:extLst>
                <a:ext uri="{FF2B5EF4-FFF2-40B4-BE49-F238E27FC236}">
                  <a16:creationId xmlns:a16="http://schemas.microsoft.com/office/drawing/2014/main" id="{2255F767-595B-E640-A9D5-CA0D1FF85546}"/>
                </a:ext>
              </a:extLst>
            </p:cNvPr>
            <p:cNvSpPr>
              <a:spLocks noChangeArrowheads="1"/>
            </p:cNvSpPr>
            <p:nvPr/>
          </p:nvSpPr>
          <p:spPr bwMode="auto">
            <a:xfrm>
              <a:off x="2780" y="3922"/>
              <a:ext cx="47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1000" b="1">
                  <a:solidFill>
                    <a:srgbClr val="660000"/>
                  </a:solidFill>
                </a:rPr>
                <a:t>cytochrome</a:t>
              </a:r>
              <a:r>
                <a:rPr lang="en-US" altLang="en-US" sz="1000" b="1" i="1">
                  <a:solidFill>
                    <a:srgbClr val="660000"/>
                  </a:solidFill>
                </a:rPr>
                <a:t> </a:t>
              </a:r>
              <a:br>
                <a:rPr lang="en-US" altLang="en-US" sz="1000" b="1" i="1">
                  <a:solidFill>
                    <a:srgbClr val="660000"/>
                  </a:solidFill>
                </a:rPr>
              </a:br>
              <a:r>
                <a:rPr lang="en-US" altLang="en-US" sz="1000" b="1" i="1">
                  <a:solidFill>
                    <a:srgbClr val="660000"/>
                  </a:solidFill>
                </a:rPr>
                <a:t>bc</a:t>
              </a:r>
              <a:r>
                <a:rPr lang="en-US" altLang="en-US" sz="1000" b="1">
                  <a:solidFill>
                    <a:srgbClr val="660000"/>
                  </a:solidFill>
                </a:rPr>
                <a:t> complex</a:t>
              </a:r>
            </a:p>
          </p:txBody>
        </p:sp>
        <p:sp>
          <p:nvSpPr>
            <p:cNvPr id="42011" name="Rectangle 30">
              <a:extLst>
                <a:ext uri="{FF2B5EF4-FFF2-40B4-BE49-F238E27FC236}">
                  <a16:creationId xmlns:a16="http://schemas.microsoft.com/office/drawing/2014/main" id="{E5D53F17-8C7E-4F45-8301-9A426D7DC944}"/>
                </a:ext>
              </a:extLst>
            </p:cNvPr>
            <p:cNvSpPr>
              <a:spLocks noChangeArrowheads="1"/>
            </p:cNvSpPr>
            <p:nvPr/>
          </p:nvSpPr>
          <p:spPr bwMode="auto">
            <a:xfrm>
              <a:off x="3473" y="3933"/>
              <a:ext cx="6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1000" b="1">
                  <a:solidFill>
                    <a:srgbClr val="660000"/>
                  </a:solidFill>
                </a:rPr>
                <a:t>cytochrome c</a:t>
              </a:r>
              <a:br>
                <a:rPr lang="en-US" altLang="en-US" sz="1000" b="1">
                  <a:solidFill>
                    <a:srgbClr val="660000"/>
                  </a:solidFill>
                </a:rPr>
              </a:br>
              <a:r>
                <a:rPr lang="en-US" altLang="en-US" sz="1000" b="1">
                  <a:solidFill>
                    <a:srgbClr val="660000"/>
                  </a:solidFill>
                </a:rPr>
                <a:t>oxidase complex</a:t>
              </a:r>
            </a:p>
          </p:txBody>
        </p:sp>
        <p:sp>
          <p:nvSpPr>
            <p:cNvPr id="42012" name="AutoShape 31">
              <a:extLst>
                <a:ext uri="{FF2B5EF4-FFF2-40B4-BE49-F238E27FC236}">
                  <a16:creationId xmlns:a16="http://schemas.microsoft.com/office/drawing/2014/main" id="{4A3FD0CD-9F97-764E-A670-6732605DC1D9}"/>
                </a:ext>
              </a:extLst>
            </p:cNvPr>
            <p:cNvSpPr>
              <a:spLocks noChangeArrowheads="1"/>
            </p:cNvSpPr>
            <p:nvPr/>
          </p:nvSpPr>
          <p:spPr bwMode="auto">
            <a:xfrm>
              <a:off x="2718" y="3557"/>
              <a:ext cx="177" cy="149"/>
            </a:xfrm>
            <a:custGeom>
              <a:avLst/>
              <a:gdLst>
                <a:gd name="T0" fmla="*/ 1 w 21600"/>
                <a:gd name="T1" fmla="*/ 0 h 21600"/>
                <a:gd name="T2" fmla="*/ 0 w 21600"/>
                <a:gd name="T3" fmla="*/ 1 h 21600"/>
                <a:gd name="T4" fmla="*/ 1 w 21600"/>
                <a:gd name="T5" fmla="*/ 0 h 21600"/>
                <a:gd name="T6" fmla="*/ 2 w 21600"/>
                <a:gd name="T7" fmla="*/ 1 h 21600"/>
                <a:gd name="T8" fmla="*/ 1 w 21600"/>
                <a:gd name="T9" fmla="*/ 1 h 21600"/>
                <a:gd name="T10" fmla="*/ 1 w 21600"/>
                <a:gd name="T11" fmla="*/ 1 h 21600"/>
                <a:gd name="T12" fmla="*/ 0 60000 65536"/>
                <a:gd name="T13" fmla="*/ 0 60000 65536"/>
                <a:gd name="T14" fmla="*/ 0 60000 65536"/>
                <a:gd name="T15" fmla="*/ 0 60000 65536"/>
                <a:gd name="T16" fmla="*/ 0 60000 65536"/>
                <a:gd name="T17" fmla="*/ 0 60000 65536"/>
                <a:gd name="T18" fmla="*/ 3173 w 21600"/>
                <a:gd name="T19" fmla="*/ 3189 h 21600"/>
                <a:gd name="T20" fmla="*/ 18427 w 21600"/>
                <a:gd name="T21" fmla="*/ 18411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60" y="10800"/>
                  </a:moveTo>
                  <a:cubicBezTo>
                    <a:pt x="20160" y="5630"/>
                    <a:pt x="15969" y="1440"/>
                    <a:pt x="10800" y="1440"/>
                  </a:cubicBezTo>
                  <a:cubicBezTo>
                    <a:pt x="5630" y="1440"/>
                    <a:pt x="1440" y="5630"/>
                    <a:pt x="1440" y="10800"/>
                  </a:cubicBezTo>
                  <a:lnTo>
                    <a:pt x="-1" y="10799"/>
                  </a:lnTo>
                  <a:cubicBezTo>
                    <a:pt x="0" y="4835"/>
                    <a:pt x="4835" y="0"/>
                    <a:pt x="10800" y="0"/>
                  </a:cubicBezTo>
                  <a:cubicBezTo>
                    <a:pt x="16764" y="-1"/>
                    <a:pt x="21599" y="4835"/>
                    <a:pt x="21600" y="10799"/>
                  </a:cubicBezTo>
                  <a:lnTo>
                    <a:pt x="21600" y="10800"/>
                  </a:lnTo>
                  <a:lnTo>
                    <a:pt x="24300" y="10800"/>
                  </a:lnTo>
                  <a:lnTo>
                    <a:pt x="20880" y="14220"/>
                  </a:lnTo>
                  <a:lnTo>
                    <a:pt x="17460" y="10800"/>
                  </a:lnTo>
                  <a:lnTo>
                    <a:pt x="20160" y="1080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42013" name="Text Box 32">
              <a:extLst>
                <a:ext uri="{FF2B5EF4-FFF2-40B4-BE49-F238E27FC236}">
                  <a16:creationId xmlns:a16="http://schemas.microsoft.com/office/drawing/2014/main" id="{6B8B9196-FBEE-584D-9604-E9C36AA2F2BA}"/>
                </a:ext>
              </a:extLst>
            </p:cNvPr>
            <p:cNvSpPr txBox="1">
              <a:spLocks noChangeArrowheads="1"/>
            </p:cNvSpPr>
            <p:nvPr/>
          </p:nvSpPr>
          <p:spPr bwMode="auto">
            <a:xfrm>
              <a:off x="2786" y="3634"/>
              <a:ext cx="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000" b="1">
                  <a:solidFill>
                    <a:srgbClr val="0F116A"/>
                  </a:solidFill>
                </a:rPr>
                <a:t>FAD</a:t>
              </a:r>
            </a:p>
          </p:txBody>
        </p:sp>
        <p:sp>
          <p:nvSpPr>
            <p:cNvPr id="42014" name="Rectangle 33">
              <a:extLst>
                <a:ext uri="{FF2B5EF4-FFF2-40B4-BE49-F238E27FC236}">
                  <a16:creationId xmlns:a16="http://schemas.microsoft.com/office/drawing/2014/main" id="{2DEE0581-8B8C-3E43-AA1D-1910271A3662}"/>
                </a:ext>
              </a:extLst>
            </p:cNvPr>
            <p:cNvSpPr>
              <a:spLocks noChangeArrowheads="1"/>
            </p:cNvSpPr>
            <p:nvPr/>
          </p:nvSpPr>
          <p:spPr bwMode="auto">
            <a:xfrm>
              <a:off x="2868" y="3371"/>
              <a:ext cx="10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400" b="1">
                  <a:solidFill>
                    <a:srgbClr val="000000"/>
                  </a:solidFill>
                </a:rPr>
                <a:t>e</a:t>
              </a:r>
              <a:r>
                <a:rPr lang="en-US" altLang="en-US" sz="1400" b="1" baseline="30000">
                  <a:solidFill>
                    <a:srgbClr val="000000"/>
                  </a:solidFill>
                </a:rPr>
                <a:t>–</a:t>
              </a:r>
              <a:endParaRPr lang="en-US" altLang="en-US" sz="1400" b="1">
                <a:solidFill>
                  <a:srgbClr val="000000"/>
                </a:solidFill>
              </a:endParaRPr>
            </a:p>
          </p:txBody>
        </p:sp>
      </p:grpSp>
      <p:pic>
        <p:nvPicPr>
          <p:cNvPr id="400419" name="Picture 35">
            <a:extLst>
              <a:ext uri="{FF2B5EF4-FFF2-40B4-BE49-F238E27FC236}">
                <a16:creationId xmlns:a16="http://schemas.microsoft.com/office/drawing/2014/main" id="{3D660B53-027E-074F-98B0-B62845BF14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7525" y="998538"/>
            <a:ext cx="585788" cy="733425"/>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0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0388"/>
                                        </p:tgtEl>
                                        <p:attrNameLst>
                                          <p:attrName>style.visibility</p:attrName>
                                        </p:attrNameLst>
                                      </p:cBhvr>
                                      <p:to>
                                        <p:strVal val="visible"/>
                                      </p:to>
                                    </p:set>
                                    <p:anim calcmode="lin" valueType="num">
                                      <p:cBhvr>
                                        <p:cTn id="7" dur="1000" fill="hold"/>
                                        <p:tgtEl>
                                          <p:spTgt spid="400388"/>
                                        </p:tgtEl>
                                        <p:attrNameLst>
                                          <p:attrName>ppt_w</p:attrName>
                                        </p:attrNameLst>
                                      </p:cBhvr>
                                      <p:tavLst>
                                        <p:tav tm="0">
                                          <p:val>
                                            <p:fltVal val="0"/>
                                          </p:val>
                                        </p:tav>
                                        <p:tav tm="100000">
                                          <p:val>
                                            <p:strVal val="#ppt_w"/>
                                          </p:val>
                                        </p:tav>
                                      </p:tavLst>
                                    </p:anim>
                                    <p:anim calcmode="lin" valueType="num">
                                      <p:cBhvr>
                                        <p:cTn id="8" dur="1000" fill="hold"/>
                                        <p:tgtEl>
                                          <p:spTgt spid="400388"/>
                                        </p:tgtEl>
                                        <p:attrNameLst>
                                          <p:attrName>ppt_h</p:attrName>
                                        </p:attrNameLst>
                                      </p:cBhvr>
                                      <p:tavLst>
                                        <p:tav tm="0">
                                          <p:val>
                                            <p:fltVal val="0"/>
                                          </p:val>
                                        </p:tav>
                                        <p:tav tm="100000">
                                          <p:val>
                                            <p:strVal val="#ppt_h"/>
                                          </p:val>
                                        </p:tav>
                                      </p:tavLst>
                                    </p:anim>
                                    <p:anim calcmode="lin" valueType="num">
                                      <p:cBhvr>
                                        <p:cTn id="9" dur="1000" fill="hold"/>
                                        <p:tgtEl>
                                          <p:spTgt spid="4003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038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00389">
                                            <p:txEl>
                                              <p:pRg st="0" end="0"/>
                                            </p:txEl>
                                          </p:spTgt>
                                        </p:tgtEl>
                                        <p:attrNameLst>
                                          <p:attrName>style.visibility</p:attrName>
                                        </p:attrNameLst>
                                      </p:cBhvr>
                                      <p:to>
                                        <p:strVal val="visible"/>
                                      </p:to>
                                    </p:set>
                                    <p:anim calcmode="lin" valueType="num">
                                      <p:cBhvr additive="base">
                                        <p:cTn id="15" dur="500" fill="hold"/>
                                        <p:tgtEl>
                                          <p:spTgt spid="40038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003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00390">
                                            <p:txEl>
                                              <p:pRg st="0" end="0"/>
                                            </p:txEl>
                                          </p:spTgt>
                                        </p:tgtEl>
                                        <p:attrNameLst>
                                          <p:attrName>style.visibility</p:attrName>
                                        </p:attrNameLst>
                                      </p:cBhvr>
                                      <p:to>
                                        <p:strVal val="visible"/>
                                      </p:to>
                                    </p:set>
                                    <p:anim calcmode="lin" valueType="num">
                                      <p:cBhvr additive="base">
                                        <p:cTn id="21" dur="500" fill="hold"/>
                                        <p:tgtEl>
                                          <p:spTgt spid="400390">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03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0390">
                                            <p:txEl>
                                              <p:pRg st="1" end="1"/>
                                            </p:txEl>
                                          </p:spTgt>
                                        </p:tgtEl>
                                        <p:attrNameLst>
                                          <p:attrName>style.visibility</p:attrName>
                                        </p:attrNameLst>
                                      </p:cBhvr>
                                      <p:to>
                                        <p:strVal val="visible"/>
                                      </p:to>
                                    </p:set>
                                    <p:anim calcmode="lin" valueType="num">
                                      <p:cBhvr additive="base">
                                        <p:cTn id="27" dur="500" fill="hold"/>
                                        <p:tgtEl>
                                          <p:spTgt spid="400390">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03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0390">
                                            <p:txEl>
                                              <p:pRg st="2" end="2"/>
                                            </p:txEl>
                                          </p:spTgt>
                                        </p:tgtEl>
                                        <p:attrNameLst>
                                          <p:attrName>style.visibility</p:attrName>
                                        </p:attrNameLst>
                                      </p:cBhvr>
                                      <p:to>
                                        <p:strVal val="visible"/>
                                      </p:to>
                                    </p:set>
                                    <p:anim calcmode="lin" valueType="num">
                                      <p:cBhvr additive="base">
                                        <p:cTn id="33" dur="500" fill="hold"/>
                                        <p:tgtEl>
                                          <p:spTgt spid="400390">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03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0390">
                                            <p:txEl>
                                              <p:pRg st="3" end="3"/>
                                            </p:txEl>
                                          </p:spTgt>
                                        </p:tgtEl>
                                        <p:attrNameLst>
                                          <p:attrName>style.visibility</p:attrName>
                                        </p:attrNameLst>
                                      </p:cBhvr>
                                      <p:to>
                                        <p:strVal val="visible"/>
                                      </p:to>
                                    </p:set>
                                    <p:anim calcmode="lin" valueType="num">
                                      <p:cBhvr additive="base">
                                        <p:cTn id="39" dur="500" fill="hold"/>
                                        <p:tgtEl>
                                          <p:spTgt spid="400390">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039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0390">
                                            <p:txEl>
                                              <p:pRg st="4" end="4"/>
                                            </p:txEl>
                                          </p:spTgt>
                                        </p:tgtEl>
                                        <p:attrNameLst>
                                          <p:attrName>style.visibility</p:attrName>
                                        </p:attrNameLst>
                                      </p:cBhvr>
                                      <p:to>
                                        <p:strVal val="visible"/>
                                      </p:to>
                                    </p:set>
                                    <p:anim calcmode="lin" valueType="num">
                                      <p:cBhvr additive="base">
                                        <p:cTn id="45" dur="500" fill="hold"/>
                                        <p:tgtEl>
                                          <p:spTgt spid="400390">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039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00390">
                                            <p:txEl>
                                              <p:pRg st="5" end="5"/>
                                            </p:txEl>
                                          </p:spTgt>
                                        </p:tgtEl>
                                        <p:attrNameLst>
                                          <p:attrName>style.visibility</p:attrName>
                                        </p:attrNameLst>
                                      </p:cBhvr>
                                      <p:to>
                                        <p:strVal val="visible"/>
                                      </p:to>
                                    </p:set>
                                    <p:anim calcmode="lin" valueType="num">
                                      <p:cBhvr additive="base">
                                        <p:cTn id="51" dur="500" fill="hold"/>
                                        <p:tgtEl>
                                          <p:spTgt spid="400390">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0039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tring"/>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nodeType="clickEffect">
                                  <p:stCondLst>
                                    <p:cond delay="0"/>
                                  </p:stCondLst>
                                  <p:childTnLst>
                                    <p:set>
                                      <p:cBhvr>
                                        <p:cTn id="56" dur="1" fill="hold">
                                          <p:stCondLst>
                                            <p:cond delay="0"/>
                                          </p:stCondLst>
                                        </p:cTn>
                                        <p:tgtEl>
                                          <p:spTgt spid="400392"/>
                                        </p:tgtEl>
                                        <p:attrNameLst>
                                          <p:attrName>style.visibility</p:attrName>
                                        </p:attrNameLst>
                                      </p:cBhvr>
                                      <p:to>
                                        <p:strVal val="visible"/>
                                      </p:to>
                                    </p:set>
                                    <p:anim calcmode="lin" valueType="num">
                                      <p:cBhvr additive="base">
                                        <p:cTn id="57" dur="500" fill="hold"/>
                                        <p:tgtEl>
                                          <p:spTgt spid="400392"/>
                                        </p:tgtEl>
                                        <p:attrNameLst>
                                          <p:attrName>ppt_x</p:attrName>
                                        </p:attrNameLst>
                                      </p:cBhvr>
                                      <p:tavLst>
                                        <p:tav tm="0">
                                          <p:val>
                                            <p:strVal val="0-#ppt_w/2"/>
                                          </p:val>
                                        </p:tav>
                                        <p:tav tm="100000">
                                          <p:val>
                                            <p:strVal val="#ppt_x"/>
                                          </p:val>
                                        </p:tav>
                                      </p:tavLst>
                                    </p:anim>
                                    <p:anim calcmode="lin" valueType="num">
                                      <p:cBhvr additive="base">
                                        <p:cTn id="58" dur="500" fill="hold"/>
                                        <p:tgtEl>
                                          <p:spTgt spid="400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String"/>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0-#ppt_w/2"/>
                                          </p:val>
                                        </p:tav>
                                        <p:tav tm="100000">
                                          <p:val>
                                            <p:strVal val="#ppt_x"/>
                                          </p:val>
                                        </p:tav>
                                      </p:tavLst>
                                    </p:anim>
                                    <p:anim calcmode="lin" valueType="num">
                                      <p:cBhvr additive="base">
                                        <p:cTn id="6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Whoosh"/>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nodeType="clickEffect">
                                  <p:stCondLst>
                                    <p:cond delay="0"/>
                                  </p:stCondLst>
                                  <p:childTnLst>
                                    <p:set>
                                      <p:cBhvr>
                                        <p:cTn id="68" dur="1" fill="hold">
                                          <p:stCondLst>
                                            <p:cond delay="0"/>
                                          </p:stCondLst>
                                        </p:cTn>
                                        <p:tgtEl>
                                          <p:spTgt spid="400419"/>
                                        </p:tgtEl>
                                        <p:attrNameLst>
                                          <p:attrName>style.visibility</p:attrName>
                                        </p:attrNameLst>
                                      </p:cBhvr>
                                      <p:to>
                                        <p:strVal val="visible"/>
                                      </p:to>
                                    </p:set>
                                    <p:anim from="(-#ppt_w/2)" to="(#ppt_x)" calcmode="lin" valueType="num">
                                      <p:cBhvr>
                                        <p:cTn id="69" dur="600" fill="hold">
                                          <p:stCondLst>
                                            <p:cond delay="0"/>
                                          </p:stCondLst>
                                        </p:cTn>
                                        <p:tgtEl>
                                          <p:spTgt spid="400419"/>
                                        </p:tgtEl>
                                        <p:attrNameLst>
                                          <p:attrName>ppt_x</p:attrName>
                                        </p:attrNameLst>
                                      </p:cBhvr>
                                    </p:anim>
                                    <p:anim from="0" to="-1.0" calcmode="lin" valueType="num">
                                      <p:cBhvr>
                                        <p:cTn id="70" dur="200" decel="50000" autoRev="1" fill="hold">
                                          <p:stCondLst>
                                            <p:cond delay="600"/>
                                          </p:stCondLst>
                                        </p:cTn>
                                        <p:tgtEl>
                                          <p:spTgt spid="400419"/>
                                        </p:tgtEl>
                                        <p:attrNameLst>
                                          <p:attrName>xshear</p:attrName>
                                        </p:attrNameLst>
                                      </p:cBhvr>
                                    </p:anim>
                                    <p:animScale>
                                      <p:cBhvr>
                                        <p:cTn id="71" dur="200" decel="100000" autoRev="1" fill="hold">
                                          <p:stCondLst>
                                            <p:cond delay="600"/>
                                          </p:stCondLst>
                                        </p:cTn>
                                        <p:tgtEl>
                                          <p:spTgt spid="400419"/>
                                        </p:tgtEl>
                                      </p:cBhvr>
                                      <p:from x="100000" y="100000"/>
                                      <p:to x="80000" y="100000"/>
                                    </p:animScale>
                                    <p:anim by="(#ppt_h/3+#ppt_w*0.1)" calcmode="lin" valueType="num">
                                      <p:cBhvr additive="sum">
                                        <p:cTn id="72" dur="200" decel="100000" autoRev="1" fill="hold">
                                          <p:stCondLst>
                                            <p:cond delay="600"/>
                                          </p:stCondLst>
                                        </p:cTn>
                                        <p:tgtEl>
                                          <p:spTgt spid="400419"/>
                                        </p:tgtEl>
                                        <p:attrNameLst>
                                          <p:attrName>ppt_x</p:attrName>
                                        </p:attrNameLst>
                                      </p:cBhvr>
                                    </p:anim>
                                  </p:childTnLst>
                                  <p:subTnLst>
                                    <p:audio>
                                      <p:cMediaNode>
                                        <p:cTn display="0" masterRel="sameClick">
                                          <p:stCondLst>
                                            <p:cond evt="begin" delay="0">
                                              <p:tn val="67"/>
                                            </p:cond>
                                          </p:stCondLst>
                                          <p:endCondLst>
                                            <p:cond evt="onStopAudio" delay="0">
                                              <p:tgtEl>
                                                <p:sldTgt/>
                                              </p:tgtEl>
                                            </p:cond>
                                          </p:endCondLst>
                                        </p:cTn>
                                        <p:tgtEl>
                                          <p:sndTgt r:embed="rId5"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0" grpId="0" build="p" autoUpdateAnimBg="0"/>
      <p:bldP spid="400388" grpId="0" animBg="1"/>
      <p:bldP spid="400389"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2E35851D-1320-FC4F-978F-F27AE8B297A3}"/>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2006-2007</a:t>
            </a:r>
            <a:endParaRPr lang="en-US" altLang="en-US" sz="1400" b="0"/>
          </a:p>
        </p:txBody>
      </p:sp>
      <p:pic>
        <p:nvPicPr>
          <p:cNvPr id="15363" name="Picture 3">
            <a:extLst>
              <a:ext uri="{FF2B5EF4-FFF2-40B4-BE49-F238E27FC236}">
                <a16:creationId xmlns:a16="http://schemas.microsoft.com/office/drawing/2014/main" id="{D7FB9547-C9D9-4C4D-874F-1DEFF93C3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33400"/>
            <a:ext cx="20812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a:extLst>
              <a:ext uri="{FF2B5EF4-FFF2-40B4-BE49-F238E27FC236}">
                <a16:creationId xmlns:a16="http://schemas.microsoft.com/office/drawing/2014/main" id="{309D25C9-8D19-CE46-9237-9D31BDCB4C9D}"/>
              </a:ext>
            </a:extLst>
          </p:cNvPr>
          <p:cNvSpPr>
            <a:spLocks noChangeArrowheads="1"/>
          </p:cNvSpPr>
          <p:nvPr/>
        </p:nvSpPr>
        <p:spPr bwMode="auto">
          <a:xfrm>
            <a:off x="990600" y="1981200"/>
            <a:ext cx="7848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460375">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2pPr>
            <a:lvl3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3pPr>
            <a:lvl4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4pPr>
            <a:lvl5pPr>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373188" algn="l"/>
                <a:tab pos="1825625" algn="l"/>
              </a:tabLs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3600" b="1">
                <a:solidFill>
                  <a:srgbClr val="0F116A"/>
                </a:solidFill>
              </a:rPr>
              <a:t>Cellular Respiration</a:t>
            </a:r>
            <a:br>
              <a:rPr lang="en-US" altLang="en-US" sz="3600" b="1">
                <a:solidFill>
                  <a:schemeClr val="tx2"/>
                </a:solidFill>
              </a:rPr>
            </a:br>
            <a:r>
              <a:rPr lang="en-US" altLang="en-US" sz="3600" b="1">
                <a:solidFill>
                  <a:schemeClr val="tx2"/>
                </a:solidFill>
              </a:rPr>
              <a:t>	Other Metabolites &amp; </a:t>
            </a:r>
            <a:br>
              <a:rPr lang="en-US" altLang="en-US" sz="3600" b="1">
                <a:solidFill>
                  <a:schemeClr val="tx2"/>
                </a:solidFill>
              </a:rPr>
            </a:br>
            <a:r>
              <a:rPr lang="en-US" altLang="en-US" sz="3600" b="1">
                <a:solidFill>
                  <a:schemeClr val="tx2"/>
                </a:solidFill>
              </a:rPr>
              <a:t>	Control of Respiration</a:t>
            </a:r>
          </a:p>
        </p:txBody>
      </p:sp>
    </p:spTree>
    <p:extLst>
      <p:ext uri="{BB962C8B-B14F-4D97-AF65-F5344CB8AC3E}">
        <p14:creationId xmlns:p14="http://schemas.microsoft.com/office/powerpoint/2010/main" val="3774983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1D5899-7EAC-1F46-8C76-4F7DC80AC815}"/>
              </a:ext>
            </a:extLst>
          </p:cNvPr>
          <p:cNvSpPr>
            <a:spLocks noGrp="1" noChangeArrowheads="1"/>
          </p:cNvSpPr>
          <p:nvPr>
            <p:ph type="title"/>
          </p:nvPr>
        </p:nvSpPr>
        <p:spPr/>
        <p:txBody>
          <a:bodyPr/>
          <a:lstStyle/>
          <a:p>
            <a:pPr eaLnBrk="1" hangingPunct="1"/>
            <a:r>
              <a:rPr lang="en-US" altLang="en-US"/>
              <a:t>Cellular respiration</a:t>
            </a:r>
          </a:p>
        </p:txBody>
      </p:sp>
      <p:pic>
        <p:nvPicPr>
          <p:cNvPr id="17411" name="Picture 3">
            <a:extLst>
              <a:ext uri="{FF2B5EF4-FFF2-40B4-BE49-F238E27FC236}">
                <a16:creationId xmlns:a16="http://schemas.microsoft.com/office/drawing/2014/main" id="{95A942AD-D15E-C341-9358-7005DED3A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889"/>
          <a:stretch>
            <a:fillRect/>
          </a:stretch>
        </p:blipFill>
        <p:spPr bwMode="auto">
          <a:xfrm>
            <a:off x="1066800" y="1371600"/>
            <a:ext cx="69342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8" name="Oval 4">
            <a:extLst>
              <a:ext uri="{FF2B5EF4-FFF2-40B4-BE49-F238E27FC236}">
                <a16:creationId xmlns:a16="http://schemas.microsoft.com/office/drawing/2014/main" id="{230AFC3B-FB50-3649-8FD9-123D36EE7529}"/>
              </a:ext>
            </a:extLst>
          </p:cNvPr>
          <p:cNvSpPr>
            <a:spLocks noChangeArrowheads="1"/>
          </p:cNvSpPr>
          <p:nvPr/>
        </p:nvSpPr>
        <p:spPr bwMode="auto">
          <a:xfrm>
            <a:off x="1057275" y="3294063"/>
            <a:ext cx="1011238" cy="630237"/>
          </a:xfrm>
          <a:prstGeom prst="ellipse">
            <a:avLst/>
          </a:prstGeom>
          <a:noFill/>
          <a:ln w="444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831682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9668"/>
                                        </p:tgtEl>
                                        <p:attrNameLst>
                                          <p:attrName>style.visibility</p:attrName>
                                        </p:attrNameLst>
                                      </p:cBhvr>
                                      <p:to>
                                        <p:strVal val="visible"/>
                                      </p:to>
                                    </p:set>
                                    <p:animEffect transition="in" filter="wipe(left)">
                                      <p:cBhvr>
                                        <p:cTn id="7" dur="500"/>
                                        <p:tgtEl>
                                          <p:spTgt spid="36966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239AF96-AED0-BB45-8C7A-2BD1D0CA847C}"/>
              </a:ext>
            </a:extLst>
          </p:cNvPr>
          <p:cNvSpPr>
            <a:spLocks noGrp="1" noChangeArrowheads="1"/>
          </p:cNvSpPr>
          <p:nvPr>
            <p:ph type="title"/>
          </p:nvPr>
        </p:nvSpPr>
        <p:spPr>
          <a:xfrm>
            <a:off x="609600" y="685800"/>
            <a:ext cx="8534400" cy="762000"/>
          </a:xfrm>
        </p:spPr>
        <p:txBody>
          <a:bodyPr/>
          <a:lstStyle/>
          <a:p>
            <a:pPr eaLnBrk="1" hangingPunct="1"/>
            <a:r>
              <a:rPr lang="en-US" altLang="en-US"/>
              <a:t>Beyond glucose: Other carbohydrates</a:t>
            </a:r>
          </a:p>
        </p:txBody>
      </p:sp>
      <p:sp>
        <p:nvSpPr>
          <p:cNvPr id="371715" name="Rectangle 3" descr="Rectangle: Click to edit Master text styles&#13;&#10;Second level&#13;&#10;Third level&#13;&#10;Fourth level&#13;&#10;Fifth level">
            <a:extLst>
              <a:ext uri="{FF2B5EF4-FFF2-40B4-BE49-F238E27FC236}">
                <a16:creationId xmlns:a16="http://schemas.microsoft.com/office/drawing/2014/main" id="{166DF4ED-0955-DB4B-9AE2-388A38F5C547}"/>
              </a:ext>
            </a:extLst>
          </p:cNvPr>
          <p:cNvSpPr>
            <a:spLocks noGrp="1" noChangeArrowheads="1"/>
          </p:cNvSpPr>
          <p:nvPr>
            <p:ph type="body" idx="1"/>
          </p:nvPr>
        </p:nvSpPr>
        <p:spPr>
          <a:xfrm>
            <a:off x="838200" y="1371600"/>
            <a:ext cx="7772400" cy="1201738"/>
          </a:xfrm>
        </p:spPr>
        <p:txBody>
          <a:bodyPr/>
          <a:lstStyle/>
          <a:p>
            <a:pPr eaLnBrk="1" hangingPunct="1"/>
            <a:r>
              <a:rPr lang="en-US" altLang="en-US" dirty="0"/>
              <a:t>Glycolysis accepts a wide range of carbohydrates fuels</a:t>
            </a:r>
          </a:p>
        </p:txBody>
      </p:sp>
      <p:grpSp>
        <p:nvGrpSpPr>
          <p:cNvPr id="2" name="Group 10">
            <a:extLst>
              <a:ext uri="{FF2B5EF4-FFF2-40B4-BE49-F238E27FC236}">
                <a16:creationId xmlns:a16="http://schemas.microsoft.com/office/drawing/2014/main" id="{35EECF98-6588-914D-8C96-5727335C2CCE}"/>
              </a:ext>
            </a:extLst>
          </p:cNvPr>
          <p:cNvGrpSpPr>
            <a:grpSpLocks/>
          </p:cNvGrpSpPr>
          <p:nvPr/>
        </p:nvGrpSpPr>
        <p:grpSpPr bwMode="auto">
          <a:xfrm>
            <a:off x="1600200" y="2616200"/>
            <a:ext cx="6324600" cy="838200"/>
            <a:chOff x="960" y="3456"/>
            <a:chExt cx="3984" cy="528"/>
          </a:xfrm>
        </p:grpSpPr>
        <p:sp>
          <p:nvSpPr>
            <p:cNvPr id="19467" name="Rectangle 9">
              <a:extLst>
                <a:ext uri="{FF2B5EF4-FFF2-40B4-BE49-F238E27FC236}">
                  <a16:creationId xmlns:a16="http://schemas.microsoft.com/office/drawing/2014/main" id="{D8042839-0E5C-994A-8BD5-5A69D68C1E0D}"/>
                </a:ext>
              </a:extLst>
            </p:cNvPr>
            <p:cNvSpPr>
              <a:spLocks noChangeArrowheads="1"/>
            </p:cNvSpPr>
            <p:nvPr/>
          </p:nvSpPr>
          <p:spPr bwMode="auto">
            <a:xfrm>
              <a:off x="960" y="3456"/>
              <a:ext cx="3984"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8" name="Rectangle 6">
              <a:extLst>
                <a:ext uri="{FF2B5EF4-FFF2-40B4-BE49-F238E27FC236}">
                  <a16:creationId xmlns:a16="http://schemas.microsoft.com/office/drawing/2014/main" id="{4A1E8DA6-F92B-AF41-A658-07DDAF3CE081}"/>
                </a:ext>
              </a:extLst>
            </p:cNvPr>
            <p:cNvSpPr>
              <a:spLocks noChangeArrowheads="1"/>
            </p:cNvSpPr>
            <p:nvPr/>
          </p:nvSpPr>
          <p:spPr bwMode="auto">
            <a:xfrm>
              <a:off x="1008" y="3477"/>
              <a:ext cx="3881"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polysaccharides </a:t>
              </a:r>
              <a:r>
                <a:rPr lang="en-US" altLang="en-US" sz="3000" b="1">
                  <a:solidFill>
                    <a:srgbClr val="0F116A"/>
                  </a:solidFill>
                  <a:sym typeface="Symbol" pitchFamily="2" charset="2"/>
                </a:rPr>
                <a:t>   </a:t>
              </a:r>
              <a:r>
                <a:rPr lang="en-US" altLang="en-US" sz="3000" b="1">
                  <a:solidFill>
                    <a:srgbClr val="0F116A"/>
                  </a:solidFill>
                </a:rPr>
                <a:t>glucose</a:t>
              </a:r>
            </a:p>
          </p:txBody>
        </p:sp>
        <p:sp>
          <p:nvSpPr>
            <p:cNvPr id="19469" name="Rectangle 7">
              <a:extLst>
                <a:ext uri="{FF2B5EF4-FFF2-40B4-BE49-F238E27FC236}">
                  <a16:creationId xmlns:a16="http://schemas.microsoft.com/office/drawing/2014/main" id="{2E2BCA4B-BBA2-D146-8B91-CB9225E82671}"/>
                </a:ext>
              </a:extLst>
            </p:cNvPr>
            <p:cNvSpPr>
              <a:spLocks noChangeArrowheads="1"/>
            </p:cNvSpPr>
            <p:nvPr/>
          </p:nvSpPr>
          <p:spPr bwMode="auto">
            <a:xfrm>
              <a:off x="2928" y="3696"/>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hydrolysis</a:t>
              </a:r>
              <a:endParaRPr lang="en-US" altLang="en-US" sz="3000" b="1">
                <a:solidFill>
                  <a:srgbClr val="0F116A"/>
                </a:solidFill>
              </a:endParaRPr>
            </a:p>
          </p:txBody>
        </p:sp>
      </p:grpSp>
      <p:grpSp>
        <p:nvGrpSpPr>
          <p:cNvPr id="3" name="Group 11">
            <a:extLst>
              <a:ext uri="{FF2B5EF4-FFF2-40B4-BE49-F238E27FC236}">
                <a16:creationId xmlns:a16="http://schemas.microsoft.com/office/drawing/2014/main" id="{7145ED7F-0429-D449-9658-E2476614D1BF}"/>
              </a:ext>
            </a:extLst>
          </p:cNvPr>
          <p:cNvGrpSpPr>
            <a:grpSpLocks/>
          </p:cNvGrpSpPr>
          <p:nvPr/>
        </p:nvGrpSpPr>
        <p:grpSpPr bwMode="auto">
          <a:xfrm>
            <a:off x="1600200" y="4483100"/>
            <a:ext cx="6324600" cy="838200"/>
            <a:chOff x="960" y="3456"/>
            <a:chExt cx="3984" cy="528"/>
          </a:xfrm>
        </p:grpSpPr>
        <p:sp>
          <p:nvSpPr>
            <p:cNvPr id="19464" name="Rectangle 12">
              <a:extLst>
                <a:ext uri="{FF2B5EF4-FFF2-40B4-BE49-F238E27FC236}">
                  <a16:creationId xmlns:a16="http://schemas.microsoft.com/office/drawing/2014/main" id="{FA7AC67E-4CDA-2742-A278-2DB06EC6C0E3}"/>
                </a:ext>
              </a:extLst>
            </p:cNvPr>
            <p:cNvSpPr>
              <a:spLocks noChangeArrowheads="1"/>
            </p:cNvSpPr>
            <p:nvPr/>
          </p:nvSpPr>
          <p:spPr bwMode="auto">
            <a:xfrm>
              <a:off x="960" y="3456"/>
              <a:ext cx="3984"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5" name="Rectangle 13">
              <a:extLst>
                <a:ext uri="{FF2B5EF4-FFF2-40B4-BE49-F238E27FC236}">
                  <a16:creationId xmlns:a16="http://schemas.microsoft.com/office/drawing/2014/main" id="{B8D7527F-9FFF-4A4F-8ADB-9A7AE293CADF}"/>
                </a:ext>
              </a:extLst>
            </p:cNvPr>
            <p:cNvSpPr>
              <a:spLocks noChangeArrowheads="1"/>
            </p:cNvSpPr>
            <p:nvPr/>
          </p:nvSpPr>
          <p:spPr bwMode="auto">
            <a:xfrm>
              <a:off x="1008" y="3477"/>
              <a:ext cx="3881"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other 6C sugars </a:t>
              </a:r>
              <a:r>
                <a:rPr lang="en-US" altLang="en-US" sz="3000" b="1">
                  <a:solidFill>
                    <a:srgbClr val="0F116A"/>
                  </a:solidFill>
                  <a:sym typeface="Symbol" pitchFamily="2" charset="2"/>
                </a:rPr>
                <a:t>   </a:t>
              </a:r>
              <a:r>
                <a:rPr lang="en-US" altLang="en-US" sz="3000" b="1">
                  <a:solidFill>
                    <a:srgbClr val="0F116A"/>
                  </a:solidFill>
                </a:rPr>
                <a:t>glucose</a:t>
              </a:r>
            </a:p>
          </p:txBody>
        </p:sp>
        <p:sp>
          <p:nvSpPr>
            <p:cNvPr id="19466" name="Rectangle 14">
              <a:extLst>
                <a:ext uri="{FF2B5EF4-FFF2-40B4-BE49-F238E27FC236}">
                  <a16:creationId xmlns:a16="http://schemas.microsoft.com/office/drawing/2014/main" id="{F3F6E552-0A9F-5041-BBE7-E5E9F848C441}"/>
                </a:ext>
              </a:extLst>
            </p:cNvPr>
            <p:cNvSpPr>
              <a:spLocks noChangeArrowheads="1"/>
            </p:cNvSpPr>
            <p:nvPr/>
          </p:nvSpPr>
          <p:spPr bwMode="auto">
            <a:xfrm>
              <a:off x="3004" y="3696"/>
              <a:ext cx="84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modified</a:t>
              </a:r>
              <a:endParaRPr lang="en-US" altLang="en-US" sz="3000" b="1">
                <a:solidFill>
                  <a:srgbClr val="0F116A"/>
                </a:solidFill>
              </a:endParaRPr>
            </a:p>
          </p:txBody>
        </p:sp>
      </p:grpSp>
      <p:sp>
        <p:nvSpPr>
          <p:cNvPr id="371727" name="Rectangle 15" descr="Rectangle: Click to edit Master text styles&#13;&#10;Second level&#13;&#10;Third level&#13;&#10;Fourth level&#13;&#10;Fifth level">
            <a:extLst>
              <a:ext uri="{FF2B5EF4-FFF2-40B4-BE49-F238E27FC236}">
                <a16:creationId xmlns:a16="http://schemas.microsoft.com/office/drawing/2014/main" id="{B132EC9A-452F-DB40-B432-46ABE9D47267}"/>
              </a:ext>
            </a:extLst>
          </p:cNvPr>
          <p:cNvSpPr>
            <a:spLocks noChangeArrowheads="1"/>
          </p:cNvSpPr>
          <p:nvPr/>
        </p:nvSpPr>
        <p:spPr bwMode="auto">
          <a:xfrm>
            <a:off x="838200" y="34544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085850" indent="-2286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algn="l" eaLnBrk="1" hangingPunct="1">
              <a:spcBef>
                <a:spcPct val="20000"/>
              </a:spcBef>
              <a:buClr>
                <a:schemeClr val="hlink"/>
              </a:buClr>
              <a:buSzPct val="95000"/>
              <a:buFont typeface="Wingdings" pitchFamily="2" charset="2"/>
              <a:buChar char="§"/>
            </a:pPr>
            <a:r>
              <a:rPr lang="en-US" altLang="en-US" b="1">
                <a:solidFill>
                  <a:srgbClr val="0F116A"/>
                </a:solidFill>
              </a:rPr>
              <a:t>ex. starch, glycogen</a:t>
            </a:r>
          </a:p>
        </p:txBody>
      </p:sp>
      <p:sp>
        <p:nvSpPr>
          <p:cNvPr id="371728" name="Rectangle 16" descr="Rectangle: Click to edit Master text styles&#13;&#10;Second level&#13;&#10;Third level&#13;&#10;Fourth level&#13;&#10;Fifth level">
            <a:extLst>
              <a:ext uri="{FF2B5EF4-FFF2-40B4-BE49-F238E27FC236}">
                <a16:creationId xmlns:a16="http://schemas.microsoft.com/office/drawing/2014/main" id="{402E3B58-2CAC-C243-9D9B-E776E8A69AD4}"/>
              </a:ext>
            </a:extLst>
          </p:cNvPr>
          <p:cNvSpPr>
            <a:spLocks noChangeArrowheads="1"/>
          </p:cNvSpPr>
          <p:nvPr/>
        </p:nvSpPr>
        <p:spPr bwMode="auto">
          <a:xfrm>
            <a:off x="838200" y="5354638"/>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085850" indent="-228600">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lvl="2" algn="l" eaLnBrk="1" hangingPunct="1">
              <a:spcBef>
                <a:spcPct val="20000"/>
              </a:spcBef>
              <a:buClr>
                <a:schemeClr val="hlink"/>
              </a:buClr>
              <a:buSzPct val="95000"/>
              <a:buFont typeface="Wingdings" pitchFamily="2" charset="2"/>
              <a:buChar char="§"/>
            </a:pPr>
            <a:r>
              <a:rPr lang="en-US" altLang="en-US" b="1">
                <a:solidFill>
                  <a:srgbClr val="0F116A"/>
                </a:solidFill>
              </a:rPr>
              <a:t>ex. galactose, fructose</a:t>
            </a:r>
          </a:p>
        </p:txBody>
      </p:sp>
    </p:spTree>
    <p:extLst>
      <p:ext uri="{BB962C8B-B14F-4D97-AF65-F5344CB8AC3E}">
        <p14:creationId xmlns:p14="http://schemas.microsoft.com/office/powerpoint/2010/main" val="350405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0" end="0"/>
                                            </p:txEl>
                                          </p:spTgt>
                                        </p:tgtEl>
                                        <p:attrNameLst>
                                          <p:attrName>style.visibility</p:attrName>
                                        </p:attrNameLst>
                                      </p:cBhvr>
                                      <p:to>
                                        <p:strVal val="visible"/>
                                      </p:to>
                                    </p:set>
                                    <p:anim calcmode="lin" valueType="num">
                                      <p:cBhvr additive="base">
                                        <p:cTn id="7" dur="500" fill="hold"/>
                                        <p:tgtEl>
                                          <p:spTgt spid="371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27">
                                            <p:txEl>
                                              <p:pRg st="0" end="0"/>
                                            </p:txEl>
                                          </p:spTgt>
                                        </p:tgtEl>
                                        <p:attrNameLst>
                                          <p:attrName>style.visibility</p:attrName>
                                        </p:attrNameLst>
                                      </p:cBhvr>
                                      <p:to>
                                        <p:strVal val="visible"/>
                                      </p:to>
                                    </p:set>
                                    <p:anim calcmode="lin" valueType="num">
                                      <p:cBhvr additive="base">
                                        <p:cTn id="19" dur="500" fill="hold"/>
                                        <p:tgtEl>
                                          <p:spTgt spid="37172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28">
                                            <p:txEl>
                                              <p:pRg st="0" end="0"/>
                                            </p:txEl>
                                          </p:spTgt>
                                        </p:tgtEl>
                                        <p:attrNameLst>
                                          <p:attrName>style.visibility</p:attrName>
                                        </p:attrNameLst>
                                      </p:cBhvr>
                                      <p:to>
                                        <p:strVal val="visible"/>
                                      </p:to>
                                    </p:set>
                                    <p:anim calcmode="lin" valueType="num">
                                      <p:cBhvr additive="base">
                                        <p:cTn id="31" dur="500" fill="hold"/>
                                        <p:tgtEl>
                                          <p:spTgt spid="371728">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P spid="371727" grpId="0" build="p" autoUpdateAnimBg="0"/>
      <p:bldP spid="37172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3B45B-A262-DD45-9209-BE01AE627F31}"/>
              </a:ext>
            </a:extLst>
          </p:cNvPr>
          <p:cNvSpPr>
            <a:spLocks noGrp="1"/>
          </p:cNvSpPr>
          <p:nvPr>
            <p:ph type="title"/>
          </p:nvPr>
        </p:nvSpPr>
        <p:spPr/>
        <p:txBody>
          <a:bodyPr/>
          <a:lstStyle/>
          <a:p>
            <a:r>
              <a:rPr lang="en-US" dirty="0"/>
              <a:t>Two Types of Catabolic Pathways</a:t>
            </a:r>
          </a:p>
        </p:txBody>
      </p:sp>
      <p:sp>
        <p:nvSpPr>
          <p:cNvPr id="3" name="Content Placeholder 2">
            <a:extLst>
              <a:ext uri="{FF2B5EF4-FFF2-40B4-BE49-F238E27FC236}">
                <a16:creationId xmlns:a16="http://schemas.microsoft.com/office/drawing/2014/main" id="{E4F80D85-82FF-3444-8F1F-6D36E4D01CE0}"/>
              </a:ext>
            </a:extLst>
          </p:cNvPr>
          <p:cNvSpPr>
            <a:spLocks noGrp="1"/>
          </p:cNvSpPr>
          <p:nvPr>
            <p:ph idx="1"/>
          </p:nvPr>
        </p:nvSpPr>
        <p:spPr>
          <a:xfrm>
            <a:off x="838200" y="1371599"/>
            <a:ext cx="7772400" cy="5255231"/>
          </a:xfrm>
        </p:spPr>
        <p:txBody>
          <a:bodyPr/>
          <a:lstStyle/>
          <a:p>
            <a:r>
              <a:rPr lang="en-US" sz="1800" dirty="0"/>
              <a:t>Catabolic pathways occur when molecules are broken down and their energy is released. Two catabolic pathways to know:</a:t>
            </a:r>
          </a:p>
          <a:p>
            <a:pPr lvl="1"/>
            <a:r>
              <a:rPr lang="en-US" sz="1800" dirty="0"/>
              <a:t>Fermentation: the partial degradation of sugars that occur without the use of oxygen</a:t>
            </a:r>
          </a:p>
          <a:p>
            <a:pPr lvl="1"/>
            <a:r>
              <a:rPr lang="en-US" sz="1800" dirty="0"/>
              <a:t>Aerobic respiration: the most prevalent and efficient pathway in which oxygen is consumed as a reactant along with the organic fuel. </a:t>
            </a:r>
          </a:p>
          <a:p>
            <a:r>
              <a:rPr lang="en-US" sz="2000" dirty="0"/>
              <a:t>Carbohydrates, fats and proteins can all be broken down to release energy in cellular respiration. However, glucose is the primary molecule that is used in cellular respiration. The standard way of representing the process of cellular respiration shows glucose being broken down in the following reaction:</a:t>
            </a:r>
          </a:p>
          <a:p>
            <a:r>
              <a:rPr lang="en-US" sz="2000" dirty="0"/>
              <a:t>C6H12O6 + 6O2 </a:t>
            </a:r>
            <a:r>
              <a:rPr lang="en-US" sz="2000" dirty="0">
                <a:sym typeface="Wingdings" pitchFamily="2" charset="2"/>
              </a:rPr>
              <a:t> 6CO2 + 6H20+ Energy (686 kcal/</a:t>
            </a:r>
            <a:r>
              <a:rPr lang="en-US" sz="2000" dirty="0" err="1">
                <a:sym typeface="Wingdings" pitchFamily="2" charset="2"/>
              </a:rPr>
              <a:t>mol</a:t>
            </a:r>
            <a:r>
              <a:rPr lang="en-US" sz="2000" dirty="0">
                <a:sym typeface="Wingdings" pitchFamily="2" charset="2"/>
              </a:rPr>
              <a:t> of glucose). </a:t>
            </a:r>
            <a:endParaRPr lang="en-US" sz="2000" dirty="0"/>
          </a:p>
        </p:txBody>
      </p:sp>
    </p:spTree>
    <p:extLst>
      <p:ext uri="{BB962C8B-B14F-4D97-AF65-F5344CB8AC3E}">
        <p14:creationId xmlns:p14="http://schemas.microsoft.com/office/powerpoint/2010/main" val="2036352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a:extLst>
              <a:ext uri="{FF2B5EF4-FFF2-40B4-BE49-F238E27FC236}">
                <a16:creationId xmlns:a16="http://schemas.microsoft.com/office/drawing/2014/main" id="{9991BA1B-2244-714F-BAF5-89AA8044F6ED}"/>
              </a:ext>
            </a:extLst>
          </p:cNvPr>
          <p:cNvGrpSpPr>
            <a:grpSpLocks/>
          </p:cNvGrpSpPr>
          <p:nvPr/>
        </p:nvGrpSpPr>
        <p:grpSpPr bwMode="auto">
          <a:xfrm>
            <a:off x="2133600" y="2286000"/>
            <a:ext cx="4476750" cy="2743200"/>
            <a:chOff x="1344" y="1440"/>
            <a:chExt cx="2820" cy="1728"/>
          </a:xfrm>
        </p:grpSpPr>
        <p:grpSp>
          <p:nvGrpSpPr>
            <p:cNvPr id="21538" name="Group 38">
              <a:extLst>
                <a:ext uri="{FF2B5EF4-FFF2-40B4-BE49-F238E27FC236}">
                  <a16:creationId xmlns:a16="http://schemas.microsoft.com/office/drawing/2014/main" id="{B75F6C7A-00DC-2E46-BCDB-56A4FF2CC3A5}"/>
                </a:ext>
              </a:extLst>
            </p:cNvPr>
            <p:cNvGrpSpPr>
              <a:grpSpLocks/>
            </p:cNvGrpSpPr>
            <p:nvPr/>
          </p:nvGrpSpPr>
          <p:grpSpPr bwMode="auto">
            <a:xfrm>
              <a:off x="1344" y="1440"/>
              <a:ext cx="756" cy="1728"/>
              <a:chOff x="1344" y="1440"/>
              <a:chExt cx="756" cy="1728"/>
            </a:xfrm>
          </p:grpSpPr>
          <p:sp>
            <p:nvSpPr>
              <p:cNvPr id="21549" name="Rectangle 39">
                <a:extLst>
                  <a:ext uri="{FF2B5EF4-FFF2-40B4-BE49-F238E27FC236}">
                    <a16:creationId xmlns:a16="http://schemas.microsoft.com/office/drawing/2014/main" id="{7B8FCE7E-30B7-5147-8AF0-28962AC94D8F}"/>
                  </a:ext>
                </a:extLst>
              </p:cNvPr>
              <p:cNvSpPr>
                <a:spLocks noChangeArrowheads="1"/>
              </p:cNvSpPr>
              <p:nvPr/>
            </p:nvSpPr>
            <p:spPr bwMode="auto">
              <a:xfrm>
                <a:off x="1344" y="1440"/>
                <a:ext cx="720"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50" name="Group 40">
                <a:extLst>
                  <a:ext uri="{FF2B5EF4-FFF2-40B4-BE49-F238E27FC236}">
                    <a16:creationId xmlns:a16="http://schemas.microsoft.com/office/drawing/2014/main" id="{34D4412E-F8F9-344A-8828-619697711E58}"/>
                  </a:ext>
                </a:extLst>
              </p:cNvPr>
              <p:cNvGrpSpPr>
                <a:grpSpLocks/>
              </p:cNvGrpSpPr>
              <p:nvPr/>
            </p:nvGrpSpPr>
            <p:grpSpPr bwMode="auto">
              <a:xfrm>
                <a:off x="1392" y="1756"/>
                <a:ext cx="708" cy="1172"/>
                <a:chOff x="1392" y="1756"/>
                <a:chExt cx="708" cy="1172"/>
              </a:xfrm>
            </p:grpSpPr>
            <p:sp>
              <p:nvSpPr>
                <p:cNvPr id="21551" name="Text Box 41">
                  <a:extLst>
                    <a:ext uri="{FF2B5EF4-FFF2-40B4-BE49-F238E27FC236}">
                      <a16:creationId xmlns:a16="http://schemas.microsoft.com/office/drawing/2014/main" id="{989BF99B-6EA7-9741-B830-502A07396829}"/>
                    </a:ext>
                  </a:extLst>
                </p:cNvPr>
                <p:cNvSpPr txBox="1">
                  <a:spLocks noChangeArrowheads="1"/>
                </p:cNvSpPr>
                <p:nvPr/>
              </p:nvSpPr>
              <p:spPr bwMode="auto">
                <a:xfrm flipH="1">
                  <a:off x="1776" y="2248"/>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50000"/>
                    </a:lnSpc>
                    <a:spcBef>
                      <a:spcPct val="50000"/>
                    </a:spcBef>
                  </a:pPr>
                  <a:r>
                    <a:rPr lang="en-US" altLang="en-US" sz="3600" b="1">
                      <a:solidFill>
                        <a:srgbClr val="1822CD"/>
                      </a:solidFill>
                    </a:rPr>
                    <a:t>N</a:t>
                  </a:r>
                  <a:endParaRPr lang="en-US" altLang="en-US" sz="3600" b="1">
                    <a:solidFill>
                      <a:srgbClr val="000000"/>
                    </a:solidFill>
                  </a:endParaRPr>
                </a:p>
              </p:txBody>
            </p:sp>
            <p:sp>
              <p:nvSpPr>
                <p:cNvPr id="21552" name="Line 42">
                  <a:extLst>
                    <a:ext uri="{FF2B5EF4-FFF2-40B4-BE49-F238E27FC236}">
                      <a16:creationId xmlns:a16="http://schemas.microsoft.com/office/drawing/2014/main" id="{E42B4E16-88D8-B847-894E-F6E425480925}"/>
                    </a:ext>
                  </a:extLst>
                </p:cNvPr>
                <p:cNvSpPr>
                  <a:spLocks noChangeShapeType="1"/>
                </p:cNvSpPr>
                <p:nvPr/>
              </p:nvSpPr>
              <p:spPr bwMode="auto">
                <a:xfrm flipH="1" flipV="1">
                  <a:off x="1668" y="1968"/>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3" name="Line 43">
                  <a:extLst>
                    <a:ext uri="{FF2B5EF4-FFF2-40B4-BE49-F238E27FC236}">
                      <a16:creationId xmlns:a16="http://schemas.microsoft.com/office/drawing/2014/main" id="{4A0F745E-1490-CC47-95D2-544112DC7F75}"/>
                    </a:ext>
                  </a:extLst>
                </p:cNvPr>
                <p:cNvSpPr>
                  <a:spLocks noChangeShapeType="1"/>
                </p:cNvSpPr>
                <p:nvPr/>
              </p:nvSpPr>
              <p:spPr bwMode="auto">
                <a:xfrm rot="5400000" flipH="1" flipV="1">
                  <a:off x="1668" y="2496"/>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4" name="Text Box 44">
                  <a:extLst>
                    <a:ext uri="{FF2B5EF4-FFF2-40B4-BE49-F238E27FC236}">
                      <a16:creationId xmlns:a16="http://schemas.microsoft.com/office/drawing/2014/main" id="{70A49263-6981-8A46-8CC7-E8CD4A92D41A}"/>
                    </a:ext>
                  </a:extLst>
                </p:cNvPr>
                <p:cNvSpPr txBox="1">
                  <a:spLocks noChangeArrowheads="1"/>
                </p:cNvSpPr>
                <p:nvPr/>
              </p:nvSpPr>
              <p:spPr bwMode="auto">
                <a:xfrm flipH="1">
                  <a:off x="1392" y="175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rgbClr val="1822CD"/>
                      </a:solidFill>
                    </a:rPr>
                    <a:t>H</a:t>
                  </a:r>
                  <a:endParaRPr lang="en-US" altLang="en-US"/>
                </a:p>
              </p:txBody>
            </p:sp>
            <p:sp>
              <p:nvSpPr>
                <p:cNvPr id="21555" name="Text Box 45">
                  <a:extLst>
                    <a:ext uri="{FF2B5EF4-FFF2-40B4-BE49-F238E27FC236}">
                      <a16:creationId xmlns:a16="http://schemas.microsoft.com/office/drawing/2014/main" id="{355DEE97-FC2E-8E45-9C48-563105DBB60E}"/>
                    </a:ext>
                  </a:extLst>
                </p:cNvPr>
                <p:cNvSpPr txBox="1">
                  <a:spLocks noChangeArrowheads="1"/>
                </p:cNvSpPr>
                <p:nvPr/>
              </p:nvSpPr>
              <p:spPr bwMode="auto">
                <a:xfrm flipH="1">
                  <a:off x="1392" y="2524"/>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rgbClr val="1822CD"/>
                      </a:solidFill>
                    </a:rPr>
                    <a:t>H</a:t>
                  </a:r>
                  <a:endParaRPr lang="en-US" altLang="en-US">
                    <a:solidFill>
                      <a:srgbClr val="1822CD"/>
                    </a:solidFill>
                  </a:endParaRPr>
                </a:p>
              </p:txBody>
            </p:sp>
          </p:grpSp>
        </p:grpSp>
        <p:grpSp>
          <p:nvGrpSpPr>
            <p:cNvPr id="21539" name="Group 46">
              <a:extLst>
                <a:ext uri="{FF2B5EF4-FFF2-40B4-BE49-F238E27FC236}">
                  <a16:creationId xmlns:a16="http://schemas.microsoft.com/office/drawing/2014/main" id="{FC0FBF6C-AC6A-9547-B62E-E326FA850B9E}"/>
                </a:ext>
              </a:extLst>
            </p:cNvPr>
            <p:cNvGrpSpPr>
              <a:grpSpLocks/>
            </p:cNvGrpSpPr>
            <p:nvPr/>
          </p:nvGrpSpPr>
          <p:grpSpPr bwMode="auto">
            <a:xfrm>
              <a:off x="2016" y="1440"/>
              <a:ext cx="2148" cy="1728"/>
              <a:chOff x="2016" y="1440"/>
              <a:chExt cx="2148" cy="1728"/>
            </a:xfrm>
          </p:grpSpPr>
          <p:sp>
            <p:nvSpPr>
              <p:cNvPr id="21540" name="Rectangle 47">
                <a:extLst>
                  <a:ext uri="{FF2B5EF4-FFF2-40B4-BE49-F238E27FC236}">
                    <a16:creationId xmlns:a16="http://schemas.microsoft.com/office/drawing/2014/main" id="{63414363-0861-9540-ACDE-4344113DD9BC}"/>
                  </a:ext>
                </a:extLst>
              </p:cNvPr>
              <p:cNvSpPr>
                <a:spLocks noChangeArrowheads="1"/>
              </p:cNvSpPr>
              <p:nvPr/>
            </p:nvSpPr>
            <p:spPr bwMode="auto">
              <a:xfrm>
                <a:off x="2064" y="1440"/>
                <a:ext cx="182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41" name="Group 48">
                <a:extLst>
                  <a:ext uri="{FF2B5EF4-FFF2-40B4-BE49-F238E27FC236}">
                    <a16:creationId xmlns:a16="http://schemas.microsoft.com/office/drawing/2014/main" id="{BDE9269C-AC95-9B48-8D3F-9D16B1626F14}"/>
                  </a:ext>
                </a:extLst>
              </p:cNvPr>
              <p:cNvGrpSpPr>
                <a:grpSpLocks/>
              </p:cNvGrpSpPr>
              <p:nvPr/>
            </p:nvGrpSpPr>
            <p:grpSpPr bwMode="auto">
              <a:xfrm>
                <a:off x="2568" y="1548"/>
                <a:ext cx="1596" cy="923"/>
                <a:chOff x="2532" y="1516"/>
                <a:chExt cx="1596" cy="923"/>
              </a:xfrm>
            </p:grpSpPr>
            <p:sp>
              <p:nvSpPr>
                <p:cNvPr id="21545" name="Text Box 49">
                  <a:extLst>
                    <a:ext uri="{FF2B5EF4-FFF2-40B4-BE49-F238E27FC236}">
                      <a16:creationId xmlns:a16="http://schemas.microsoft.com/office/drawing/2014/main" id="{49B86804-7044-334C-ADD5-4AFF486F1E2B}"/>
                    </a:ext>
                  </a:extLst>
                </p:cNvPr>
                <p:cNvSpPr txBox="1">
                  <a:spLocks noChangeArrowheads="1"/>
                </p:cNvSpPr>
                <p:nvPr/>
              </p:nvSpPr>
              <p:spPr bwMode="auto">
                <a:xfrm>
                  <a:off x="2532" y="1966"/>
                  <a:ext cx="159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20000"/>
                    </a:lnSpc>
                    <a:spcBef>
                      <a:spcPct val="50000"/>
                    </a:spcBef>
                  </a:pPr>
                  <a:endParaRPr lang="en-US" altLang="en-US" sz="3600" b="1">
                    <a:solidFill>
                      <a:srgbClr val="2F8B20"/>
                    </a:solidFill>
                  </a:endParaRPr>
                </a:p>
                <a:p>
                  <a:pPr>
                    <a:lnSpc>
                      <a:spcPct val="50000"/>
                    </a:lnSpc>
                    <a:spcBef>
                      <a:spcPct val="50000"/>
                    </a:spcBef>
                  </a:pPr>
                  <a:r>
                    <a:rPr lang="en-US" altLang="en-US" sz="3600" b="1">
                      <a:solidFill>
                        <a:srgbClr val="2F8B20"/>
                      </a:solidFill>
                    </a:rPr>
                    <a:t>C—OH</a:t>
                  </a:r>
                </a:p>
              </p:txBody>
            </p:sp>
            <p:grpSp>
              <p:nvGrpSpPr>
                <p:cNvPr id="21546" name="Group 50">
                  <a:extLst>
                    <a:ext uri="{FF2B5EF4-FFF2-40B4-BE49-F238E27FC236}">
                      <a16:creationId xmlns:a16="http://schemas.microsoft.com/office/drawing/2014/main" id="{46190069-7FC8-554D-AEE3-73D24C10A0A6}"/>
                    </a:ext>
                  </a:extLst>
                </p:cNvPr>
                <p:cNvGrpSpPr>
                  <a:grpSpLocks/>
                </p:cNvGrpSpPr>
                <p:nvPr/>
              </p:nvGrpSpPr>
              <p:grpSpPr bwMode="auto">
                <a:xfrm>
                  <a:off x="2798" y="1516"/>
                  <a:ext cx="340" cy="644"/>
                  <a:chOff x="1296" y="2832"/>
                  <a:chExt cx="340" cy="644"/>
                </a:xfrm>
              </p:grpSpPr>
              <p:sp>
                <p:nvSpPr>
                  <p:cNvPr id="21547" name="Rectangle 51">
                    <a:extLst>
                      <a:ext uri="{FF2B5EF4-FFF2-40B4-BE49-F238E27FC236}">
                        <a16:creationId xmlns:a16="http://schemas.microsoft.com/office/drawing/2014/main" id="{F434D6AA-C966-424C-8153-68FA2360D99A}"/>
                      </a:ext>
                    </a:extLst>
                  </p:cNvPr>
                  <p:cNvSpPr>
                    <a:spLocks noChangeArrowheads="1"/>
                  </p:cNvSpPr>
                  <p:nvPr/>
                </p:nvSpPr>
                <p:spPr bwMode="auto">
                  <a:xfrm>
                    <a:off x="1327" y="3072"/>
                    <a:ext cx="2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2F8B20"/>
                        </a:solidFill>
                      </a:rPr>
                      <a:t>||</a:t>
                    </a:r>
                  </a:p>
                </p:txBody>
              </p:sp>
              <p:sp>
                <p:nvSpPr>
                  <p:cNvPr id="21548" name="Rectangle 52">
                    <a:extLst>
                      <a:ext uri="{FF2B5EF4-FFF2-40B4-BE49-F238E27FC236}">
                        <a16:creationId xmlns:a16="http://schemas.microsoft.com/office/drawing/2014/main" id="{33287086-A30F-AD4E-B175-435F434B25E7}"/>
                      </a:ext>
                    </a:extLst>
                  </p:cNvPr>
                  <p:cNvSpPr>
                    <a:spLocks noChangeArrowheads="1"/>
                  </p:cNvSpPr>
                  <p:nvPr/>
                </p:nvSpPr>
                <p:spPr bwMode="auto">
                  <a:xfrm>
                    <a:off x="1296" y="2832"/>
                    <a:ext cx="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2F8B20"/>
                        </a:solidFill>
                      </a:rPr>
                      <a:t>O</a:t>
                    </a:r>
                  </a:p>
                </p:txBody>
              </p:sp>
            </p:grpSp>
          </p:grpSp>
          <p:grpSp>
            <p:nvGrpSpPr>
              <p:cNvPr id="21542" name="Group 53">
                <a:extLst>
                  <a:ext uri="{FF2B5EF4-FFF2-40B4-BE49-F238E27FC236}">
                    <a16:creationId xmlns:a16="http://schemas.microsoft.com/office/drawing/2014/main" id="{26C0219D-1863-3046-BA70-078ACAF9E926}"/>
                  </a:ext>
                </a:extLst>
              </p:cNvPr>
              <p:cNvGrpSpPr>
                <a:grpSpLocks/>
              </p:cNvGrpSpPr>
              <p:nvPr/>
            </p:nvGrpSpPr>
            <p:grpSpPr bwMode="auto">
              <a:xfrm>
                <a:off x="2016" y="1695"/>
                <a:ext cx="900" cy="1445"/>
                <a:chOff x="2016" y="1695"/>
                <a:chExt cx="900" cy="1445"/>
              </a:xfrm>
            </p:grpSpPr>
            <p:sp>
              <p:nvSpPr>
                <p:cNvPr id="21543" name="Text Box 54">
                  <a:extLst>
                    <a:ext uri="{FF2B5EF4-FFF2-40B4-BE49-F238E27FC236}">
                      <a16:creationId xmlns:a16="http://schemas.microsoft.com/office/drawing/2014/main" id="{98D88906-DD4E-5147-957B-6C0A05EFCA71}"/>
                    </a:ext>
                  </a:extLst>
                </p:cNvPr>
                <p:cNvSpPr txBox="1">
                  <a:spLocks noChangeArrowheads="1"/>
                </p:cNvSpPr>
                <p:nvPr/>
              </p:nvSpPr>
              <p:spPr bwMode="auto">
                <a:xfrm>
                  <a:off x="2016" y="1695"/>
                  <a:ext cx="90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50000"/>
                    </a:spcBef>
                  </a:pPr>
                  <a:r>
                    <a:rPr lang="en-US" altLang="en-US" sz="3600" b="1">
                      <a:solidFill>
                        <a:srgbClr val="000000"/>
                      </a:solidFill>
                    </a:rPr>
                    <a:t>H</a:t>
                  </a:r>
                </a:p>
                <a:p>
                  <a:pPr>
                    <a:lnSpc>
                      <a:spcPct val="30000"/>
                    </a:lnSpc>
                    <a:spcBef>
                      <a:spcPct val="50000"/>
                    </a:spcBef>
                  </a:pPr>
                  <a:r>
                    <a:rPr lang="en-US" altLang="en-US" sz="3600" b="1">
                      <a:solidFill>
                        <a:srgbClr val="000000"/>
                      </a:solidFill>
                    </a:rPr>
                    <a:t>|</a:t>
                  </a:r>
                </a:p>
                <a:p>
                  <a:pPr>
                    <a:lnSpc>
                      <a:spcPct val="50000"/>
                    </a:lnSpc>
                    <a:spcBef>
                      <a:spcPct val="50000"/>
                    </a:spcBef>
                  </a:pPr>
                  <a:r>
                    <a:rPr lang="en-US" altLang="en-US" sz="3600" b="1">
                      <a:solidFill>
                        <a:srgbClr val="000000"/>
                      </a:solidFill>
                    </a:rPr>
                    <a:t>—C—</a:t>
                  </a:r>
                </a:p>
                <a:p>
                  <a:pPr>
                    <a:lnSpc>
                      <a:spcPct val="40000"/>
                    </a:lnSpc>
                    <a:spcBef>
                      <a:spcPct val="50000"/>
                    </a:spcBef>
                  </a:pPr>
                  <a:r>
                    <a:rPr lang="en-US" altLang="en-US" sz="3600" b="1">
                      <a:solidFill>
                        <a:srgbClr val="000000"/>
                      </a:solidFill>
                    </a:rPr>
                    <a:t>|</a:t>
                  </a:r>
                </a:p>
              </p:txBody>
            </p:sp>
            <p:sp>
              <p:nvSpPr>
                <p:cNvPr id="21544" name="Text Box 55">
                  <a:extLst>
                    <a:ext uri="{FF2B5EF4-FFF2-40B4-BE49-F238E27FC236}">
                      <a16:creationId xmlns:a16="http://schemas.microsoft.com/office/drawing/2014/main" id="{1D7ED697-42B6-6742-B997-7A3CCDC73333}"/>
                    </a:ext>
                  </a:extLst>
                </p:cNvPr>
                <p:cNvSpPr txBox="1">
                  <a:spLocks noChangeArrowheads="1"/>
                </p:cNvSpPr>
                <p:nvPr/>
              </p:nvSpPr>
              <p:spPr bwMode="auto">
                <a:xfrm>
                  <a:off x="2326" y="273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CC0000"/>
                      </a:solidFill>
                    </a:rPr>
                    <a:t>R</a:t>
                  </a:r>
                  <a:endParaRPr lang="en-US" altLang="en-US" sz="3600" b="1">
                    <a:solidFill>
                      <a:srgbClr val="000000"/>
                    </a:solidFill>
                  </a:endParaRPr>
                </a:p>
              </p:txBody>
            </p:sp>
          </p:grpSp>
        </p:grpSp>
      </p:grpSp>
      <p:sp>
        <p:nvSpPr>
          <p:cNvPr id="21507" name="Rectangle 3">
            <a:extLst>
              <a:ext uri="{FF2B5EF4-FFF2-40B4-BE49-F238E27FC236}">
                <a16:creationId xmlns:a16="http://schemas.microsoft.com/office/drawing/2014/main" id="{C8E9AF36-DA3F-B34C-9666-A863F593A51A}"/>
              </a:ext>
            </a:extLst>
          </p:cNvPr>
          <p:cNvSpPr>
            <a:spLocks noGrp="1" noChangeArrowheads="1"/>
          </p:cNvSpPr>
          <p:nvPr>
            <p:ph type="title"/>
          </p:nvPr>
        </p:nvSpPr>
        <p:spPr/>
        <p:txBody>
          <a:bodyPr/>
          <a:lstStyle/>
          <a:p>
            <a:pPr eaLnBrk="1" hangingPunct="1"/>
            <a:r>
              <a:rPr lang="en-US" altLang="en-US"/>
              <a:t>Beyond glucose: Proteins</a:t>
            </a:r>
          </a:p>
        </p:txBody>
      </p:sp>
      <p:sp>
        <p:nvSpPr>
          <p:cNvPr id="373765" name="Rectangle 5">
            <a:extLst>
              <a:ext uri="{FF2B5EF4-FFF2-40B4-BE49-F238E27FC236}">
                <a16:creationId xmlns:a16="http://schemas.microsoft.com/office/drawing/2014/main" id="{80146901-0D08-6843-872D-BDD06D0E83D0}"/>
              </a:ext>
            </a:extLst>
          </p:cNvPr>
          <p:cNvSpPr>
            <a:spLocks noChangeArrowheads="1"/>
          </p:cNvSpPr>
          <p:nvPr/>
        </p:nvSpPr>
        <p:spPr bwMode="auto">
          <a:xfrm>
            <a:off x="533400" y="5019675"/>
            <a:ext cx="2362200" cy="1633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amino group </a:t>
            </a:r>
            <a:r>
              <a:rPr lang="en-US" altLang="en-US" sz="2200" b="1">
                <a:solidFill>
                  <a:srgbClr val="0F116A"/>
                </a:solidFill>
              </a:rPr>
              <a:t>= </a:t>
            </a:r>
          </a:p>
          <a:p>
            <a:pPr>
              <a:lnSpc>
                <a:spcPct val="90000"/>
              </a:lnSpc>
            </a:pPr>
            <a:r>
              <a:rPr lang="en-US" altLang="en-US" sz="2200" b="1">
                <a:solidFill>
                  <a:srgbClr val="0F116A"/>
                </a:solidFill>
              </a:rPr>
              <a:t>waste product excreted as ammonia, urea, or uric acid</a:t>
            </a:r>
          </a:p>
        </p:txBody>
      </p:sp>
      <p:grpSp>
        <p:nvGrpSpPr>
          <p:cNvPr id="9" name="Group 9">
            <a:extLst>
              <a:ext uri="{FF2B5EF4-FFF2-40B4-BE49-F238E27FC236}">
                <a16:creationId xmlns:a16="http://schemas.microsoft.com/office/drawing/2014/main" id="{458E49EB-15E9-134A-952D-8FE5F1C92402}"/>
              </a:ext>
            </a:extLst>
          </p:cNvPr>
          <p:cNvGrpSpPr>
            <a:grpSpLocks/>
          </p:cNvGrpSpPr>
          <p:nvPr/>
        </p:nvGrpSpPr>
        <p:grpSpPr bwMode="auto">
          <a:xfrm>
            <a:off x="2133600" y="2286000"/>
            <a:ext cx="1200150" cy="2743200"/>
            <a:chOff x="1344" y="1440"/>
            <a:chExt cx="756" cy="1728"/>
          </a:xfrm>
        </p:grpSpPr>
        <p:sp>
          <p:nvSpPr>
            <p:cNvPr id="21531" name="Rectangle 10">
              <a:extLst>
                <a:ext uri="{FF2B5EF4-FFF2-40B4-BE49-F238E27FC236}">
                  <a16:creationId xmlns:a16="http://schemas.microsoft.com/office/drawing/2014/main" id="{A5F448B9-3800-784C-B7C3-8AF1B396BB79}"/>
                </a:ext>
              </a:extLst>
            </p:cNvPr>
            <p:cNvSpPr>
              <a:spLocks noChangeArrowheads="1"/>
            </p:cNvSpPr>
            <p:nvPr/>
          </p:nvSpPr>
          <p:spPr bwMode="auto">
            <a:xfrm>
              <a:off x="1344" y="1440"/>
              <a:ext cx="720" cy="172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32" name="Group 11">
              <a:extLst>
                <a:ext uri="{FF2B5EF4-FFF2-40B4-BE49-F238E27FC236}">
                  <a16:creationId xmlns:a16="http://schemas.microsoft.com/office/drawing/2014/main" id="{82C172E5-A819-AC4B-96D9-88FCC6B7267D}"/>
                </a:ext>
              </a:extLst>
            </p:cNvPr>
            <p:cNvGrpSpPr>
              <a:grpSpLocks/>
            </p:cNvGrpSpPr>
            <p:nvPr/>
          </p:nvGrpSpPr>
          <p:grpSpPr bwMode="auto">
            <a:xfrm>
              <a:off x="1392" y="1756"/>
              <a:ext cx="708" cy="1172"/>
              <a:chOff x="1392" y="1756"/>
              <a:chExt cx="708" cy="1172"/>
            </a:xfrm>
          </p:grpSpPr>
          <p:sp>
            <p:nvSpPr>
              <p:cNvPr id="21533" name="Text Box 12">
                <a:extLst>
                  <a:ext uri="{FF2B5EF4-FFF2-40B4-BE49-F238E27FC236}">
                    <a16:creationId xmlns:a16="http://schemas.microsoft.com/office/drawing/2014/main" id="{19E029B3-AE76-5A44-B29F-8448A1FF774B}"/>
                  </a:ext>
                </a:extLst>
              </p:cNvPr>
              <p:cNvSpPr txBox="1">
                <a:spLocks noChangeArrowheads="1"/>
              </p:cNvSpPr>
              <p:nvPr/>
            </p:nvSpPr>
            <p:spPr bwMode="auto">
              <a:xfrm flipH="1">
                <a:off x="1776" y="2248"/>
                <a:ext cx="3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50000"/>
                  </a:lnSpc>
                  <a:spcBef>
                    <a:spcPct val="50000"/>
                  </a:spcBef>
                </a:pPr>
                <a:r>
                  <a:rPr lang="en-US" altLang="en-US" sz="3600" b="1">
                    <a:solidFill>
                      <a:srgbClr val="1822CD"/>
                    </a:solidFill>
                  </a:rPr>
                  <a:t>N</a:t>
                </a:r>
                <a:endParaRPr lang="en-US" altLang="en-US" sz="3600" b="1">
                  <a:solidFill>
                    <a:srgbClr val="000000"/>
                  </a:solidFill>
                </a:endParaRPr>
              </a:p>
            </p:txBody>
          </p:sp>
          <p:sp>
            <p:nvSpPr>
              <p:cNvPr id="21534" name="Line 13">
                <a:extLst>
                  <a:ext uri="{FF2B5EF4-FFF2-40B4-BE49-F238E27FC236}">
                    <a16:creationId xmlns:a16="http://schemas.microsoft.com/office/drawing/2014/main" id="{7802ADEC-872D-DE47-B4A6-4954FCCE7FDD}"/>
                  </a:ext>
                </a:extLst>
              </p:cNvPr>
              <p:cNvSpPr>
                <a:spLocks noChangeShapeType="1"/>
              </p:cNvSpPr>
              <p:nvPr/>
            </p:nvSpPr>
            <p:spPr bwMode="auto">
              <a:xfrm flipH="1" flipV="1">
                <a:off x="1668" y="1968"/>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5" name="Line 14">
                <a:extLst>
                  <a:ext uri="{FF2B5EF4-FFF2-40B4-BE49-F238E27FC236}">
                    <a16:creationId xmlns:a16="http://schemas.microsoft.com/office/drawing/2014/main" id="{18C8A55D-7FE0-1242-8B5D-627D9FC75C32}"/>
                  </a:ext>
                </a:extLst>
              </p:cNvPr>
              <p:cNvSpPr>
                <a:spLocks noChangeShapeType="1"/>
              </p:cNvSpPr>
              <p:nvPr/>
            </p:nvSpPr>
            <p:spPr bwMode="auto">
              <a:xfrm rot="5400000" flipH="1" flipV="1">
                <a:off x="1668" y="2496"/>
                <a:ext cx="192" cy="192"/>
              </a:xfrm>
              <a:prstGeom prst="line">
                <a:avLst/>
              </a:prstGeom>
              <a:noFill/>
              <a:ln w="38100">
                <a:solidFill>
                  <a:srgbClr val="1822CD"/>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6" name="Text Box 15">
                <a:extLst>
                  <a:ext uri="{FF2B5EF4-FFF2-40B4-BE49-F238E27FC236}">
                    <a16:creationId xmlns:a16="http://schemas.microsoft.com/office/drawing/2014/main" id="{187CCAF5-FF37-ED4A-AB63-AD4302AAC435}"/>
                  </a:ext>
                </a:extLst>
              </p:cNvPr>
              <p:cNvSpPr txBox="1">
                <a:spLocks noChangeArrowheads="1"/>
              </p:cNvSpPr>
              <p:nvPr/>
            </p:nvSpPr>
            <p:spPr bwMode="auto">
              <a:xfrm flipH="1">
                <a:off x="1392" y="175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rgbClr val="1822CD"/>
                    </a:solidFill>
                  </a:rPr>
                  <a:t>H</a:t>
                </a:r>
                <a:endParaRPr lang="en-US" altLang="en-US"/>
              </a:p>
            </p:txBody>
          </p:sp>
          <p:sp>
            <p:nvSpPr>
              <p:cNvPr id="21537" name="Text Box 16">
                <a:extLst>
                  <a:ext uri="{FF2B5EF4-FFF2-40B4-BE49-F238E27FC236}">
                    <a16:creationId xmlns:a16="http://schemas.microsoft.com/office/drawing/2014/main" id="{D7BF549D-E44A-884A-929E-A22D1E157F8D}"/>
                  </a:ext>
                </a:extLst>
              </p:cNvPr>
              <p:cNvSpPr txBox="1">
                <a:spLocks noChangeArrowheads="1"/>
              </p:cNvSpPr>
              <p:nvPr/>
            </p:nvSpPr>
            <p:spPr bwMode="auto">
              <a:xfrm flipH="1">
                <a:off x="1392" y="2524"/>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en-US" sz="3600" b="1">
                    <a:solidFill>
                      <a:srgbClr val="1822CD"/>
                    </a:solidFill>
                  </a:rPr>
                  <a:t>H</a:t>
                </a:r>
                <a:endParaRPr lang="en-US" altLang="en-US">
                  <a:solidFill>
                    <a:srgbClr val="1822CD"/>
                  </a:solidFill>
                </a:endParaRPr>
              </a:p>
            </p:txBody>
          </p:sp>
        </p:grpSp>
      </p:grpSp>
      <p:grpSp>
        <p:nvGrpSpPr>
          <p:cNvPr id="11" name="Group 17">
            <a:extLst>
              <a:ext uri="{FF2B5EF4-FFF2-40B4-BE49-F238E27FC236}">
                <a16:creationId xmlns:a16="http://schemas.microsoft.com/office/drawing/2014/main" id="{B03A28B7-125D-A341-B868-FBB33CF70958}"/>
              </a:ext>
            </a:extLst>
          </p:cNvPr>
          <p:cNvGrpSpPr>
            <a:grpSpLocks/>
          </p:cNvGrpSpPr>
          <p:nvPr/>
        </p:nvGrpSpPr>
        <p:grpSpPr bwMode="auto">
          <a:xfrm>
            <a:off x="3200400" y="2286000"/>
            <a:ext cx="3409950" cy="2743200"/>
            <a:chOff x="2016" y="1440"/>
            <a:chExt cx="2148" cy="1728"/>
          </a:xfrm>
        </p:grpSpPr>
        <p:sp>
          <p:nvSpPr>
            <p:cNvPr id="21522" name="Rectangle 18">
              <a:extLst>
                <a:ext uri="{FF2B5EF4-FFF2-40B4-BE49-F238E27FC236}">
                  <a16:creationId xmlns:a16="http://schemas.microsoft.com/office/drawing/2014/main" id="{DFD0A691-6FB3-F841-BC53-C5628AE771A6}"/>
                </a:ext>
              </a:extLst>
            </p:cNvPr>
            <p:cNvSpPr>
              <a:spLocks noChangeArrowheads="1"/>
            </p:cNvSpPr>
            <p:nvPr/>
          </p:nvSpPr>
          <p:spPr bwMode="auto">
            <a:xfrm>
              <a:off x="2064" y="1440"/>
              <a:ext cx="1824" cy="172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1523" name="Group 19">
              <a:extLst>
                <a:ext uri="{FF2B5EF4-FFF2-40B4-BE49-F238E27FC236}">
                  <a16:creationId xmlns:a16="http://schemas.microsoft.com/office/drawing/2014/main" id="{9E480BAA-4BC4-BB4F-BAE3-E063C8FDF415}"/>
                </a:ext>
              </a:extLst>
            </p:cNvPr>
            <p:cNvGrpSpPr>
              <a:grpSpLocks/>
            </p:cNvGrpSpPr>
            <p:nvPr/>
          </p:nvGrpSpPr>
          <p:grpSpPr bwMode="auto">
            <a:xfrm>
              <a:off x="2568" y="1548"/>
              <a:ext cx="1596" cy="923"/>
              <a:chOff x="2532" y="1516"/>
              <a:chExt cx="1596" cy="923"/>
            </a:xfrm>
          </p:grpSpPr>
          <p:sp>
            <p:nvSpPr>
              <p:cNvPr id="21527" name="Text Box 20">
                <a:extLst>
                  <a:ext uri="{FF2B5EF4-FFF2-40B4-BE49-F238E27FC236}">
                    <a16:creationId xmlns:a16="http://schemas.microsoft.com/office/drawing/2014/main" id="{88FADA86-3C06-D541-BA09-9EDBFC4B4E01}"/>
                  </a:ext>
                </a:extLst>
              </p:cNvPr>
              <p:cNvSpPr txBox="1">
                <a:spLocks noChangeArrowheads="1"/>
              </p:cNvSpPr>
              <p:nvPr/>
            </p:nvSpPr>
            <p:spPr bwMode="auto">
              <a:xfrm>
                <a:off x="2532" y="1966"/>
                <a:ext cx="1596" cy="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20000"/>
                  </a:lnSpc>
                  <a:spcBef>
                    <a:spcPct val="50000"/>
                  </a:spcBef>
                </a:pPr>
                <a:endParaRPr lang="en-US" altLang="en-US" sz="3600" b="1">
                  <a:solidFill>
                    <a:srgbClr val="2F8B20"/>
                  </a:solidFill>
                </a:endParaRPr>
              </a:p>
              <a:p>
                <a:pPr>
                  <a:lnSpc>
                    <a:spcPct val="50000"/>
                  </a:lnSpc>
                  <a:spcBef>
                    <a:spcPct val="50000"/>
                  </a:spcBef>
                </a:pPr>
                <a:r>
                  <a:rPr lang="en-US" altLang="en-US" sz="3600" b="1">
                    <a:solidFill>
                      <a:srgbClr val="2F8B20"/>
                    </a:solidFill>
                  </a:rPr>
                  <a:t>C—OH</a:t>
                </a:r>
              </a:p>
            </p:txBody>
          </p:sp>
          <p:grpSp>
            <p:nvGrpSpPr>
              <p:cNvPr id="21528" name="Group 21">
                <a:extLst>
                  <a:ext uri="{FF2B5EF4-FFF2-40B4-BE49-F238E27FC236}">
                    <a16:creationId xmlns:a16="http://schemas.microsoft.com/office/drawing/2014/main" id="{35D29F9C-0341-C647-A6D2-99E069CF22F4}"/>
                  </a:ext>
                </a:extLst>
              </p:cNvPr>
              <p:cNvGrpSpPr>
                <a:grpSpLocks/>
              </p:cNvGrpSpPr>
              <p:nvPr/>
            </p:nvGrpSpPr>
            <p:grpSpPr bwMode="auto">
              <a:xfrm>
                <a:off x="2798" y="1516"/>
                <a:ext cx="340" cy="644"/>
                <a:chOff x="1296" y="2832"/>
                <a:chExt cx="340" cy="644"/>
              </a:xfrm>
            </p:grpSpPr>
            <p:sp>
              <p:nvSpPr>
                <p:cNvPr id="21529" name="Rectangle 22">
                  <a:extLst>
                    <a:ext uri="{FF2B5EF4-FFF2-40B4-BE49-F238E27FC236}">
                      <a16:creationId xmlns:a16="http://schemas.microsoft.com/office/drawing/2014/main" id="{3CEC6663-1ADE-CF41-BDA5-1207724DA8AC}"/>
                    </a:ext>
                  </a:extLst>
                </p:cNvPr>
                <p:cNvSpPr>
                  <a:spLocks noChangeArrowheads="1"/>
                </p:cNvSpPr>
                <p:nvPr/>
              </p:nvSpPr>
              <p:spPr bwMode="auto">
                <a:xfrm>
                  <a:off x="1327" y="3072"/>
                  <a:ext cx="277"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2F8B20"/>
                      </a:solidFill>
                    </a:rPr>
                    <a:t>||</a:t>
                  </a:r>
                </a:p>
              </p:txBody>
            </p:sp>
            <p:sp>
              <p:nvSpPr>
                <p:cNvPr id="21530" name="Rectangle 23">
                  <a:extLst>
                    <a:ext uri="{FF2B5EF4-FFF2-40B4-BE49-F238E27FC236}">
                      <a16:creationId xmlns:a16="http://schemas.microsoft.com/office/drawing/2014/main" id="{29B538E5-2598-0645-BC4F-704A52B2B27E}"/>
                    </a:ext>
                  </a:extLst>
                </p:cNvPr>
                <p:cNvSpPr>
                  <a:spLocks noChangeArrowheads="1"/>
                </p:cNvSpPr>
                <p:nvPr/>
              </p:nvSpPr>
              <p:spPr bwMode="auto">
                <a:xfrm>
                  <a:off x="1296" y="2832"/>
                  <a:ext cx="3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2F8B20"/>
                      </a:solidFill>
                    </a:rPr>
                    <a:t>O</a:t>
                  </a:r>
                </a:p>
              </p:txBody>
            </p:sp>
          </p:grpSp>
        </p:grpSp>
        <p:grpSp>
          <p:nvGrpSpPr>
            <p:cNvPr id="21524" name="Group 24">
              <a:extLst>
                <a:ext uri="{FF2B5EF4-FFF2-40B4-BE49-F238E27FC236}">
                  <a16:creationId xmlns:a16="http://schemas.microsoft.com/office/drawing/2014/main" id="{E45F5145-0BEF-EB4C-A059-9597244DBD38}"/>
                </a:ext>
              </a:extLst>
            </p:cNvPr>
            <p:cNvGrpSpPr>
              <a:grpSpLocks/>
            </p:cNvGrpSpPr>
            <p:nvPr/>
          </p:nvGrpSpPr>
          <p:grpSpPr bwMode="auto">
            <a:xfrm>
              <a:off x="2016" y="1695"/>
              <a:ext cx="900" cy="1445"/>
              <a:chOff x="2016" y="1695"/>
              <a:chExt cx="900" cy="1445"/>
            </a:xfrm>
          </p:grpSpPr>
          <p:sp>
            <p:nvSpPr>
              <p:cNvPr id="21525" name="Text Box 25">
                <a:extLst>
                  <a:ext uri="{FF2B5EF4-FFF2-40B4-BE49-F238E27FC236}">
                    <a16:creationId xmlns:a16="http://schemas.microsoft.com/office/drawing/2014/main" id="{FB26EA72-E7EF-BD49-824E-2855972CB192}"/>
                  </a:ext>
                </a:extLst>
              </p:cNvPr>
              <p:cNvSpPr txBox="1">
                <a:spLocks noChangeArrowheads="1"/>
              </p:cNvSpPr>
              <p:nvPr/>
            </p:nvSpPr>
            <p:spPr bwMode="auto">
              <a:xfrm>
                <a:off x="2016" y="1695"/>
                <a:ext cx="900"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30000"/>
                  </a:lnSpc>
                  <a:spcBef>
                    <a:spcPct val="50000"/>
                  </a:spcBef>
                </a:pPr>
                <a:r>
                  <a:rPr lang="en-US" altLang="en-US" sz="3600" b="1">
                    <a:solidFill>
                      <a:srgbClr val="000000"/>
                    </a:solidFill>
                  </a:rPr>
                  <a:t>H</a:t>
                </a:r>
              </a:p>
              <a:p>
                <a:pPr>
                  <a:lnSpc>
                    <a:spcPct val="30000"/>
                  </a:lnSpc>
                  <a:spcBef>
                    <a:spcPct val="50000"/>
                  </a:spcBef>
                </a:pPr>
                <a:r>
                  <a:rPr lang="en-US" altLang="en-US" sz="3600" b="1">
                    <a:solidFill>
                      <a:srgbClr val="000000"/>
                    </a:solidFill>
                  </a:rPr>
                  <a:t>|</a:t>
                </a:r>
              </a:p>
              <a:p>
                <a:pPr>
                  <a:lnSpc>
                    <a:spcPct val="50000"/>
                  </a:lnSpc>
                  <a:spcBef>
                    <a:spcPct val="50000"/>
                  </a:spcBef>
                </a:pPr>
                <a:r>
                  <a:rPr lang="en-US" altLang="en-US" sz="3600" b="1">
                    <a:solidFill>
                      <a:srgbClr val="000000"/>
                    </a:solidFill>
                  </a:rPr>
                  <a:t>—C—</a:t>
                </a:r>
              </a:p>
              <a:p>
                <a:pPr>
                  <a:lnSpc>
                    <a:spcPct val="40000"/>
                  </a:lnSpc>
                  <a:spcBef>
                    <a:spcPct val="50000"/>
                  </a:spcBef>
                </a:pPr>
                <a:r>
                  <a:rPr lang="en-US" altLang="en-US" sz="3600" b="1">
                    <a:solidFill>
                      <a:srgbClr val="000000"/>
                    </a:solidFill>
                  </a:rPr>
                  <a:t>|</a:t>
                </a:r>
              </a:p>
            </p:txBody>
          </p:sp>
          <p:sp>
            <p:nvSpPr>
              <p:cNvPr id="21526" name="Text Box 26">
                <a:extLst>
                  <a:ext uri="{FF2B5EF4-FFF2-40B4-BE49-F238E27FC236}">
                    <a16:creationId xmlns:a16="http://schemas.microsoft.com/office/drawing/2014/main" id="{E098DC5C-D7D9-C74C-BF5B-96CB25B13B50}"/>
                  </a:ext>
                </a:extLst>
              </p:cNvPr>
              <p:cNvSpPr txBox="1">
                <a:spLocks noChangeArrowheads="1"/>
              </p:cNvSpPr>
              <p:nvPr/>
            </p:nvSpPr>
            <p:spPr bwMode="auto">
              <a:xfrm>
                <a:off x="2326" y="2736"/>
                <a:ext cx="32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CC0000"/>
                    </a:solidFill>
                  </a:rPr>
                  <a:t>R</a:t>
                </a:r>
                <a:endParaRPr lang="en-US" altLang="en-US" sz="3600" b="1">
                  <a:solidFill>
                    <a:srgbClr val="000000"/>
                  </a:solidFill>
                </a:endParaRPr>
              </a:p>
            </p:txBody>
          </p:sp>
        </p:grpSp>
      </p:grpSp>
      <p:grpSp>
        <p:nvGrpSpPr>
          <p:cNvPr id="15" name="Group 35">
            <a:extLst>
              <a:ext uri="{FF2B5EF4-FFF2-40B4-BE49-F238E27FC236}">
                <a16:creationId xmlns:a16="http://schemas.microsoft.com/office/drawing/2014/main" id="{0F79E6D8-1CB9-1141-B4E5-0692C56C188B}"/>
              </a:ext>
            </a:extLst>
          </p:cNvPr>
          <p:cNvGrpSpPr>
            <a:grpSpLocks/>
          </p:cNvGrpSpPr>
          <p:nvPr/>
        </p:nvGrpSpPr>
        <p:grpSpPr bwMode="auto">
          <a:xfrm>
            <a:off x="763588" y="3314700"/>
            <a:ext cx="1293812" cy="922338"/>
            <a:chOff x="481" y="2088"/>
            <a:chExt cx="815" cy="581"/>
          </a:xfrm>
        </p:grpSpPr>
        <p:sp>
          <p:nvSpPr>
            <p:cNvPr id="21520" name="AutoShape 6">
              <a:extLst>
                <a:ext uri="{FF2B5EF4-FFF2-40B4-BE49-F238E27FC236}">
                  <a16:creationId xmlns:a16="http://schemas.microsoft.com/office/drawing/2014/main" id="{181325F9-3115-1048-AD9B-1E829EC153D5}"/>
                </a:ext>
              </a:extLst>
            </p:cNvPr>
            <p:cNvSpPr>
              <a:spLocks noChangeArrowheads="1"/>
            </p:cNvSpPr>
            <p:nvPr/>
          </p:nvSpPr>
          <p:spPr bwMode="auto">
            <a:xfrm flipH="1">
              <a:off x="1056" y="2088"/>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21" name="Rectangle 27">
              <a:extLst>
                <a:ext uri="{FF2B5EF4-FFF2-40B4-BE49-F238E27FC236}">
                  <a16:creationId xmlns:a16="http://schemas.microsoft.com/office/drawing/2014/main" id="{EAC1CBD4-D522-A745-B422-959B2F2F06BA}"/>
                </a:ext>
              </a:extLst>
            </p:cNvPr>
            <p:cNvSpPr>
              <a:spLocks noChangeArrowheads="1"/>
            </p:cNvSpPr>
            <p:nvPr/>
          </p:nvSpPr>
          <p:spPr bwMode="auto">
            <a:xfrm>
              <a:off x="481" y="2400"/>
              <a:ext cx="60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waste</a:t>
              </a:r>
            </a:p>
          </p:txBody>
        </p:sp>
      </p:grpSp>
      <p:grpSp>
        <p:nvGrpSpPr>
          <p:cNvPr id="16" name="Group 36">
            <a:extLst>
              <a:ext uri="{FF2B5EF4-FFF2-40B4-BE49-F238E27FC236}">
                <a16:creationId xmlns:a16="http://schemas.microsoft.com/office/drawing/2014/main" id="{4841A6CB-D216-B640-A4E1-D2FADAE680D7}"/>
              </a:ext>
            </a:extLst>
          </p:cNvPr>
          <p:cNvGrpSpPr>
            <a:grpSpLocks/>
          </p:cNvGrpSpPr>
          <p:nvPr/>
        </p:nvGrpSpPr>
        <p:grpSpPr bwMode="auto">
          <a:xfrm>
            <a:off x="6248400" y="3314700"/>
            <a:ext cx="2122488" cy="1257300"/>
            <a:chOff x="3936" y="2088"/>
            <a:chExt cx="1337" cy="792"/>
          </a:xfrm>
        </p:grpSpPr>
        <p:sp>
          <p:nvSpPr>
            <p:cNvPr id="21518" name="AutoShape 7">
              <a:extLst>
                <a:ext uri="{FF2B5EF4-FFF2-40B4-BE49-F238E27FC236}">
                  <a16:creationId xmlns:a16="http://schemas.microsoft.com/office/drawing/2014/main" id="{743186E6-D30E-F64C-9392-A5BFED845207}"/>
                </a:ext>
              </a:extLst>
            </p:cNvPr>
            <p:cNvSpPr>
              <a:spLocks noChangeArrowheads="1"/>
            </p:cNvSpPr>
            <p:nvPr/>
          </p:nvSpPr>
          <p:spPr bwMode="auto">
            <a:xfrm>
              <a:off x="3936" y="2088"/>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9" name="Rectangle 28">
              <a:extLst>
                <a:ext uri="{FF2B5EF4-FFF2-40B4-BE49-F238E27FC236}">
                  <a16:creationId xmlns:a16="http://schemas.microsoft.com/office/drawing/2014/main" id="{BA0527CC-A0E2-0C4B-AE1B-E24407F18F9C}"/>
                </a:ext>
              </a:extLst>
            </p:cNvPr>
            <p:cNvSpPr>
              <a:spLocks noChangeArrowheads="1"/>
            </p:cNvSpPr>
            <p:nvPr/>
          </p:nvSpPr>
          <p:spPr bwMode="auto">
            <a:xfrm>
              <a:off x="4169" y="2400"/>
              <a:ext cx="110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CC0000"/>
                  </a:solidFill>
                </a:rPr>
                <a:t>glycolysis</a:t>
              </a:r>
            </a:p>
            <a:p>
              <a:pPr algn="l"/>
              <a:r>
                <a:rPr lang="en-US" altLang="en-US" sz="2200" b="1">
                  <a:solidFill>
                    <a:srgbClr val="CC0000"/>
                  </a:solidFill>
                </a:rPr>
                <a:t>Krebs cycle</a:t>
              </a:r>
            </a:p>
          </p:txBody>
        </p:sp>
      </p:grpSp>
      <p:grpSp>
        <p:nvGrpSpPr>
          <p:cNvPr id="17" name="Group 33">
            <a:extLst>
              <a:ext uri="{FF2B5EF4-FFF2-40B4-BE49-F238E27FC236}">
                <a16:creationId xmlns:a16="http://schemas.microsoft.com/office/drawing/2014/main" id="{5435FDC8-C349-E94B-A314-9C8F6ACCA8EA}"/>
              </a:ext>
            </a:extLst>
          </p:cNvPr>
          <p:cNvGrpSpPr>
            <a:grpSpLocks/>
          </p:cNvGrpSpPr>
          <p:nvPr/>
        </p:nvGrpSpPr>
        <p:grpSpPr bwMode="auto">
          <a:xfrm>
            <a:off x="779463" y="1333500"/>
            <a:ext cx="7051675" cy="838200"/>
            <a:chOff x="1008" y="1648"/>
            <a:chExt cx="4442" cy="528"/>
          </a:xfrm>
        </p:grpSpPr>
        <p:sp>
          <p:nvSpPr>
            <p:cNvPr id="21515" name="Rectangle 30">
              <a:extLst>
                <a:ext uri="{FF2B5EF4-FFF2-40B4-BE49-F238E27FC236}">
                  <a16:creationId xmlns:a16="http://schemas.microsoft.com/office/drawing/2014/main" id="{42A2B181-C3BF-A44D-AABF-64696483EB68}"/>
                </a:ext>
              </a:extLst>
            </p:cNvPr>
            <p:cNvSpPr>
              <a:spLocks noChangeArrowheads="1"/>
            </p:cNvSpPr>
            <p:nvPr/>
          </p:nvSpPr>
          <p:spPr bwMode="auto">
            <a:xfrm>
              <a:off x="1008" y="1648"/>
              <a:ext cx="4442"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6" name="Rectangle 31">
              <a:extLst>
                <a:ext uri="{FF2B5EF4-FFF2-40B4-BE49-F238E27FC236}">
                  <a16:creationId xmlns:a16="http://schemas.microsoft.com/office/drawing/2014/main" id="{742AF232-0E09-7343-A349-4B8E0F4762EE}"/>
                </a:ext>
              </a:extLst>
            </p:cNvPr>
            <p:cNvSpPr>
              <a:spLocks noChangeArrowheads="1"/>
            </p:cNvSpPr>
            <p:nvPr/>
          </p:nvSpPr>
          <p:spPr bwMode="auto">
            <a:xfrm>
              <a:off x="1065" y="1669"/>
              <a:ext cx="4327"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proteins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   </a:t>
              </a:r>
              <a:r>
                <a:rPr lang="en-US" altLang="en-US" sz="3000" b="1">
                  <a:solidFill>
                    <a:srgbClr val="0F116A"/>
                  </a:solidFill>
                </a:rPr>
                <a:t>amino acids</a:t>
              </a:r>
            </a:p>
          </p:txBody>
        </p:sp>
        <p:sp>
          <p:nvSpPr>
            <p:cNvPr id="21517" name="Rectangle 32">
              <a:extLst>
                <a:ext uri="{FF2B5EF4-FFF2-40B4-BE49-F238E27FC236}">
                  <a16:creationId xmlns:a16="http://schemas.microsoft.com/office/drawing/2014/main" id="{CFFC7116-70E2-C549-B1A2-4125635B6F8D}"/>
                </a:ext>
              </a:extLst>
            </p:cNvPr>
            <p:cNvSpPr>
              <a:spLocks noChangeArrowheads="1"/>
            </p:cNvSpPr>
            <p:nvPr/>
          </p:nvSpPr>
          <p:spPr bwMode="auto">
            <a:xfrm>
              <a:off x="2531" y="1888"/>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hydrolysis</a:t>
              </a:r>
              <a:endParaRPr lang="en-US" altLang="en-US" sz="3000" b="1">
                <a:solidFill>
                  <a:srgbClr val="0F116A"/>
                </a:solidFill>
              </a:endParaRPr>
            </a:p>
          </p:txBody>
        </p:sp>
      </p:grpSp>
      <p:sp>
        <p:nvSpPr>
          <p:cNvPr id="373768" name="Rectangle 8">
            <a:extLst>
              <a:ext uri="{FF2B5EF4-FFF2-40B4-BE49-F238E27FC236}">
                <a16:creationId xmlns:a16="http://schemas.microsoft.com/office/drawing/2014/main" id="{8BA5F801-DE9C-424C-AF5F-F10E042D2DD7}"/>
              </a:ext>
            </a:extLst>
          </p:cNvPr>
          <p:cNvSpPr>
            <a:spLocks noChangeArrowheads="1"/>
          </p:cNvSpPr>
          <p:nvPr/>
        </p:nvSpPr>
        <p:spPr bwMode="auto">
          <a:xfrm>
            <a:off x="5334000" y="4992688"/>
            <a:ext cx="27432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200" b="1">
                <a:solidFill>
                  <a:srgbClr val="CC0000"/>
                </a:solidFill>
              </a:rPr>
              <a:t>2C sugar = </a:t>
            </a:r>
          </a:p>
          <a:p>
            <a:pPr algn="l">
              <a:lnSpc>
                <a:spcPct val="90000"/>
              </a:lnSpc>
            </a:pPr>
            <a:r>
              <a:rPr lang="en-US" altLang="en-US" sz="2200" b="1">
                <a:solidFill>
                  <a:srgbClr val="CC0000"/>
                </a:solidFill>
              </a:rPr>
              <a:t>carbon skeleton </a:t>
            </a:r>
            <a:r>
              <a:rPr lang="en-US" altLang="en-US" sz="2200" b="1">
                <a:solidFill>
                  <a:srgbClr val="0F116A"/>
                </a:solidFill>
              </a:rPr>
              <a:t>=</a:t>
            </a:r>
            <a:r>
              <a:rPr lang="en-US" altLang="en-US" sz="2200" b="1">
                <a:solidFill>
                  <a:srgbClr val="CC0000"/>
                </a:solidFill>
              </a:rPr>
              <a:t> </a:t>
            </a:r>
            <a:endParaRPr lang="en-US" altLang="en-US" sz="2200" b="1">
              <a:solidFill>
                <a:srgbClr val="0F116A"/>
              </a:solidFill>
            </a:endParaRPr>
          </a:p>
          <a:p>
            <a:pPr algn="l">
              <a:lnSpc>
                <a:spcPct val="90000"/>
              </a:lnSpc>
            </a:pPr>
            <a:r>
              <a:rPr lang="en-US" altLang="en-US" sz="2200" b="1">
                <a:solidFill>
                  <a:srgbClr val="0F116A"/>
                </a:solidFill>
              </a:rPr>
              <a:t>enters glycolysis or Krebs cycle</a:t>
            </a:r>
            <a:r>
              <a:rPr lang="en-US" altLang="en-US">
                <a:solidFill>
                  <a:srgbClr val="000000"/>
                </a:solidFill>
                <a:latin typeface="Times" pitchFamily="2" charset="0"/>
              </a:rPr>
              <a:t> </a:t>
            </a:r>
            <a:r>
              <a:rPr lang="en-US" altLang="en-US" sz="2200" b="1">
                <a:solidFill>
                  <a:srgbClr val="0F116A"/>
                </a:solidFill>
              </a:rPr>
              <a:t>at </a:t>
            </a:r>
            <a:br>
              <a:rPr lang="en-US" altLang="en-US" sz="2200" b="1">
                <a:solidFill>
                  <a:srgbClr val="0F116A"/>
                </a:solidFill>
              </a:rPr>
            </a:br>
            <a:r>
              <a:rPr lang="en-US" altLang="en-US" sz="2200" b="1">
                <a:solidFill>
                  <a:srgbClr val="0F116A"/>
                </a:solidFill>
              </a:rPr>
              <a:t>different stages</a:t>
            </a:r>
          </a:p>
        </p:txBody>
      </p:sp>
    </p:spTree>
    <p:extLst>
      <p:ext uri="{BB962C8B-B14F-4D97-AF65-F5344CB8AC3E}">
        <p14:creationId xmlns:p14="http://schemas.microsoft.com/office/powerpoint/2010/main" val="1901014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ou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subTnLst>
                                    <p:audio>
                                      <p:cMediaNode>
                                        <p:cTn display="0" masterRel="sameClick">
                                          <p:stCondLst>
                                            <p:cond evt="begin" delay="0">
                                              <p:tn val="16"/>
                                            </p:cond>
                                          </p:stCondLst>
                                          <p:endCondLst>
                                            <p:cond evt="onStopAudio" delay="0">
                                              <p:tgtEl>
                                                <p:sldTgt/>
                                              </p:tgtEl>
                                            </p:cond>
                                          </p:endCondLst>
                                        </p:cTn>
                                        <p:tgtEl>
                                          <p:sndTgt r:embed="rId5" name="Pencil Check"/>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6" name="Whoosh"/>
                                        </p:tgtEl>
                                      </p:cMediaNode>
                                    </p:audio>
                                  </p:subTnLst>
                                </p:cTn>
                              </p:par>
                            </p:childTnLst>
                          </p:cTn>
                        </p:par>
                        <p:par>
                          <p:cTn id="24" fill="hold" nodeType="afterGroup">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373768"/>
                                        </p:tgtEl>
                                        <p:attrNameLst>
                                          <p:attrName>style.visibility</p:attrName>
                                        </p:attrNameLst>
                                      </p:cBhvr>
                                      <p:to>
                                        <p:strVal val="visible"/>
                                      </p:to>
                                    </p:set>
                                    <p:animEffect transition="in" filter="wipe(up)">
                                      <p:cBhvr>
                                        <p:cTn id="27" dur="500"/>
                                        <p:tgtEl>
                                          <p:spTgt spid="373768"/>
                                        </p:tgtEl>
                                      </p:cBhvr>
                                    </p:animEffect>
                                  </p:childTnLst>
                                  <p:subTnLst>
                                    <p:audio>
                                      <p:cMediaNode>
                                        <p:cTn display="0" masterRel="sameClick">
                                          <p:stCondLst>
                                            <p:cond evt="begin" delay="0">
                                              <p:tn val="25"/>
                                            </p:cond>
                                          </p:stCondLst>
                                          <p:endCondLst>
                                            <p:cond evt="onStopAudio" delay="0">
                                              <p:tgtEl>
                                                <p:sldTgt/>
                                              </p:tgtEl>
                                            </p:cond>
                                          </p:endCondLst>
                                        </p:cTn>
                                        <p:tgtEl>
                                          <p:sndTgt r:embed="rId6"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right)">
                                      <p:cBhvr>
                                        <p:cTn id="32" dur="5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7" name="String"/>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subTnLst>
                                    <p:audio>
                                      <p:cMediaNode>
                                        <p:cTn display="0" masterRel="sameClick">
                                          <p:stCondLst>
                                            <p:cond evt="begin" delay="0">
                                              <p:tn val="35"/>
                                            </p:cond>
                                          </p:stCondLst>
                                          <p:endCondLst>
                                            <p:cond evt="onStopAudio" delay="0">
                                              <p:tgtEl>
                                                <p:sldTgt/>
                                              </p:tgtEl>
                                            </p:cond>
                                          </p:endCondLst>
                                        </p:cTn>
                                        <p:tgtEl>
                                          <p:sndTgt r:embed="rId6" name="Whoosh"/>
                                        </p:tgtEl>
                                      </p:cMediaNode>
                                    </p:audio>
                                  </p:sub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373765"/>
                                        </p:tgtEl>
                                        <p:attrNameLst>
                                          <p:attrName>style.visibility</p:attrName>
                                        </p:attrNameLst>
                                      </p:cBhvr>
                                      <p:to>
                                        <p:strVal val="visible"/>
                                      </p:to>
                                    </p:set>
                                    <p:animEffect transition="in" filter="wipe(up)">
                                      <p:cBhvr>
                                        <p:cTn id="41" dur="500"/>
                                        <p:tgtEl>
                                          <p:spTgt spid="373765"/>
                                        </p:tgtEl>
                                      </p:cBhvr>
                                    </p:animEffect>
                                  </p:childTnLst>
                                  <p:subTnLst>
                                    <p:audio>
                                      <p:cMediaNode>
                                        <p:cTn display="0" masterRel="sameClick">
                                          <p:stCondLst>
                                            <p:cond evt="begin" delay="0">
                                              <p:tn val="39"/>
                                            </p:cond>
                                          </p:stCondLst>
                                          <p:endCondLst>
                                            <p:cond evt="onStopAudio" delay="0">
                                              <p:tgtEl>
                                                <p:sldTgt/>
                                              </p:tgtEl>
                                            </p:cond>
                                          </p:endCondLst>
                                        </p:cTn>
                                        <p:tgtEl>
                                          <p:sndTgt r:embed="rId6"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5" grpId="0" animBg="1" autoUpdateAnimBg="0"/>
      <p:bldP spid="37376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a:extLst>
              <a:ext uri="{FF2B5EF4-FFF2-40B4-BE49-F238E27FC236}">
                <a16:creationId xmlns:a16="http://schemas.microsoft.com/office/drawing/2014/main" id="{F9B1D2FA-F406-A247-B6FA-6423B0BD7053}"/>
              </a:ext>
            </a:extLst>
          </p:cNvPr>
          <p:cNvGrpSpPr>
            <a:grpSpLocks/>
          </p:cNvGrpSpPr>
          <p:nvPr/>
        </p:nvGrpSpPr>
        <p:grpSpPr bwMode="auto">
          <a:xfrm>
            <a:off x="704850" y="2982913"/>
            <a:ext cx="8294688" cy="925512"/>
            <a:chOff x="444" y="1879"/>
            <a:chExt cx="5225" cy="583"/>
          </a:xfrm>
        </p:grpSpPr>
        <p:sp>
          <p:nvSpPr>
            <p:cNvPr id="23594" name="Rectangle 51">
              <a:extLst>
                <a:ext uri="{FF2B5EF4-FFF2-40B4-BE49-F238E27FC236}">
                  <a16:creationId xmlns:a16="http://schemas.microsoft.com/office/drawing/2014/main" id="{C050D4D8-D7BF-394A-8367-83913BF4ACBD}"/>
                </a:ext>
              </a:extLst>
            </p:cNvPr>
            <p:cNvSpPr>
              <a:spLocks noChangeArrowheads="1"/>
            </p:cNvSpPr>
            <p:nvPr/>
          </p:nvSpPr>
          <p:spPr bwMode="auto">
            <a:xfrm>
              <a:off x="444" y="1910"/>
              <a:ext cx="5225" cy="54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5" name="Rectangle 52">
              <a:extLst>
                <a:ext uri="{FF2B5EF4-FFF2-40B4-BE49-F238E27FC236}">
                  <a16:creationId xmlns:a16="http://schemas.microsoft.com/office/drawing/2014/main" id="{8802DF0F-B335-2043-A568-4BCFA3E28A6C}"/>
                </a:ext>
              </a:extLst>
            </p:cNvPr>
            <p:cNvSpPr>
              <a:spLocks noChangeArrowheads="1"/>
            </p:cNvSpPr>
            <p:nvPr/>
          </p:nvSpPr>
          <p:spPr bwMode="auto">
            <a:xfrm>
              <a:off x="511" y="1879"/>
              <a:ext cx="509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rPr>
                <a:t>   fatty acids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2C acetyl</a:t>
              </a:r>
              <a:r>
                <a:rPr lang="en-US" altLang="en-US" sz="3000" b="1">
                  <a:solidFill>
                    <a:srgbClr val="0F116A"/>
                  </a:solidFill>
                </a:rPr>
                <a:t> </a:t>
              </a:r>
              <a:r>
                <a:rPr lang="en-US" altLang="en-US" sz="3000" b="1">
                  <a:solidFill>
                    <a:srgbClr val="0F116A"/>
                  </a:solidFill>
                  <a:sym typeface="Symbol" pitchFamily="2" charset="2"/>
                </a:rPr>
                <a:t> acetyl</a:t>
              </a:r>
              <a:r>
                <a:rPr lang="en-US" altLang="en-US" sz="3000" b="1">
                  <a:solidFill>
                    <a:srgbClr val="0F116A"/>
                  </a:solidFill>
                </a:rPr>
                <a:t> </a:t>
              </a:r>
              <a:r>
                <a:rPr lang="en-US" altLang="en-US" sz="3000" b="1">
                  <a:solidFill>
                    <a:srgbClr val="0F116A"/>
                  </a:solidFill>
                  <a:sym typeface="Symbol" pitchFamily="2" charset="2"/>
                </a:rPr>
                <a:t> Krebs </a:t>
              </a:r>
            </a:p>
          </p:txBody>
        </p:sp>
        <p:sp>
          <p:nvSpPr>
            <p:cNvPr id="23596" name="Rectangle 54">
              <a:extLst>
                <a:ext uri="{FF2B5EF4-FFF2-40B4-BE49-F238E27FC236}">
                  <a16:creationId xmlns:a16="http://schemas.microsoft.com/office/drawing/2014/main" id="{60BBD8F9-E22C-7949-A875-BD0663D0AE08}"/>
                </a:ext>
              </a:extLst>
            </p:cNvPr>
            <p:cNvSpPr>
              <a:spLocks noChangeArrowheads="1"/>
            </p:cNvSpPr>
            <p:nvPr/>
          </p:nvSpPr>
          <p:spPr bwMode="auto">
            <a:xfrm>
              <a:off x="2401" y="2116"/>
              <a:ext cx="9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sym typeface="Symbol" pitchFamily="2" charset="2"/>
                </a:rPr>
                <a:t>groups</a:t>
              </a:r>
            </a:p>
          </p:txBody>
        </p:sp>
        <p:sp>
          <p:nvSpPr>
            <p:cNvPr id="23597" name="Rectangle 55">
              <a:extLst>
                <a:ext uri="{FF2B5EF4-FFF2-40B4-BE49-F238E27FC236}">
                  <a16:creationId xmlns:a16="http://schemas.microsoft.com/office/drawing/2014/main" id="{5D978A62-33C8-834E-B5E6-B3BE100A3389}"/>
                </a:ext>
              </a:extLst>
            </p:cNvPr>
            <p:cNvSpPr>
              <a:spLocks noChangeArrowheads="1"/>
            </p:cNvSpPr>
            <p:nvPr/>
          </p:nvSpPr>
          <p:spPr bwMode="auto">
            <a:xfrm>
              <a:off x="3849" y="2116"/>
              <a:ext cx="5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sym typeface="Symbol" pitchFamily="2" charset="2"/>
                </a:rPr>
                <a:t>coA</a:t>
              </a:r>
            </a:p>
          </p:txBody>
        </p:sp>
        <p:sp>
          <p:nvSpPr>
            <p:cNvPr id="23598" name="Rectangle 56">
              <a:extLst>
                <a:ext uri="{FF2B5EF4-FFF2-40B4-BE49-F238E27FC236}">
                  <a16:creationId xmlns:a16="http://schemas.microsoft.com/office/drawing/2014/main" id="{7551C05B-06B8-F94A-96D9-81CEFE03FBFE}"/>
                </a:ext>
              </a:extLst>
            </p:cNvPr>
            <p:cNvSpPr>
              <a:spLocks noChangeArrowheads="1"/>
            </p:cNvSpPr>
            <p:nvPr/>
          </p:nvSpPr>
          <p:spPr bwMode="auto">
            <a:xfrm>
              <a:off x="4838" y="2116"/>
              <a:ext cx="71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sym typeface="Symbol" pitchFamily="2" charset="2"/>
                </a:rPr>
                <a:t>cycle</a:t>
              </a:r>
            </a:p>
          </p:txBody>
        </p:sp>
      </p:grpSp>
      <p:sp>
        <p:nvSpPr>
          <p:cNvPr id="23555" name="Rectangle 3">
            <a:extLst>
              <a:ext uri="{FF2B5EF4-FFF2-40B4-BE49-F238E27FC236}">
                <a16:creationId xmlns:a16="http://schemas.microsoft.com/office/drawing/2014/main" id="{57C1695E-CF29-214E-B28B-4E6165F9DFF4}"/>
              </a:ext>
            </a:extLst>
          </p:cNvPr>
          <p:cNvSpPr>
            <a:spLocks noGrp="1" noChangeArrowheads="1"/>
          </p:cNvSpPr>
          <p:nvPr>
            <p:ph type="title"/>
          </p:nvPr>
        </p:nvSpPr>
        <p:spPr/>
        <p:txBody>
          <a:bodyPr/>
          <a:lstStyle/>
          <a:p>
            <a:pPr eaLnBrk="1" hangingPunct="1"/>
            <a:r>
              <a:rPr lang="en-US" altLang="en-US"/>
              <a:t>Beyond glucose: Fats</a:t>
            </a:r>
          </a:p>
        </p:txBody>
      </p:sp>
      <p:pic>
        <p:nvPicPr>
          <p:cNvPr id="23556" name="Picture 12">
            <a:extLst>
              <a:ext uri="{FF2B5EF4-FFF2-40B4-BE49-F238E27FC236}">
                <a16:creationId xmlns:a16="http://schemas.microsoft.com/office/drawing/2014/main" id="{557160C0-22CD-284A-9B58-43F827880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0" r="8495" b="8279"/>
          <a:stretch>
            <a:fillRect/>
          </a:stretch>
        </p:blipFill>
        <p:spPr bwMode="auto">
          <a:xfrm>
            <a:off x="2057400" y="4116388"/>
            <a:ext cx="48990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7" name="Oval 13">
            <a:extLst>
              <a:ext uri="{FF2B5EF4-FFF2-40B4-BE49-F238E27FC236}">
                <a16:creationId xmlns:a16="http://schemas.microsoft.com/office/drawing/2014/main" id="{855B824F-81B0-9243-BD68-E54ADAE26DBD}"/>
              </a:ext>
            </a:extLst>
          </p:cNvPr>
          <p:cNvSpPr>
            <a:spLocks noChangeArrowheads="1"/>
          </p:cNvSpPr>
          <p:nvPr/>
        </p:nvSpPr>
        <p:spPr bwMode="auto">
          <a:xfrm>
            <a:off x="1752600" y="3886200"/>
            <a:ext cx="1371600" cy="297180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 name="Group 65">
            <a:extLst>
              <a:ext uri="{FF2B5EF4-FFF2-40B4-BE49-F238E27FC236}">
                <a16:creationId xmlns:a16="http://schemas.microsoft.com/office/drawing/2014/main" id="{4B4A8ED0-EF3B-3846-B16C-3A5D31FCDF50}"/>
              </a:ext>
            </a:extLst>
          </p:cNvPr>
          <p:cNvGrpSpPr>
            <a:grpSpLocks/>
          </p:cNvGrpSpPr>
          <p:nvPr/>
        </p:nvGrpSpPr>
        <p:grpSpPr bwMode="auto">
          <a:xfrm>
            <a:off x="65088" y="4678363"/>
            <a:ext cx="1701800" cy="2057400"/>
            <a:chOff x="41" y="2947"/>
            <a:chExt cx="1072" cy="1296"/>
          </a:xfrm>
        </p:grpSpPr>
        <p:sp>
          <p:nvSpPr>
            <p:cNvPr id="23591" name="Rectangle 14">
              <a:extLst>
                <a:ext uri="{FF2B5EF4-FFF2-40B4-BE49-F238E27FC236}">
                  <a16:creationId xmlns:a16="http://schemas.microsoft.com/office/drawing/2014/main" id="{38472FFE-53AD-6B4C-9449-B5DA36DCA8EE}"/>
                </a:ext>
              </a:extLst>
            </p:cNvPr>
            <p:cNvSpPr>
              <a:spLocks noChangeArrowheads="1"/>
            </p:cNvSpPr>
            <p:nvPr/>
          </p:nvSpPr>
          <p:spPr bwMode="auto">
            <a:xfrm>
              <a:off x="48" y="2947"/>
              <a:ext cx="106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CC0000"/>
                  </a:solidFill>
                </a:rPr>
                <a:t>3C glycerol</a:t>
              </a:r>
              <a:endParaRPr lang="en-US" altLang="en-US" sz="3000" b="1">
                <a:solidFill>
                  <a:srgbClr val="0F116A"/>
                </a:solidFill>
              </a:endParaRPr>
            </a:p>
          </p:txBody>
        </p:sp>
        <p:sp>
          <p:nvSpPr>
            <p:cNvPr id="23592" name="Rectangle 15">
              <a:extLst>
                <a:ext uri="{FF2B5EF4-FFF2-40B4-BE49-F238E27FC236}">
                  <a16:creationId xmlns:a16="http://schemas.microsoft.com/office/drawing/2014/main" id="{F77EE8B8-450C-4B43-9BFB-7608EEC6F584}"/>
                </a:ext>
              </a:extLst>
            </p:cNvPr>
            <p:cNvSpPr>
              <a:spLocks noChangeArrowheads="1"/>
            </p:cNvSpPr>
            <p:nvPr/>
          </p:nvSpPr>
          <p:spPr bwMode="auto">
            <a:xfrm>
              <a:off x="41" y="3552"/>
              <a:ext cx="967" cy="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enters</a:t>
              </a:r>
            </a:p>
            <a:p>
              <a:r>
                <a:rPr lang="en-US" altLang="en-US" sz="2200" b="1">
                  <a:solidFill>
                    <a:srgbClr val="0F116A"/>
                  </a:solidFill>
                </a:rPr>
                <a:t>glycolysis</a:t>
              </a:r>
            </a:p>
            <a:p>
              <a:r>
                <a:rPr lang="en-US" altLang="en-US" sz="2200" b="1">
                  <a:solidFill>
                    <a:srgbClr val="0F116A"/>
                  </a:solidFill>
                </a:rPr>
                <a:t>as</a:t>
              </a:r>
              <a:r>
                <a:rPr lang="en-US" altLang="en-US" sz="2200" b="1">
                  <a:solidFill>
                    <a:srgbClr val="CC0000"/>
                  </a:solidFill>
                </a:rPr>
                <a:t> G3P</a:t>
              </a:r>
              <a:endParaRPr lang="en-US" altLang="en-US" sz="3000" b="1">
                <a:solidFill>
                  <a:srgbClr val="0F116A"/>
                </a:solidFill>
              </a:endParaRPr>
            </a:p>
          </p:txBody>
        </p:sp>
        <p:sp>
          <p:nvSpPr>
            <p:cNvPr id="23593" name="AutoShape 16">
              <a:extLst>
                <a:ext uri="{FF2B5EF4-FFF2-40B4-BE49-F238E27FC236}">
                  <a16:creationId xmlns:a16="http://schemas.microsoft.com/office/drawing/2014/main" id="{735F5ED2-A4E9-8641-B150-66378A25073A}"/>
                </a:ext>
              </a:extLst>
            </p:cNvPr>
            <p:cNvSpPr>
              <a:spLocks noChangeArrowheads="1"/>
            </p:cNvSpPr>
            <p:nvPr/>
          </p:nvSpPr>
          <p:spPr bwMode="auto">
            <a:xfrm flipH="1">
              <a:off x="816" y="3120"/>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415761" name="Oval 17">
            <a:extLst>
              <a:ext uri="{FF2B5EF4-FFF2-40B4-BE49-F238E27FC236}">
                <a16:creationId xmlns:a16="http://schemas.microsoft.com/office/drawing/2014/main" id="{A979715B-90BF-8E4A-968B-482004301150}"/>
              </a:ext>
            </a:extLst>
          </p:cNvPr>
          <p:cNvSpPr>
            <a:spLocks noChangeArrowheads="1"/>
          </p:cNvSpPr>
          <p:nvPr/>
        </p:nvSpPr>
        <p:spPr bwMode="auto">
          <a:xfrm>
            <a:off x="57150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2" name="Oval 18">
            <a:extLst>
              <a:ext uri="{FF2B5EF4-FFF2-40B4-BE49-F238E27FC236}">
                <a16:creationId xmlns:a16="http://schemas.microsoft.com/office/drawing/2014/main" id="{4458AF59-303E-2242-AACF-E90154D2ED50}"/>
              </a:ext>
            </a:extLst>
          </p:cNvPr>
          <p:cNvSpPr>
            <a:spLocks noChangeArrowheads="1"/>
          </p:cNvSpPr>
          <p:nvPr/>
        </p:nvSpPr>
        <p:spPr bwMode="auto">
          <a:xfrm>
            <a:off x="52578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3" name="Oval 19">
            <a:extLst>
              <a:ext uri="{FF2B5EF4-FFF2-40B4-BE49-F238E27FC236}">
                <a16:creationId xmlns:a16="http://schemas.microsoft.com/office/drawing/2014/main" id="{7FBA84B4-6865-1541-BB05-F4AE8C37FF6B}"/>
              </a:ext>
            </a:extLst>
          </p:cNvPr>
          <p:cNvSpPr>
            <a:spLocks noChangeArrowheads="1"/>
          </p:cNvSpPr>
          <p:nvPr/>
        </p:nvSpPr>
        <p:spPr bwMode="auto">
          <a:xfrm>
            <a:off x="48006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4" name="Oval 20">
            <a:extLst>
              <a:ext uri="{FF2B5EF4-FFF2-40B4-BE49-F238E27FC236}">
                <a16:creationId xmlns:a16="http://schemas.microsoft.com/office/drawing/2014/main" id="{73775F18-8D32-DC42-A001-F84980ED4A3C}"/>
              </a:ext>
            </a:extLst>
          </p:cNvPr>
          <p:cNvSpPr>
            <a:spLocks noChangeArrowheads="1"/>
          </p:cNvSpPr>
          <p:nvPr/>
        </p:nvSpPr>
        <p:spPr bwMode="auto">
          <a:xfrm>
            <a:off x="42672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5" name="Oval 21">
            <a:extLst>
              <a:ext uri="{FF2B5EF4-FFF2-40B4-BE49-F238E27FC236}">
                <a16:creationId xmlns:a16="http://schemas.microsoft.com/office/drawing/2014/main" id="{9F7F1E23-CEE4-2545-B279-E269CE797998}"/>
              </a:ext>
            </a:extLst>
          </p:cNvPr>
          <p:cNvSpPr>
            <a:spLocks noChangeArrowheads="1"/>
          </p:cNvSpPr>
          <p:nvPr/>
        </p:nvSpPr>
        <p:spPr bwMode="auto">
          <a:xfrm>
            <a:off x="38100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6" name="Oval 22">
            <a:extLst>
              <a:ext uri="{FF2B5EF4-FFF2-40B4-BE49-F238E27FC236}">
                <a16:creationId xmlns:a16="http://schemas.microsoft.com/office/drawing/2014/main" id="{93701E9F-5C2D-DC42-A0F5-877B2C9E021A}"/>
              </a:ext>
            </a:extLst>
          </p:cNvPr>
          <p:cNvSpPr>
            <a:spLocks noChangeArrowheads="1"/>
          </p:cNvSpPr>
          <p:nvPr/>
        </p:nvSpPr>
        <p:spPr bwMode="auto">
          <a:xfrm>
            <a:off x="33528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7" name="Oval 23">
            <a:extLst>
              <a:ext uri="{FF2B5EF4-FFF2-40B4-BE49-F238E27FC236}">
                <a16:creationId xmlns:a16="http://schemas.microsoft.com/office/drawing/2014/main" id="{3F3DAB2A-ADB2-CD42-B9B1-6000C37FE1F4}"/>
              </a:ext>
            </a:extLst>
          </p:cNvPr>
          <p:cNvSpPr>
            <a:spLocks noChangeArrowheads="1"/>
          </p:cNvSpPr>
          <p:nvPr/>
        </p:nvSpPr>
        <p:spPr bwMode="auto">
          <a:xfrm>
            <a:off x="6172200" y="41148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8" name="Oval 24">
            <a:extLst>
              <a:ext uri="{FF2B5EF4-FFF2-40B4-BE49-F238E27FC236}">
                <a16:creationId xmlns:a16="http://schemas.microsoft.com/office/drawing/2014/main" id="{1B26B00B-0274-0945-9441-873401870750}"/>
              </a:ext>
            </a:extLst>
          </p:cNvPr>
          <p:cNvSpPr>
            <a:spLocks noChangeArrowheads="1"/>
          </p:cNvSpPr>
          <p:nvPr/>
        </p:nvSpPr>
        <p:spPr bwMode="auto">
          <a:xfrm>
            <a:off x="57150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69" name="Oval 25">
            <a:extLst>
              <a:ext uri="{FF2B5EF4-FFF2-40B4-BE49-F238E27FC236}">
                <a16:creationId xmlns:a16="http://schemas.microsoft.com/office/drawing/2014/main" id="{7D65A235-12C2-414F-B904-99174C0E8E05}"/>
              </a:ext>
            </a:extLst>
          </p:cNvPr>
          <p:cNvSpPr>
            <a:spLocks noChangeArrowheads="1"/>
          </p:cNvSpPr>
          <p:nvPr/>
        </p:nvSpPr>
        <p:spPr bwMode="auto">
          <a:xfrm>
            <a:off x="52578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0" name="Oval 26">
            <a:extLst>
              <a:ext uri="{FF2B5EF4-FFF2-40B4-BE49-F238E27FC236}">
                <a16:creationId xmlns:a16="http://schemas.microsoft.com/office/drawing/2014/main" id="{F85DF48A-5DF7-9A40-A1C9-79B1F27AF20B}"/>
              </a:ext>
            </a:extLst>
          </p:cNvPr>
          <p:cNvSpPr>
            <a:spLocks noChangeArrowheads="1"/>
          </p:cNvSpPr>
          <p:nvPr/>
        </p:nvSpPr>
        <p:spPr bwMode="auto">
          <a:xfrm>
            <a:off x="48006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1" name="Oval 27">
            <a:extLst>
              <a:ext uri="{FF2B5EF4-FFF2-40B4-BE49-F238E27FC236}">
                <a16:creationId xmlns:a16="http://schemas.microsoft.com/office/drawing/2014/main" id="{E25D2E5E-E935-6A43-BD32-36F5E903B146}"/>
              </a:ext>
            </a:extLst>
          </p:cNvPr>
          <p:cNvSpPr>
            <a:spLocks noChangeArrowheads="1"/>
          </p:cNvSpPr>
          <p:nvPr/>
        </p:nvSpPr>
        <p:spPr bwMode="auto">
          <a:xfrm>
            <a:off x="42672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2" name="Oval 28">
            <a:extLst>
              <a:ext uri="{FF2B5EF4-FFF2-40B4-BE49-F238E27FC236}">
                <a16:creationId xmlns:a16="http://schemas.microsoft.com/office/drawing/2014/main" id="{811EB4D3-BB67-A847-8B2B-4E76BA147B02}"/>
              </a:ext>
            </a:extLst>
          </p:cNvPr>
          <p:cNvSpPr>
            <a:spLocks noChangeArrowheads="1"/>
          </p:cNvSpPr>
          <p:nvPr/>
        </p:nvSpPr>
        <p:spPr bwMode="auto">
          <a:xfrm>
            <a:off x="38100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3" name="Oval 29">
            <a:extLst>
              <a:ext uri="{FF2B5EF4-FFF2-40B4-BE49-F238E27FC236}">
                <a16:creationId xmlns:a16="http://schemas.microsoft.com/office/drawing/2014/main" id="{51392AB6-D961-5540-9BA3-C42BC67E10AC}"/>
              </a:ext>
            </a:extLst>
          </p:cNvPr>
          <p:cNvSpPr>
            <a:spLocks noChangeArrowheads="1"/>
          </p:cNvSpPr>
          <p:nvPr/>
        </p:nvSpPr>
        <p:spPr bwMode="auto">
          <a:xfrm>
            <a:off x="33528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4" name="Oval 30">
            <a:extLst>
              <a:ext uri="{FF2B5EF4-FFF2-40B4-BE49-F238E27FC236}">
                <a16:creationId xmlns:a16="http://schemas.microsoft.com/office/drawing/2014/main" id="{E15AC0F3-CE21-2D4F-A2FF-DA169E7C81A8}"/>
              </a:ext>
            </a:extLst>
          </p:cNvPr>
          <p:cNvSpPr>
            <a:spLocks noChangeArrowheads="1"/>
          </p:cNvSpPr>
          <p:nvPr/>
        </p:nvSpPr>
        <p:spPr bwMode="auto">
          <a:xfrm>
            <a:off x="6172200" y="50292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5" name="Oval 31">
            <a:extLst>
              <a:ext uri="{FF2B5EF4-FFF2-40B4-BE49-F238E27FC236}">
                <a16:creationId xmlns:a16="http://schemas.microsoft.com/office/drawing/2014/main" id="{B2AF59B9-0922-EA43-A86D-49D4658FEB4F}"/>
              </a:ext>
            </a:extLst>
          </p:cNvPr>
          <p:cNvSpPr>
            <a:spLocks noChangeArrowheads="1"/>
          </p:cNvSpPr>
          <p:nvPr/>
        </p:nvSpPr>
        <p:spPr bwMode="auto">
          <a:xfrm>
            <a:off x="57150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6" name="Oval 32">
            <a:extLst>
              <a:ext uri="{FF2B5EF4-FFF2-40B4-BE49-F238E27FC236}">
                <a16:creationId xmlns:a16="http://schemas.microsoft.com/office/drawing/2014/main" id="{486648F6-4A14-D245-BD45-DDD9A3A2F36D}"/>
              </a:ext>
            </a:extLst>
          </p:cNvPr>
          <p:cNvSpPr>
            <a:spLocks noChangeArrowheads="1"/>
          </p:cNvSpPr>
          <p:nvPr/>
        </p:nvSpPr>
        <p:spPr bwMode="auto">
          <a:xfrm>
            <a:off x="52578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7" name="Oval 33">
            <a:extLst>
              <a:ext uri="{FF2B5EF4-FFF2-40B4-BE49-F238E27FC236}">
                <a16:creationId xmlns:a16="http://schemas.microsoft.com/office/drawing/2014/main" id="{70125832-0B90-7248-A111-54AB07A5BD2A}"/>
              </a:ext>
            </a:extLst>
          </p:cNvPr>
          <p:cNvSpPr>
            <a:spLocks noChangeArrowheads="1"/>
          </p:cNvSpPr>
          <p:nvPr/>
        </p:nvSpPr>
        <p:spPr bwMode="auto">
          <a:xfrm>
            <a:off x="48006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8" name="Oval 34">
            <a:extLst>
              <a:ext uri="{FF2B5EF4-FFF2-40B4-BE49-F238E27FC236}">
                <a16:creationId xmlns:a16="http://schemas.microsoft.com/office/drawing/2014/main" id="{5E34CFEE-F9BE-824F-9675-A387D50D0634}"/>
              </a:ext>
            </a:extLst>
          </p:cNvPr>
          <p:cNvSpPr>
            <a:spLocks noChangeArrowheads="1"/>
          </p:cNvSpPr>
          <p:nvPr/>
        </p:nvSpPr>
        <p:spPr bwMode="auto">
          <a:xfrm>
            <a:off x="42672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79" name="Oval 35">
            <a:extLst>
              <a:ext uri="{FF2B5EF4-FFF2-40B4-BE49-F238E27FC236}">
                <a16:creationId xmlns:a16="http://schemas.microsoft.com/office/drawing/2014/main" id="{8DF513EE-BFC3-BA45-B21E-5B62ED368256}"/>
              </a:ext>
            </a:extLst>
          </p:cNvPr>
          <p:cNvSpPr>
            <a:spLocks noChangeArrowheads="1"/>
          </p:cNvSpPr>
          <p:nvPr/>
        </p:nvSpPr>
        <p:spPr bwMode="auto">
          <a:xfrm>
            <a:off x="38100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80" name="Oval 36">
            <a:extLst>
              <a:ext uri="{FF2B5EF4-FFF2-40B4-BE49-F238E27FC236}">
                <a16:creationId xmlns:a16="http://schemas.microsoft.com/office/drawing/2014/main" id="{87DB9AF1-543F-B44D-B7CF-583D1AB0E322}"/>
              </a:ext>
            </a:extLst>
          </p:cNvPr>
          <p:cNvSpPr>
            <a:spLocks noChangeArrowheads="1"/>
          </p:cNvSpPr>
          <p:nvPr/>
        </p:nvSpPr>
        <p:spPr bwMode="auto">
          <a:xfrm>
            <a:off x="33528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5781" name="Oval 37">
            <a:extLst>
              <a:ext uri="{FF2B5EF4-FFF2-40B4-BE49-F238E27FC236}">
                <a16:creationId xmlns:a16="http://schemas.microsoft.com/office/drawing/2014/main" id="{F543943C-19BC-E947-A801-5D6AC8BD98FF}"/>
              </a:ext>
            </a:extLst>
          </p:cNvPr>
          <p:cNvSpPr>
            <a:spLocks noChangeArrowheads="1"/>
          </p:cNvSpPr>
          <p:nvPr/>
        </p:nvSpPr>
        <p:spPr bwMode="auto">
          <a:xfrm>
            <a:off x="6172200" y="5943600"/>
            <a:ext cx="533400" cy="914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4" name="Group 66">
            <a:extLst>
              <a:ext uri="{FF2B5EF4-FFF2-40B4-BE49-F238E27FC236}">
                <a16:creationId xmlns:a16="http://schemas.microsoft.com/office/drawing/2014/main" id="{8189DEA1-C07A-CE4F-8005-717B7702123F}"/>
              </a:ext>
            </a:extLst>
          </p:cNvPr>
          <p:cNvGrpSpPr>
            <a:grpSpLocks/>
          </p:cNvGrpSpPr>
          <p:nvPr/>
        </p:nvGrpSpPr>
        <p:grpSpPr bwMode="auto">
          <a:xfrm>
            <a:off x="6824663" y="4648200"/>
            <a:ext cx="2371725" cy="2087563"/>
            <a:chOff x="4374" y="2928"/>
            <a:chExt cx="1494" cy="1315"/>
          </a:xfrm>
        </p:grpSpPr>
        <p:sp>
          <p:nvSpPr>
            <p:cNvPr id="23588" name="Rectangle 2">
              <a:extLst>
                <a:ext uri="{FF2B5EF4-FFF2-40B4-BE49-F238E27FC236}">
                  <a16:creationId xmlns:a16="http://schemas.microsoft.com/office/drawing/2014/main" id="{AA362120-D9CB-D54B-BC7B-448956F85ADB}"/>
                </a:ext>
              </a:extLst>
            </p:cNvPr>
            <p:cNvSpPr>
              <a:spLocks noChangeArrowheads="1"/>
            </p:cNvSpPr>
            <p:nvPr/>
          </p:nvSpPr>
          <p:spPr bwMode="auto">
            <a:xfrm>
              <a:off x="4416" y="3552"/>
              <a:ext cx="1270" cy="6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enter</a:t>
              </a:r>
            </a:p>
            <a:p>
              <a:r>
                <a:rPr lang="en-US" altLang="en-US" sz="2200" b="1">
                  <a:solidFill>
                    <a:srgbClr val="0F116A"/>
                  </a:solidFill>
                </a:rPr>
                <a:t>Krebs cycle</a:t>
              </a:r>
            </a:p>
            <a:p>
              <a:r>
                <a:rPr lang="en-US" altLang="en-US" sz="2200" b="1">
                  <a:solidFill>
                    <a:srgbClr val="0F116A"/>
                  </a:solidFill>
                </a:rPr>
                <a:t>as</a:t>
              </a:r>
              <a:r>
                <a:rPr lang="en-US" altLang="en-US" sz="2200" b="1">
                  <a:solidFill>
                    <a:srgbClr val="CC0000"/>
                  </a:solidFill>
                </a:rPr>
                <a:t> acetyl CoA</a:t>
              </a:r>
            </a:p>
          </p:txBody>
        </p:sp>
        <p:sp>
          <p:nvSpPr>
            <p:cNvPr id="23589" name="AutoShape 38">
              <a:extLst>
                <a:ext uri="{FF2B5EF4-FFF2-40B4-BE49-F238E27FC236}">
                  <a16:creationId xmlns:a16="http://schemas.microsoft.com/office/drawing/2014/main" id="{70579C8C-090B-C04E-B99F-8EDBC1431315}"/>
                </a:ext>
              </a:extLst>
            </p:cNvPr>
            <p:cNvSpPr>
              <a:spLocks noChangeArrowheads="1"/>
            </p:cNvSpPr>
            <p:nvPr/>
          </p:nvSpPr>
          <p:spPr bwMode="auto">
            <a:xfrm>
              <a:off x="4374" y="3120"/>
              <a:ext cx="240" cy="528"/>
            </a:xfrm>
            <a:prstGeom prst="curvedRightArrow">
              <a:avLst>
                <a:gd name="adj1" fmla="val 23497"/>
                <a:gd name="adj2" fmla="val 67497"/>
                <a:gd name="adj3" fmla="val 33333"/>
              </a:avLst>
            </a:prstGeom>
            <a:solidFill>
              <a:srgbClr val="CC0000"/>
            </a:solidFill>
            <a:ln w="9525">
              <a:solidFill>
                <a:srgbClr val="CC0000"/>
              </a:solidFill>
              <a:miter lim="800000"/>
              <a:headEnd/>
              <a:tailEnd/>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0" name="Rectangle 39">
              <a:extLst>
                <a:ext uri="{FF2B5EF4-FFF2-40B4-BE49-F238E27FC236}">
                  <a16:creationId xmlns:a16="http://schemas.microsoft.com/office/drawing/2014/main" id="{FD673372-D427-0D41-A34A-0FD06B941155}"/>
                </a:ext>
              </a:extLst>
            </p:cNvPr>
            <p:cNvSpPr>
              <a:spLocks noChangeArrowheads="1"/>
            </p:cNvSpPr>
            <p:nvPr/>
          </p:nvSpPr>
          <p:spPr bwMode="auto">
            <a:xfrm>
              <a:off x="4608" y="2928"/>
              <a:ext cx="126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CC0000"/>
                  </a:solidFill>
                </a:rPr>
                <a:t>2C fatty acids</a:t>
              </a:r>
            </a:p>
          </p:txBody>
        </p:sp>
      </p:grpSp>
      <p:grpSp>
        <p:nvGrpSpPr>
          <p:cNvPr id="5" name="Group 63">
            <a:extLst>
              <a:ext uri="{FF2B5EF4-FFF2-40B4-BE49-F238E27FC236}">
                <a16:creationId xmlns:a16="http://schemas.microsoft.com/office/drawing/2014/main" id="{1483CC94-5880-264B-AA86-739E721FB32A}"/>
              </a:ext>
            </a:extLst>
          </p:cNvPr>
          <p:cNvGrpSpPr>
            <a:grpSpLocks/>
          </p:cNvGrpSpPr>
          <p:nvPr/>
        </p:nvGrpSpPr>
        <p:grpSpPr bwMode="auto">
          <a:xfrm>
            <a:off x="704850" y="1335088"/>
            <a:ext cx="8294688" cy="838200"/>
            <a:chOff x="444" y="861"/>
            <a:chExt cx="5225" cy="528"/>
          </a:xfrm>
        </p:grpSpPr>
        <p:sp>
          <p:nvSpPr>
            <p:cNvPr id="23585" name="Rectangle 41">
              <a:extLst>
                <a:ext uri="{FF2B5EF4-FFF2-40B4-BE49-F238E27FC236}">
                  <a16:creationId xmlns:a16="http://schemas.microsoft.com/office/drawing/2014/main" id="{AF0133C4-F99C-E841-B2AD-68787B80538D}"/>
                </a:ext>
              </a:extLst>
            </p:cNvPr>
            <p:cNvSpPr>
              <a:spLocks noChangeArrowheads="1"/>
            </p:cNvSpPr>
            <p:nvPr/>
          </p:nvSpPr>
          <p:spPr bwMode="auto">
            <a:xfrm>
              <a:off x="444" y="861"/>
              <a:ext cx="5225" cy="52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86" name="Rectangle 42">
              <a:extLst>
                <a:ext uri="{FF2B5EF4-FFF2-40B4-BE49-F238E27FC236}">
                  <a16:creationId xmlns:a16="http://schemas.microsoft.com/office/drawing/2014/main" id="{7BCEBC17-33E5-2642-A921-243C367426C1}"/>
                </a:ext>
              </a:extLst>
            </p:cNvPr>
            <p:cNvSpPr>
              <a:spLocks noChangeArrowheads="1"/>
            </p:cNvSpPr>
            <p:nvPr/>
          </p:nvSpPr>
          <p:spPr bwMode="auto">
            <a:xfrm>
              <a:off x="511" y="882"/>
              <a:ext cx="5090" cy="34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rPr>
                <a:t> fats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   </a:t>
              </a:r>
              <a:r>
                <a:rPr lang="en-US" altLang="en-US" sz="3000" b="1">
                  <a:solidFill>
                    <a:srgbClr val="0F116A"/>
                  </a:solidFill>
                </a:rPr>
                <a:t>glycerol + fatty acids</a:t>
              </a:r>
            </a:p>
          </p:txBody>
        </p:sp>
        <p:sp>
          <p:nvSpPr>
            <p:cNvPr id="23587" name="Rectangle 43">
              <a:extLst>
                <a:ext uri="{FF2B5EF4-FFF2-40B4-BE49-F238E27FC236}">
                  <a16:creationId xmlns:a16="http://schemas.microsoft.com/office/drawing/2014/main" id="{9A13EE2E-68CA-684B-ACAA-9B7565220821}"/>
                </a:ext>
              </a:extLst>
            </p:cNvPr>
            <p:cNvSpPr>
              <a:spLocks noChangeArrowheads="1"/>
            </p:cNvSpPr>
            <p:nvPr/>
          </p:nvSpPr>
          <p:spPr bwMode="auto">
            <a:xfrm>
              <a:off x="1352" y="1101"/>
              <a:ext cx="99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hydrolysis</a:t>
              </a:r>
              <a:endParaRPr lang="en-US" altLang="en-US" sz="3000" b="1">
                <a:solidFill>
                  <a:srgbClr val="0F116A"/>
                </a:solidFill>
              </a:endParaRPr>
            </a:p>
          </p:txBody>
        </p:sp>
      </p:grpSp>
      <p:grpSp>
        <p:nvGrpSpPr>
          <p:cNvPr id="6" name="Group 60">
            <a:extLst>
              <a:ext uri="{FF2B5EF4-FFF2-40B4-BE49-F238E27FC236}">
                <a16:creationId xmlns:a16="http://schemas.microsoft.com/office/drawing/2014/main" id="{49E7943E-FA0E-F445-B446-B5A011695CBC}"/>
              </a:ext>
            </a:extLst>
          </p:cNvPr>
          <p:cNvGrpSpPr>
            <a:grpSpLocks/>
          </p:cNvGrpSpPr>
          <p:nvPr/>
        </p:nvGrpSpPr>
        <p:grpSpPr bwMode="auto">
          <a:xfrm>
            <a:off x="704850" y="2357438"/>
            <a:ext cx="8294688" cy="587375"/>
            <a:chOff x="444" y="1523"/>
            <a:chExt cx="5225" cy="370"/>
          </a:xfrm>
        </p:grpSpPr>
        <p:sp>
          <p:nvSpPr>
            <p:cNvPr id="23583" name="Rectangle 46">
              <a:extLst>
                <a:ext uri="{FF2B5EF4-FFF2-40B4-BE49-F238E27FC236}">
                  <a16:creationId xmlns:a16="http://schemas.microsoft.com/office/drawing/2014/main" id="{38947530-950F-5640-8204-43BE86361A38}"/>
                </a:ext>
              </a:extLst>
            </p:cNvPr>
            <p:cNvSpPr>
              <a:spLocks noChangeArrowheads="1"/>
            </p:cNvSpPr>
            <p:nvPr/>
          </p:nvSpPr>
          <p:spPr bwMode="auto">
            <a:xfrm>
              <a:off x="444" y="1523"/>
              <a:ext cx="5225" cy="37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84" name="Rectangle 47">
              <a:extLst>
                <a:ext uri="{FF2B5EF4-FFF2-40B4-BE49-F238E27FC236}">
                  <a16:creationId xmlns:a16="http://schemas.microsoft.com/office/drawing/2014/main" id="{F5F3F6F6-3A84-5A49-B0AC-776DB39FE9C2}"/>
                </a:ext>
              </a:extLst>
            </p:cNvPr>
            <p:cNvSpPr>
              <a:spLocks noChangeArrowheads="1"/>
            </p:cNvSpPr>
            <p:nvPr/>
          </p:nvSpPr>
          <p:spPr bwMode="auto">
            <a:xfrm>
              <a:off x="511" y="1544"/>
              <a:ext cx="5090" cy="34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0F116A"/>
                  </a:solidFill>
                </a:rPr>
                <a:t>   glycerol (3C)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 </a:t>
              </a:r>
              <a:r>
                <a:rPr lang="en-US" altLang="en-US" sz="3000" b="1">
                  <a:solidFill>
                    <a:srgbClr val="0F116A"/>
                  </a:solidFill>
                </a:rPr>
                <a:t>G3P </a:t>
              </a:r>
              <a:r>
                <a:rPr lang="en-US" altLang="en-US" sz="3000" b="1">
                  <a:solidFill>
                    <a:srgbClr val="0F116A"/>
                  </a:solidFill>
                  <a:sym typeface="Symbol" pitchFamily="2" charset="2"/>
                </a:rPr>
                <a:t></a:t>
              </a:r>
              <a:r>
                <a:rPr lang="en-US" altLang="en-US" sz="3000" b="1">
                  <a:solidFill>
                    <a:srgbClr val="0F116A"/>
                  </a:solidFill>
                </a:rPr>
                <a:t> </a:t>
              </a:r>
              <a:r>
                <a:rPr lang="en-US" altLang="en-US" sz="3000" b="1">
                  <a:solidFill>
                    <a:srgbClr val="0F116A"/>
                  </a:solidFill>
                  <a:sym typeface="Symbol" pitchFamily="2" charset="2"/>
                </a:rPr>
                <a:t> glycolysis</a:t>
              </a:r>
            </a:p>
          </p:txBody>
        </p:sp>
      </p:grpSp>
    </p:spTree>
    <p:extLst>
      <p:ext uri="{BB962C8B-B14F-4D97-AF65-F5344CB8AC3E}">
        <p14:creationId xmlns:p14="http://schemas.microsoft.com/office/powerpoint/2010/main" val="2704297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415757"/>
                                        </p:tgtEl>
                                        <p:attrNameLst>
                                          <p:attrName>style.visibility</p:attrName>
                                        </p:attrNameLst>
                                      </p:cBhvr>
                                      <p:to>
                                        <p:strVal val="visible"/>
                                      </p:to>
                                    </p:set>
                                    <p:animEffect transition="in" filter="circle(out)">
                                      <p:cBhvr>
                                        <p:cTn id="19" dur="1000"/>
                                        <p:tgtEl>
                                          <p:spTgt spid="415757"/>
                                        </p:tgtEl>
                                      </p:cBhvr>
                                    </p:animEffect>
                                  </p:childTnLst>
                                  <p:subTnLst>
                                    <p:audio>
                                      <p:cMediaNode>
                                        <p:cTn display="0" masterRel="sameClick">
                                          <p:stCondLst>
                                            <p:cond evt="begin" delay="0">
                                              <p:tn val="17"/>
                                            </p:cond>
                                          </p:stCondLst>
                                          <p:endCondLst>
                                            <p:cond evt="onStopAudio" delay="0">
                                              <p:tgtEl>
                                                <p:sldTgt/>
                                              </p:tgtEl>
                                            </p:cond>
                                          </p:endCondLst>
                                        </p:cTn>
                                        <p:tgtEl>
                                          <p:sndTgt r:embed="rId5" name="Whoosh"/>
                                        </p:tgtEl>
                                      </p:cMediaNode>
                                    </p:audio>
                                  </p:sub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5"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Pencil Chec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15767"/>
                                        </p:tgtEl>
                                        <p:attrNameLst>
                                          <p:attrName>style.visibility</p:attrName>
                                        </p:attrNameLst>
                                      </p:cBhvr>
                                      <p:to>
                                        <p:strVal val="visible"/>
                                      </p:to>
                                    </p:set>
                                    <p:animEffect transition="in" filter="wipe(down)">
                                      <p:cBhvr>
                                        <p:cTn id="34" dur="500"/>
                                        <p:tgtEl>
                                          <p:spTgt spid="415767"/>
                                        </p:tgtEl>
                                      </p:cBhvr>
                                    </p:animEffect>
                                  </p:childTnLst>
                                  <p:subTnLst>
                                    <p:audio>
                                      <p:cMediaNode>
                                        <p:cTn display="0" masterRel="sameClick">
                                          <p:stCondLst>
                                            <p:cond evt="begin" delay="0">
                                              <p:tn val="32"/>
                                            </p:cond>
                                          </p:stCondLst>
                                          <p:endCondLst>
                                            <p:cond evt="onStopAudio" delay="0">
                                              <p:tgtEl>
                                                <p:sldTgt/>
                                              </p:tgtEl>
                                            </p:cond>
                                          </p:endCondLst>
                                        </p:cTn>
                                        <p:tgtEl>
                                          <p:sndTgt r:embed="rId4" name="Pencil Check"/>
                                        </p:tgtEl>
                                      </p:cMediaNode>
                                    </p:audio>
                                  </p:subTnLst>
                                </p:cTn>
                              </p:par>
                            </p:childTnLst>
                          </p:cTn>
                        </p:par>
                        <p:par>
                          <p:cTn id="35" fill="hold" nodeType="afterGroup">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415761"/>
                                        </p:tgtEl>
                                        <p:attrNameLst>
                                          <p:attrName>style.visibility</p:attrName>
                                        </p:attrNameLst>
                                      </p:cBhvr>
                                      <p:to>
                                        <p:strVal val="visible"/>
                                      </p:to>
                                    </p:set>
                                    <p:animEffect transition="in" filter="wipe(down)">
                                      <p:cBhvr>
                                        <p:cTn id="38" dur="500"/>
                                        <p:tgtEl>
                                          <p:spTgt spid="415761"/>
                                        </p:tgtEl>
                                      </p:cBhvr>
                                    </p:animEffect>
                                  </p:childTnLst>
                                </p:cTn>
                              </p:par>
                            </p:childTnLst>
                          </p:cTn>
                        </p:par>
                        <p:par>
                          <p:cTn id="39" fill="hold" nodeType="afterGroup">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415762"/>
                                        </p:tgtEl>
                                        <p:attrNameLst>
                                          <p:attrName>style.visibility</p:attrName>
                                        </p:attrNameLst>
                                      </p:cBhvr>
                                      <p:to>
                                        <p:strVal val="visible"/>
                                      </p:to>
                                    </p:set>
                                    <p:animEffect transition="in" filter="wipe(down)">
                                      <p:cBhvr>
                                        <p:cTn id="42" dur="500"/>
                                        <p:tgtEl>
                                          <p:spTgt spid="415762"/>
                                        </p:tgtEl>
                                      </p:cBhvr>
                                    </p:animEffect>
                                  </p:childTnLst>
                                </p:cTn>
                              </p:par>
                            </p:childTnLst>
                          </p:cTn>
                        </p:par>
                        <p:par>
                          <p:cTn id="43" fill="hold" nodeType="afterGroup">
                            <p:stCondLst>
                              <p:cond delay="1500"/>
                            </p:stCondLst>
                            <p:childTnLst>
                              <p:par>
                                <p:cTn id="44" presetID="22" presetClass="entr" presetSubtype="4" fill="hold" grpId="0" nodeType="afterEffect">
                                  <p:stCondLst>
                                    <p:cond delay="0"/>
                                  </p:stCondLst>
                                  <p:childTnLst>
                                    <p:set>
                                      <p:cBhvr>
                                        <p:cTn id="45" dur="1" fill="hold">
                                          <p:stCondLst>
                                            <p:cond delay="0"/>
                                          </p:stCondLst>
                                        </p:cTn>
                                        <p:tgtEl>
                                          <p:spTgt spid="415763"/>
                                        </p:tgtEl>
                                        <p:attrNameLst>
                                          <p:attrName>style.visibility</p:attrName>
                                        </p:attrNameLst>
                                      </p:cBhvr>
                                      <p:to>
                                        <p:strVal val="visible"/>
                                      </p:to>
                                    </p:set>
                                    <p:animEffect transition="in" filter="wipe(down)">
                                      <p:cBhvr>
                                        <p:cTn id="46" dur="500"/>
                                        <p:tgtEl>
                                          <p:spTgt spid="415763"/>
                                        </p:tgtEl>
                                      </p:cBhvr>
                                    </p:animEffect>
                                  </p:childTnLst>
                                </p:cTn>
                              </p:par>
                            </p:childTnLst>
                          </p:cTn>
                        </p:par>
                        <p:par>
                          <p:cTn id="47" fill="hold" nodeType="afterGroup">
                            <p:stCondLst>
                              <p:cond delay="2000"/>
                            </p:stCondLst>
                            <p:childTnLst>
                              <p:par>
                                <p:cTn id="48" presetID="22" presetClass="entr" presetSubtype="4" fill="hold" grpId="0" nodeType="afterEffect">
                                  <p:stCondLst>
                                    <p:cond delay="0"/>
                                  </p:stCondLst>
                                  <p:childTnLst>
                                    <p:set>
                                      <p:cBhvr>
                                        <p:cTn id="49" dur="1" fill="hold">
                                          <p:stCondLst>
                                            <p:cond delay="0"/>
                                          </p:stCondLst>
                                        </p:cTn>
                                        <p:tgtEl>
                                          <p:spTgt spid="415764"/>
                                        </p:tgtEl>
                                        <p:attrNameLst>
                                          <p:attrName>style.visibility</p:attrName>
                                        </p:attrNameLst>
                                      </p:cBhvr>
                                      <p:to>
                                        <p:strVal val="visible"/>
                                      </p:to>
                                    </p:set>
                                    <p:animEffect transition="in" filter="wipe(down)">
                                      <p:cBhvr>
                                        <p:cTn id="50" dur="500"/>
                                        <p:tgtEl>
                                          <p:spTgt spid="415764"/>
                                        </p:tgtEl>
                                      </p:cBhvr>
                                    </p:animEffect>
                                  </p:childTnLst>
                                </p:cTn>
                              </p:par>
                            </p:childTnLst>
                          </p:cTn>
                        </p:par>
                        <p:par>
                          <p:cTn id="51" fill="hold" nodeType="afterGroup">
                            <p:stCondLst>
                              <p:cond delay="2500"/>
                            </p:stCondLst>
                            <p:childTnLst>
                              <p:par>
                                <p:cTn id="52" presetID="22" presetClass="entr" presetSubtype="4" fill="hold" grpId="0" nodeType="afterEffect">
                                  <p:stCondLst>
                                    <p:cond delay="0"/>
                                  </p:stCondLst>
                                  <p:childTnLst>
                                    <p:set>
                                      <p:cBhvr>
                                        <p:cTn id="53" dur="1" fill="hold">
                                          <p:stCondLst>
                                            <p:cond delay="0"/>
                                          </p:stCondLst>
                                        </p:cTn>
                                        <p:tgtEl>
                                          <p:spTgt spid="415765"/>
                                        </p:tgtEl>
                                        <p:attrNameLst>
                                          <p:attrName>style.visibility</p:attrName>
                                        </p:attrNameLst>
                                      </p:cBhvr>
                                      <p:to>
                                        <p:strVal val="visible"/>
                                      </p:to>
                                    </p:set>
                                    <p:animEffect transition="in" filter="wipe(down)">
                                      <p:cBhvr>
                                        <p:cTn id="54" dur="500"/>
                                        <p:tgtEl>
                                          <p:spTgt spid="415765"/>
                                        </p:tgtEl>
                                      </p:cBhvr>
                                    </p:animEffect>
                                  </p:childTnLst>
                                </p:cTn>
                              </p:par>
                            </p:childTnLst>
                          </p:cTn>
                        </p:par>
                        <p:par>
                          <p:cTn id="55" fill="hold" nodeType="afterGroup">
                            <p:stCondLst>
                              <p:cond delay="3000"/>
                            </p:stCondLst>
                            <p:childTnLst>
                              <p:par>
                                <p:cTn id="56" presetID="22" presetClass="entr" presetSubtype="4" fill="hold" grpId="0" nodeType="afterEffect">
                                  <p:stCondLst>
                                    <p:cond delay="0"/>
                                  </p:stCondLst>
                                  <p:childTnLst>
                                    <p:set>
                                      <p:cBhvr>
                                        <p:cTn id="57" dur="1" fill="hold">
                                          <p:stCondLst>
                                            <p:cond delay="0"/>
                                          </p:stCondLst>
                                        </p:cTn>
                                        <p:tgtEl>
                                          <p:spTgt spid="415766"/>
                                        </p:tgtEl>
                                        <p:attrNameLst>
                                          <p:attrName>style.visibility</p:attrName>
                                        </p:attrNameLst>
                                      </p:cBhvr>
                                      <p:to>
                                        <p:strVal val="visible"/>
                                      </p:to>
                                    </p:set>
                                    <p:animEffect transition="in" filter="wipe(down)">
                                      <p:cBhvr>
                                        <p:cTn id="58" dur="500"/>
                                        <p:tgtEl>
                                          <p:spTgt spid="415766"/>
                                        </p:tgtEl>
                                      </p:cBhvr>
                                    </p:animEffect>
                                  </p:childTnLst>
                                </p:cTn>
                              </p:par>
                            </p:childTnLst>
                          </p:cTn>
                        </p:par>
                        <p:par>
                          <p:cTn id="59" fill="hold" nodeType="afterGroup">
                            <p:stCondLst>
                              <p:cond delay="3500"/>
                            </p:stCondLst>
                            <p:childTnLst>
                              <p:par>
                                <p:cTn id="60" presetID="22" presetClass="entr" presetSubtype="1"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wipe(up)">
                                      <p:cBhvr>
                                        <p:cTn id="62" dur="500"/>
                                        <p:tgtEl>
                                          <p:spTgt spid="4"/>
                                        </p:tgtEl>
                                      </p:cBhvr>
                                    </p:animEffect>
                                  </p:childTnLst>
                                  <p:subTnLst>
                                    <p:audio>
                                      <p:cMediaNode>
                                        <p:cTn display="0" masterRel="sameClick">
                                          <p:stCondLst>
                                            <p:cond evt="begin" delay="0">
                                              <p:tn val="60"/>
                                            </p:cond>
                                          </p:stCondLst>
                                          <p:endCondLst>
                                            <p:cond evt="onStopAudio" delay="0">
                                              <p:tgtEl>
                                                <p:sldTgt/>
                                              </p:tgtEl>
                                            </p:cond>
                                          </p:endCondLst>
                                        </p:cTn>
                                        <p:tgtEl>
                                          <p:sndTgt r:embed="rId5"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15774"/>
                                        </p:tgtEl>
                                        <p:attrNameLst>
                                          <p:attrName>style.visibility</p:attrName>
                                        </p:attrNameLst>
                                      </p:cBhvr>
                                      <p:to>
                                        <p:strVal val="visible"/>
                                      </p:to>
                                    </p:set>
                                    <p:animEffect transition="in" filter="wipe(down)">
                                      <p:cBhvr>
                                        <p:cTn id="67" dur="500"/>
                                        <p:tgtEl>
                                          <p:spTgt spid="415774"/>
                                        </p:tgtEl>
                                      </p:cBhvr>
                                    </p:animEffect>
                                  </p:childTnLst>
                                  <p:subTnLst>
                                    <p:audio>
                                      <p:cMediaNode>
                                        <p:cTn display="0" masterRel="sameClick">
                                          <p:stCondLst>
                                            <p:cond evt="begin" delay="0">
                                              <p:tn val="65"/>
                                            </p:cond>
                                          </p:stCondLst>
                                          <p:endCondLst>
                                            <p:cond evt="onStopAudio" delay="0">
                                              <p:tgtEl>
                                                <p:sldTgt/>
                                              </p:tgtEl>
                                            </p:cond>
                                          </p:endCondLst>
                                        </p:cTn>
                                        <p:tgtEl>
                                          <p:sndTgt r:embed="rId4" name="Pencil Check"/>
                                        </p:tgtEl>
                                      </p:cMediaNode>
                                    </p:audio>
                                  </p:subTnLst>
                                </p:cTn>
                              </p:par>
                            </p:childTnLst>
                          </p:cTn>
                        </p:par>
                        <p:par>
                          <p:cTn id="68" fill="hold" nodeType="afterGroup">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415768"/>
                                        </p:tgtEl>
                                        <p:attrNameLst>
                                          <p:attrName>style.visibility</p:attrName>
                                        </p:attrNameLst>
                                      </p:cBhvr>
                                      <p:to>
                                        <p:strVal val="visible"/>
                                      </p:to>
                                    </p:set>
                                    <p:animEffect transition="in" filter="wipe(down)">
                                      <p:cBhvr>
                                        <p:cTn id="71" dur="500"/>
                                        <p:tgtEl>
                                          <p:spTgt spid="415768"/>
                                        </p:tgtEl>
                                      </p:cBhvr>
                                    </p:animEffect>
                                  </p:childTnLst>
                                </p:cTn>
                              </p:par>
                            </p:childTnLst>
                          </p:cTn>
                        </p:par>
                        <p:par>
                          <p:cTn id="72" fill="hold" nodeType="afterGroup">
                            <p:stCondLst>
                              <p:cond delay="1000"/>
                            </p:stCondLst>
                            <p:childTnLst>
                              <p:par>
                                <p:cTn id="73" presetID="22" presetClass="entr" presetSubtype="4" fill="hold" grpId="0" nodeType="afterEffect">
                                  <p:stCondLst>
                                    <p:cond delay="0"/>
                                  </p:stCondLst>
                                  <p:childTnLst>
                                    <p:set>
                                      <p:cBhvr>
                                        <p:cTn id="74" dur="1" fill="hold">
                                          <p:stCondLst>
                                            <p:cond delay="0"/>
                                          </p:stCondLst>
                                        </p:cTn>
                                        <p:tgtEl>
                                          <p:spTgt spid="415769"/>
                                        </p:tgtEl>
                                        <p:attrNameLst>
                                          <p:attrName>style.visibility</p:attrName>
                                        </p:attrNameLst>
                                      </p:cBhvr>
                                      <p:to>
                                        <p:strVal val="visible"/>
                                      </p:to>
                                    </p:set>
                                    <p:animEffect transition="in" filter="wipe(down)">
                                      <p:cBhvr>
                                        <p:cTn id="75" dur="500"/>
                                        <p:tgtEl>
                                          <p:spTgt spid="415769"/>
                                        </p:tgtEl>
                                      </p:cBhvr>
                                    </p:animEffect>
                                  </p:childTnLst>
                                </p:cTn>
                              </p:par>
                            </p:childTnLst>
                          </p:cTn>
                        </p:par>
                        <p:par>
                          <p:cTn id="76" fill="hold" nodeType="afterGroup">
                            <p:stCondLst>
                              <p:cond delay="1500"/>
                            </p:stCondLst>
                            <p:childTnLst>
                              <p:par>
                                <p:cTn id="77" presetID="22" presetClass="entr" presetSubtype="4" fill="hold" grpId="0" nodeType="afterEffect">
                                  <p:stCondLst>
                                    <p:cond delay="0"/>
                                  </p:stCondLst>
                                  <p:childTnLst>
                                    <p:set>
                                      <p:cBhvr>
                                        <p:cTn id="78" dur="1" fill="hold">
                                          <p:stCondLst>
                                            <p:cond delay="0"/>
                                          </p:stCondLst>
                                        </p:cTn>
                                        <p:tgtEl>
                                          <p:spTgt spid="415770"/>
                                        </p:tgtEl>
                                        <p:attrNameLst>
                                          <p:attrName>style.visibility</p:attrName>
                                        </p:attrNameLst>
                                      </p:cBhvr>
                                      <p:to>
                                        <p:strVal val="visible"/>
                                      </p:to>
                                    </p:set>
                                    <p:animEffect transition="in" filter="wipe(down)">
                                      <p:cBhvr>
                                        <p:cTn id="79" dur="500"/>
                                        <p:tgtEl>
                                          <p:spTgt spid="415770"/>
                                        </p:tgtEl>
                                      </p:cBhvr>
                                    </p:animEffect>
                                  </p:childTnLst>
                                </p:cTn>
                              </p:par>
                            </p:childTnLst>
                          </p:cTn>
                        </p:par>
                        <p:par>
                          <p:cTn id="80" fill="hold" nodeType="afterGroup">
                            <p:stCondLst>
                              <p:cond delay="2000"/>
                            </p:stCondLst>
                            <p:childTnLst>
                              <p:par>
                                <p:cTn id="81" presetID="22" presetClass="entr" presetSubtype="4" fill="hold" grpId="0" nodeType="afterEffect">
                                  <p:stCondLst>
                                    <p:cond delay="0"/>
                                  </p:stCondLst>
                                  <p:childTnLst>
                                    <p:set>
                                      <p:cBhvr>
                                        <p:cTn id="82" dur="1" fill="hold">
                                          <p:stCondLst>
                                            <p:cond delay="0"/>
                                          </p:stCondLst>
                                        </p:cTn>
                                        <p:tgtEl>
                                          <p:spTgt spid="415771"/>
                                        </p:tgtEl>
                                        <p:attrNameLst>
                                          <p:attrName>style.visibility</p:attrName>
                                        </p:attrNameLst>
                                      </p:cBhvr>
                                      <p:to>
                                        <p:strVal val="visible"/>
                                      </p:to>
                                    </p:set>
                                    <p:animEffect transition="in" filter="wipe(down)">
                                      <p:cBhvr>
                                        <p:cTn id="83" dur="500"/>
                                        <p:tgtEl>
                                          <p:spTgt spid="415771"/>
                                        </p:tgtEl>
                                      </p:cBhvr>
                                    </p:animEffect>
                                  </p:childTnLst>
                                </p:cTn>
                              </p:par>
                            </p:childTnLst>
                          </p:cTn>
                        </p:par>
                        <p:par>
                          <p:cTn id="84" fill="hold" nodeType="afterGroup">
                            <p:stCondLst>
                              <p:cond delay="2500"/>
                            </p:stCondLst>
                            <p:childTnLst>
                              <p:par>
                                <p:cTn id="85" presetID="22" presetClass="entr" presetSubtype="4" fill="hold" grpId="0" nodeType="afterEffect">
                                  <p:stCondLst>
                                    <p:cond delay="0"/>
                                  </p:stCondLst>
                                  <p:childTnLst>
                                    <p:set>
                                      <p:cBhvr>
                                        <p:cTn id="86" dur="1" fill="hold">
                                          <p:stCondLst>
                                            <p:cond delay="0"/>
                                          </p:stCondLst>
                                        </p:cTn>
                                        <p:tgtEl>
                                          <p:spTgt spid="415772"/>
                                        </p:tgtEl>
                                        <p:attrNameLst>
                                          <p:attrName>style.visibility</p:attrName>
                                        </p:attrNameLst>
                                      </p:cBhvr>
                                      <p:to>
                                        <p:strVal val="visible"/>
                                      </p:to>
                                    </p:set>
                                    <p:animEffect transition="in" filter="wipe(down)">
                                      <p:cBhvr>
                                        <p:cTn id="87" dur="500"/>
                                        <p:tgtEl>
                                          <p:spTgt spid="415772"/>
                                        </p:tgtEl>
                                      </p:cBhvr>
                                    </p:animEffect>
                                  </p:childTnLst>
                                </p:cTn>
                              </p:par>
                            </p:childTnLst>
                          </p:cTn>
                        </p:par>
                        <p:par>
                          <p:cTn id="88" fill="hold" nodeType="afterGroup">
                            <p:stCondLst>
                              <p:cond delay="3000"/>
                            </p:stCondLst>
                            <p:childTnLst>
                              <p:par>
                                <p:cTn id="89" presetID="22" presetClass="entr" presetSubtype="4" fill="hold" grpId="0" nodeType="afterEffect">
                                  <p:stCondLst>
                                    <p:cond delay="0"/>
                                  </p:stCondLst>
                                  <p:childTnLst>
                                    <p:set>
                                      <p:cBhvr>
                                        <p:cTn id="90" dur="1" fill="hold">
                                          <p:stCondLst>
                                            <p:cond delay="0"/>
                                          </p:stCondLst>
                                        </p:cTn>
                                        <p:tgtEl>
                                          <p:spTgt spid="415773"/>
                                        </p:tgtEl>
                                        <p:attrNameLst>
                                          <p:attrName>style.visibility</p:attrName>
                                        </p:attrNameLst>
                                      </p:cBhvr>
                                      <p:to>
                                        <p:strVal val="visible"/>
                                      </p:to>
                                    </p:set>
                                    <p:animEffect transition="in" filter="wipe(down)">
                                      <p:cBhvr>
                                        <p:cTn id="91" dur="500"/>
                                        <p:tgtEl>
                                          <p:spTgt spid="415773"/>
                                        </p:tgtEl>
                                      </p:cBhvr>
                                    </p:animEffect>
                                  </p:childTnLst>
                                </p:cTn>
                              </p:par>
                            </p:childTnLst>
                          </p:cTn>
                        </p:par>
                        <p:par>
                          <p:cTn id="92" fill="hold" nodeType="afterGroup">
                            <p:stCondLst>
                              <p:cond delay="3500"/>
                            </p:stCondLst>
                            <p:childTnLst>
                              <p:par>
                                <p:cTn id="93" presetID="22" presetClass="entr" presetSubtype="4" fill="hold" grpId="0" nodeType="afterEffect">
                                  <p:stCondLst>
                                    <p:cond delay="0"/>
                                  </p:stCondLst>
                                  <p:childTnLst>
                                    <p:set>
                                      <p:cBhvr>
                                        <p:cTn id="94" dur="1" fill="hold">
                                          <p:stCondLst>
                                            <p:cond delay="0"/>
                                          </p:stCondLst>
                                        </p:cTn>
                                        <p:tgtEl>
                                          <p:spTgt spid="415781"/>
                                        </p:tgtEl>
                                        <p:attrNameLst>
                                          <p:attrName>style.visibility</p:attrName>
                                        </p:attrNameLst>
                                      </p:cBhvr>
                                      <p:to>
                                        <p:strVal val="visible"/>
                                      </p:to>
                                    </p:set>
                                    <p:animEffect transition="in" filter="wipe(down)">
                                      <p:cBhvr>
                                        <p:cTn id="95" dur="500"/>
                                        <p:tgtEl>
                                          <p:spTgt spid="415781"/>
                                        </p:tgtEl>
                                      </p:cBhvr>
                                    </p:animEffect>
                                  </p:childTnLst>
                                  <p:subTnLst>
                                    <p:audio>
                                      <p:cMediaNode>
                                        <p:cTn display="0" masterRel="sameClick">
                                          <p:stCondLst>
                                            <p:cond evt="begin" delay="0">
                                              <p:tn val="93"/>
                                            </p:cond>
                                          </p:stCondLst>
                                          <p:endCondLst>
                                            <p:cond evt="onStopAudio" delay="0">
                                              <p:tgtEl>
                                                <p:sldTgt/>
                                              </p:tgtEl>
                                            </p:cond>
                                          </p:endCondLst>
                                        </p:cTn>
                                        <p:tgtEl>
                                          <p:sndTgt r:embed="rId4" name="Pencil Check"/>
                                        </p:tgtEl>
                                      </p:cMediaNode>
                                    </p:audio>
                                  </p:subTnLst>
                                </p:cTn>
                              </p:par>
                            </p:childTnLst>
                          </p:cTn>
                        </p:par>
                        <p:par>
                          <p:cTn id="96" fill="hold" nodeType="afterGroup">
                            <p:stCondLst>
                              <p:cond delay="4000"/>
                            </p:stCondLst>
                            <p:childTnLst>
                              <p:par>
                                <p:cTn id="97" presetID="22" presetClass="entr" presetSubtype="4" fill="hold" grpId="0" nodeType="afterEffect">
                                  <p:stCondLst>
                                    <p:cond delay="0"/>
                                  </p:stCondLst>
                                  <p:childTnLst>
                                    <p:set>
                                      <p:cBhvr>
                                        <p:cTn id="98" dur="1" fill="hold">
                                          <p:stCondLst>
                                            <p:cond delay="0"/>
                                          </p:stCondLst>
                                        </p:cTn>
                                        <p:tgtEl>
                                          <p:spTgt spid="415775"/>
                                        </p:tgtEl>
                                        <p:attrNameLst>
                                          <p:attrName>style.visibility</p:attrName>
                                        </p:attrNameLst>
                                      </p:cBhvr>
                                      <p:to>
                                        <p:strVal val="visible"/>
                                      </p:to>
                                    </p:set>
                                    <p:animEffect transition="in" filter="wipe(down)">
                                      <p:cBhvr>
                                        <p:cTn id="99" dur="500"/>
                                        <p:tgtEl>
                                          <p:spTgt spid="415775"/>
                                        </p:tgtEl>
                                      </p:cBhvr>
                                    </p:animEffect>
                                  </p:childTnLst>
                                </p:cTn>
                              </p:par>
                            </p:childTnLst>
                          </p:cTn>
                        </p:par>
                        <p:par>
                          <p:cTn id="100" fill="hold" nodeType="afterGroup">
                            <p:stCondLst>
                              <p:cond delay="4500"/>
                            </p:stCondLst>
                            <p:childTnLst>
                              <p:par>
                                <p:cTn id="101" presetID="22" presetClass="entr" presetSubtype="4" fill="hold" grpId="0" nodeType="afterEffect">
                                  <p:stCondLst>
                                    <p:cond delay="0"/>
                                  </p:stCondLst>
                                  <p:childTnLst>
                                    <p:set>
                                      <p:cBhvr>
                                        <p:cTn id="102" dur="1" fill="hold">
                                          <p:stCondLst>
                                            <p:cond delay="0"/>
                                          </p:stCondLst>
                                        </p:cTn>
                                        <p:tgtEl>
                                          <p:spTgt spid="415776"/>
                                        </p:tgtEl>
                                        <p:attrNameLst>
                                          <p:attrName>style.visibility</p:attrName>
                                        </p:attrNameLst>
                                      </p:cBhvr>
                                      <p:to>
                                        <p:strVal val="visible"/>
                                      </p:to>
                                    </p:set>
                                    <p:animEffect transition="in" filter="wipe(down)">
                                      <p:cBhvr>
                                        <p:cTn id="103" dur="500"/>
                                        <p:tgtEl>
                                          <p:spTgt spid="415776"/>
                                        </p:tgtEl>
                                      </p:cBhvr>
                                    </p:animEffect>
                                  </p:childTnLst>
                                </p:cTn>
                              </p:par>
                            </p:childTnLst>
                          </p:cTn>
                        </p:par>
                        <p:par>
                          <p:cTn id="104" fill="hold" nodeType="afterGroup">
                            <p:stCondLst>
                              <p:cond delay="5000"/>
                            </p:stCondLst>
                            <p:childTnLst>
                              <p:par>
                                <p:cTn id="105" presetID="22" presetClass="entr" presetSubtype="4" fill="hold" grpId="0" nodeType="afterEffect">
                                  <p:stCondLst>
                                    <p:cond delay="0"/>
                                  </p:stCondLst>
                                  <p:childTnLst>
                                    <p:set>
                                      <p:cBhvr>
                                        <p:cTn id="106" dur="1" fill="hold">
                                          <p:stCondLst>
                                            <p:cond delay="0"/>
                                          </p:stCondLst>
                                        </p:cTn>
                                        <p:tgtEl>
                                          <p:spTgt spid="415777"/>
                                        </p:tgtEl>
                                        <p:attrNameLst>
                                          <p:attrName>style.visibility</p:attrName>
                                        </p:attrNameLst>
                                      </p:cBhvr>
                                      <p:to>
                                        <p:strVal val="visible"/>
                                      </p:to>
                                    </p:set>
                                    <p:animEffect transition="in" filter="wipe(down)">
                                      <p:cBhvr>
                                        <p:cTn id="107" dur="500"/>
                                        <p:tgtEl>
                                          <p:spTgt spid="415777"/>
                                        </p:tgtEl>
                                      </p:cBhvr>
                                    </p:animEffect>
                                  </p:childTnLst>
                                </p:cTn>
                              </p:par>
                            </p:childTnLst>
                          </p:cTn>
                        </p:par>
                        <p:par>
                          <p:cTn id="108" fill="hold" nodeType="afterGroup">
                            <p:stCondLst>
                              <p:cond delay="5500"/>
                            </p:stCondLst>
                            <p:childTnLst>
                              <p:par>
                                <p:cTn id="109" presetID="22" presetClass="entr" presetSubtype="4" fill="hold" grpId="0" nodeType="afterEffect">
                                  <p:stCondLst>
                                    <p:cond delay="0"/>
                                  </p:stCondLst>
                                  <p:childTnLst>
                                    <p:set>
                                      <p:cBhvr>
                                        <p:cTn id="110" dur="1" fill="hold">
                                          <p:stCondLst>
                                            <p:cond delay="0"/>
                                          </p:stCondLst>
                                        </p:cTn>
                                        <p:tgtEl>
                                          <p:spTgt spid="415778"/>
                                        </p:tgtEl>
                                        <p:attrNameLst>
                                          <p:attrName>style.visibility</p:attrName>
                                        </p:attrNameLst>
                                      </p:cBhvr>
                                      <p:to>
                                        <p:strVal val="visible"/>
                                      </p:to>
                                    </p:set>
                                    <p:animEffect transition="in" filter="wipe(down)">
                                      <p:cBhvr>
                                        <p:cTn id="111" dur="500"/>
                                        <p:tgtEl>
                                          <p:spTgt spid="415778"/>
                                        </p:tgtEl>
                                      </p:cBhvr>
                                    </p:animEffect>
                                  </p:childTnLst>
                                </p:cTn>
                              </p:par>
                            </p:childTnLst>
                          </p:cTn>
                        </p:par>
                        <p:par>
                          <p:cTn id="112" fill="hold" nodeType="afterGroup">
                            <p:stCondLst>
                              <p:cond delay="6000"/>
                            </p:stCondLst>
                            <p:childTnLst>
                              <p:par>
                                <p:cTn id="113" presetID="22" presetClass="entr" presetSubtype="4" fill="hold" grpId="0" nodeType="afterEffect">
                                  <p:stCondLst>
                                    <p:cond delay="0"/>
                                  </p:stCondLst>
                                  <p:childTnLst>
                                    <p:set>
                                      <p:cBhvr>
                                        <p:cTn id="114" dur="1" fill="hold">
                                          <p:stCondLst>
                                            <p:cond delay="0"/>
                                          </p:stCondLst>
                                        </p:cTn>
                                        <p:tgtEl>
                                          <p:spTgt spid="415779"/>
                                        </p:tgtEl>
                                        <p:attrNameLst>
                                          <p:attrName>style.visibility</p:attrName>
                                        </p:attrNameLst>
                                      </p:cBhvr>
                                      <p:to>
                                        <p:strVal val="visible"/>
                                      </p:to>
                                    </p:set>
                                    <p:animEffect transition="in" filter="wipe(down)">
                                      <p:cBhvr>
                                        <p:cTn id="115" dur="500"/>
                                        <p:tgtEl>
                                          <p:spTgt spid="415779"/>
                                        </p:tgtEl>
                                      </p:cBhvr>
                                    </p:animEffect>
                                  </p:childTnLst>
                                </p:cTn>
                              </p:par>
                            </p:childTnLst>
                          </p:cTn>
                        </p:par>
                        <p:par>
                          <p:cTn id="116" fill="hold" nodeType="afterGroup">
                            <p:stCondLst>
                              <p:cond delay="6500"/>
                            </p:stCondLst>
                            <p:childTnLst>
                              <p:par>
                                <p:cTn id="117" presetID="22" presetClass="entr" presetSubtype="4" fill="hold" grpId="0" nodeType="afterEffect">
                                  <p:stCondLst>
                                    <p:cond delay="0"/>
                                  </p:stCondLst>
                                  <p:childTnLst>
                                    <p:set>
                                      <p:cBhvr>
                                        <p:cTn id="118" dur="1" fill="hold">
                                          <p:stCondLst>
                                            <p:cond delay="0"/>
                                          </p:stCondLst>
                                        </p:cTn>
                                        <p:tgtEl>
                                          <p:spTgt spid="415780"/>
                                        </p:tgtEl>
                                        <p:attrNameLst>
                                          <p:attrName>style.visibility</p:attrName>
                                        </p:attrNameLst>
                                      </p:cBhvr>
                                      <p:to>
                                        <p:strVal val="visible"/>
                                      </p:to>
                                    </p:set>
                                    <p:animEffect transition="in" filter="wipe(down)">
                                      <p:cBhvr>
                                        <p:cTn id="119" dur="500"/>
                                        <p:tgtEl>
                                          <p:spTgt spid="41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7" grpId="0" animBg="1"/>
      <p:bldP spid="415761" grpId="0" animBg="1"/>
      <p:bldP spid="415762" grpId="0" animBg="1"/>
      <p:bldP spid="415763" grpId="0" animBg="1"/>
      <p:bldP spid="415764" grpId="0" animBg="1"/>
      <p:bldP spid="415765" grpId="0" animBg="1"/>
      <p:bldP spid="415766" grpId="0" animBg="1"/>
      <p:bldP spid="415767" grpId="0" animBg="1"/>
      <p:bldP spid="415768" grpId="0" animBg="1"/>
      <p:bldP spid="415769" grpId="0" animBg="1"/>
      <p:bldP spid="415770" grpId="0" animBg="1"/>
      <p:bldP spid="415771" grpId="0" animBg="1"/>
      <p:bldP spid="415772" grpId="0" animBg="1"/>
      <p:bldP spid="415773" grpId="0" animBg="1"/>
      <p:bldP spid="415774" grpId="0" animBg="1"/>
      <p:bldP spid="415775" grpId="0" animBg="1"/>
      <p:bldP spid="415776" grpId="0" animBg="1"/>
      <p:bldP spid="415777" grpId="0" animBg="1"/>
      <p:bldP spid="415778" grpId="0" animBg="1"/>
      <p:bldP spid="415779" grpId="0" animBg="1"/>
      <p:bldP spid="415780" grpId="0" animBg="1"/>
      <p:bldP spid="41578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C99644-52DD-0B48-8F16-0D105BA1F616}"/>
              </a:ext>
            </a:extLst>
          </p:cNvPr>
          <p:cNvSpPr>
            <a:spLocks noGrp="1" noChangeArrowheads="1"/>
          </p:cNvSpPr>
          <p:nvPr>
            <p:ph type="title"/>
          </p:nvPr>
        </p:nvSpPr>
        <p:spPr/>
        <p:txBody>
          <a:bodyPr/>
          <a:lstStyle/>
          <a:p>
            <a:pPr eaLnBrk="1" hangingPunct="1"/>
            <a:r>
              <a:rPr lang="en-US" altLang="en-US"/>
              <a:t>Carbohydrates vs. Fats </a:t>
            </a:r>
          </a:p>
        </p:txBody>
      </p:sp>
      <p:grpSp>
        <p:nvGrpSpPr>
          <p:cNvPr id="2" name="Group 8">
            <a:extLst>
              <a:ext uri="{FF2B5EF4-FFF2-40B4-BE49-F238E27FC236}">
                <a16:creationId xmlns:a16="http://schemas.microsoft.com/office/drawing/2014/main" id="{60B2ADAB-32F3-9D46-B34E-FCF4816E8C85}"/>
              </a:ext>
            </a:extLst>
          </p:cNvPr>
          <p:cNvGrpSpPr>
            <a:grpSpLocks/>
          </p:cNvGrpSpPr>
          <p:nvPr/>
        </p:nvGrpSpPr>
        <p:grpSpPr bwMode="auto">
          <a:xfrm>
            <a:off x="4940300" y="3825875"/>
            <a:ext cx="4137025" cy="2830513"/>
            <a:chOff x="3112" y="2160"/>
            <a:chExt cx="2606" cy="1783"/>
          </a:xfrm>
        </p:grpSpPr>
        <p:pic>
          <p:nvPicPr>
            <p:cNvPr id="25610" name="Picture 3">
              <a:extLst>
                <a:ext uri="{FF2B5EF4-FFF2-40B4-BE49-F238E27FC236}">
                  <a16:creationId xmlns:a16="http://schemas.microsoft.com/office/drawing/2014/main" id="{6E8E6221-1DD4-1140-8D03-9975662BAD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47400" r="8495" b="8279"/>
            <a:stretch>
              <a:fillRect/>
            </a:stretch>
          </p:blipFill>
          <p:spPr bwMode="auto">
            <a:xfrm>
              <a:off x="3112" y="2526"/>
              <a:ext cx="2606"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Rectangle 4">
              <a:extLst>
                <a:ext uri="{FF2B5EF4-FFF2-40B4-BE49-F238E27FC236}">
                  <a16:creationId xmlns:a16="http://schemas.microsoft.com/office/drawing/2014/main" id="{4C6F5E7B-11B7-D846-BB58-CB325CEAE028}"/>
                </a:ext>
              </a:extLst>
            </p:cNvPr>
            <p:cNvSpPr>
              <a:spLocks noChangeArrowheads="1"/>
            </p:cNvSpPr>
            <p:nvPr/>
          </p:nvSpPr>
          <p:spPr bwMode="auto">
            <a:xfrm>
              <a:off x="4176" y="2160"/>
              <a:ext cx="4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3000" b="1">
                  <a:solidFill>
                    <a:srgbClr val="CC0000"/>
                  </a:solidFill>
                </a:rPr>
                <a:t>fat</a:t>
              </a:r>
              <a:endParaRPr lang="en-US" altLang="en-US" sz="3000" b="1">
                <a:solidFill>
                  <a:srgbClr val="0F116A"/>
                </a:solidFill>
              </a:endParaRPr>
            </a:p>
          </p:txBody>
        </p:sp>
      </p:grpSp>
      <p:grpSp>
        <p:nvGrpSpPr>
          <p:cNvPr id="3" name="Group 9">
            <a:extLst>
              <a:ext uri="{FF2B5EF4-FFF2-40B4-BE49-F238E27FC236}">
                <a16:creationId xmlns:a16="http://schemas.microsoft.com/office/drawing/2014/main" id="{82CDC6D8-216F-9841-B5D2-DA0D7BBEE240}"/>
              </a:ext>
            </a:extLst>
          </p:cNvPr>
          <p:cNvGrpSpPr>
            <a:grpSpLocks/>
          </p:cNvGrpSpPr>
          <p:nvPr/>
        </p:nvGrpSpPr>
        <p:grpSpPr bwMode="auto">
          <a:xfrm>
            <a:off x="15875" y="4587875"/>
            <a:ext cx="4776788" cy="2139950"/>
            <a:chOff x="10" y="2640"/>
            <a:chExt cx="3009" cy="1348"/>
          </a:xfrm>
        </p:grpSpPr>
        <p:pic>
          <p:nvPicPr>
            <p:cNvPr id="25608" name="Picture 5">
              <a:extLst>
                <a:ext uri="{FF2B5EF4-FFF2-40B4-BE49-F238E27FC236}">
                  <a16:creationId xmlns:a16="http://schemas.microsoft.com/office/drawing/2014/main" id="{48E53EDD-D91B-7343-AB96-ACBCFE4C62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55173"/>
            <a:stretch>
              <a:fillRect/>
            </a:stretch>
          </p:blipFill>
          <p:spPr bwMode="auto">
            <a:xfrm>
              <a:off x="10" y="3072"/>
              <a:ext cx="3009" cy="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ectangle 6">
              <a:extLst>
                <a:ext uri="{FF2B5EF4-FFF2-40B4-BE49-F238E27FC236}">
                  <a16:creationId xmlns:a16="http://schemas.microsoft.com/office/drawing/2014/main" id="{4944B89C-F9A5-3E41-AD12-D8BFC73E48B7}"/>
                </a:ext>
              </a:extLst>
            </p:cNvPr>
            <p:cNvSpPr>
              <a:spLocks noChangeArrowheads="1"/>
            </p:cNvSpPr>
            <p:nvPr/>
          </p:nvSpPr>
          <p:spPr bwMode="auto">
            <a:xfrm>
              <a:off x="624" y="2640"/>
              <a:ext cx="16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carbohydrate</a:t>
              </a:r>
              <a:endParaRPr lang="en-US" altLang="en-US" sz="3000" b="1">
                <a:solidFill>
                  <a:srgbClr val="0F116A"/>
                </a:solidFill>
              </a:endParaRPr>
            </a:p>
          </p:txBody>
        </p:sp>
      </p:grpSp>
      <p:sp>
        <p:nvSpPr>
          <p:cNvPr id="377863" name="Rectangle 7" descr="Rectangle: Click to edit Master text styles&#13;&#10;Second level&#13;&#10;Third level&#13;&#10;Fourth level&#13;&#10;Fifth level">
            <a:extLst>
              <a:ext uri="{FF2B5EF4-FFF2-40B4-BE49-F238E27FC236}">
                <a16:creationId xmlns:a16="http://schemas.microsoft.com/office/drawing/2014/main" id="{764776F9-1210-D24B-9E9C-EA9944A2B9F1}"/>
              </a:ext>
            </a:extLst>
          </p:cNvPr>
          <p:cNvSpPr>
            <a:spLocks noGrp="1" noChangeArrowheads="1"/>
          </p:cNvSpPr>
          <p:nvPr>
            <p:ph type="body" idx="1"/>
          </p:nvPr>
        </p:nvSpPr>
        <p:spPr>
          <a:xfrm>
            <a:off x="541338" y="1371600"/>
            <a:ext cx="8069262" cy="3014663"/>
          </a:xfrm>
          <a:noFill/>
        </p:spPr>
        <p:txBody>
          <a:bodyPr/>
          <a:lstStyle/>
          <a:p>
            <a:pPr eaLnBrk="1" hangingPunct="1">
              <a:buClrTx/>
            </a:pPr>
            <a:r>
              <a:rPr lang="en-US" altLang="en-US"/>
              <a:t>Fat generates 2x </a:t>
            </a:r>
            <a:r>
              <a:rPr lang="en-US" altLang="en-US">
                <a:solidFill>
                  <a:srgbClr val="CC0000"/>
                </a:solidFill>
              </a:rPr>
              <a:t>ATP</a:t>
            </a:r>
            <a:r>
              <a:rPr lang="en-US" altLang="en-US"/>
              <a:t> vs. carbohydrate</a:t>
            </a:r>
          </a:p>
          <a:p>
            <a:pPr lvl="1" eaLnBrk="1" hangingPunct="1">
              <a:buClrTx/>
            </a:pPr>
            <a:r>
              <a:rPr lang="en-US" altLang="en-US">
                <a:ea typeface="ＭＳ Ｐゴシック" panose="020B0600070205080204" pitchFamily="34" charset="-128"/>
              </a:rPr>
              <a:t>more </a:t>
            </a:r>
            <a:r>
              <a:rPr lang="en-US" altLang="en-US">
                <a:solidFill>
                  <a:schemeClr val="tx2"/>
                </a:solidFill>
                <a:ea typeface="ＭＳ Ｐゴシック" panose="020B0600070205080204" pitchFamily="34" charset="-128"/>
              </a:rPr>
              <a:t>C</a:t>
            </a:r>
            <a:r>
              <a:rPr lang="en-US" altLang="en-US">
                <a:ea typeface="ＭＳ Ｐゴシック" panose="020B0600070205080204" pitchFamily="34" charset="-128"/>
              </a:rPr>
              <a:t> in gram of fat</a:t>
            </a:r>
          </a:p>
          <a:p>
            <a:pPr lvl="2" eaLnBrk="1" hangingPunct="1"/>
            <a:r>
              <a:rPr lang="en-US" altLang="en-US">
                <a:ea typeface="ＭＳ Ｐゴシック" panose="020B0600070205080204" pitchFamily="34" charset="-128"/>
              </a:rPr>
              <a:t>more energy releasing bonds</a:t>
            </a:r>
          </a:p>
          <a:p>
            <a:pPr lvl="1" eaLnBrk="1" hangingPunct="1">
              <a:buClrTx/>
            </a:pPr>
            <a:r>
              <a:rPr lang="en-US" altLang="en-US">
                <a:ea typeface="ＭＳ Ｐゴシック" panose="020B0600070205080204" pitchFamily="34" charset="-128"/>
              </a:rPr>
              <a:t>more </a:t>
            </a:r>
            <a:r>
              <a:rPr lang="en-US" altLang="en-US">
                <a:solidFill>
                  <a:schemeClr val="tx2"/>
                </a:solidFill>
                <a:ea typeface="ＭＳ Ｐゴシック" panose="020B0600070205080204" pitchFamily="34" charset="-128"/>
              </a:rPr>
              <a:t>O</a:t>
            </a:r>
            <a:r>
              <a:rPr lang="en-US" altLang="en-US">
                <a:ea typeface="ＭＳ Ｐゴシック" panose="020B0600070205080204" pitchFamily="34" charset="-128"/>
              </a:rPr>
              <a:t> in gram of carbohydrate</a:t>
            </a:r>
          </a:p>
          <a:p>
            <a:pPr lvl="2" eaLnBrk="1" hangingPunct="1"/>
            <a:r>
              <a:rPr lang="en-US" altLang="en-US">
                <a:ea typeface="ＭＳ Ｐゴシック" panose="020B0600070205080204" pitchFamily="34" charset="-128"/>
              </a:rPr>
              <a:t>so it’s already partly oxidized</a:t>
            </a:r>
          </a:p>
          <a:p>
            <a:pPr lvl="2" eaLnBrk="1" hangingPunct="1"/>
            <a:r>
              <a:rPr lang="en-US" altLang="en-US">
                <a:ea typeface="ＭＳ Ｐゴシック" panose="020B0600070205080204" pitchFamily="34" charset="-128"/>
              </a:rPr>
              <a:t>less energy to release</a:t>
            </a:r>
          </a:p>
        </p:txBody>
      </p:sp>
      <p:pic>
        <p:nvPicPr>
          <p:cNvPr id="377866" name="Picture 10" descr="penguinL">
            <a:extLst>
              <a:ext uri="{FF2B5EF4-FFF2-40B4-BE49-F238E27FC236}">
                <a16:creationId xmlns:a16="http://schemas.microsoft.com/office/drawing/2014/main" id="{3F0F4541-4D08-834B-9E38-64A8A9BBAB4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0513" y="96838"/>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7" name="AutoShape 11">
            <a:extLst>
              <a:ext uri="{FF2B5EF4-FFF2-40B4-BE49-F238E27FC236}">
                <a16:creationId xmlns:a16="http://schemas.microsoft.com/office/drawing/2014/main" id="{C31DC463-CC18-1247-A4E6-87DF3AFB811C}"/>
              </a:ext>
            </a:extLst>
          </p:cNvPr>
          <p:cNvSpPr>
            <a:spLocks noChangeArrowheads="1"/>
          </p:cNvSpPr>
          <p:nvPr/>
        </p:nvSpPr>
        <p:spPr bwMode="auto">
          <a:xfrm>
            <a:off x="6729413" y="1944688"/>
            <a:ext cx="2433637" cy="1484312"/>
          </a:xfrm>
          <a:prstGeom prst="wedgeEllipseCallout">
            <a:avLst>
              <a:gd name="adj1" fmla="val 10144"/>
              <a:gd name="adj2" fmla="val -14561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That’s why</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it takes so much</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to lose a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pound a fat</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3435504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Pencil Che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3"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77863">
                                            <p:txEl>
                                              <p:pRg st="1" end="1"/>
                                            </p:txEl>
                                          </p:spTgt>
                                        </p:tgtEl>
                                        <p:attrNameLst>
                                          <p:attrName>style.visibility</p:attrName>
                                        </p:attrNameLst>
                                      </p:cBhvr>
                                      <p:to>
                                        <p:strVal val="visible"/>
                                      </p:to>
                                    </p:set>
                                    <p:anim calcmode="lin" valueType="num">
                                      <p:cBhvr additive="base">
                                        <p:cTn id="17" dur="500" fill="hold"/>
                                        <p:tgtEl>
                                          <p:spTgt spid="37786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78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77863">
                                            <p:txEl>
                                              <p:pRg st="2" end="2"/>
                                            </p:txEl>
                                          </p:spTgt>
                                        </p:tgtEl>
                                        <p:attrNameLst>
                                          <p:attrName>style.visibility</p:attrName>
                                        </p:attrNameLst>
                                      </p:cBhvr>
                                      <p:to>
                                        <p:strVal val="visible"/>
                                      </p:to>
                                    </p:set>
                                    <p:anim calcmode="lin" valueType="num">
                                      <p:cBhvr additive="base">
                                        <p:cTn id="23" dur="500" fill="hold"/>
                                        <p:tgtEl>
                                          <p:spTgt spid="377863">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778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77863">
                                            <p:txEl>
                                              <p:pRg st="3" end="3"/>
                                            </p:txEl>
                                          </p:spTgt>
                                        </p:tgtEl>
                                        <p:attrNameLst>
                                          <p:attrName>style.visibility</p:attrName>
                                        </p:attrNameLst>
                                      </p:cBhvr>
                                      <p:to>
                                        <p:strVal val="visible"/>
                                      </p:to>
                                    </p:set>
                                    <p:anim calcmode="lin" valueType="num">
                                      <p:cBhvr additive="base">
                                        <p:cTn id="29" dur="500" fill="hold"/>
                                        <p:tgtEl>
                                          <p:spTgt spid="37786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78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77863">
                                            <p:txEl>
                                              <p:pRg st="4" end="4"/>
                                            </p:txEl>
                                          </p:spTgt>
                                        </p:tgtEl>
                                        <p:attrNameLst>
                                          <p:attrName>style.visibility</p:attrName>
                                        </p:attrNameLst>
                                      </p:cBhvr>
                                      <p:to>
                                        <p:strVal val="visible"/>
                                      </p:to>
                                    </p:set>
                                    <p:anim calcmode="lin" valueType="num">
                                      <p:cBhvr additive="base">
                                        <p:cTn id="35" dur="500" fill="hold"/>
                                        <p:tgtEl>
                                          <p:spTgt spid="37786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778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7863">
                                            <p:txEl>
                                              <p:pRg st="5" end="5"/>
                                            </p:txEl>
                                          </p:spTgt>
                                        </p:tgtEl>
                                        <p:attrNameLst>
                                          <p:attrName>style.visibility</p:attrName>
                                        </p:attrNameLst>
                                      </p:cBhvr>
                                      <p:to>
                                        <p:strVal val="visible"/>
                                      </p:to>
                                    </p:set>
                                    <p:anim calcmode="lin" valueType="num">
                                      <p:cBhvr additive="base">
                                        <p:cTn id="41" dur="500" fill="hold"/>
                                        <p:tgtEl>
                                          <p:spTgt spid="377863">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778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77866"/>
                                        </p:tgtEl>
                                        <p:attrNameLst>
                                          <p:attrName>style.visibility</p:attrName>
                                        </p:attrNameLst>
                                      </p:cBhvr>
                                      <p:to>
                                        <p:strVal val="visible"/>
                                      </p:to>
                                    </p:set>
                                    <p:animEffect transition="in" filter="wipe(right)">
                                      <p:cBhvr>
                                        <p:cTn id="47" dur="500"/>
                                        <p:tgtEl>
                                          <p:spTgt spid="377866"/>
                                        </p:tgtEl>
                                      </p:cBhvr>
                                    </p:animEffect>
                                  </p:childTnLst>
                                </p:cTn>
                              </p:par>
                            </p:childTnLst>
                          </p:cTn>
                        </p:par>
                        <p:par>
                          <p:cTn id="48" fill="hold" nodeType="afterGroup">
                            <p:stCondLst>
                              <p:cond delay="500"/>
                            </p:stCondLst>
                            <p:childTnLst>
                              <p:par>
                                <p:cTn id="49" presetID="22" presetClass="entr" presetSubtype="1" fill="hold" grpId="0" nodeType="afterEffect">
                                  <p:stCondLst>
                                    <p:cond delay="0"/>
                                  </p:stCondLst>
                                  <p:childTnLst>
                                    <p:set>
                                      <p:cBhvr>
                                        <p:cTn id="50" dur="1" fill="hold">
                                          <p:stCondLst>
                                            <p:cond delay="0"/>
                                          </p:stCondLst>
                                        </p:cTn>
                                        <p:tgtEl>
                                          <p:spTgt spid="377867"/>
                                        </p:tgtEl>
                                        <p:attrNameLst>
                                          <p:attrName>style.visibility</p:attrName>
                                        </p:attrNameLst>
                                      </p:cBhvr>
                                      <p:to>
                                        <p:strVal val="visible"/>
                                      </p:to>
                                    </p:set>
                                    <p:animEffect transition="in" filter="wipe(up)">
                                      <p:cBhvr>
                                        <p:cTn id="51" dur="500"/>
                                        <p:tgtEl>
                                          <p:spTgt spid="377867"/>
                                        </p:tgtEl>
                                      </p:cBhvr>
                                    </p:animEffect>
                                  </p:childTnLst>
                                  <p:subTnLst>
                                    <p:audio>
                                      <p:cMediaNode>
                                        <p:cTn display="0" masterRel="sameClick">
                                          <p:stCondLst>
                                            <p:cond evt="begin" delay="0">
                                              <p:tn val="4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63" grpId="0" build="p" autoUpdateAnimBg="0"/>
      <p:bldP spid="377867"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EFD5BB56-B347-9A4B-94E3-D49E3485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355"/>
          <a:stretch>
            <a:fillRect/>
          </a:stretch>
        </p:blipFill>
        <p:spPr bwMode="auto">
          <a:xfrm>
            <a:off x="4876800" y="457200"/>
            <a:ext cx="426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descr="Rectangle: Click to edit Master text styles&#13;&#10;Second level&#13;&#10;Third level&#13;&#10;Fourth level&#13;&#10;Fifth level">
            <a:extLst>
              <a:ext uri="{FF2B5EF4-FFF2-40B4-BE49-F238E27FC236}">
                <a16:creationId xmlns:a16="http://schemas.microsoft.com/office/drawing/2014/main" id="{A62C3636-4A2A-C04B-92EB-4FA82230435C}"/>
              </a:ext>
            </a:extLst>
          </p:cNvPr>
          <p:cNvSpPr>
            <a:spLocks noChangeArrowheads="1"/>
          </p:cNvSpPr>
          <p:nvPr/>
        </p:nvSpPr>
        <p:spPr bwMode="auto">
          <a:xfrm>
            <a:off x="838200" y="13716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SzPct val="120000"/>
              <a:buFont typeface="Wingdings" pitchFamily="2" charset="2"/>
              <a:buChar char="§"/>
            </a:pPr>
            <a:endParaRPr lang="en-US" altLang="en-US" sz="3000" b="1">
              <a:solidFill>
                <a:srgbClr val="0F116A"/>
              </a:solidFill>
            </a:endParaRPr>
          </a:p>
        </p:txBody>
      </p:sp>
      <p:sp>
        <p:nvSpPr>
          <p:cNvPr id="379908" name="Rectangle 4" descr="Rectangle: Click to edit Master text styles&#13;&#10;Second level&#13;&#10;Third level&#13;&#10;Fourth level&#13;&#10;Fifth level">
            <a:extLst>
              <a:ext uri="{FF2B5EF4-FFF2-40B4-BE49-F238E27FC236}">
                <a16:creationId xmlns:a16="http://schemas.microsoft.com/office/drawing/2014/main" id="{FB50ADED-D304-154C-A216-DBD11E61A050}"/>
              </a:ext>
            </a:extLst>
          </p:cNvPr>
          <p:cNvSpPr>
            <a:spLocks noGrp="1" noChangeArrowheads="1"/>
          </p:cNvSpPr>
          <p:nvPr>
            <p:ph type="body" idx="1"/>
          </p:nvPr>
        </p:nvSpPr>
        <p:spPr>
          <a:xfrm>
            <a:off x="557213" y="1371600"/>
            <a:ext cx="4494212" cy="5486400"/>
          </a:xfrm>
        </p:spPr>
        <p:txBody>
          <a:bodyPr/>
          <a:lstStyle/>
          <a:p>
            <a:pPr marL="228600" indent="-228600" eaLnBrk="1" hangingPunct="1">
              <a:lnSpc>
                <a:spcPct val="90000"/>
              </a:lnSpc>
            </a:pPr>
            <a:r>
              <a:rPr lang="en-US" altLang="en-US" sz="2400" dirty="0">
                <a:solidFill>
                  <a:srgbClr val="002060"/>
                </a:solidFill>
              </a:rPr>
              <a:t>Coordination of chemical processes across whole organism</a:t>
            </a:r>
            <a:endParaRPr lang="en-US" altLang="en-US" sz="2200" dirty="0">
              <a:solidFill>
                <a:srgbClr val="002060"/>
              </a:solidFill>
            </a:endParaRPr>
          </a:p>
          <a:p>
            <a:pPr marL="569913" lvl="1" indent="-227013" eaLnBrk="1" hangingPunct="1">
              <a:lnSpc>
                <a:spcPct val="90000"/>
              </a:lnSpc>
            </a:pPr>
            <a:r>
              <a:rPr lang="en-US" altLang="en-US" sz="2200" u="sng" dirty="0">
                <a:solidFill>
                  <a:srgbClr val="002060"/>
                </a:solidFill>
                <a:ea typeface="ＭＳ Ｐゴシック" panose="020B0600070205080204" pitchFamily="34" charset="-128"/>
              </a:rPr>
              <a:t>digestion</a:t>
            </a:r>
            <a:endParaRPr lang="en-US" altLang="en-US" sz="2000" dirty="0">
              <a:solidFill>
                <a:srgbClr val="002060"/>
              </a:solidFill>
              <a:ea typeface="ＭＳ Ｐゴシック" panose="020B0600070205080204" pitchFamily="34" charset="-128"/>
            </a:endParaRPr>
          </a:p>
          <a:p>
            <a:pPr marL="858838" lvl="2" indent="-174625" eaLnBrk="1" hangingPunct="1">
              <a:lnSpc>
                <a:spcPct val="90000"/>
              </a:lnSpc>
            </a:pPr>
            <a:r>
              <a:rPr lang="en-US" altLang="en-US" sz="1800" u="sng" dirty="0">
                <a:solidFill>
                  <a:srgbClr val="002060"/>
                </a:solidFill>
                <a:ea typeface="ＭＳ Ｐゴシック" panose="020B0600070205080204" pitchFamily="34" charset="-128"/>
              </a:rPr>
              <a:t>catabolism</a:t>
            </a:r>
            <a:r>
              <a:rPr lang="en-US" altLang="en-US" sz="1800" dirty="0">
                <a:solidFill>
                  <a:srgbClr val="002060"/>
                </a:solidFill>
                <a:ea typeface="ＭＳ Ｐゴシック" panose="020B0600070205080204" pitchFamily="34" charset="-128"/>
              </a:rPr>
              <a:t> when organism </a:t>
            </a:r>
            <a:r>
              <a:rPr lang="en-US" altLang="en-US" sz="1800" u="sng" dirty="0">
                <a:solidFill>
                  <a:srgbClr val="002060"/>
                </a:solidFill>
                <a:ea typeface="ＭＳ Ｐゴシック" panose="020B0600070205080204" pitchFamily="34" charset="-128"/>
              </a:rPr>
              <a:t>needs energy</a:t>
            </a:r>
            <a:r>
              <a:rPr lang="en-US" altLang="en-US" sz="1800" dirty="0">
                <a:solidFill>
                  <a:srgbClr val="002060"/>
                </a:solidFill>
                <a:ea typeface="ＭＳ Ｐゴシック" panose="020B0600070205080204" pitchFamily="34" charset="-128"/>
              </a:rPr>
              <a:t> or </a:t>
            </a:r>
            <a:r>
              <a:rPr lang="en-US" altLang="en-US" sz="1800" u="sng" dirty="0">
                <a:solidFill>
                  <a:srgbClr val="002060"/>
                </a:solidFill>
                <a:ea typeface="ＭＳ Ｐゴシック" panose="020B0600070205080204" pitchFamily="34" charset="-128"/>
              </a:rPr>
              <a:t>needs raw materials</a:t>
            </a:r>
            <a:endParaRPr lang="en-US" altLang="en-US" sz="1800" dirty="0">
              <a:solidFill>
                <a:srgbClr val="002060"/>
              </a:solidFill>
              <a:ea typeface="ＭＳ Ｐゴシック" panose="020B0600070205080204" pitchFamily="34" charset="-128"/>
            </a:endParaRPr>
          </a:p>
          <a:p>
            <a:pPr marL="569913" lvl="1" indent="-227013" eaLnBrk="1" hangingPunct="1">
              <a:lnSpc>
                <a:spcPct val="90000"/>
              </a:lnSpc>
            </a:pPr>
            <a:r>
              <a:rPr lang="en-US" altLang="en-US" sz="2200" u="sng" dirty="0">
                <a:solidFill>
                  <a:srgbClr val="002060"/>
                </a:solidFill>
                <a:ea typeface="ＭＳ Ｐゴシック" panose="020B0600070205080204" pitchFamily="34" charset="-128"/>
              </a:rPr>
              <a:t>synthesis</a:t>
            </a:r>
            <a:endParaRPr lang="en-US" altLang="en-US" sz="2000" u="sng" dirty="0">
              <a:solidFill>
                <a:srgbClr val="002060"/>
              </a:solidFill>
              <a:ea typeface="ＭＳ Ｐゴシック" panose="020B0600070205080204" pitchFamily="34" charset="-128"/>
            </a:endParaRPr>
          </a:p>
          <a:p>
            <a:pPr marL="858838" lvl="2" indent="-174625" eaLnBrk="1" hangingPunct="1">
              <a:lnSpc>
                <a:spcPct val="90000"/>
              </a:lnSpc>
            </a:pPr>
            <a:r>
              <a:rPr lang="en-US" altLang="en-US" sz="1800" u="sng" dirty="0">
                <a:solidFill>
                  <a:srgbClr val="002060"/>
                </a:solidFill>
                <a:ea typeface="ＭＳ Ｐゴシック" panose="020B0600070205080204" pitchFamily="34" charset="-128"/>
              </a:rPr>
              <a:t>anabolism</a:t>
            </a:r>
            <a:r>
              <a:rPr lang="en-US" altLang="en-US" sz="1800" dirty="0">
                <a:solidFill>
                  <a:srgbClr val="002060"/>
                </a:solidFill>
                <a:ea typeface="ＭＳ Ｐゴシック" panose="020B0600070205080204" pitchFamily="34" charset="-128"/>
              </a:rPr>
              <a:t> when organism has </a:t>
            </a:r>
            <a:r>
              <a:rPr lang="en-US" altLang="en-US" sz="1800" u="sng" dirty="0">
                <a:solidFill>
                  <a:srgbClr val="002060"/>
                </a:solidFill>
                <a:ea typeface="ＭＳ Ｐゴシック" panose="020B0600070205080204" pitchFamily="34" charset="-128"/>
              </a:rPr>
              <a:t>enough energy</a:t>
            </a:r>
            <a:r>
              <a:rPr lang="en-US" altLang="en-US" sz="1800" dirty="0">
                <a:solidFill>
                  <a:srgbClr val="002060"/>
                </a:solidFill>
                <a:ea typeface="ＭＳ Ｐゴシック" panose="020B0600070205080204" pitchFamily="34" charset="-128"/>
              </a:rPr>
              <a:t> &amp; a </a:t>
            </a:r>
            <a:r>
              <a:rPr lang="en-US" altLang="en-US" sz="1800" u="sng" dirty="0">
                <a:solidFill>
                  <a:srgbClr val="002060"/>
                </a:solidFill>
                <a:ea typeface="ＭＳ Ｐゴシック" panose="020B0600070205080204" pitchFamily="34" charset="-128"/>
              </a:rPr>
              <a:t>supply of raw materials</a:t>
            </a:r>
            <a:endParaRPr lang="en-US" altLang="en-US" sz="1800" dirty="0">
              <a:solidFill>
                <a:srgbClr val="002060"/>
              </a:solidFill>
              <a:ea typeface="ＭＳ Ｐゴシック" panose="020B0600070205080204" pitchFamily="34" charset="-128"/>
            </a:endParaRPr>
          </a:p>
          <a:p>
            <a:pPr marL="569913" lvl="1" indent="-227013" eaLnBrk="1" hangingPunct="1">
              <a:lnSpc>
                <a:spcPct val="90000"/>
              </a:lnSpc>
            </a:pPr>
            <a:r>
              <a:rPr lang="en-US" altLang="en-US" sz="2200" dirty="0">
                <a:solidFill>
                  <a:srgbClr val="002060"/>
                </a:solidFill>
                <a:ea typeface="ＭＳ Ｐゴシック" panose="020B0600070205080204" pitchFamily="34" charset="-128"/>
              </a:rPr>
              <a:t>by </a:t>
            </a:r>
            <a:r>
              <a:rPr lang="en-US" altLang="en-US" sz="2200" u="sng" dirty="0">
                <a:solidFill>
                  <a:srgbClr val="002060"/>
                </a:solidFill>
                <a:ea typeface="ＭＳ Ｐゴシック" panose="020B0600070205080204" pitchFamily="34" charset="-128"/>
              </a:rPr>
              <a:t>regulating enzymes</a:t>
            </a:r>
            <a:endParaRPr lang="en-US" altLang="en-US" sz="2000" dirty="0">
              <a:solidFill>
                <a:srgbClr val="002060"/>
              </a:solidFill>
              <a:ea typeface="ＭＳ Ｐゴシック" panose="020B0600070205080204" pitchFamily="34" charset="-128"/>
            </a:endParaRPr>
          </a:p>
          <a:p>
            <a:pPr marL="858838" lvl="2" indent="-174625" eaLnBrk="1" hangingPunct="1">
              <a:lnSpc>
                <a:spcPct val="90000"/>
              </a:lnSpc>
            </a:pPr>
            <a:r>
              <a:rPr lang="en-US" altLang="en-US" sz="1800" dirty="0">
                <a:solidFill>
                  <a:srgbClr val="002060"/>
                </a:solidFill>
                <a:ea typeface="ＭＳ Ｐゴシック" panose="020B0600070205080204" pitchFamily="34" charset="-128"/>
              </a:rPr>
              <a:t>feedback mechanisms</a:t>
            </a:r>
          </a:p>
          <a:p>
            <a:pPr marL="858838" lvl="2" indent="-174625" eaLnBrk="1" hangingPunct="1">
              <a:lnSpc>
                <a:spcPct val="90000"/>
              </a:lnSpc>
            </a:pPr>
            <a:r>
              <a:rPr lang="en-US" altLang="en-US" sz="1800" u="sng" dirty="0">
                <a:solidFill>
                  <a:srgbClr val="002060"/>
                </a:solidFill>
                <a:ea typeface="ＭＳ Ｐゴシック" panose="020B0600070205080204" pitchFamily="34" charset="-128"/>
              </a:rPr>
              <a:t>raw materials stimulate production</a:t>
            </a:r>
          </a:p>
          <a:p>
            <a:pPr marL="858838" lvl="2" indent="-174625" eaLnBrk="1" hangingPunct="1">
              <a:lnSpc>
                <a:spcPct val="90000"/>
              </a:lnSpc>
            </a:pPr>
            <a:r>
              <a:rPr lang="en-US" altLang="en-US" sz="1800" u="sng" dirty="0">
                <a:solidFill>
                  <a:srgbClr val="002060"/>
                </a:solidFill>
                <a:ea typeface="ＭＳ Ｐゴシック" panose="020B0600070205080204" pitchFamily="34" charset="-128"/>
              </a:rPr>
              <a:t>products inhibit further production</a:t>
            </a:r>
            <a:endParaRPr lang="en-US" altLang="en-US" sz="1800" dirty="0">
              <a:solidFill>
                <a:srgbClr val="002060"/>
              </a:solidFill>
              <a:ea typeface="ＭＳ Ｐゴシック" panose="020B0600070205080204" pitchFamily="34" charset="-128"/>
            </a:endParaRPr>
          </a:p>
        </p:txBody>
      </p:sp>
      <p:sp>
        <p:nvSpPr>
          <p:cNvPr id="27653" name="Rectangle 5">
            <a:extLst>
              <a:ext uri="{FF2B5EF4-FFF2-40B4-BE49-F238E27FC236}">
                <a16:creationId xmlns:a16="http://schemas.microsoft.com/office/drawing/2014/main" id="{A2642122-34EA-F247-8B94-1005F6E5C0FC}"/>
              </a:ext>
            </a:extLst>
          </p:cNvPr>
          <p:cNvSpPr>
            <a:spLocks noGrp="1" noChangeArrowheads="1"/>
          </p:cNvSpPr>
          <p:nvPr>
            <p:ph type="title"/>
          </p:nvPr>
        </p:nvSpPr>
        <p:spPr>
          <a:noFill/>
        </p:spPr>
        <p:txBody>
          <a:bodyPr/>
          <a:lstStyle/>
          <a:p>
            <a:pPr eaLnBrk="1" hangingPunct="1"/>
            <a:r>
              <a:rPr lang="en-US" altLang="en-US"/>
              <a:t>Metabolism </a:t>
            </a:r>
          </a:p>
        </p:txBody>
      </p:sp>
      <p:sp>
        <p:nvSpPr>
          <p:cNvPr id="27654" name="AutoShape 6">
            <a:extLst>
              <a:ext uri="{FF2B5EF4-FFF2-40B4-BE49-F238E27FC236}">
                <a16:creationId xmlns:a16="http://schemas.microsoft.com/office/drawing/2014/main" id="{B0B76AC2-4710-DB49-B153-E68425511178}"/>
              </a:ext>
            </a:extLst>
          </p:cNvPr>
          <p:cNvSpPr>
            <a:spLocks noChangeArrowheads="1"/>
          </p:cNvSpPr>
          <p:nvPr/>
        </p:nvSpPr>
        <p:spPr bwMode="auto">
          <a:xfrm>
            <a:off x="7620000" y="4876800"/>
            <a:ext cx="228600" cy="228600"/>
          </a:xfrm>
          <a:prstGeom prst="rightArrow">
            <a:avLst>
              <a:gd name="adj1" fmla="val 50000"/>
              <a:gd name="adj2" fmla="val 25000"/>
            </a:avLst>
          </a:prstGeom>
          <a:solidFill>
            <a:schemeClr val="bg1"/>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5" name="Text Box 7">
            <a:extLst>
              <a:ext uri="{FF2B5EF4-FFF2-40B4-BE49-F238E27FC236}">
                <a16:creationId xmlns:a16="http://schemas.microsoft.com/office/drawing/2014/main" id="{8C3C7A12-039A-5F43-8FD7-A516AC0B6A4C}"/>
              </a:ext>
            </a:extLst>
          </p:cNvPr>
          <p:cNvSpPr txBox="1">
            <a:spLocks noChangeArrowheads="1"/>
          </p:cNvSpPr>
          <p:nvPr/>
        </p:nvSpPr>
        <p:spPr bwMode="auto">
          <a:xfrm>
            <a:off x="7769225" y="4830763"/>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CO</a:t>
            </a:r>
            <a:r>
              <a:rPr lang="en-US" altLang="en-US" sz="1200" b="1" baseline="-25000">
                <a:solidFill>
                  <a:srgbClr val="000000"/>
                </a:solidFill>
              </a:rPr>
              <a:t>2</a:t>
            </a:r>
            <a:endParaRPr lang="en-US" altLang="en-US" sz="1200" b="1">
              <a:solidFill>
                <a:srgbClr val="000000"/>
              </a:solidFill>
            </a:endParaRPr>
          </a:p>
        </p:txBody>
      </p:sp>
    </p:spTree>
    <p:extLst>
      <p:ext uri="{BB962C8B-B14F-4D97-AF65-F5344CB8AC3E}">
        <p14:creationId xmlns:p14="http://schemas.microsoft.com/office/powerpoint/2010/main" val="200850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8">
                                            <p:txEl>
                                              <p:pRg st="0" end="0"/>
                                            </p:txEl>
                                          </p:spTgt>
                                        </p:tgtEl>
                                        <p:attrNameLst>
                                          <p:attrName>style.visibility</p:attrName>
                                        </p:attrNameLst>
                                      </p:cBhvr>
                                      <p:to>
                                        <p:strVal val="visible"/>
                                      </p:to>
                                    </p:set>
                                    <p:anim calcmode="lin" valueType="num">
                                      <p:cBhvr additive="base">
                                        <p:cTn id="7" dur="500" fill="hold"/>
                                        <p:tgtEl>
                                          <p:spTgt spid="379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8">
                                            <p:txEl>
                                              <p:pRg st="1" end="1"/>
                                            </p:txEl>
                                          </p:spTgt>
                                        </p:tgtEl>
                                        <p:attrNameLst>
                                          <p:attrName>style.visibility</p:attrName>
                                        </p:attrNameLst>
                                      </p:cBhvr>
                                      <p:to>
                                        <p:strVal val="visible"/>
                                      </p:to>
                                    </p:set>
                                    <p:anim calcmode="lin" valueType="num">
                                      <p:cBhvr additive="base">
                                        <p:cTn id="13" dur="500" fill="hold"/>
                                        <p:tgtEl>
                                          <p:spTgt spid="3799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8">
                                            <p:txEl>
                                              <p:pRg st="2" end="2"/>
                                            </p:txEl>
                                          </p:spTgt>
                                        </p:tgtEl>
                                        <p:attrNameLst>
                                          <p:attrName>style.visibility</p:attrName>
                                        </p:attrNameLst>
                                      </p:cBhvr>
                                      <p:to>
                                        <p:strVal val="visible"/>
                                      </p:to>
                                    </p:set>
                                    <p:anim calcmode="lin" valueType="num">
                                      <p:cBhvr additive="base">
                                        <p:cTn id="19" dur="500" fill="hold"/>
                                        <p:tgtEl>
                                          <p:spTgt spid="3799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8">
                                            <p:txEl>
                                              <p:pRg st="3" end="3"/>
                                            </p:txEl>
                                          </p:spTgt>
                                        </p:tgtEl>
                                        <p:attrNameLst>
                                          <p:attrName>style.visibility</p:attrName>
                                        </p:attrNameLst>
                                      </p:cBhvr>
                                      <p:to>
                                        <p:strVal val="visible"/>
                                      </p:to>
                                    </p:set>
                                    <p:anim calcmode="lin" valueType="num">
                                      <p:cBhvr additive="base">
                                        <p:cTn id="25" dur="500" fill="hold"/>
                                        <p:tgtEl>
                                          <p:spTgt spid="37990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8">
                                            <p:txEl>
                                              <p:pRg st="4" end="4"/>
                                            </p:txEl>
                                          </p:spTgt>
                                        </p:tgtEl>
                                        <p:attrNameLst>
                                          <p:attrName>style.visibility</p:attrName>
                                        </p:attrNameLst>
                                      </p:cBhvr>
                                      <p:to>
                                        <p:strVal val="visible"/>
                                      </p:to>
                                    </p:set>
                                    <p:anim calcmode="lin" valueType="num">
                                      <p:cBhvr additive="base">
                                        <p:cTn id="31" dur="500" fill="hold"/>
                                        <p:tgtEl>
                                          <p:spTgt spid="37990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08">
                                            <p:txEl>
                                              <p:pRg st="5" end="5"/>
                                            </p:txEl>
                                          </p:spTgt>
                                        </p:tgtEl>
                                        <p:attrNameLst>
                                          <p:attrName>style.visibility</p:attrName>
                                        </p:attrNameLst>
                                      </p:cBhvr>
                                      <p:to>
                                        <p:strVal val="visible"/>
                                      </p:to>
                                    </p:set>
                                    <p:anim calcmode="lin" valueType="num">
                                      <p:cBhvr additive="base">
                                        <p:cTn id="37" dur="500" fill="hold"/>
                                        <p:tgtEl>
                                          <p:spTgt spid="37990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9908">
                                            <p:txEl>
                                              <p:pRg st="6" end="6"/>
                                            </p:txEl>
                                          </p:spTgt>
                                        </p:tgtEl>
                                        <p:attrNameLst>
                                          <p:attrName>style.visibility</p:attrName>
                                        </p:attrNameLst>
                                      </p:cBhvr>
                                      <p:to>
                                        <p:strVal val="visible"/>
                                      </p:to>
                                    </p:set>
                                    <p:anim calcmode="lin" valueType="num">
                                      <p:cBhvr additive="base">
                                        <p:cTn id="43" dur="500" fill="hold"/>
                                        <p:tgtEl>
                                          <p:spTgt spid="379908">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99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9908">
                                            <p:txEl>
                                              <p:pRg st="7" end="7"/>
                                            </p:txEl>
                                          </p:spTgt>
                                        </p:tgtEl>
                                        <p:attrNameLst>
                                          <p:attrName>style.visibility</p:attrName>
                                        </p:attrNameLst>
                                      </p:cBhvr>
                                      <p:to>
                                        <p:strVal val="visible"/>
                                      </p:to>
                                    </p:set>
                                    <p:anim calcmode="lin" valueType="num">
                                      <p:cBhvr additive="base">
                                        <p:cTn id="49" dur="500" fill="hold"/>
                                        <p:tgtEl>
                                          <p:spTgt spid="379908">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99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9908">
                                            <p:txEl>
                                              <p:pRg st="8" end="8"/>
                                            </p:txEl>
                                          </p:spTgt>
                                        </p:tgtEl>
                                        <p:attrNameLst>
                                          <p:attrName>style.visibility</p:attrName>
                                        </p:attrNameLst>
                                      </p:cBhvr>
                                      <p:to>
                                        <p:strVal val="visible"/>
                                      </p:to>
                                    </p:set>
                                    <p:anim calcmode="lin" valueType="num">
                                      <p:cBhvr additive="base">
                                        <p:cTn id="55" dur="500" fill="hold"/>
                                        <p:tgtEl>
                                          <p:spTgt spid="379908">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99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992AAAB-42A6-3449-AE52-9EBB8554D8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3355"/>
          <a:stretch>
            <a:fillRect/>
          </a:stretch>
        </p:blipFill>
        <p:spPr bwMode="auto">
          <a:xfrm>
            <a:off x="4876800" y="457200"/>
            <a:ext cx="42672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descr="Rectangle: Click to edit Master text styles&#13;&#10;Second level&#13;&#10;Third level&#13;&#10;Fourth level&#13;&#10;Fifth level">
            <a:extLst>
              <a:ext uri="{FF2B5EF4-FFF2-40B4-BE49-F238E27FC236}">
                <a16:creationId xmlns:a16="http://schemas.microsoft.com/office/drawing/2014/main" id="{6200CB07-988C-A24C-BB3C-51671CF72018}"/>
              </a:ext>
            </a:extLst>
          </p:cNvPr>
          <p:cNvSpPr>
            <a:spLocks noChangeArrowheads="1"/>
          </p:cNvSpPr>
          <p:nvPr/>
        </p:nvSpPr>
        <p:spPr bwMode="auto">
          <a:xfrm>
            <a:off x="838200" y="1371600"/>
            <a:ext cx="7772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SzPct val="120000"/>
              <a:buFont typeface="Wingdings" pitchFamily="2" charset="2"/>
              <a:buChar char="§"/>
            </a:pPr>
            <a:endParaRPr lang="en-US" altLang="en-US" sz="3000" b="1">
              <a:solidFill>
                <a:srgbClr val="0F116A"/>
              </a:solidFill>
            </a:endParaRPr>
          </a:p>
        </p:txBody>
      </p:sp>
      <p:sp>
        <p:nvSpPr>
          <p:cNvPr id="419844" name="Rectangle 4" descr="Rectangle: Click to edit Master text styles&#13;&#10;Second level&#13;&#10;Third level&#13;&#10;Fourth level&#13;&#10;Fifth level">
            <a:extLst>
              <a:ext uri="{FF2B5EF4-FFF2-40B4-BE49-F238E27FC236}">
                <a16:creationId xmlns:a16="http://schemas.microsoft.com/office/drawing/2014/main" id="{BF327935-A48B-0A47-B033-347D61CDCA85}"/>
              </a:ext>
            </a:extLst>
          </p:cNvPr>
          <p:cNvSpPr>
            <a:spLocks noGrp="1" noChangeArrowheads="1"/>
          </p:cNvSpPr>
          <p:nvPr>
            <p:ph type="body" idx="1"/>
          </p:nvPr>
        </p:nvSpPr>
        <p:spPr>
          <a:xfrm>
            <a:off x="685800" y="1371600"/>
            <a:ext cx="4351338" cy="4935538"/>
          </a:xfrm>
        </p:spPr>
        <p:txBody>
          <a:bodyPr/>
          <a:lstStyle/>
          <a:p>
            <a:pPr marL="288925" indent="-288925" eaLnBrk="1" hangingPunct="1">
              <a:lnSpc>
                <a:spcPct val="90000"/>
              </a:lnSpc>
            </a:pPr>
            <a:r>
              <a:rPr lang="en-US" altLang="en-US" sz="2600" u="sng" dirty="0">
                <a:solidFill>
                  <a:srgbClr val="CC0000"/>
                </a:solidFill>
              </a:rPr>
              <a:t>Digestion</a:t>
            </a:r>
            <a:endParaRPr lang="en-US" altLang="en-US" sz="2600" dirty="0"/>
          </a:p>
          <a:p>
            <a:pPr lvl="1" eaLnBrk="1" hangingPunct="1">
              <a:lnSpc>
                <a:spcPct val="90000"/>
              </a:lnSpc>
            </a:pPr>
            <a:r>
              <a:rPr lang="en-US" altLang="en-US" sz="2400" dirty="0">
                <a:ea typeface="ＭＳ Ｐゴシック" panose="020B0600070205080204" pitchFamily="34" charset="-128"/>
              </a:rPr>
              <a:t>digestion of carbohydrates, fats &amp; proteins</a:t>
            </a:r>
          </a:p>
          <a:p>
            <a:pPr lvl="2" eaLnBrk="1" hangingPunct="1">
              <a:lnSpc>
                <a:spcPct val="90000"/>
              </a:lnSpc>
            </a:pPr>
            <a:r>
              <a:rPr lang="en-US" altLang="en-US" sz="2000" dirty="0">
                <a:ea typeface="ＭＳ Ｐゴシック" panose="020B0600070205080204" pitchFamily="34" charset="-128"/>
              </a:rPr>
              <a:t>all catabolized through same pathways</a:t>
            </a:r>
          </a:p>
          <a:p>
            <a:pPr lvl="2" eaLnBrk="1" hangingPunct="1">
              <a:lnSpc>
                <a:spcPct val="90000"/>
              </a:lnSpc>
            </a:pPr>
            <a:r>
              <a:rPr lang="en-US" altLang="en-US" sz="2000" dirty="0">
                <a:ea typeface="ＭＳ Ｐゴシック" panose="020B0600070205080204" pitchFamily="34" charset="-128"/>
              </a:rPr>
              <a:t>enter at different points</a:t>
            </a:r>
          </a:p>
          <a:p>
            <a:pPr lvl="1" eaLnBrk="1" hangingPunct="1">
              <a:lnSpc>
                <a:spcPct val="90000"/>
              </a:lnSpc>
            </a:pPr>
            <a:r>
              <a:rPr lang="en-US" altLang="en-US" sz="2400" dirty="0">
                <a:ea typeface="ＭＳ Ｐゴシック" panose="020B0600070205080204" pitchFamily="34" charset="-128"/>
              </a:rPr>
              <a:t>cell extracts energy from every source</a:t>
            </a:r>
          </a:p>
        </p:txBody>
      </p:sp>
      <p:sp>
        <p:nvSpPr>
          <p:cNvPr id="29701" name="Rectangle 5">
            <a:extLst>
              <a:ext uri="{FF2B5EF4-FFF2-40B4-BE49-F238E27FC236}">
                <a16:creationId xmlns:a16="http://schemas.microsoft.com/office/drawing/2014/main" id="{2ED1DAC8-6346-C34D-BE87-3A042DCD8259}"/>
              </a:ext>
            </a:extLst>
          </p:cNvPr>
          <p:cNvSpPr>
            <a:spLocks noGrp="1" noChangeArrowheads="1"/>
          </p:cNvSpPr>
          <p:nvPr>
            <p:ph type="title"/>
          </p:nvPr>
        </p:nvSpPr>
        <p:spPr>
          <a:noFill/>
        </p:spPr>
        <p:txBody>
          <a:bodyPr/>
          <a:lstStyle/>
          <a:p>
            <a:pPr eaLnBrk="1" hangingPunct="1"/>
            <a:r>
              <a:rPr lang="en-US" altLang="en-US"/>
              <a:t>Metabolism </a:t>
            </a:r>
          </a:p>
        </p:txBody>
      </p:sp>
      <p:sp>
        <p:nvSpPr>
          <p:cNvPr id="29702" name="AutoShape 6">
            <a:extLst>
              <a:ext uri="{FF2B5EF4-FFF2-40B4-BE49-F238E27FC236}">
                <a16:creationId xmlns:a16="http://schemas.microsoft.com/office/drawing/2014/main" id="{A41D543B-2584-374E-B6F3-D3AA38BB2B71}"/>
              </a:ext>
            </a:extLst>
          </p:cNvPr>
          <p:cNvSpPr>
            <a:spLocks noChangeArrowheads="1"/>
          </p:cNvSpPr>
          <p:nvPr/>
        </p:nvSpPr>
        <p:spPr bwMode="auto">
          <a:xfrm>
            <a:off x="7620000" y="4876800"/>
            <a:ext cx="228600" cy="228600"/>
          </a:xfrm>
          <a:prstGeom prst="rightArrow">
            <a:avLst>
              <a:gd name="adj1" fmla="val 50000"/>
              <a:gd name="adj2" fmla="val 25000"/>
            </a:avLst>
          </a:prstGeom>
          <a:solidFill>
            <a:schemeClr val="bg1"/>
          </a:solidFill>
          <a:ln w="12700">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3" name="Text Box 7">
            <a:extLst>
              <a:ext uri="{FF2B5EF4-FFF2-40B4-BE49-F238E27FC236}">
                <a16:creationId xmlns:a16="http://schemas.microsoft.com/office/drawing/2014/main" id="{97FD7089-340C-AB42-9252-31A21D9B4618}"/>
              </a:ext>
            </a:extLst>
          </p:cNvPr>
          <p:cNvSpPr txBox="1">
            <a:spLocks noChangeArrowheads="1"/>
          </p:cNvSpPr>
          <p:nvPr/>
        </p:nvSpPr>
        <p:spPr bwMode="auto">
          <a:xfrm>
            <a:off x="7769225" y="4830763"/>
            <a:ext cx="469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b="1">
                <a:solidFill>
                  <a:srgbClr val="000000"/>
                </a:solidFill>
              </a:rPr>
              <a:t>CO</a:t>
            </a:r>
            <a:r>
              <a:rPr lang="en-US" altLang="en-US" sz="1200" b="1" baseline="-25000">
                <a:solidFill>
                  <a:srgbClr val="000000"/>
                </a:solidFill>
              </a:rPr>
              <a:t>2</a:t>
            </a:r>
            <a:endParaRPr lang="en-US" altLang="en-US" sz="1200" b="1">
              <a:solidFill>
                <a:srgbClr val="000000"/>
              </a:solidFill>
            </a:endParaRPr>
          </a:p>
        </p:txBody>
      </p:sp>
      <p:sp>
        <p:nvSpPr>
          <p:cNvPr id="419848" name="AutoShape 8">
            <a:extLst>
              <a:ext uri="{FF2B5EF4-FFF2-40B4-BE49-F238E27FC236}">
                <a16:creationId xmlns:a16="http://schemas.microsoft.com/office/drawing/2014/main" id="{906AF89F-F375-7542-B793-866718540535}"/>
              </a:ext>
            </a:extLst>
          </p:cNvPr>
          <p:cNvSpPr>
            <a:spLocks noChangeArrowheads="1"/>
          </p:cNvSpPr>
          <p:nvPr/>
        </p:nvSpPr>
        <p:spPr bwMode="auto">
          <a:xfrm flipV="1">
            <a:off x="6215063" y="1336675"/>
            <a:ext cx="1676400" cy="5181600"/>
          </a:xfrm>
          <a:prstGeom prst="upArrow">
            <a:avLst>
              <a:gd name="adj1" fmla="val 50000"/>
              <a:gd name="adj2" fmla="val 77273"/>
            </a:avLst>
          </a:prstGeom>
          <a:solidFill>
            <a:srgbClr val="CC0000">
              <a:alpha val="74901"/>
            </a:srgbClr>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849" name="Oval 9">
            <a:extLst>
              <a:ext uri="{FF2B5EF4-FFF2-40B4-BE49-F238E27FC236}">
                <a16:creationId xmlns:a16="http://schemas.microsoft.com/office/drawing/2014/main" id="{D97718CC-49CE-874F-963D-ECD58FFAA317}"/>
              </a:ext>
            </a:extLst>
          </p:cNvPr>
          <p:cNvSpPr>
            <a:spLocks noChangeArrowheads="1"/>
          </p:cNvSpPr>
          <p:nvPr/>
        </p:nvSpPr>
        <p:spPr bwMode="auto">
          <a:xfrm>
            <a:off x="6364288"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850" name="Oval 10">
            <a:extLst>
              <a:ext uri="{FF2B5EF4-FFF2-40B4-BE49-F238E27FC236}">
                <a16:creationId xmlns:a16="http://schemas.microsoft.com/office/drawing/2014/main" id="{02DB795D-F4D2-614C-8035-19AD011692F0}"/>
              </a:ext>
            </a:extLst>
          </p:cNvPr>
          <p:cNvSpPr>
            <a:spLocks noChangeArrowheads="1"/>
          </p:cNvSpPr>
          <p:nvPr/>
        </p:nvSpPr>
        <p:spPr bwMode="auto">
          <a:xfrm>
            <a:off x="5086350"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9851" name="Oval 11">
            <a:extLst>
              <a:ext uri="{FF2B5EF4-FFF2-40B4-BE49-F238E27FC236}">
                <a16:creationId xmlns:a16="http://schemas.microsoft.com/office/drawing/2014/main" id="{6E3E9DE9-C16E-1D44-A16E-2120A6336080}"/>
              </a:ext>
            </a:extLst>
          </p:cNvPr>
          <p:cNvSpPr>
            <a:spLocks noChangeArrowheads="1"/>
          </p:cNvSpPr>
          <p:nvPr/>
        </p:nvSpPr>
        <p:spPr bwMode="auto">
          <a:xfrm>
            <a:off x="7626350" y="417513"/>
            <a:ext cx="1371600" cy="701675"/>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419852" name="Picture 12" descr="penguinL">
            <a:extLst>
              <a:ext uri="{FF2B5EF4-FFF2-40B4-BE49-F238E27FC236}">
                <a16:creationId xmlns:a16="http://schemas.microsoft.com/office/drawing/2014/main" id="{3ECCF2D3-5A5D-A74C-9CD1-63F529F681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6063" y="55594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53" name="AutoShape 13">
            <a:extLst>
              <a:ext uri="{FF2B5EF4-FFF2-40B4-BE49-F238E27FC236}">
                <a16:creationId xmlns:a16="http://schemas.microsoft.com/office/drawing/2014/main" id="{796D19AF-54EA-F346-AB9D-A05CC0996AE6}"/>
              </a:ext>
            </a:extLst>
          </p:cNvPr>
          <p:cNvSpPr>
            <a:spLocks noChangeArrowheads="1"/>
          </p:cNvSpPr>
          <p:nvPr/>
        </p:nvSpPr>
        <p:spPr bwMode="auto">
          <a:xfrm>
            <a:off x="7607300" y="4421188"/>
            <a:ext cx="1441450" cy="1001712"/>
          </a:xfrm>
          <a:prstGeom prst="wedgeEllipseCallout">
            <a:avLst>
              <a:gd name="adj1" fmla="val -12556"/>
              <a:gd name="adj2" fmla="val 8122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F116A"/>
                </a:solidFill>
                <a:latin typeface="Comic Sans MS" panose="030F0902030302020204" pitchFamily="66" charset="0"/>
              </a:rPr>
              <a:t>Cells are</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versatile &amp; </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selfish</a:t>
            </a:r>
            <a:r>
              <a:rPr lang="en-US" altLang="en-US" sz="1600" b="1" i="1">
                <a:solidFill>
                  <a:srgbClr val="0F116A"/>
                </a:solidFill>
                <a:latin typeface="Comic Sans MS" panose="030F0902030302020204" pitchFamily="66" charset="0"/>
              </a:rPr>
              <a:t>!</a:t>
            </a:r>
            <a:endParaRPr lang="en-US" altLang="en-US" sz="16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3660247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44">
                                            <p:txEl>
                                              <p:pRg st="0" end="0"/>
                                            </p:txEl>
                                          </p:spTgt>
                                        </p:tgtEl>
                                        <p:attrNameLst>
                                          <p:attrName>style.visibility</p:attrName>
                                        </p:attrNameLst>
                                      </p:cBhvr>
                                      <p:to>
                                        <p:strVal val="visible"/>
                                      </p:to>
                                    </p:set>
                                    <p:anim calcmode="lin" valueType="num">
                                      <p:cBhvr additive="base">
                                        <p:cTn id="7" dur="500" fill="hold"/>
                                        <p:tgtEl>
                                          <p:spTgt spid="4198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44">
                                            <p:txEl>
                                              <p:pRg st="1" end="1"/>
                                            </p:txEl>
                                          </p:spTgt>
                                        </p:tgtEl>
                                        <p:attrNameLst>
                                          <p:attrName>style.visibility</p:attrName>
                                        </p:attrNameLst>
                                      </p:cBhvr>
                                      <p:to>
                                        <p:strVal val="visible"/>
                                      </p:to>
                                    </p:set>
                                    <p:anim calcmode="lin" valueType="num">
                                      <p:cBhvr additive="base">
                                        <p:cTn id="13" dur="500" fill="hold"/>
                                        <p:tgtEl>
                                          <p:spTgt spid="4198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844">
                                            <p:txEl>
                                              <p:pRg st="2" end="2"/>
                                            </p:txEl>
                                          </p:spTgt>
                                        </p:tgtEl>
                                        <p:attrNameLst>
                                          <p:attrName>style.visibility</p:attrName>
                                        </p:attrNameLst>
                                      </p:cBhvr>
                                      <p:to>
                                        <p:strVal val="visible"/>
                                      </p:to>
                                    </p:set>
                                    <p:anim calcmode="lin" valueType="num">
                                      <p:cBhvr additive="base">
                                        <p:cTn id="19" dur="500" fill="hold"/>
                                        <p:tgtEl>
                                          <p:spTgt spid="4198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98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844">
                                            <p:txEl>
                                              <p:pRg st="3" end="3"/>
                                            </p:txEl>
                                          </p:spTgt>
                                        </p:tgtEl>
                                        <p:attrNameLst>
                                          <p:attrName>style.visibility</p:attrName>
                                        </p:attrNameLst>
                                      </p:cBhvr>
                                      <p:to>
                                        <p:strVal val="visible"/>
                                      </p:to>
                                    </p:set>
                                    <p:anim calcmode="lin" valueType="num">
                                      <p:cBhvr additive="base">
                                        <p:cTn id="25" dur="500" fill="hold"/>
                                        <p:tgtEl>
                                          <p:spTgt spid="41984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198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32" fill="hold" grpId="0" nodeType="clickEffect">
                                  <p:stCondLst>
                                    <p:cond delay="0"/>
                                  </p:stCondLst>
                                  <p:childTnLst>
                                    <p:set>
                                      <p:cBhvr>
                                        <p:cTn id="30" dur="1" fill="hold">
                                          <p:stCondLst>
                                            <p:cond delay="0"/>
                                          </p:stCondLst>
                                        </p:cTn>
                                        <p:tgtEl>
                                          <p:spTgt spid="419849"/>
                                        </p:tgtEl>
                                        <p:attrNameLst>
                                          <p:attrName>style.visibility</p:attrName>
                                        </p:attrNameLst>
                                      </p:cBhvr>
                                      <p:to>
                                        <p:strVal val="visible"/>
                                      </p:to>
                                    </p:set>
                                    <p:animEffect transition="in" filter="circle(out)">
                                      <p:cBhvr>
                                        <p:cTn id="31" dur="1000"/>
                                        <p:tgtEl>
                                          <p:spTgt spid="419849"/>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32" fill="hold" grpId="0" nodeType="clickEffect">
                                  <p:stCondLst>
                                    <p:cond delay="0"/>
                                  </p:stCondLst>
                                  <p:childTnLst>
                                    <p:set>
                                      <p:cBhvr>
                                        <p:cTn id="35" dur="1" fill="hold">
                                          <p:stCondLst>
                                            <p:cond delay="0"/>
                                          </p:stCondLst>
                                        </p:cTn>
                                        <p:tgtEl>
                                          <p:spTgt spid="419850"/>
                                        </p:tgtEl>
                                        <p:attrNameLst>
                                          <p:attrName>style.visibility</p:attrName>
                                        </p:attrNameLst>
                                      </p:cBhvr>
                                      <p:to>
                                        <p:strVal val="visible"/>
                                      </p:to>
                                    </p:set>
                                    <p:animEffect transition="in" filter="circle(out)">
                                      <p:cBhvr>
                                        <p:cTn id="36" dur="1000"/>
                                        <p:tgtEl>
                                          <p:spTgt spid="419850"/>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419851"/>
                                        </p:tgtEl>
                                        <p:attrNameLst>
                                          <p:attrName>style.visibility</p:attrName>
                                        </p:attrNameLst>
                                      </p:cBhvr>
                                      <p:to>
                                        <p:strVal val="visible"/>
                                      </p:to>
                                    </p:set>
                                    <p:animEffect transition="in" filter="circle(out)">
                                      <p:cBhvr>
                                        <p:cTn id="41" dur="1000"/>
                                        <p:tgtEl>
                                          <p:spTgt spid="419851"/>
                                        </p:tgtEl>
                                      </p:cBhvr>
                                    </p:animEffect>
                                  </p:childTnLst>
                                  <p:subTnLst>
                                    <p:audio>
                                      <p:cMediaNode>
                                        <p:cTn display="0" masterRel="sameClick">
                                          <p:stCondLst>
                                            <p:cond evt="begin" delay="0">
                                              <p:tn val="39"/>
                                            </p:cond>
                                          </p:stCondLst>
                                          <p:endCondLst>
                                            <p:cond evt="onStopAudio" delay="0">
                                              <p:tgtEl>
                                                <p:sldTgt/>
                                              </p:tgtEl>
                                            </p:cond>
                                          </p:endCondLst>
                                        </p:cTn>
                                        <p:tgtEl>
                                          <p:sndTgt r:embed="rId4"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419848"/>
                                        </p:tgtEl>
                                        <p:attrNameLst>
                                          <p:attrName>style.visibility</p:attrName>
                                        </p:attrNameLst>
                                      </p:cBhvr>
                                      <p:to>
                                        <p:strVal val="visible"/>
                                      </p:to>
                                    </p:set>
                                    <p:animEffect transition="in" filter="fade">
                                      <p:cBhvr>
                                        <p:cTn id="46" dur="1000"/>
                                        <p:tgtEl>
                                          <p:spTgt spid="419848"/>
                                        </p:tgtEl>
                                      </p:cBhvr>
                                    </p:animEffect>
                                    <p:anim calcmode="lin" valueType="num">
                                      <p:cBhvr>
                                        <p:cTn id="47" dur="1000" fill="hold"/>
                                        <p:tgtEl>
                                          <p:spTgt spid="419848"/>
                                        </p:tgtEl>
                                        <p:attrNameLst>
                                          <p:attrName>ppt_x</p:attrName>
                                        </p:attrNameLst>
                                      </p:cBhvr>
                                      <p:tavLst>
                                        <p:tav tm="0">
                                          <p:val>
                                            <p:strVal val="#ppt_x"/>
                                          </p:val>
                                        </p:tav>
                                        <p:tav tm="100000">
                                          <p:val>
                                            <p:strVal val="#ppt_x"/>
                                          </p:val>
                                        </p:tav>
                                      </p:tavLst>
                                    </p:anim>
                                    <p:anim calcmode="lin" valueType="num">
                                      <p:cBhvr>
                                        <p:cTn id="48" dur="1000" fill="hold"/>
                                        <p:tgtEl>
                                          <p:spTgt spid="41984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Laser"/>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419844">
                                            <p:txEl>
                                              <p:pRg st="4" end="4"/>
                                            </p:txEl>
                                          </p:spTgt>
                                        </p:tgtEl>
                                        <p:attrNameLst>
                                          <p:attrName>style.visibility</p:attrName>
                                        </p:attrNameLst>
                                      </p:cBhvr>
                                      <p:to>
                                        <p:strVal val="visible"/>
                                      </p:to>
                                    </p:set>
                                    <p:anim calcmode="lin" valueType="num">
                                      <p:cBhvr additive="base">
                                        <p:cTn id="53" dur="500" fill="hold"/>
                                        <p:tgtEl>
                                          <p:spTgt spid="419844">
                                            <p:txEl>
                                              <p:pRg st="4" end="4"/>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4198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419852"/>
                                        </p:tgtEl>
                                        <p:attrNameLst>
                                          <p:attrName>style.visibility</p:attrName>
                                        </p:attrNameLst>
                                      </p:cBhvr>
                                      <p:to>
                                        <p:strVal val="visible"/>
                                      </p:to>
                                    </p:set>
                                  </p:childTnLst>
                                </p:cTn>
                              </p:par>
                            </p:childTnLst>
                          </p:cTn>
                        </p:par>
                        <p:par>
                          <p:cTn id="59" fill="hold" nodeType="afterGroup">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419853"/>
                                        </p:tgtEl>
                                        <p:attrNameLst>
                                          <p:attrName>style.visibility</p:attrName>
                                        </p:attrNameLst>
                                      </p:cBhvr>
                                      <p:to>
                                        <p:strVal val="visible"/>
                                      </p:to>
                                    </p:set>
                                    <p:animEffect transition="in" filter="wipe(down)">
                                      <p:cBhvr>
                                        <p:cTn id="62" dur="500"/>
                                        <p:tgtEl>
                                          <p:spTgt spid="419853"/>
                                        </p:tgtEl>
                                      </p:cBhvr>
                                    </p:animEffect>
                                  </p:childTnLst>
                                  <p:subTnLst>
                                    <p:audio>
                                      <p:cMediaNode>
                                        <p:cTn display="0" masterRel="sameClick">
                                          <p:stCondLst>
                                            <p:cond evt="begin" delay="0">
                                              <p:tn val="60"/>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4" grpId="0" build="p" autoUpdateAnimBg="0"/>
      <p:bldP spid="419848" grpId="0" animBg="1"/>
      <p:bldP spid="419849" grpId="0" animBg="1"/>
      <p:bldP spid="419850" grpId="0" animBg="1"/>
      <p:bldP spid="419851" grpId="0" animBg="1"/>
      <p:bldP spid="419853"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26C3FFF-1C5D-D041-8B86-BA381A0AF815}"/>
              </a:ext>
            </a:extLst>
          </p:cNvPr>
          <p:cNvSpPr>
            <a:spLocks noGrp="1" noChangeArrowheads="1"/>
          </p:cNvSpPr>
          <p:nvPr>
            <p:ph type="title"/>
          </p:nvPr>
        </p:nvSpPr>
        <p:spPr/>
        <p:txBody>
          <a:bodyPr/>
          <a:lstStyle/>
          <a:p>
            <a:pPr eaLnBrk="1" hangingPunct="1"/>
            <a:r>
              <a:rPr lang="en-US" altLang="en-US"/>
              <a:t>Metabolism</a:t>
            </a:r>
          </a:p>
        </p:txBody>
      </p:sp>
      <p:grpSp>
        <p:nvGrpSpPr>
          <p:cNvPr id="2" name="Group 26">
            <a:extLst>
              <a:ext uri="{FF2B5EF4-FFF2-40B4-BE49-F238E27FC236}">
                <a16:creationId xmlns:a16="http://schemas.microsoft.com/office/drawing/2014/main" id="{09281081-0D71-2048-940F-562E2783DCF8}"/>
              </a:ext>
            </a:extLst>
          </p:cNvPr>
          <p:cNvGrpSpPr>
            <a:grpSpLocks/>
          </p:cNvGrpSpPr>
          <p:nvPr/>
        </p:nvGrpSpPr>
        <p:grpSpPr bwMode="auto">
          <a:xfrm>
            <a:off x="300038" y="5468938"/>
            <a:ext cx="3905250" cy="685800"/>
            <a:chOff x="144" y="3445"/>
            <a:chExt cx="2460" cy="432"/>
          </a:xfrm>
        </p:grpSpPr>
        <p:sp>
          <p:nvSpPr>
            <p:cNvPr id="31759" name="Rectangle 4">
              <a:extLst>
                <a:ext uri="{FF2B5EF4-FFF2-40B4-BE49-F238E27FC236}">
                  <a16:creationId xmlns:a16="http://schemas.microsoft.com/office/drawing/2014/main" id="{6F0F2C7E-309D-204D-915A-636E85AD2506}"/>
                </a:ext>
              </a:extLst>
            </p:cNvPr>
            <p:cNvSpPr>
              <a:spLocks noChangeArrowheads="1"/>
            </p:cNvSpPr>
            <p:nvPr/>
          </p:nvSpPr>
          <p:spPr bwMode="auto">
            <a:xfrm>
              <a:off x="144" y="3445"/>
              <a:ext cx="2460" cy="43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760" name="Group 25">
              <a:extLst>
                <a:ext uri="{FF2B5EF4-FFF2-40B4-BE49-F238E27FC236}">
                  <a16:creationId xmlns:a16="http://schemas.microsoft.com/office/drawing/2014/main" id="{AC2B8BD8-875C-6743-B7FF-CA621C763487}"/>
                </a:ext>
              </a:extLst>
            </p:cNvPr>
            <p:cNvGrpSpPr>
              <a:grpSpLocks/>
            </p:cNvGrpSpPr>
            <p:nvPr/>
          </p:nvGrpSpPr>
          <p:grpSpPr bwMode="auto">
            <a:xfrm>
              <a:off x="157" y="3459"/>
              <a:ext cx="2398" cy="404"/>
              <a:chOff x="157" y="3459"/>
              <a:chExt cx="2398" cy="404"/>
            </a:xfrm>
          </p:grpSpPr>
          <p:sp>
            <p:nvSpPr>
              <p:cNvPr id="31761" name="Rectangle 6">
                <a:extLst>
                  <a:ext uri="{FF2B5EF4-FFF2-40B4-BE49-F238E27FC236}">
                    <a16:creationId xmlns:a16="http://schemas.microsoft.com/office/drawing/2014/main" id="{D60DC001-7FB7-5646-98D4-1A57BE1ADD1F}"/>
                  </a:ext>
                </a:extLst>
              </p:cNvPr>
              <p:cNvSpPr>
                <a:spLocks noChangeArrowheads="1"/>
              </p:cNvSpPr>
              <p:nvPr/>
            </p:nvSpPr>
            <p:spPr bwMode="auto">
              <a:xfrm>
                <a:off x="157" y="3459"/>
                <a:ext cx="1210" cy="40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chemeClr val="tx2"/>
                    </a:solidFill>
                  </a:rPr>
                  <a:t>Krebs cycle</a:t>
                </a:r>
                <a:br>
                  <a:rPr lang="en-US" altLang="en-US" sz="2000" b="1">
                    <a:solidFill>
                      <a:schemeClr val="tx2"/>
                    </a:solidFill>
                  </a:rPr>
                </a:br>
                <a:r>
                  <a:rPr lang="en-US" altLang="en-US" sz="2000" b="1">
                    <a:solidFill>
                      <a:schemeClr val="tx2"/>
                    </a:solidFill>
                  </a:rPr>
                  <a:t>intermediaries</a:t>
                </a:r>
                <a:endParaRPr lang="en-US" altLang="en-US" sz="2600" b="1">
                  <a:solidFill>
                    <a:srgbClr val="000000"/>
                  </a:solidFill>
                </a:endParaRPr>
              </a:p>
            </p:txBody>
          </p:sp>
          <p:sp>
            <p:nvSpPr>
              <p:cNvPr id="31762" name="Rectangle 7">
                <a:extLst>
                  <a:ext uri="{FF2B5EF4-FFF2-40B4-BE49-F238E27FC236}">
                    <a16:creationId xmlns:a16="http://schemas.microsoft.com/office/drawing/2014/main" id="{91A7B3F7-7DA4-3B49-8F04-98C07CE3A84E}"/>
                  </a:ext>
                </a:extLst>
              </p:cNvPr>
              <p:cNvSpPr>
                <a:spLocks noChangeArrowheads="1"/>
              </p:cNvSpPr>
              <p:nvPr/>
            </p:nvSpPr>
            <p:spPr bwMode="auto">
              <a:xfrm>
                <a:off x="1380" y="3507"/>
                <a:ext cx="584"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sym typeface="Symbol" pitchFamily="2" charset="2"/>
                  </a:rPr>
                  <a:t> </a:t>
                </a:r>
              </a:p>
            </p:txBody>
          </p:sp>
          <p:sp>
            <p:nvSpPr>
              <p:cNvPr id="31763" name="Rectangle 8">
                <a:extLst>
                  <a:ext uri="{FF2B5EF4-FFF2-40B4-BE49-F238E27FC236}">
                    <a16:creationId xmlns:a16="http://schemas.microsoft.com/office/drawing/2014/main" id="{64212ADB-067B-4247-A66D-D1947E01F129}"/>
                  </a:ext>
                </a:extLst>
              </p:cNvPr>
              <p:cNvSpPr>
                <a:spLocks noChangeArrowheads="1"/>
              </p:cNvSpPr>
              <p:nvPr/>
            </p:nvSpPr>
            <p:spPr bwMode="auto">
              <a:xfrm>
                <a:off x="1968" y="3459"/>
                <a:ext cx="587" cy="40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pPr>
                <a:r>
                  <a:rPr lang="en-US" altLang="en-US" sz="2000" b="1">
                    <a:solidFill>
                      <a:schemeClr val="tx2"/>
                    </a:solidFill>
                  </a:rPr>
                  <a:t>amino</a:t>
                </a:r>
              </a:p>
              <a:p>
                <a:pPr>
                  <a:lnSpc>
                    <a:spcPct val="90000"/>
                  </a:lnSpc>
                </a:pPr>
                <a:r>
                  <a:rPr lang="en-US" altLang="en-US" sz="2000" b="1">
                    <a:solidFill>
                      <a:schemeClr val="tx2"/>
                    </a:solidFill>
                  </a:rPr>
                  <a:t>acids</a:t>
                </a:r>
                <a:endParaRPr lang="en-US" altLang="en-US" sz="2600" b="1">
                  <a:solidFill>
                    <a:schemeClr val="tx2"/>
                  </a:solidFill>
                </a:endParaRPr>
              </a:p>
            </p:txBody>
          </p:sp>
        </p:grpSp>
      </p:grpSp>
      <p:grpSp>
        <p:nvGrpSpPr>
          <p:cNvPr id="4" name="Group 24">
            <a:extLst>
              <a:ext uri="{FF2B5EF4-FFF2-40B4-BE49-F238E27FC236}">
                <a16:creationId xmlns:a16="http://schemas.microsoft.com/office/drawing/2014/main" id="{3FE7C41E-76E6-8C4B-83B5-A3287F2742F9}"/>
              </a:ext>
            </a:extLst>
          </p:cNvPr>
          <p:cNvGrpSpPr>
            <a:grpSpLocks/>
          </p:cNvGrpSpPr>
          <p:nvPr/>
        </p:nvGrpSpPr>
        <p:grpSpPr bwMode="auto">
          <a:xfrm>
            <a:off x="300038" y="4876800"/>
            <a:ext cx="3905250" cy="498475"/>
            <a:chOff x="144" y="3072"/>
            <a:chExt cx="2460" cy="314"/>
          </a:xfrm>
        </p:grpSpPr>
        <p:sp>
          <p:nvSpPr>
            <p:cNvPr id="31757" name="Rectangle 10">
              <a:extLst>
                <a:ext uri="{FF2B5EF4-FFF2-40B4-BE49-F238E27FC236}">
                  <a16:creationId xmlns:a16="http://schemas.microsoft.com/office/drawing/2014/main" id="{C41A385E-8E37-3B4A-B7C5-7447A3605B67}"/>
                </a:ext>
              </a:extLst>
            </p:cNvPr>
            <p:cNvSpPr>
              <a:spLocks noChangeArrowheads="1"/>
            </p:cNvSpPr>
            <p:nvPr/>
          </p:nvSpPr>
          <p:spPr bwMode="auto">
            <a:xfrm>
              <a:off x="144" y="3072"/>
              <a:ext cx="2460" cy="314"/>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58" name="Rectangle 11">
              <a:extLst>
                <a:ext uri="{FF2B5EF4-FFF2-40B4-BE49-F238E27FC236}">
                  <a16:creationId xmlns:a16="http://schemas.microsoft.com/office/drawing/2014/main" id="{98E35B51-FF95-204E-AA5C-FAE173FDF676}"/>
                </a:ext>
              </a:extLst>
            </p:cNvPr>
            <p:cNvSpPr>
              <a:spLocks noChangeArrowheads="1"/>
            </p:cNvSpPr>
            <p:nvPr/>
          </p:nvSpPr>
          <p:spPr bwMode="auto">
            <a:xfrm>
              <a:off x="157" y="3075"/>
              <a:ext cx="1958"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pyruvate</a:t>
              </a:r>
              <a:r>
                <a:rPr lang="en-US" altLang="en-US" sz="2600" b="1">
                  <a:solidFill>
                    <a:srgbClr val="0F116A"/>
                  </a:solidFill>
                </a:rPr>
                <a:t> </a:t>
              </a:r>
              <a:r>
                <a:rPr lang="en-US" altLang="en-US" sz="2600" b="1">
                  <a:solidFill>
                    <a:srgbClr val="0F116A"/>
                  </a:solidFill>
                  <a:sym typeface="Symbol" pitchFamily="2" charset="2"/>
                </a:rPr>
                <a:t> </a:t>
              </a:r>
              <a:r>
                <a:rPr lang="en-US" altLang="en-US" sz="2000" b="1">
                  <a:solidFill>
                    <a:srgbClr val="0F116A"/>
                  </a:solidFill>
                  <a:sym typeface="Symbol" pitchFamily="2" charset="2"/>
                </a:rPr>
                <a:t> </a:t>
              </a:r>
              <a:r>
                <a:rPr lang="en-US" altLang="en-US" sz="2000" b="1">
                  <a:solidFill>
                    <a:schemeClr val="tx2"/>
                  </a:solidFill>
                  <a:sym typeface="Symbol" pitchFamily="2" charset="2"/>
                </a:rPr>
                <a:t>glucose</a:t>
              </a:r>
              <a:endParaRPr lang="en-US" altLang="en-US" sz="2600" b="1">
                <a:solidFill>
                  <a:srgbClr val="0F116A"/>
                </a:solidFill>
                <a:sym typeface="Symbol" pitchFamily="2" charset="2"/>
              </a:endParaRPr>
            </a:p>
          </p:txBody>
        </p:sp>
      </p:grpSp>
      <p:grpSp>
        <p:nvGrpSpPr>
          <p:cNvPr id="5" name="Group 23">
            <a:extLst>
              <a:ext uri="{FF2B5EF4-FFF2-40B4-BE49-F238E27FC236}">
                <a16:creationId xmlns:a16="http://schemas.microsoft.com/office/drawing/2014/main" id="{1A465F8B-B0AD-1044-A6EB-15854F4677B5}"/>
              </a:ext>
            </a:extLst>
          </p:cNvPr>
          <p:cNvGrpSpPr>
            <a:grpSpLocks/>
          </p:cNvGrpSpPr>
          <p:nvPr/>
        </p:nvGrpSpPr>
        <p:grpSpPr bwMode="auto">
          <a:xfrm>
            <a:off x="300038" y="6248400"/>
            <a:ext cx="3905250" cy="533400"/>
            <a:chOff x="144" y="3936"/>
            <a:chExt cx="2460" cy="336"/>
          </a:xfrm>
        </p:grpSpPr>
        <p:sp>
          <p:nvSpPr>
            <p:cNvPr id="31755" name="Rectangle 13">
              <a:extLst>
                <a:ext uri="{FF2B5EF4-FFF2-40B4-BE49-F238E27FC236}">
                  <a16:creationId xmlns:a16="http://schemas.microsoft.com/office/drawing/2014/main" id="{69C6969D-8DEA-AF4E-A2DF-733B0417DBE2}"/>
                </a:ext>
              </a:extLst>
            </p:cNvPr>
            <p:cNvSpPr>
              <a:spLocks noChangeArrowheads="1"/>
            </p:cNvSpPr>
            <p:nvPr/>
          </p:nvSpPr>
          <p:spPr bwMode="auto">
            <a:xfrm>
              <a:off x="144" y="3936"/>
              <a:ext cx="2460" cy="33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756" name="Rectangle 14">
              <a:extLst>
                <a:ext uri="{FF2B5EF4-FFF2-40B4-BE49-F238E27FC236}">
                  <a16:creationId xmlns:a16="http://schemas.microsoft.com/office/drawing/2014/main" id="{6AB94DA9-9567-2546-9B75-613ADDD5AC1C}"/>
                </a:ext>
              </a:extLst>
            </p:cNvPr>
            <p:cNvSpPr>
              <a:spLocks noChangeArrowheads="1"/>
            </p:cNvSpPr>
            <p:nvPr/>
          </p:nvSpPr>
          <p:spPr bwMode="auto">
            <a:xfrm>
              <a:off x="157" y="3951"/>
              <a:ext cx="2318" cy="30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acetyl CoA</a:t>
              </a:r>
              <a:r>
                <a:rPr lang="en-US" altLang="en-US" sz="2600" b="1">
                  <a:solidFill>
                    <a:srgbClr val="0F116A"/>
                  </a:solidFill>
                </a:rPr>
                <a:t> </a:t>
              </a:r>
              <a:r>
                <a:rPr lang="en-US" altLang="en-US" sz="2600" b="1">
                  <a:solidFill>
                    <a:srgbClr val="0F116A"/>
                  </a:solidFill>
                  <a:sym typeface="Symbol" pitchFamily="2" charset="2"/>
                </a:rPr>
                <a:t>  </a:t>
              </a:r>
              <a:r>
                <a:rPr lang="en-US" altLang="en-US" sz="2000" b="1">
                  <a:solidFill>
                    <a:schemeClr val="tx2"/>
                  </a:solidFill>
                  <a:sym typeface="Symbol" pitchFamily="2" charset="2"/>
                </a:rPr>
                <a:t>fatty acids</a:t>
              </a:r>
              <a:endParaRPr lang="en-US" altLang="en-US" sz="2600" b="1">
                <a:solidFill>
                  <a:srgbClr val="0F116A"/>
                </a:solidFill>
                <a:sym typeface="Symbol" pitchFamily="2" charset="2"/>
              </a:endParaRPr>
            </a:p>
          </p:txBody>
        </p:sp>
      </p:grpSp>
      <p:pic>
        <p:nvPicPr>
          <p:cNvPr id="31750" name="Picture 15">
            <a:extLst>
              <a:ext uri="{FF2B5EF4-FFF2-40B4-BE49-F238E27FC236}">
                <a16:creationId xmlns:a16="http://schemas.microsoft.com/office/drawing/2014/main" id="{9B0A6C81-8B34-404D-80E0-5DE7CC0065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3355"/>
          <a:stretch>
            <a:fillRect/>
          </a:stretch>
        </p:blipFill>
        <p:spPr bwMode="auto">
          <a:xfrm>
            <a:off x="4640263" y="533400"/>
            <a:ext cx="45037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68" name="AutoShape 16">
            <a:extLst>
              <a:ext uri="{FF2B5EF4-FFF2-40B4-BE49-F238E27FC236}">
                <a16:creationId xmlns:a16="http://schemas.microsoft.com/office/drawing/2014/main" id="{DA898B49-7B91-344C-BCE2-0E6D6343F9F4}"/>
              </a:ext>
            </a:extLst>
          </p:cNvPr>
          <p:cNvSpPr>
            <a:spLocks noChangeArrowheads="1"/>
          </p:cNvSpPr>
          <p:nvPr/>
        </p:nvSpPr>
        <p:spPr bwMode="auto">
          <a:xfrm>
            <a:off x="6096000" y="1447800"/>
            <a:ext cx="1676400" cy="5181600"/>
          </a:xfrm>
          <a:prstGeom prst="upArrow">
            <a:avLst>
              <a:gd name="adj1" fmla="val 50000"/>
              <a:gd name="adj2" fmla="val 77273"/>
            </a:avLst>
          </a:prstGeom>
          <a:solidFill>
            <a:srgbClr val="CC0000">
              <a:alpha val="74901"/>
            </a:srgbClr>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1969" name="Rectangle 17" descr="Rectangle: Click to edit Master text styles&#13;&#10;Second level&#13;&#10;Third level&#13;&#10;Fourth level&#13;&#10;Fifth level">
            <a:extLst>
              <a:ext uri="{FF2B5EF4-FFF2-40B4-BE49-F238E27FC236}">
                <a16:creationId xmlns:a16="http://schemas.microsoft.com/office/drawing/2014/main" id="{20E8B5F0-DDEC-984A-9C33-F4883972EE30}"/>
              </a:ext>
            </a:extLst>
          </p:cNvPr>
          <p:cNvSpPr>
            <a:spLocks noGrp="1" noChangeArrowheads="1"/>
          </p:cNvSpPr>
          <p:nvPr>
            <p:ph type="body" idx="1"/>
          </p:nvPr>
        </p:nvSpPr>
        <p:spPr>
          <a:xfrm>
            <a:off x="533400" y="1295400"/>
            <a:ext cx="4724400" cy="3581400"/>
          </a:xfrm>
        </p:spPr>
        <p:txBody>
          <a:bodyPr/>
          <a:lstStyle/>
          <a:p>
            <a:pPr eaLnBrk="1" hangingPunct="1">
              <a:lnSpc>
                <a:spcPct val="90000"/>
              </a:lnSpc>
            </a:pPr>
            <a:r>
              <a:rPr lang="en-US" altLang="en-US" sz="2600" u="sng" dirty="0">
                <a:solidFill>
                  <a:srgbClr val="CC0000"/>
                </a:solidFill>
              </a:rPr>
              <a:t>Synthesis</a:t>
            </a:r>
            <a:endParaRPr lang="en-US" altLang="en-US" sz="2600" dirty="0"/>
          </a:p>
          <a:p>
            <a:pPr lvl="1" eaLnBrk="1" hangingPunct="1">
              <a:lnSpc>
                <a:spcPct val="90000"/>
              </a:lnSpc>
            </a:pPr>
            <a:r>
              <a:rPr lang="en-US" altLang="en-US" sz="2400" dirty="0">
                <a:ea typeface="ＭＳ Ｐゴシック" panose="020B0600070205080204" pitchFamily="34" charset="-128"/>
              </a:rPr>
              <a:t>enough energy? </a:t>
            </a:r>
          </a:p>
          <a:p>
            <a:pPr lvl="1" eaLnBrk="1" hangingPunct="1">
              <a:lnSpc>
                <a:spcPct val="90000"/>
              </a:lnSpc>
              <a:buFont typeface="Wingdings" pitchFamily="2" charset="2"/>
              <a:buNone/>
            </a:pPr>
            <a:r>
              <a:rPr lang="en-US" altLang="en-US" sz="2400" dirty="0">
                <a:ea typeface="ＭＳ Ｐゴシック" panose="020B0600070205080204" pitchFamily="34" charset="-128"/>
              </a:rPr>
              <a:t>	</a:t>
            </a:r>
            <a:r>
              <a:rPr lang="en-US" altLang="en-US" sz="2400" dirty="0">
                <a:solidFill>
                  <a:srgbClr val="CC0000"/>
                </a:solidFill>
                <a:ea typeface="ＭＳ Ｐゴシック" panose="020B0600070205080204" pitchFamily="34" charset="-128"/>
              </a:rPr>
              <a:t>build stuff!</a:t>
            </a:r>
            <a:endParaRPr lang="en-US" altLang="en-US" sz="2400" dirty="0">
              <a:ea typeface="ＭＳ Ｐゴシック" panose="020B0600070205080204" pitchFamily="34" charset="-128"/>
            </a:endParaRPr>
          </a:p>
          <a:p>
            <a:pPr lvl="1" eaLnBrk="1" hangingPunct="1">
              <a:lnSpc>
                <a:spcPct val="90000"/>
              </a:lnSpc>
            </a:pPr>
            <a:r>
              <a:rPr lang="en-US" altLang="en-US" sz="2400" dirty="0">
                <a:ea typeface="ＭＳ Ｐゴシック" panose="020B0600070205080204" pitchFamily="34" charset="-128"/>
              </a:rPr>
              <a:t>cell uses points in glycolysis &amp; Krebs cycle as links to pathways for synthesis</a:t>
            </a:r>
          </a:p>
          <a:p>
            <a:pPr lvl="2" eaLnBrk="1" hangingPunct="1">
              <a:lnSpc>
                <a:spcPct val="90000"/>
              </a:lnSpc>
            </a:pPr>
            <a:r>
              <a:rPr lang="en-US" altLang="en-US" sz="2000" dirty="0">
                <a:ea typeface="ＭＳ Ｐゴシック" panose="020B0600070205080204" pitchFamily="34" charset="-128"/>
              </a:rPr>
              <a:t>run pathways “backwards”</a:t>
            </a:r>
          </a:p>
          <a:p>
            <a:pPr lvl="3" eaLnBrk="1" hangingPunct="1">
              <a:lnSpc>
                <a:spcPct val="90000"/>
              </a:lnSpc>
            </a:pPr>
            <a:r>
              <a:rPr lang="en-US" altLang="en-US" sz="1800" dirty="0">
                <a:ea typeface="ＭＳ Ｐゴシック" panose="020B0600070205080204" pitchFamily="34" charset="-128"/>
              </a:rPr>
              <a:t>have extra fuel, build fat</a:t>
            </a:r>
            <a:r>
              <a:rPr lang="en-US" altLang="en-US" sz="1800" i="1" dirty="0">
                <a:ea typeface="ＭＳ Ｐゴシック" panose="020B0600070205080204" pitchFamily="34" charset="-128"/>
              </a:rPr>
              <a:t>!</a:t>
            </a:r>
            <a:endParaRPr lang="en-US" altLang="en-US" sz="1800" dirty="0">
              <a:ea typeface="ＭＳ Ｐゴシック" panose="020B0600070205080204" pitchFamily="34" charset="-128"/>
            </a:endParaRPr>
          </a:p>
        </p:txBody>
      </p:sp>
      <p:pic>
        <p:nvPicPr>
          <p:cNvPr id="381979" name="Picture 27" descr="penguinL">
            <a:extLst>
              <a:ext uri="{FF2B5EF4-FFF2-40B4-BE49-F238E27FC236}">
                <a16:creationId xmlns:a16="http://schemas.microsoft.com/office/drawing/2014/main" id="{91CDB03E-FC15-D243-9397-E210F48DE6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9238" y="555942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80" name="AutoShape 28">
            <a:extLst>
              <a:ext uri="{FF2B5EF4-FFF2-40B4-BE49-F238E27FC236}">
                <a16:creationId xmlns:a16="http://schemas.microsoft.com/office/drawing/2014/main" id="{0CBE5805-E65B-6348-A1BB-2CB0A0694CC0}"/>
              </a:ext>
            </a:extLst>
          </p:cNvPr>
          <p:cNvSpPr>
            <a:spLocks noChangeArrowheads="1"/>
          </p:cNvSpPr>
          <p:nvPr/>
        </p:nvSpPr>
        <p:spPr bwMode="auto">
          <a:xfrm>
            <a:off x="7610475" y="4421188"/>
            <a:ext cx="1441450" cy="1001712"/>
          </a:xfrm>
          <a:prstGeom prst="wedgeEllipseCallout">
            <a:avLst>
              <a:gd name="adj1" fmla="val -12556"/>
              <a:gd name="adj2" fmla="val 81222"/>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F116A"/>
                </a:solidFill>
                <a:latin typeface="Comic Sans MS" panose="030F0902030302020204" pitchFamily="66" charset="0"/>
              </a:rPr>
              <a:t>Cells are</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versatile &amp; </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thrifty</a:t>
            </a:r>
            <a:r>
              <a:rPr lang="en-US" altLang="en-US" sz="1600" b="1" i="1">
                <a:solidFill>
                  <a:srgbClr val="0F116A"/>
                </a:solidFill>
                <a:latin typeface="Comic Sans MS" panose="030F0902030302020204" pitchFamily="66" charset="0"/>
              </a:rPr>
              <a:t>!</a:t>
            </a:r>
            <a:endParaRPr lang="en-US" altLang="en-US" sz="1600" b="1">
              <a:solidFill>
                <a:srgbClr val="0F116A"/>
              </a:solidFill>
              <a:latin typeface="Comic Sans MS" panose="030F0902030302020204" pitchFamily="66" charset="0"/>
            </a:endParaRPr>
          </a:p>
        </p:txBody>
      </p:sp>
    </p:spTree>
    <p:extLst>
      <p:ext uri="{BB962C8B-B14F-4D97-AF65-F5344CB8AC3E}">
        <p14:creationId xmlns:p14="http://schemas.microsoft.com/office/powerpoint/2010/main" val="3197317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69">
                                            <p:txEl>
                                              <p:pRg st="0" end="0"/>
                                            </p:txEl>
                                          </p:spTgt>
                                        </p:tgtEl>
                                        <p:attrNameLst>
                                          <p:attrName>style.visibility</p:attrName>
                                        </p:attrNameLst>
                                      </p:cBhvr>
                                      <p:to>
                                        <p:strVal val="visible"/>
                                      </p:to>
                                    </p:set>
                                    <p:anim calcmode="lin" valueType="num">
                                      <p:cBhvr additive="base">
                                        <p:cTn id="7" dur="500" fill="hold"/>
                                        <p:tgtEl>
                                          <p:spTgt spid="38196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69">
                                            <p:txEl>
                                              <p:pRg st="1" end="1"/>
                                            </p:txEl>
                                          </p:spTgt>
                                        </p:tgtEl>
                                        <p:attrNameLst>
                                          <p:attrName>style.visibility</p:attrName>
                                        </p:attrNameLst>
                                      </p:cBhvr>
                                      <p:to>
                                        <p:strVal val="visible"/>
                                      </p:to>
                                    </p:set>
                                    <p:anim calcmode="lin" valueType="num">
                                      <p:cBhvr additive="base">
                                        <p:cTn id="13" dur="500" fill="hold"/>
                                        <p:tgtEl>
                                          <p:spTgt spid="38196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381969">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381969">
                                            <p:txEl>
                                              <p:pRg st="2" end="2"/>
                                            </p:txEl>
                                          </p:spTgt>
                                        </p:tgtEl>
                                        <p:attrNameLst>
                                          <p:attrName>ppt_x</p:attrName>
                                        </p:attrNameLst>
                                      </p:cBhvr>
                                    </p:anim>
                                    <p:anim from="0" to="-1.0" calcmode="lin" valueType="num">
                                      <p:cBhvr>
                                        <p:cTn id="20" dur="200" decel="50000" autoRev="1" fill="hold">
                                          <p:stCondLst>
                                            <p:cond delay="600"/>
                                          </p:stCondLst>
                                        </p:cTn>
                                        <p:tgtEl>
                                          <p:spTgt spid="381969">
                                            <p:txEl>
                                              <p:pRg st="2" end="2"/>
                                            </p:txEl>
                                          </p:spTgt>
                                        </p:tgtEl>
                                        <p:attrNameLst>
                                          <p:attrName>xshear</p:attrName>
                                        </p:attrNameLst>
                                      </p:cBhvr>
                                    </p:anim>
                                    <p:animScale>
                                      <p:cBhvr>
                                        <p:cTn id="21" dur="200" decel="100000" autoRev="1" fill="hold">
                                          <p:stCondLst>
                                            <p:cond delay="600"/>
                                          </p:stCondLst>
                                        </p:cTn>
                                        <p:tgtEl>
                                          <p:spTgt spid="381969">
                                            <p:txEl>
                                              <p:pRg st="2" end="2"/>
                                            </p:txEl>
                                          </p:spTgt>
                                        </p:tgtEl>
                                      </p:cBhvr>
                                      <p:from x="100000" y="100000"/>
                                      <p:to x="80000" y="100000"/>
                                    </p:animScale>
                                    <p:anim by="(#ppt_h/3+#ppt_w*0.1)" calcmode="lin" valueType="num">
                                      <p:cBhvr additive="sum">
                                        <p:cTn id="22" dur="200" decel="100000" autoRev="1" fill="hold">
                                          <p:stCondLst>
                                            <p:cond delay="600"/>
                                          </p:stCondLst>
                                        </p:cTn>
                                        <p:tgtEl>
                                          <p:spTgt spid="381969">
                                            <p:txEl>
                                              <p:pRg st="2" end="2"/>
                                            </p:txEl>
                                          </p:spTgt>
                                        </p:tgtEl>
                                        <p:attrNameLst>
                                          <p:attrName>ppt_x</p:attrName>
                                        </p:attrNameLst>
                                      </p:cBhvr>
                                    </p:anim>
                                  </p:childTnLst>
                                  <p:subTnLst>
                                    <p:audio>
                                      <p:cMediaNode>
                                        <p:cTn display="0" masterRel="sameClick">
                                          <p:stCondLst>
                                            <p:cond evt="begin" delay="0">
                                              <p:tn val="17"/>
                                            </p:cond>
                                          </p:stCondLst>
                                          <p:endCondLst>
                                            <p:cond evt="onStopAudio" delay="0">
                                              <p:tgtEl>
                                                <p:sldTgt/>
                                              </p:tgtEl>
                                            </p:cond>
                                          </p:endCondLst>
                                        </p:cTn>
                                        <p:tgtEl>
                                          <p:sndTgt r:embed="rId4" name="String"/>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81969">
                                            <p:txEl>
                                              <p:pRg st="3" end="3"/>
                                            </p:txEl>
                                          </p:spTgt>
                                        </p:tgtEl>
                                        <p:attrNameLst>
                                          <p:attrName>style.visibility</p:attrName>
                                        </p:attrNameLst>
                                      </p:cBhvr>
                                      <p:to>
                                        <p:strVal val="visible"/>
                                      </p:to>
                                    </p:set>
                                    <p:anim calcmode="lin" valueType="num">
                                      <p:cBhvr additive="base">
                                        <p:cTn id="27" dur="500" fill="hold"/>
                                        <p:tgtEl>
                                          <p:spTgt spid="38196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19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81969">
                                            <p:txEl>
                                              <p:pRg st="4" end="4"/>
                                            </p:txEl>
                                          </p:spTgt>
                                        </p:tgtEl>
                                        <p:attrNameLst>
                                          <p:attrName>style.visibility</p:attrName>
                                        </p:attrNameLst>
                                      </p:cBhvr>
                                      <p:to>
                                        <p:strVal val="visible"/>
                                      </p:to>
                                    </p:set>
                                    <p:anim calcmode="lin" valueType="num">
                                      <p:cBhvr additive="base">
                                        <p:cTn id="33" dur="500" fill="hold"/>
                                        <p:tgtEl>
                                          <p:spTgt spid="381969">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8196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81968"/>
                                        </p:tgtEl>
                                        <p:attrNameLst>
                                          <p:attrName>style.visibility</p:attrName>
                                        </p:attrNameLst>
                                      </p:cBhvr>
                                      <p:to>
                                        <p:strVal val="visible"/>
                                      </p:to>
                                    </p:set>
                                    <p:animEffect transition="in" filter="fade">
                                      <p:cBhvr>
                                        <p:cTn id="39" dur="1000"/>
                                        <p:tgtEl>
                                          <p:spTgt spid="381968"/>
                                        </p:tgtEl>
                                      </p:cBhvr>
                                    </p:animEffect>
                                    <p:anim calcmode="lin" valueType="num">
                                      <p:cBhvr>
                                        <p:cTn id="40" dur="1000" fill="hold"/>
                                        <p:tgtEl>
                                          <p:spTgt spid="381968"/>
                                        </p:tgtEl>
                                        <p:attrNameLst>
                                          <p:attrName>ppt_x</p:attrName>
                                        </p:attrNameLst>
                                      </p:cBhvr>
                                      <p:tavLst>
                                        <p:tav tm="0">
                                          <p:val>
                                            <p:strVal val="#ppt_x"/>
                                          </p:val>
                                        </p:tav>
                                        <p:tav tm="100000">
                                          <p:val>
                                            <p:strVal val="#ppt_x"/>
                                          </p:val>
                                        </p:tav>
                                      </p:tavLst>
                                    </p:anim>
                                    <p:anim calcmode="lin" valueType="num">
                                      <p:cBhvr>
                                        <p:cTn id="41" dur="900" decel="100000" fill="hold"/>
                                        <p:tgtEl>
                                          <p:spTgt spid="38196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8196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5" name="Laser"/>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0-#ppt_w/2"/>
                                          </p:val>
                                        </p:tav>
                                        <p:tav tm="100000">
                                          <p:val>
                                            <p:strVal val="#ppt_x"/>
                                          </p:val>
                                        </p:tav>
                                      </p:tavLst>
                                    </p:anim>
                                    <p:anim calcmode="lin" valueType="num">
                                      <p:cBhvr additive="base">
                                        <p:cTn id="4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0-#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Vibro Up"/>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0-#ppt_w/2"/>
                                          </p:val>
                                        </p:tav>
                                        <p:tav tm="100000">
                                          <p:val>
                                            <p:strVal val="#ppt_x"/>
                                          </p:val>
                                        </p:tav>
                                      </p:tavLst>
                                    </p:anim>
                                    <p:anim calcmode="lin" valueType="num">
                                      <p:cBhvr additive="base">
                                        <p:cTn id="6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381969">
                                            <p:txEl>
                                              <p:pRg st="5" end="5"/>
                                            </p:txEl>
                                          </p:spTgt>
                                        </p:tgtEl>
                                        <p:attrNameLst>
                                          <p:attrName>style.visibility</p:attrName>
                                        </p:attrNameLst>
                                      </p:cBhvr>
                                      <p:to>
                                        <p:strVal val="visible"/>
                                      </p:to>
                                    </p:set>
                                    <p:anim calcmode="lin" valueType="num">
                                      <p:cBhvr additive="base">
                                        <p:cTn id="65" dur="500" fill="hold"/>
                                        <p:tgtEl>
                                          <p:spTgt spid="381969">
                                            <p:txEl>
                                              <p:pRg st="5" end="5"/>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8196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381979"/>
                                        </p:tgtEl>
                                        <p:attrNameLst>
                                          <p:attrName>style.visibility</p:attrName>
                                        </p:attrNameLst>
                                      </p:cBhvr>
                                      <p:to>
                                        <p:strVal val="visible"/>
                                      </p:to>
                                    </p:set>
                                  </p:childTnLst>
                                </p:cTn>
                              </p:par>
                            </p:childTnLst>
                          </p:cTn>
                        </p:par>
                        <p:par>
                          <p:cTn id="71" fill="hold" nodeType="afterGroup">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381980"/>
                                        </p:tgtEl>
                                        <p:attrNameLst>
                                          <p:attrName>style.visibility</p:attrName>
                                        </p:attrNameLst>
                                      </p:cBhvr>
                                      <p:to>
                                        <p:strVal val="visible"/>
                                      </p:to>
                                    </p:set>
                                    <p:animEffect transition="in" filter="wipe(down)">
                                      <p:cBhvr>
                                        <p:cTn id="74" dur="500"/>
                                        <p:tgtEl>
                                          <p:spTgt spid="381980"/>
                                        </p:tgtEl>
                                      </p:cBhvr>
                                    </p:animEffect>
                                  </p:childTnLst>
                                  <p:subTnLst>
                                    <p:audio>
                                      <p:cMediaNode>
                                        <p:cTn display="0" masterRel="sameClick">
                                          <p:stCondLst>
                                            <p:cond evt="begin" delay="0">
                                              <p:tn val="72"/>
                                            </p:cond>
                                          </p:stCondLst>
                                          <p:endCondLst>
                                            <p:cond evt="onStopAudio" delay="0">
                                              <p:tgtEl>
                                                <p:sldTgt/>
                                              </p:tgtEl>
                                            </p:cond>
                                          </p:endCondLst>
                                        </p:cTn>
                                        <p:tgtEl>
                                          <p:sndTgt r:embed="rId7"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8" grpId="0" animBg="1"/>
      <p:bldP spid="381969" grpId="0" build="p" autoUpdateAnimBg="0"/>
      <p:bldP spid="381980"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E2093597-CC62-1443-9930-912EA1FE07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355"/>
          <a:stretch>
            <a:fillRect/>
          </a:stretch>
        </p:blipFill>
        <p:spPr bwMode="auto">
          <a:xfrm>
            <a:off x="4910138" y="381000"/>
            <a:ext cx="4233862"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4">
            <a:extLst>
              <a:ext uri="{FF2B5EF4-FFF2-40B4-BE49-F238E27FC236}">
                <a16:creationId xmlns:a16="http://schemas.microsoft.com/office/drawing/2014/main" id="{6EC086D3-99F2-B94D-BD28-9C649DBBDD00}"/>
              </a:ext>
            </a:extLst>
          </p:cNvPr>
          <p:cNvSpPr>
            <a:spLocks noGrp="1" noChangeArrowheads="1"/>
          </p:cNvSpPr>
          <p:nvPr>
            <p:ph type="title"/>
          </p:nvPr>
        </p:nvSpPr>
        <p:spPr/>
        <p:txBody>
          <a:bodyPr/>
          <a:lstStyle/>
          <a:p>
            <a:pPr eaLnBrk="1" hangingPunct="1"/>
            <a:r>
              <a:rPr lang="en-US" altLang="en-US"/>
              <a:t>Respond to cell’s needs</a:t>
            </a:r>
          </a:p>
        </p:txBody>
      </p:sp>
      <p:sp>
        <p:nvSpPr>
          <p:cNvPr id="390149" name="Rectangle 5">
            <a:extLst>
              <a:ext uri="{FF2B5EF4-FFF2-40B4-BE49-F238E27FC236}">
                <a16:creationId xmlns:a16="http://schemas.microsoft.com/office/drawing/2014/main" id="{F5A21BA0-22CE-944B-BAA4-D87FEC78B4E6}"/>
              </a:ext>
            </a:extLst>
          </p:cNvPr>
          <p:cNvSpPr>
            <a:spLocks noChangeArrowheads="1"/>
          </p:cNvSpPr>
          <p:nvPr/>
        </p:nvSpPr>
        <p:spPr bwMode="auto">
          <a:xfrm>
            <a:off x="304800" y="5181600"/>
            <a:ext cx="4570413" cy="427038"/>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chemeClr val="tx2"/>
                </a:solidFill>
              </a:rPr>
              <a:t>Why is this regulation important?</a:t>
            </a:r>
          </a:p>
        </p:txBody>
      </p:sp>
      <p:sp>
        <p:nvSpPr>
          <p:cNvPr id="390150" name="Rectangle 6">
            <a:extLst>
              <a:ext uri="{FF2B5EF4-FFF2-40B4-BE49-F238E27FC236}">
                <a16:creationId xmlns:a16="http://schemas.microsoft.com/office/drawing/2014/main" id="{9010F76E-0121-2E46-9CFC-30F303BE3084}"/>
              </a:ext>
            </a:extLst>
          </p:cNvPr>
          <p:cNvSpPr>
            <a:spLocks noChangeArrowheads="1"/>
          </p:cNvSpPr>
          <p:nvPr/>
        </p:nvSpPr>
        <p:spPr bwMode="auto">
          <a:xfrm>
            <a:off x="304800" y="5608638"/>
            <a:ext cx="4570413" cy="10969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F116A"/>
                </a:solidFill>
              </a:rPr>
              <a:t>Balancing act: </a:t>
            </a:r>
            <a:br>
              <a:rPr lang="en-US" altLang="en-US" sz="2200" b="1">
                <a:solidFill>
                  <a:srgbClr val="0F116A"/>
                </a:solidFill>
              </a:rPr>
            </a:br>
            <a:r>
              <a:rPr lang="en-US" altLang="en-US" sz="2200" b="1">
                <a:solidFill>
                  <a:srgbClr val="0F116A"/>
                </a:solidFill>
              </a:rPr>
              <a:t>availability of </a:t>
            </a:r>
            <a:r>
              <a:rPr lang="en-US" altLang="en-US" sz="2200" b="1" u="sng">
                <a:solidFill>
                  <a:srgbClr val="CC0000"/>
                </a:solidFill>
              </a:rPr>
              <a:t>raw materials</a:t>
            </a:r>
            <a:r>
              <a:rPr lang="en-US" altLang="en-US" sz="2200" b="1">
                <a:solidFill>
                  <a:srgbClr val="0F116A"/>
                </a:solidFill>
              </a:rPr>
              <a:t> vs. </a:t>
            </a:r>
            <a:r>
              <a:rPr lang="en-US" altLang="en-US" sz="2200" b="1" u="sng">
                <a:solidFill>
                  <a:srgbClr val="CC0000"/>
                </a:solidFill>
              </a:rPr>
              <a:t>energy demands</a:t>
            </a:r>
            <a:r>
              <a:rPr lang="en-US" altLang="en-US" sz="2200" b="1">
                <a:solidFill>
                  <a:srgbClr val="0F116A"/>
                </a:solidFill>
              </a:rPr>
              <a:t> vs. </a:t>
            </a:r>
            <a:r>
              <a:rPr lang="en-US" altLang="en-US" sz="2200" b="1" u="sng">
                <a:solidFill>
                  <a:srgbClr val="CC0000"/>
                </a:solidFill>
              </a:rPr>
              <a:t>synthesis</a:t>
            </a:r>
            <a:endParaRPr lang="en-US" altLang="en-US" sz="2200" b="1">
              <a:solidFill>
                <a:srgbClr val="0F116A"/>
              </a:solidFill>
            </a:endParaRPr>
          </a:p>
        </p:txBody>
      </p:sp>
      <p:sp>
        <p:nvSpPr>
          <p:cNvPr id="390146" name="Rectangle 2" descr="Rectangle: Click to edit Master text styles&#13;&#10;Second level&#13;&#10;Third level&#13;&#10;Fourth level&#13;&#10;Fifth level">
            <a:extLst>
              <a:ext uri="{FF2B5EF4-FFF2-40B4-BE49-F238E27FC236}">
                <a16:creationId xmlns:a16="http://schemas.microsoft.com/office/drawing/2014/main" id="{E05AB994-0F94-4448-9F0E-0910353DB8B7}"/>
              </a:ext>
            </a:extLst>
          </p:cNvPr>
          <p:cNvSpPr>
            <a:spLocks noGrp="1" noChangeArrowheads="1"/>
          </p:cNvSpPr>
          <p:nvPr>
            <p:ph type="body" idx="1"/>
          </p:nvPr>
        </p:nvSpPr>
        <p:spPr>
          <a:xfrm>
            <a:off x="533400" y="1371600"/>
            <a:ext cx="4625975" cy="3657600"/>
          </a:xfrm>
        </p:spPr>
        <p:txBody>
          <a:bodyPr/>
          <a:lstStyle/>
          <a:p>
            <a:pPr marL="285750" indent="-285750" eaLnBrk="1" hangingPunct="1">
              <a:buClrTx/>
            </a:pPr>
            <a:r>
              <a:rPr lang="en-US" altLang="en-US" sz="2400"/>
              <a:t>Key point of control</a:t>
            </a:r>
          </a:p>
          <a:p>
            <a:pPr marL="700088" lvl="1" indent="-236538" eaLnBrk="1" hangingPunct="1"/>
            <a:r>
              <a:rPr lang="en-US" altLang="en-US" sz="2200" u="sng">
                <a:solidFill>
                  <a:srgbClr val="CC0000"/>
                </a:solidFill>
                <a:ea typeface="ＭＳ Ｐゴシック" panose="020B0600070205080204" pitchFamily="34" charset="-128"/>
              </a:rPr>
              <a:t>phosphofructokinase</a:t>
            </a:r>
            <a:r>
              <a:rPr lang="en-US" altLang="en-US" sz="2400" u="sng">
                <a:ea typeface="ＭＳ Ｐゴシック" panose="020B0600070205080204" pitchFamily="34" charset="-128"/>
              </a:rPr>
              <a:t> </a:t>
            </a:r>
            <a:endParaRPr lang="en-US" altLang="en-US" sz="2400">
              <a:ea typeface="ＭＳ Ｐゴシック" panose="020B0600070205080204" pitchFamily="34" charset="-128"/>
            </a:endParaRPr>
          </a:p>
          <a:p>
            <a:pPr lvl="2" eaLnBrk="1" hangingPunct="1"/>
            <a:r>
              <a:rPr lang="en-US" altLang="en-US" sz="2000">
                <a:ea typeface="ＭＳ Ｐゴシック" panose="020B0600070205080204" pitchFamily="34" charset="-128"/>
              </a:rPr>
              <a:t>allosteric regulation of enzyme</a:t>
            </a:r>
          </a:p>
          <a:p>
            <a:pPr lvl="3" eaLnBrk="1" hangingPunct="1"/>
            <a:r>
              <a:rPr lang="en-US" altLang="en-US" sz="1800">
                <a:ea typeface="ＭＳ Ｐゴシック" panose="020B0600070205080204" pitchFamily="34" charset="-128"/>
              </a:rPr>
              <a:t>why here?</a:t>
            </a:r>
          </a:p>
          <a:p>
            <a:pPr lvl="3" eaLnBrk="1" hangingPunct="1">
              <a:buFont typeface="Wingdings" pitchFamily="2" charset="2"/>
              <a:buNone/>
            </a:pPr>
            <a:r>
              <a:rPr lang="en-US" altLang="en-US" sz="1800">
                <a:solidFill>
                  <a:srgbClr val="CC0000"/>
                </a:solidFill>
                <a:ea typeface="ＭＳ Ｐゴシック" panose="020B0600070205080204" pitchFamily="34" charset="-128"/>
              </a:rPr>
              <a:t>	“can’t turn back” step before splitting glucose</a:t>
            </a:r>
            <a:endParaRPr lang="en-US" altLang="en-US" sz="1800">
              <a:ea typeface="ＭＳ Ｐゴシック" panose="020B0600070205080204" pitchFamily="34" charset="-128"/>
            </a:endParaRPr>
          </a:p>
          <a:p>
            <a:pPr lvl="2" eaLnBrk="1" hangingPunct="1"/>
            <a:r>
              <a:rPr lang="en-US" altLang="en-US" sz="2000">
                <a:ea typeface="ＭＳ Ｐゴシック" panose="020B0600070205080204" pitchFamily="34" charset="-128"/>
              </a:rPr>
              <a:t>AMP &amp; ADP stimulate</a:t>
            </a:r>
          </a:p>
          <a:p>
            <a:pPr lvl="2" eaLnBrk="1" hangingPunct="1"/>
            <a:r>
              <a:rPr lang="en-US" altLang="en-US" sz="2000">
                <a:ea typeface="ＭＳ Ｐゴシック" panose="020B0600070205080204" pitchFamily="34" charset="-128"/>
              </a:rPr>
              <a:t>ATP inhibits</a:t>
            </a:r>
          </a:p>
          <a:p>
            <a:pPr lvl="2" eaLnBrk="1" hangingPunct="1"/>
            <a:r>
              <a:rPr lang="en-US" altLang="en-US" sz="2000">
                <a:ea typeface="ＭＳ Ｐゴシック" panose="020B0600070205080204" pitchFamily="34" charset="-128"/>
              </a:rPr>
              <a:t>citrate inhibits</a:t>
            </a:r>
          </a:p>
        </p:txBody>
      </p:sp>
    </p:spTree>
    <p:extLst>
      <p:ext uri="{BB962C8B-B14F-4D97-AF65-F5344CB8AC3E}">
        <p14:creationId xmlns:p14="http://schemas.microsoft.com/office/powerpoint/2010/main" val="2414778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6">
                                            <p:txEl>
                                              <p:pRg st="1" end="1"/>
                                            </p:txEl>
                                          </p:spTgt>
                                        </p:tgtEl>
                                        <p:attrNameLst>
                                          <p:attrName>style.visibility</p:attrName>
                                        </p:attrNameLst>
                                      </p:cBhvr>
                                      <p:to>
                                        <p:strVal val="visible"/>
                                      </p:to>
                                    </p:set>
                                    <p:anim calcmode="lin" valueType="num">
                                      <p:cBhvr additive="base">
                                        <p:cTn id="7" dur="500" fill="hold"/>
                                        <p:tgtEl>
                                          <p:spTgt spid="39014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6">
                                            <p:txEl>
                                              <p:pRg st="2" end="2"/>
                                            </p:txEl>
                                          </p:spTgt>
                                        </p:tgtEl>
                                        <p:attrNameLst>
                                          <p:attrName>style.visibility</p:attrName>
                                        </p:attrNameLst>
                                      </p:cBhvr>
                                      <p:to>
                                        <p:strVal val="visible"/>
                                      </p:to>
                                    </p:set>
                                    <p:anim calcmode="lin" valueType="num">
                                      <p:cBhvr additive="base">
                                        <p:cTn id="13" dur="500" fill="hold"/>
                                        <p:tgtEl>
                                          <p:spTgt spid="39014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6">
                                            <p:txEl>
                                              <p:pRg st="3" end="3"/>
                                            </p:txEl>
                                          </p:spTgt>
                                        </p:tgtEl>
                                        <p:attrNameLst>
                                          <p:attrName>style.visibility</p:attrName>
                                        </p:attrNameLst>
                                      </p:cBhvr>
                                      <p:to>
                                        <p:strVal val="visible"/>
                                      </p:to>
                                    </p:set>
                                    <p:anim calcmode="lin" valueType="num">
                                      <p:cBhvr additive="base">
                                        <p:cTn id="19" dur="500" fill="hold"/>
                                        <p:tgtEl>
                                          <p:spTgt spid="39014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0146">
                                            <p:txEl>
                                              <p:pRg st="4" end="4"/>
                                            </p:txEl>
                                          </p:spTgt>
                                        </p:tgtEl>
                                        <p:attrNameLst>
                                          <p:attrName>style.visibility</p:attrName>
                                        </p:attrNameLst>
                                      </p:cBhvr>
                                      <p:to>
                                        <p:strVal val="visible"/>
                                      </p:to>
                                    </p:set>
                                    <p:anim calcmode="lin" valueType="num">
                                      <p:cBhvr additive="base">
                                        <p:cTn id="25" dur="500" fill="hold"/>
                                        <p:tgtEl>
                                          <p:spTgt spid="39014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014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0146">
                                            <p:txEl>
                                              <p:pRg st="5" end="5"/>
                                            </p:txEl>
                                          </p:spTgt>
                                        </p:tgtEl>
                                        <p:attrNameLst>
                                          <p:attrName>style.visibility</p:attrName>
                                        </p:attrNameLst>
                                      </p:cBhvr>
                                      <p:to>
                                        <p:strVal val="visible"/>
                                      </p:to>
                                    </p:set>
                                    <p:anim calcmode="lin" valueType="num">
                                      <p:cBhvr additive="base">
                                        <p:cTn id="31" dur="500" fill="hold"/>
                                        <p:tgtEl>
                                          <p:spTgt spid="39014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014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0146">
                                            <p:txEl>
                                              <p:pRg st="6" end="6"/>
                                            </p:txEl>
                                          </p:spTgt>
                                        </p:tgtEl>
                                        <p:attrNameLst>
                                          <p:attrName>style.visibility</p:attrName>
                                        </p:attrNameLst>
                                      </p:cBhvr>
                                      <p:to>
                                        <p:strVal val="visible"/>
                                      </p:to>
                                    </p:set>
                                    <p:anim calcmode="lin" valueType="num">
                                      <p:cBhvr additive="base">
                                        <p:cTn id="37" dur="500" fill="hold"/>
                                        <p:tgtEl>
                                          <p:spTgt spid="39014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014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0146">
                                            <p:txEl>
                                              <p:pRg st="7" end="7"/>
                                            </p:txEl>
                                          </p:spTgt>
                                        </p:tgtEl>
                                        <p:attrNameLst>
                                          <p:attrName>style.visibility</p:attrName>
                                        </p:attrNameLst>
                                      </p:cBhvr>
                                      <p:to>
                                        <p:strVal val="visible"/>
                                      </p:to>
                                    </p:set>
                                    <p:anim calcmode="lin" valueType="num">
                                      <p:cBhvr additive="base">
                                        <p:cTn id="43" dur="500" fill="hold"/>
                                        <p:tgtEl>
                                          <p:spTgt spid="390146">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014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0149"/>
                                        </p:tgtEl>
                                        <p:attrNameLst>
                                          <p:attrName>style.visibility</p:attrName>
                                        </p:attrNameLst>
                                      </p:cBhvr>
                                      <p:to>
                                        <p:strVal val="visible"/>
                                      </p:to>
                                    </p:set>
                                    <p:animEffect transition="in" filter="wipe(left)">
                                      <p:cBhvr>
                                        <p:cTn id="49" dur="500"/>
                                        <p:tgtEl>
                                          <p:spTgt spid="390149"/>
                                        </p:tgtEl>
                                      </p:cBhvr>
                                    </p:animEffect>
                                  </p:childTnLst>
                                  <p:subTnLst>
                                    <p:audio>
                                      <p:cMediaNode>
                                        <p:cTn display="0" masterRel="sameClick">
                                          <p:stCondLst>
                                            <p:cond evt="begin" delay="0">
                                              <p:tn val="47"/>
                                            </p:cond>
                                          </p:stCondLst>
                                          <p:endCondLst>
                                            <p:cond evt="onStopAudio" delay="0">
                                              <p:tgtEl>
                                                <p:sldTgt/>
                                              </p:tgtEl>
                                            </p:cond>
                                          </p:endCondLst>
                                        </p:cTn>
                                        <p:tgtEl>
                                          <p:sndTgt r:embed="rId4" name="Pong"/>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90150"/>
                                        </p:tgtEl>
                                        <p:attrNameLst>
                                          <p:attrName>style.visibility</p:attrName>
                                        </p:attrNameLst>
                                      </p:cBhvr>
                                      <p:to>
                                        <p:strVal val="visible"/>
                                      </p:to>
                                    </p:set>
                                    <p:animEffect transition="in" filter="wipe(left)">
                                      <p:cBhvr>
                                        <p:cTn id="54" dur="500"/>
                                        <p:tgtEl>
                                          <p:spTgt spid="390150"/>
                                        </p:tgtEl>
                                      </p:cBhvr>
                                    </p:animEffect>
                                  </p:childTnLst>
                                  <p:subTnLst>
                                    <p:audio>
                                      <p:cMediaNode>
                                        <p:cTn display="0" masterRel="sameClick">
                                          <p:stCondLst>
                                            <p:cond evt="begin" delay="0">
                                              <p:tn val="52"/>
                                            </p:cond>
                                          </p:stCondLst>
                                          <p:endCondLst>
                                            <p:cond evt="onStopAudio" delay="0">
                                              <p:tgtEl>
                                                <p:sldTgt/>
                                              </p:tgtEl>
                                            </p:cond>
                                          </p:endCondLst>
                                        </p:cTn>
                                        <p:tgtEl>
                                          <p:sndTgt r:embed="rId5"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9" grpId="0" animBg="1" autoUpdateAnimBg="0"/>
      <p:bldP spid="390150" grpId="0" animBg="1" autoUpdateAnimBg="0"/>
      <p:bldP spid="390146"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E98D87A-5A67-9443-B1FA-77E82E5A8EE5}"/>
              </a:ext>
            </a:extLst>
          </p:cNvPr>
          <p:cNvSpPr>
            <a:spLocks noGrp="1" noChangeArrowheads="1"/>
          </p:cNvSpPr>
          <p:nvPr>
            <p:ph type="title"/>
          </p:nvPr>
        </p:nvSpPr>
        <p:spPr/>
        <p:txBody>
          <a:bodyPr/>
          <a:lstStyle/>
          <a:p>
            <a:pPr eaLnBrk="1" hangingPunct="1"/>
            <a:r>
              <a:rPr lang="en-US" altLang="en-US"/>
              <a:t>A Metabolic economy</a:t>
            </a:r>
          </a:p>
        </p:txBody>
      </p:sp>
      <p:sp>
        <p:nvSpPr>
          <p:cNvPr id="388099" name="Rectangle 3" descr="Rectangle: Click to edit Master text styles&#13;&#10;Second level&#13;&#10;Third level&#13;&#10;Fourth level&#13;&#10;Fifth level">
            <a:extLst>
              <a:ext uri="{FF2B5EF4-FFF2-40B4-BE49-F238E27FC236}">
                <a16:creationId xmlns:a16="http://schemas.microsoft.com/office/drawing/2014/main" id="{58F7EED1-BD24-5A4F-9C7D-CC795C24DA78}"/>
              </a:ext>
            </a:extLst>
          </p:cNvPr>
          <p:cNvSpPr>
            <a:spLocks noGrp="1" noChangeArrowheads="1"/>
          </p:cNvSpPr>
          <p:nvPr>
            <p:ph type="body" idx="1"/>
          </p:nvPr>
        </p:nvSpPr>
        <p:spPr>
          <a:xfrm>
            <a:off x="685800" y="1371600"/>
            <a:ext cx="8458200" cy="5257800"/>
          </a:xfrm>
        </p:spPr>
        <p:txBody>
          <a:bodyPr/>
          <a:lstStyle/>
          <a:p>
            <a:pPr eaLnBrk="1" hangingPunct="1"/>
            <a:r>
              <a:rPr lang="en-US" altLang="en-US" sz="2600" dirty="0">
                <a:solidFill>
                  <a:srgbClr val="002060"/>
                </a:solidFill>
              </a:rPr>
              <a:t>Basic principles of </a:t>
            </a:r>
            <a:r>
              <a:rPr lang="en-US" altLang="en-US" sz="2600" u="sng" dirty="0">
                <a:solidFill>
                  <a:srgbClr val="002060"/>
                </a:solidFill>
              </a:rPr>
              <a:t>supply &amp; demand</a:t>
            </a:r>
            <a:r>
              <a:rPr lang="en-US" altLang="en-US" sz="2600" dirty="0">
                <a:solidFill>
                  <a:srgbClr val="002060"/>
                </a:solidFill>
              </a:rPr>
              <a:t> regulate metabolic economy</a:t>
            </a:r>
          </a:p>
          <a:p>
            <a:pPr lvl="1" eaLnBrk="1" hangingPunct="1"/>
            <a:r>
              <a:rPr lang="en-US" altLang="en-US" sz="2400" dirty="0">
                <a:solidFill>
                  <a:srgbClr val="002060"/>
                </a:solidFill>
                <a:ea typeface="ＭＳ Ｐゴシック" panose="020B0600070205080204" pitchFamily="34" charset="-128"/>
              </a:rPr>
              <a:t>balance the supply of </a:t>
            </a:r>
            <a:r>
              <a:rPr lang="en-US" altLang="en-US" sz="2400" u="sng" dirty="0">
                <a:solidFill>
                  <a:srgbClr val="002060"/>
                </a:solidFill>
                <a:ea typeface="ＭＳ Ｐゴシック" panose="020B0600070205080204" pitchFamily="34" charset="-128"/>
              </a:rPr>
              <a:t>raw materials</a:t>
            </a:r>
            <a:r>
              <a:rPr lang="en-US" altLang="en-US" sz="2400" dirty="0">
                <a:solidFill>
                  <a:srgbClr val="002060"/>
                </a:solidFill>
                <a:ea typeface="ＭＳ Ｐゴシック" panose="020B0600070205080204" pitchFamily="34" charset="-128"/>
              </a:rPr>
              <a:t> with the </a:t>
            </a:r>
            <a:r>
              <a:rPr lang="en-US" altLang="en-US" sz="2400" u="sng" dirty="0">
                <a:solidFill>
                  <a:srgbClr val="002060"/>
                </a:solidFill>
                <a:ea typeface="ＭＳ Ｐゴシック" panose="020B0600070205080204" pitchFamily="34" charset="-128"/>
              </a:rPr>
              <a:t>products</a:t>
            </a:r>
            <a:r>
              <a:rPr lang="en-US" altLang="en-US" sz="2400" dirty="0">
                <a:solidFill>
                  <a:srgbClr val="002060"/>
                </a:solidFill>
                <a:ea typeface="ＭＳ Ｐゴシック" panose="020B0600070205080204" pitchFamily="34" charset="-128"/>
              </a:rPr>
              <a:t> produced </a:t>
            </a:r>
          </a:p>
          <a:p>
            <a:pPr lvl="1" eaLnBrk="1" hangingPunct="1"/>
            <a:r>
              <a:rPr lang="en-US" altLang="en-US" sz="2400" dirty="0">
                <a:solidFill>
                  <a:srgbClr val="002060"/>
                </a:solidFill>
                <a:ea typeface="ＭＳ Ｐゴシック" panose="020B0600070205080204" pitchFamily="34" charset="-128"/>
              </a:rPr>
              <a:t>these molecules become </a:t>
            </a:r>
            <a:r>
              <a:rPr lang="en-US" altLang="en-US" sz="2400" u="sng" dirty="0">
                <a:solidFill>
                  <a:srgbClr val="002060"/>
                </a:solidFill>
                <a:ea typeface="ＭＳ Ｐゴシック" panose="020B0600070205080204" pitchFamily="34" charset="-128"/>
              </a:rPr>
              <a:t>feedback regulators</a:t>
            </a:r>
            <a:r>
              <a:rPr lang="en-US" altLang="en-US" sz="2400" dirty="0">
                <a:solidFill>
                  <a:srgbClr val="002060"/>
                </a:solidFill>
                <a:ea typeface="ＭＳ Ｐゴシック" panose="020B0600070205080204" pitchFamily="34" charset="-128"/>
              </a:rPr>
              <a:t> </a:t>
            </a:r>
          </a:p>
          <a:p>
            <a:pPr lvl="2" eaLnBrk="1" hangingPunct="1"/>
            <a:r>
              <a:rPr lang="en-US" altLang="en-US" sz="2000" dirty="0">
                <a:solidFill>
                  <a:srgbClr val="002060"/>
                </a:solidFill>
                <a:ea typeface="ＭＳ Ｐゴシック" panose="020B0600070205080204" pitchFamily="34" charset="-128"/>
              </a:rPr>
              <a:t>they </a:t>
            </a:r>
            <a:r>
              <a:rPr lang="en-US" altLang="en-US" sz="2000" u="sng" dirty="0">
                <a:solidFill>
                  <a:srgbClr val="002060"/>
                </a:solidFill>
                <a:ea typeface="ＭＳ Ｐゴシック" panose="020B0600070205080204" pitchFamily="34" charset="-128"/>
              </a:rPr>
              <a:t>control enzymes</a:t>
            </a:r>
            <a:r>
              <a:rPr lang="en-US" altLang="en-US" sz="2000" dirty="0">
                <a:solidFill>
                  <a:srgbClr val="002060"/>
                </a:solidFill>
                <a:ea typeface="ＭＳ Ｐゴシック" panose="020B0600070205080204" pitchFamily="34" charset="-128"/>
              </a:rPr>
              <a:t> at strategic points in </a:t>
            </a:r>
            <a:br>
              <a:rPr lang="en-US" altLang="en-US" sz="2000" dirty="0">
                <a:solidFill>
                  <a:srgbClr val="002060"/>
                </a:solidFill>
                <a:ea typeface="ＭＳ Ｐゴシック" panose="020B0600070205080204" pitchFamily="34" charset="-128"/>
              </a:rPr>
            </a:br>
            <a:r>
              <a:rPr lang="en-US" altLang="en-US" sz="2000" dirty="0">
                <a:solidFill>
                  <a:srgbClr val="002060"/>
                </a:solidFill>
                <a:ea typeface="ＭＳ Ｐゴシック" panose="020B0600070205080204" pitchFamily="34" charset="-128"/>
              </a:rPr>
              <a:t>glycolysis &amp; Krebs cycle</a:t>
            </a:r>
          </a:p>
          <a:p>
            <a:pPr lvl="3" eaLnBrk="1" hangingPunct="1"/>
            <a:r>
              <a:rPr lang="en-US" altLang="en-US" dirty="0">
                <a:solidFill>
                  <a:srgbClr val="002060"/>
                </a:solidFill>
                <a:ea typeface="ＭＳ Ｐゴシック" panose="020B0600070205080204" pitchFamily="34" charset="-128"/>
              </a:rPr>
              <a:t>levels of </a:t>
            </a:r>
            <a:r>
              <a:rPr lang="en-US" altLang="en-US" u="sng" dirty="0">
                <a:solidFill>
                  <a:srgbClr val="002060"/>
                </a:solidFill>
                <a:ea typeface="ＭＳ Ｐゴシック" panose="020B0600070205080204" pitchFamily="34" charset="-128"/>
              </a:rPr>
              <a:t>AMP, ADP, ATP</a:t>
            </a:r>
            <a:endParaRPr lang="en-US" altLang="en-US" dirty="0">
              <a:solidFill>
                <a:srgbClr val="002060"/>
              </a:solidFill>
              <a:ea typeface="ＭＳ Ｐゴシック" panose="020B0600070205080204" pitchFamily="34" charset="-128"/>
            </a:endParaRPr>
          </a:p>
          <a:p>
            <a:pPr lvl="4" eaLnBrk="1" hangingPunct="1"/>
            <a:r>
              <a:rPr lang="en-US" altLang="en-US" dirty="0">
                <a:solidFill>
                  <a:srgbClr val="002060"/>
                </a:solidFill>
                <a:ea typeface="ＭＳ Ｐゴシック" panose="020B0600070205080204" pitchFamily="34" charset="-128"/>
              </a:rPr>
              <a:t>regulation by </a:t>
            </a:r>
            <a:r>
              <a:rPr lang="en-US" altLang="en-US" u="sng" dirty="0">
                <a:solidFill>
                  <a:srgbClr val="002060"/>
                </a:solidFill>
                <a:ea typeface="ＭＳ Ｐゴシック" panose="020B0600070205080204" pitchFamily="34" charset="-128"/>
              </a:rPr>
              <a:t>final products</a:t>
            </a:r>
            <a:r>
              <a:rPr lang="en-US" altLang="en-US" dirty="0">
                <a:solidFill>
                  <a:srgbClr val="002060"/>
                </a:solidFill>
                <a:ea typeface="ＭＳ Ｐゴシック" panose="020B0600070205080204" pitchFamily="34" charset="-128"/>
              </a:rPr>
              <a:t> &amp; </a:t>
            </a:r>
            <a:r>
              <a:rPr lang="en-US" altLang="en-US" u="sng" dirty="0">
                <a:solidFill>
                  <a:srgbClr val="002060"/>
                </a:solidFill>
                <a:ea typeface="ＭＳ Ｐゴシック" panose="020B0600070205080204" pitchFamily="34" charset="-128"/>
              </a:rPr>
              <a:t>raw materials</a:t>
            </a:r>
            <a:endParaRPr lang="en-US" altLang="en-US" dirty="0">
              <a:solidFill>
                <a:srgbClr val="002060"/>
              </a:solidFill>
              <a:ea typeface="ＭＳ Ｐゴシック" panose="020B0600070205080204" pitchFamily="34" charset="-128"/>
            </a:endParaRPr>
          </a:p>
          <a:p>
            <a:pPr lvl="3" eaLnBrk="1" hangingPunct="1"/>
            <a:r>
              <a:rPr lang="en-US" altLang="en-US" dirty="0">
                <a:solidFill>
                  <a:srgbClr val="002060"/>
                </a:solidFill>
                <a:ea typeface="ＭＳ Ｐゴシック" panose="020B0600070205080204" pitchFamily="34" charset="-128"/>
              </a:rPr>
              <a:t>levels of </a:t>
            </a:r>
            <a:r>
              <a:rPr lang="en-US" altLang="en-US" u="sng" dirty="0">
                <a:solidFill>
                  <a:srgbClr val="002060"/>
                </a:solidFill>
                <a:ea typeface="ＭＳ Ｐゴシック" panose="020B0600070205080204" pitchFamily="34" charset="-128"/>
              </a:rPr>
              <a:t>intermediates compounds</a:t>
            </a:r>
            <a:r>
              <a:rPr lang="en-US" altLang="en-US" dirty="0">
                <a:solidFill>
                  <a:srgbClr val="002060"/>
                </a:solidFill>
                <a:ea typeface="ＭＳ Ｐゴシック" panose="020B0600070205080204" pitchFamily="34" charset="-128"/>
              </a:rPr>
              <a:t> in pathways </a:t>
            </a:r>
          </a:p>
          <a:p>
            <a:pPr lvl="4" eaLnBrk="1" hangingPunct="1"/>
            <a:r>
              <a:rPr lang="en-US" altLang="en-US" dirty="0">
                <a:solidFill>
                  <a:srgbClr val="002060"/>
                </a:solidFill>
                <a:ea typeface="ＭＳ Ｐゴシック" panose="020B0600070205080204" pitchFamily="34" charset="-128"/>
              </a:rPr>
              <a:t>regulation of </a:t>
            </a:r>
            <a:r>
              <a:rPr lang="en-US" altLang="en-US" u="sng" dirty="0">
                <a:solidFill>
                  <a:srgbClr val="002060"/>
                </a:solidFill>
                <a:ea typeface="ＭＳ Ｐゴシック" panose="020B0600070205080204" pitchFamily="34" charset="-128"/>
              </a:rPr>
              <a:t>earlier steps in pathways</a:t>
            </a:r>
            <a:endParaRPr lang="en-US" altLang="en-US" dirty="0">
              <a:solidFill>
                <a:srgbClr val="002060"/>
              </a:solidFill>
              <a:ea typeface="ＭＳ Ｐゴシック" panose="020B0600070205080204" pitchFamily="34" charset="-128"/>
            </a:endParaRPr>
          </a:p>
          <a:p>
            <a:pPr lvl="3" eaLnBrk="1" hangingPunct="1"/>
            <a:r>
              <a:rPr lang="en-US" altLang="en-US" dirty="0">
                <a:solidFill>
                  <a:srgbClr val="002060"/>
                </a:solidFill>
                <a:ea typeface="ＭＳ Ｐゴシック" panose="020B0600070205080204" pitchFamily="34" charset="-128"/>
              </a:rPr>
              <a:t>levels of </a:t>
            </a:r>
            <a:r>
              <a:rPr lang="en-US" altLang="en-US" u="sng" dirty="0">
                <a:solidFill>
                  <a:srgbClr val="002060"/>
                </a:solidFill>
                <a:ea typeface="ＭＳ Ｐゴシック" panose="020B0600070205080204" pitchFamily="34" charset="-128"/>
              </a:rPr>
              <a:t>other biomolecules</a:t>
            </a:r>
            <a:r>
              <a:rPr lang="en-US" altLang="en-US" dirty="0">
                <a:solidFill>
                  <a:srgbClr val="002060"/>
                </a:solidFill>
                <a:ea typeface="ＭＳ Ｐゴシック" panose="020B0600070205080204" pitchFamily="34" charset="-128"/>
              </a:rPr>
              <a:t> in body</a:t>
            </a:r>
          </a:p>
          <a:p>
            <a:pPr lvl="4" eaLnBrk="1" hangingPunct="1"/>
            <a:r>
              <a:rPr lang="en-US" altLang="en-US" dirty="0">
                <a:solidFill>
                  <a:srgbClr val="002060"/>
                </a:solidFill>
                <a:ea typeface="ＭＳ Ｐゴシック" panose="020B0600070205080204" pitchFamily="34" charset="-128"/>
              </a:rPr>
              <a:t>regulates rate of siphoning off to </a:t>
            </a:r>
            <a:r>
              <a:rPr lang="en-US" altLang="en-US" u="sng" dirty="0">
                <a:solidFill>
                  <a:srgbClr val="002060"/>
                </a:solidFill>
                <a:ea typeface="ＭＳ Ｐゴシック" panose="020B0600070205080204" pitchFamily="34" charset="-128"/>
              </a:rPr>
              <a:t>synthesis pathways</a:t>
            </a:r>
            <a:endParaRPr lang="en-US" altLang="en-US" dirty="0">
              <a:solidFill>
                <a:srgbClr val="002060"/>
              </a:solidFill>
              <a:ea typeface="ＭＳ Ｐゴシック" panose="020B0600070205080204" pitchFamily="34" charset="-128"/>
            </a:endParaRPr>
          </a:p>
        </p:txBody>
      </p:sp>
    </p:spTree>
    <p:extLst>
      <p:ext uri="{BB962C8B-B14F-4D97-AF65-F5344CB8AC3E}">
        <p14:creationId xmlns:p14="http://schemas.microsoft.com/office/powerpoint/2010/main" val="2957168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 calcmode="lin" valueType="num">
                                      <p:cBhvr additive="base">
                                        <p:cTn id="7" dur="500" fill="hold"/>
                                        <p:tgtEl>
                                          <p:spTgt spid="388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1" end="1"/>
                                            </p:txEl>
                                          </p:spTgt>
                                        </p:tgtEl>
                                        <p:attrNameLst>
                                          <p:attrName>style.visibility</p:attrName>
                                        </p:attrNameLst>
                                      </p:cBhvr>
                                      <p:to>
                                        <p:strVal val="visible"/>
                                      </p:to>
                                    </p:set>
                                    <p:anim calcmode="lin" valueType="num">
                                      <p:cBhvr additive="base">
                                        <p:cTn id="13"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2" end="2"/>
                                            </p:txEl>
                                          </p:spTgt>
                                        </p:tgtEl>
                                        <p:attrNameLst>
                                          <p:attrName>style.visibility</p:attrName>
                                        </p:attrNameLst>
                                      </p:cBhvr>
                                      <p:to>
                                        <p:strVal val="visible"/>
                                      </p:to>
                                    </p:set>
                                    <p:anim calcmode="lin" valueType="num">
                                      <p:cBhvr additive="base">
                                        <p:cTn id="19"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3" end="3"/>
                                            </p:txEl>
                                          </p:spTgt>
                                        </p:tgtEl>
                                        <p:attrNameLst>
                                          <p:attrName>style.visibility</p:attrName>
                                        </p:attrNameLst>
                                      </p:cBhvr>
                                      <p:to>
                                        <p:strVal val="visible"/>
                                      </p:to>
                                    </p:set>
                                    <p:anim calcmode="lin" valueType="num">
                                      <p:cBhvr additive="base">
                                        <p:cTn id="25"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8099">
                                            <p:txEl>
                                              <p:pRg st="4" end="4"/>
                                            </p:txEl>
                                          </p:spTgt>
                                        </p:tgtEl>
                                        <p:attrNameLst>
                                          <p:attrName>style.visibility</p:attrName>
                                        </p:attrNameLst>
                                      </p:cBhvr>
                                      <p:to>
                                        <p:strVal val="visible"/>
                                      </p:to>
                                    </p:set>
                                    <p:anim calcmode="lin" valueType="num">
                                      <p:cBhvr additive="base">
                                        <p:cTn id="31" dur="500" fill="hold"/>
                                        <p:tgtEl>
                                          <p:spTgt spid="388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8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8099">
                                            <p:txEl>
                                              <p:pRg st="5" end="5"/>
                                            </p:txEl>
                                          </p:spTgt>
                                        </p:tgtEl>
                                        <p:attrNameLst>
                                          <p:attrName>style.visibility</p:attrName>
                                        </p:attrNameLst>
                                      </p:cBhvr>
                                      <p:to>
                                        <p:strVal val="visible"/>
                                      </p:to>
                                    </p:set>
                                    <p:anim calcmode="lin" valueType="num">
                                      <p:cBhvr additive="base">
                                        <p:cTn id="37" dur="500" fill="hold"/>
                                        <p:tgtEl>
                                          <p:spTgt spid="3880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809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8099">
                                            <p:txEl>
                                              <p:pRg st="6" end="6"/>
                                            </p:txEl>
                                          </p:spTgt>
                                        </p:tgtEl>
                                        <p:attrNameLst>
                                          <p:attrName>style.visibility</p:attrName>
                                        </p:attrNameLst>
                                      </p:cBhvr>
                                      <p:to>
                                        <p:strVal val="visible"/>
                                      </p:to>
                                    </p:set>
                                    <p:anim calcmode="lin" valueType="num">
                                      <p:cBhvr additive="base">
                                        <p:cTn id="43" dur="500" fill="hold"/>
                                        <p:tgtEl>
                                          <p:spTgt spid="38809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809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8099">
                                            <p:txEl>
                                              <p:pRg st="7" end="7"/>
                                            </p:txEl>
                                          </p:spTgt>
                                        </p:tgtEl>
                                        <p:attrNameLst>
                                          <p:attrName>style.visibility</p:attrName>
                                        </p:attrNameLst>
                                      </p:cBhvr>
                                      <p:to>
                                        <p:strVal val="visible"/>
                                      </p:to>
                                    </p:set>
                                    <p:anim calcmode="lin" valueType="num">
                                      <p:cBhvr additive="base">
                                        <p:cTn id="49" dur="500" fill="hold"/>
                                        <p:tgtEl>
                                          <p:spTgt spid="38809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809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8099">
                                            <p:txEl>
                                              <p:pRg st="8" end="8"/>
                                            </p:txEl>
                                          </p:spTgt>
                                        </p:tgtEl>
                                        <p:attrNameLst>
                                          <p:attrName>style.visibility</p:attrName>
                                        </p:attrNameLst>
                                      </p:cBhvr>
                                      <p:to>
                                        <p:strVal val="visible"/>
                                      </p:to>
                                    </p:set>
                                    <p:anim calcmode="lin" valueType="num">
                                      <p:cBhvr additive="base">
                                        <p:cTn id="55" dur="500" fill="hold"/>
                                        <p:tgtEl>
                                          <p:spTgt spid="38809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8099">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8099">
                                            <p:txEl>
                                              <p:pRg st="9" end="9"/>
                                            </p:txEl>
                                          </p:spTgt>
                                        </p:tgtEl>
                                        <p:attrNameLst>
                                          <p:attrName>style.visibility</p:attrName>
                                        </p:attrNameLst>
                                      </p:cBhvr>
                                      <p:to>
                                        <p:strVal val="visible"/>
                                      </p:to>
                                    </p:set>
                                    <p:anim calcmode="lin" valueType="num">
                                      <p:cBhvr additive="base">
                                        <p:cTn id="61" dur="500" fill="hold"/>
                                        <p:tgtEl>
                                          <p:spTgt spid="38809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809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B4135C8-5DD0-3B4B-9790-8DB4E58C4BDB}"/>
              </a:ext>
            </a:extLst>
          </p:cNvPr>
          <p:cNvSpPr>
            <a:spLocks noGrp="1" noChangeArrowheads="1"/>
          </p:cNvSpPr>
          <p:nvPr>
            <p:ph type="title"/>
          </p:nvPr>
        </p:nvSpPr>
        <p:spPr>
          <a:xfrm>
            <a:off x="609600" y="685800"/>
            <a:ext cx="8305800" cy="762000"/>
          </a:xfrm>
        </p:spPr>
        <p:txBody>
          <a:bodyPr/>
          <a:lstStyle/>
          <a:p>
            <a:pPr eaLnBrk="1" hangingPunct="1"/>
            <a:r>
              <a:rPr lang="en-US" altLang="en-US" sz="3400"/>
              <a:t>How do we move electrons in biology?</a:t>
            </a:r>
            <a:endParaRPr lang="en-US" altLang="en-US"/>
          </a:p>
        </p:txBody>
      </p:sp>
      <p:sp>
        <p:nvSpPr>
          <p:cNvPr id="433155" name="Rectangle 3" descr="Rectangle: Click to edit Master text styles&#13;&#10;Second level&#13;&#10;Third level&#13;&#10;Fourth level&#13;&#10;Fifth level">
            <a:extLst>
              <a:ext uri="{FF2B5EF4-FFF2-40B4-BE49-F238E27FC236}">
                <a16:creationId xmlns:a16="http://schemas.microsoft.com/office/drawing/2014/main" id="{1D8BE9D4-169A-444E-ACEF-8EEB15CE2BC7}"/>
              </a:ext>
            </a:extLst>
          </p:cNvPr>
          <p:cNvSpPr>
            <a:spLocks noGrp="1" noChangeArrowheads="1"/>
          </p:cNvSpPr>
          <p:nvPr>
            <p:ph type="body" idx="1"/>
          </p:nvPr>
        </p:nvSpPr>
        <p:spPr>
          <a:xfrm>
            <a:off x="838200" y="1371600"/>
            <a:ext cx="7696200" cy="2133600"/>
          </a:xfrm>
        </p:spPr>
        <p:txBody>
          <a:bodyPr/>
          <a:lstStyle/>
          <a:p>
            <a:pPr eaLnBrk="1" hangingPunct="1"/>
            <a:r>
              <a:rPr lang="en-US" altLang="en-US" dirty="0"/>
              <a:t>Moving electrons in living systems</a:t>
            </a:r>
          </a:p>
          <a:p>
            <a:pPr lvl="1" eaLnBrk="1" hangingPunct="1"/>
            <a:r>
              <a:rPr lang="en-US" altLang="en-US" dirty="0">
                <a:ea typeface="ＭＳ Ｐゴシック" panose="020B0600070205080204" pitchFamily="34" charset="-128"/>
              </a:rPr>
              <a:t>electrons cannot move alone in cells</a:t>
            </a:r>
          </a:p>
          <a:p>
            <a:pPr marL="1085850" lvl="2" eaLnBrk="1" hangingPunct="1"/>
            <a:r>
              <a:rPr lang="en-US" altLang="en-US" dirty="0">
                <a:ea typeface="ＭＳ Ｐゴシック" panose="020B0600070205080204" pitchFamily="34" charset="-128"/>
              </a:rPr>
              <a:t>electrons move as part of </a:t>
            </a:r>
            <a:r>
              <a:rPr lang="en-US" altLang="en-US" u="sng" dirty="0">
                <a:solidFill>
                  <a:srgbClr val="CC0000"/>
                </a:solidFill>
                <a:ea typeface="ＭＳ Ｐゴシック" panose="020B0600070205080204" pitchFamily="34" charset="-128"/>
              </a:rPr>
              <a:t>H atom</a:t>
            </a:r>
          </a:p>
          <a:p>
            <a:pPr marL="1085850" lvl="2" eaLnBrk="1" hangingPunct="1"/>
            <a:r>
              <a:rPr lang="en-US" altLang="en-US" u="sng" dirty="0">
                <a:solidFill>
                  <a:srgbClr val="CC0000"/>
                </a:solidFill>
                <a:ea typeface="ＭＳ Ｐゴシック" panose="020B0600070205080204" pitchFamily="34" charset="-128"/>
              </a:rPr>
              <a:t>move H = move electrons</a:t>
            </a:r>
          </a:p>
        </p:txBody>
      </p:sp>
      <p:grpSp>
        <p:nvGrpSpPr>
          <p:cNvPr id="2" name="Group 114">
            <a:extLst>
              <a:ext uri="{FF2B5EF4-FFF2-40B4-BE49-F238E27FC236}">
                <a16:creationId xmlns:a16="http://schemas.microsoft.com/office/drawing/2014/main" id="{3FFAE5F2-F6D3-7546-95F4-EDD5BEEAE3BE}"/>
              </a:ext>
            </a:extLst>
          </p:cNvPr>
          <p:cNvGrpSpPr>
            <a:grpSpLocks/>
          </p:cNvGrpSpPr>
          <p:nvPr/>
        </p:nvGrpSpPr>
        <p:grpSpPr bwMode="auto">
          <a:xfrm>
            <a:off x="7051675" y="2260600"/>
            <a:ext cx="698500" cy="849313"/>
            <a:chOff x="5070" y="1390"/>
            <a:chExt cx="440" cy="535"/>
          </a:xfrm>
        </p:grpSpPr>
        <p:sp>
          <p:nvSpPr>
            <p:cNvPr id="25646" name="Oval 110">
              <a:extLst>
                <a:ext uri="{FF2B5EF4-FFF2-40B4-BE49-F238E27FC236}">
                  <a16:creationId xmlns:a16="http://schemas.microsoft.com/office/drawing/2014/main" id="{D5245946-2B89-1B4A-B794-1FC5DD1010A4}"/>
                </a:ext>
              </a:extLst>
            </p:cNvPr>
            <p:cNvSpPr>
              <a:spLocks noChangeArrowheads="1"/>
            </p:cNvSpPr>
            <p:nvPr/>
          </p:nvSpPr>
          <p:spPr bwMode="auto">
            <a:xfrm>
              <a:off x="5070" y="1485"/>
              <a:ext cx="440" cy="440"/>
            </a:xfrm>
            <a:prstGeom prst="ellipse">
              <a:avLst/>
            </a:prstGeom>
            <a:noFill/>
            <a:ln w="190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47" name="Oval 111">
              <a:extLst>
                <a:ext uri="{FF2B5EF4-FFF2-40B4-BE49-F238E27FC236}">
                  <a16:creationId xmlns:a16="http://schemas.microsoft.com/office/drawing/2014/main" id="{AD03FD33-C8AF-5E42-A0E1-FE74FFE7809A}"/>
                </a:ext>
              </a:extLst>
            </p:cNvPr>
            <p:cNvSpPr>
              <a:spLocks noChangeArrowheads="1"/>
            </p:cNvSpPr>
            <p:nvPr/>
          </p:nvSpPr>
          <p:spPr bwMode="auto">
            <a:xfrm>
              <a:off x="5195" y="1610"/>
              <a:ext cx="190" cy="190"/>
            </a:xfrm>
            <a:prstGeom prst="ellipse">
              <a:avLst/>
            </a:prstGeom>
            <a:solidFill>
              <a:schemeClr val="fo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p</a:t>
              </a:r>
            </a:p>
          </p:txBody>
        </p:sp>
        <p:sp>
          <p:nvSpPr>
            <p:cNvPr id="25648" name="Oval 113">
              <a:extLst>
                <a:ext uri="{FF2B5EF4-FFF2-40B4-BE49-F238E27FC236}">
                  <a16:creationId xmlns:a16="http://schemas.microsoft.com/office/drawing/2014/main" id="{57621759-D5EB-6949-B53D-105549D9D158}"/>
                </a:ext>
              </a:extLst>
            </p:cNvPr>
            <p:cNvSpPr>
              <a:spLocks noChangeArrowheads="1"/>
            </p:cNvSpPr>
            <p:nvPr/>
          </p:nvSpPr>
          <p:spPr bwMode="auto">
            <a:xfrm>
              <a:off x="5225" y="1390"/>
              <a:ext cx="190" cy="19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e</a:t>
              </a:r>
            </a:p>
          </p:txBody>
        </p:sp>
      </p:grpSp>
      <p:grpSp>
        <p:nvGrpSpPr>
          <p:cNvPr id="3" name="Group 157">
            <a:extLst>
              <a:ext uri="{FF2B5EF4-FFF2-40B4-BE49-F238E27FC236}">
                <a16:creationId xmlns:a16="http://schemas.microsoft.com/office/drawing/2014/main" id="{5BAC6D44-E1C1-F649-A509-C17CA3C15CEA}"/>
              </a:ext>
            </a:extLst>
          </p:cNvPr>
          <p:cNvGrpSpPr>
            <a:grpSpLocks/>
          </p:cNvGrpSpPr>
          <p:nvPr/>
        </p:nvGrpSpPr>
        <p:grpSpPr bwMode="auto">
          <a:xfrm>
            <a:off x="838200" y="3262313"/>
            <a:ext cx="7772400" cy="2133600"/>
            <a:chOff x="528" y="2064"/>
            <a:chExt cx="4896" cy="1344"/>
          </a:xfrm>
        </p:grpSpPr>
        <p:sp>
          <p:nvSpPr>
            <p:cNvPr id="25626" name="Rectangle 158">
              <a:extLst>
                <a:ext uri="{FF2B5EF4-FFF2-40B4-BE49-F238E27FC236}">
                  <a16:creationId xmlns:a16="http://schemas.microsoft.com/office/drawing/2014/main" id="{5C995BE1-8873-DF4A-9F6D-83B756555BD9}"/>
                </a:ext>
              </a:extLst>
            </p:cNvPr>
            <p:cNvSpPr>
              <a:spLocks noChangeArrowheads="1"/>
            </p:cNvSpPr>
            <p:nvPr/>
          </p:nvSpPr>
          <p:spPr bwMode="auto">
            <a:xfrm>
              <a:off x="528" y="2064"/>
              <a:ext cx="4896" cy="1344"/>
            </a:xfrm>
            <a:prstGeom prst="rect">
              <a:avLst/>
            </a:prstGeom>
            <a:solidFill>
              <a:schemeClr val="accent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27" name="Oval 159">
              <a:extLst>
                <a:ext uri="{FF2B5EF4-FFF2-40B4-BE49-F238E27FC236}">
                  <a16:creationId xmlns:a16="http://schemas.microsoft.com/office/drawing/2014/main" id="{B7982957-A77B-C84B-B62B-CA59FE263A33}"/>
                </a:ext>
              </a:extLst>
            </p:cNvPr>
            <p:cNvSpPr>
              <a:spLocks noChangeArrowheads="1"/>
            </p:cNvSpPr>
            <p:nvPr/>
          </p:nvSpPr>
          <p:spPr bwMode="auto">
            <a:xfrm>
              <a:off x="810" y="2333"/>
              <a:ext cx="528" cy="528"/>
            </a:xfrm>
            <a:prstGeom prst="ellipse">
              <a:avLst/>
            </a:prstGeom>
            <a:solidFill>
              <a:srgbClr val="FFEA1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28" name="Oval 160">
              <a:extLst>
                <a:ext uri="{FF2B5EF4-FFF2-40B4-BE49-F238E27FC236}">
                  <a16:creationId xmlns:a16="http://schemas.microsoft.com/office/drawing/2014/main" id="{0E52F58E-4EDD-3B4C-A885-C839ABC5128B}"/>
                </a:ext>
              </a:extLst>
            </p:cNvPr>
            <p:cNvSpPr>
              <a:spLocks noChangeArrowheads="1"/>
            </p:cNvSpPr>
            <p:nvPr/>
          </p:nvSpPr>
          <p:spPr bwMode="auto">
            <a:xfrm>
              <a:off x="1866" y="2333"/>
              <a:ext cx="528" cy="52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29" name="Rectangle 161">
              <a:extLst>
                <a:ext uri="{FF2B5EF4-FFF2-40B4-BE49-F238E27FC236}">
                  <a16:creationId xmlns:a16="http://schemas.microsoft.com/office/drawing/2014/main" id="{80105D19-3AAD-614D-940B-D1C78E7236B0}"/>
                </a:ext>
              </a:extLst>
            </p:cNvPr>
            <p:cNvSpPr>
              <a:spLocks noChangeArrowheads="1"/>
            </p:cNvSpPr>
            <p:nvPr/>
          </p:nvSpPr>
          <p:spPr bwMode="auto">
            <a:xfrm>
              <a:off x="1460" y="2395"/>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F116A"/>
                  </a:solidFill>
                </a:rPr>
                <a:t>+</a:t>
              </a:r>
            </a:p>
          </p:txBody>
        </p:sp>
        <p:sp>
          <p:nvSpPr>
            <p:cNvPr id="25630" name="AutoShape 162">
              <a:extLst>
                <a:ext uri="{FF2B5EF4-FFF2-40B4-BE49-F238E27FC236}">
                  <a16:creationId xmlns:a16="http://schemas.microsoft.com/office/drawing/2014/main" id="{A412275E-86CB-B643-B048-BE88B654364B}"/>
                </a:ext>
              </a:extLst>
            </p:cNvPr>
            <p:cNvSpPr>
              <a:spLocks noChangeArrowheads="1"/>
            </p:cNvSpPr>
            <p:nvPr/>
          </p:nvSpPr>
          <p:spPr bwMode="auto">
            <a:xfrm flipV="1">
              <a:off x="1002" y="2573"/>
              <a:ext cx="1152" cy="672"/>
            </a:xfrm>
            <a:custGeom>
              <a:avLst/>
              <a:gdLst>
                <a:gd name="T0" fmla="*/ 488 w 21600"/>
                <a:gd name="T1" fmla="*/ 4 h 21600"/>
                <a:gd name="T2" fmla="*/ 25 w 21600"/>
                <a:gd name="T3" fmla="*/ 336 h 21600"/>
                <a:gd name="T4" fmla="*/ 495 w 21600"/>
                <a:gd name="T5" fmla="*/ 32 h 21600"/>
                <a:gd name="T6" fmla="*/ 1262 w 21600"/>
                <a:gd name="T7" fmla="*/ 209 h 21600"/>
                <a:gd name="T8" fmla="*/ 1153 w 21600"/>
                <a:gd name="T9" fmla="*/ 332 h 21600"/>
                <a:gd name="T10" fmla="*/ 941 w 21600"/>
                <a:gd name="T11" fmla="*/ 268 h 21600"/>
                <a:gd name="T12" fmla="*/ 0 60000 65536"/>
                <a:gd name="T13" fmla="*/ 0 60000 65536"/>
                <a:gd name="T14" fmla="*/ 0 60000 65536"/>
                <a:gd name="T15" fmla="*/ 0 60000 65536"/>
                <a:gd name="T16" fmla="*/ 0 60000 65536"/>
                <a:gd name="T17" fmla="*/ 0 60000 65536"/>
                <a:gd name="T18" fmla="*/ 3169 w 21600"/>
                <a:gd name="T19" fmla="*/ 3150 h 21600"/>
                <a:gd name="T20" fmla="*/ 18431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31" name="AutoShape 163">
              <a:extLst>
                <a:ext uri="{FF2B5EF4-FFF2-40B4-BE49-F238E27FC236}">
                  <a16:creationId xmlns:a16="http://schemas.microsoft.com/office/drawing/2014/main" id="{CC96EAEF-285D-A943-B4DB-A10BB47C7525}"/>
                </a:ext>
              </a:extLst>
            </p:cNvPr>
            <p:cNvSpPr>
              <a:spLocks noChangeArrowheads="1"/>
            </p:cNvSpPr>
            <p:nvPr/>
          </p:nvSpPr>
          <p:spPr bwMode="auto">
            <a:xfrm>
              <a:off x="1434" y="3101"/>
              <a:ext cx="288" cy="288"/>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H</a:t>
              </a:r>
              <a:endParaRPr lang="en-US" altLang="en-US" b="1">
                <a:solidFill>
                  <a:srgbClr val="FFEA18"/>
                </a:solidFill>
              </a:endParaRPr>
            </a:p>
          </p:txBody>
        </p:sp>
        <p:sp>
          <p:nvSpPr>
            <p:cNvPr id="25632" name="Oval 164">
              <a:extLst>
                <a:ext uri="{FF2B5EF4-FFF2-40B4-BE49-F238E27FC236}">
                  <a16:creationId xmlns:a16="http://schemas.microsoft.com/office/drawing/2014/main" id="{62FCD1E4-8165-9E40-99BB-8069D5AED90B}"/>
                </a:ext>
              </a:extLst>
            </p:cNvPr>
            <p:cNvSpPr>
              <a:spLocks noChangeArrowheads="1"/>
            </p:cNvSpPr>
            <p:nvPr/>
          </p:nvSpPr>
          <p:spPr bwMode="auto">
            <a:xfrm>
              <a:off x="3450" y="2333"/>
              <a:ext cx="528" cy="528"/>
            </a:xfrm>
            <a:prstGeom prst="ellipse">
              <a:avLst/>
            </a:prstGeom>
            <a:solidFill>
              <a:srgbClr val="FFEA18"/>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33" name="Oval 165">
              <a:extLst>
                <a:ext uri="{FF2B5EF4-FFF2-40B4-BE49-F238E27FC236}">
                  <a16:creationId xmlns:a16="http://schemas.microsoft.com/office/drawing/2014/main" id="{AD80EFBF-D077-7E4D-ABFF-7F84814B585D}"/>
                </a:ext>
              </a:extLst>
            </p:cNvPr>
            <p:cNvSpPr>
              <a:spLocks noChangeArrowheads="1"/>
            </p:cNvSpPr>
            <p:nvPr/>
          </p:nvSpPr>
          <p:spPr bwMode="auto">
            <a:xfrm>
              <a:off x="4506" y="2333"/>
              <a:ext cx="528" cy="528"/>
            </a:xfrm>
            <a:prstGeom prst="ellipse">
              <a:avLst/>
            </a:prstGeom>
            <a:solidFill>
              <a:schemeClr val="hlink"/>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34" name="Rectangle 166">
              <a:extLst>
                <a:ext uri="{FF2B5EF4-FFF2-40B4-BE49-F238E27FC236}">
                  <a16:creationId xmlns:a16="http://schemas.microsoft.com/office/drawing/2014/main" id="{73B23846-DFC5-674D-93A4-ABD6A95826E5}"/>
                </a:ext>
              </a:extLst>
            </p:cNvPr>
            <p:cNvSpPr>
              <a:spLocks noChangeArrowheads="1"/>
            </p:cNvSpPr>
            <p:nvPr/>
          </p:nvSpPr>
          <p:spPr bwMode="auto">
            <a:xfrm>
              <a:off x="4100" y="2395"/>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F116A"/>
                  </a:solidFill>
                </a:rPr>
                <a:t>+</a:t>
              </a:r>
            </a:p>
          </p:txBody>
        </p:sp>
        <p:sp>
          <p:nvSpPr>
            <p:cNvPr id="25635" name="AutoShape 167">
              <a:extLst>
                <a:ext uri="{FF2B5EF4-FFF2-40B4-BE49-F238E27FC236}">
                  <a16:creationId xmlns:a16="http://schemas.microsoft.com/office/drawing/2014/main" id="{B9153855-9E5C-B646-BF2F-EFC16B798165}"/>
                </a:ext>
              </a:extLst>
            </p:cNvPr>
            <p:cNvSpPr>
              <a:spLocks noChangeArrowheads="1"/>
            </p:cNvSpPr>
            <p:nvPr/>
          </p:nvSpPr>
          <p:spPr bwMode="auto">
            <a:xfrm>
              <a:off x="4746" y="2669"/>
              <a:ext cx="288" cy="288"/>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H</a:t>
              </a:r>
              <a:endParaRPr lang="en-US" altLang="en-US" b="1">
                <a:solidFill>
                  <a:srgbClr val="FFEA18"/>
                </a:solidFill>
              </a:endParaRPr>
            </a:p>
          </p:txBody>
        </p:sp>
        <p:sp>
          <p:nvSpPr>
            <p:cNvPr id="25636" name="Rectangle 168">
              <a:extLst>
                <a:ext uri="{FF2B5EF4-FFF2-40B4-BE49-F238E27FC236}">
                  <a16:creationId xmlns:a16="http://schemas.microsoft.com/office/drawing/2014/main" id="{F33D3C22-7974-8C49-98AB-88DF98E25CE3}"/>
                </a:ext>
              </a:extLst>
            </p:cNvPr>
            <p:cNvSpPr>
              <a:spLocks noChangeArrowheads="1"/>
            </p:cNvSpPr>
            <p:nvPr/>
          </p:nvSpPr>
          <p:spPr bwMode="auto">
            <a:xfrm>
              <a:off x="3742" y="2217"/>
              <a:ext cx="2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25637" name="Rectangle 169">
              <a:extLst>
                <a:ext uri="{FF2B5EF4-FFF2-40B4-BE49-F238E27FC236}">
                  <a16:creationId xmlns:a16="http://schemas.microsoft.com/office/drawing/2014/main" id="{2BE036A6-C1A8-E146-B6C8-BAD1F7919FB3}"/>
                </a:ext>
              </a:extLst>
            </p:cNvPr>
            <p:cNvSpPr>
              <a:spLocks noChangeArrowheads="1"/>
            </p:cNvSpPr>
            <p:nvPr/>
          </p:nvSpPr>
          <p:spPr bwMode="auto">
            <a:xfrm>
              <a:off x="4846" y="2217"/>
              <a:ext cx="2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rgbClr val="000000"/>
                  </a:solidFill>
                </a:rPr>
                <a:t>–</a:t>
              </a:r>
            </a:p>
          </p:txBody>
        </p:sp>
        <p:sp>
          <p:nvSpPr>
            <p:cNvPr id="25638" name="AutoShape 170">
              <a:extLst>
                <a:ext uri="{FF2B5EF4-FFF2-40B4-BE49-F238E27FC236}">
                  <a16:creationId xmlns:a16="http://schemas.microsoft.com/office/drawing/2014/main" id="{30679D40-7192-7649-A698-0A5A056621B8}"/>
                </a:ext>
              </a:extLst>
            </p:cNvPr>
            <p:cNvSpPr>
              <a:spLocks noChangeArrowheads="1"/>
            </p:cNvSpPr>
            <p:nvPr/>
          </p:nvSpPr>
          <p:spPr bwMode="auto">
            <a:xfrm>
              <a:off x="2442" y="2525"/>
              <a:ext cx="912" cy="144"/>
            </a:xfrm>
            <a:prstGeom prst="rightArrow">
              <a:avLst>
                <a:gd name="adj1" fmla="val 50000"/>
                <a:gd name="adj2" fmla="val 158333"/>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39" name="Text Box 171">
              <a:extLst>
                <a:ext uri="{FF2B5EF4-FFF2-40B4-BE49-F238E27FC236}">
                  <a16:creationId xmlns:a16="http://schemas.microsoft.com/office/drawing/2014/main" id="{6FD1AFAD-63CA-2E49-8653-A8BE823C3DF3}"/>
                </a:ext>
              </a:extLst>
            </p:cNvPr>
            <p:cNvSpPr txBox="1">
              <a:spLocks noChangeArrowheads="1"/>
            </p:cNvSpPr>
            <p:nvPr/>
          </p:nvSpPr>
          <p:spPr bwMode="auto">
            <a:xfrm>
              <a:off x="647" y="2112"/>
              <a:ext cx="7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loses e-</a:t>
              </a:r>
            </a:p>
          </p:txBody>
        </p:sp>
        <p:sp>
          <p:nvSpPr>
            <p:cNvPr id="25640" name="Text Box 172">
              <a:extLst>
                <a:ext uri="{FF2B5EF4-FFF2-40B4-BE49-F238E27FC236}">
                  <a16:creationId xmlns:a16="http://schemas.microsoft.com/office/drawing/2014/main" id="{4A5022B9-E545-AD4B-832C-D4FCB921BB65}"/>
                </a:ext>
              </a:extLst>
            </p:cNvPr>
            <p:cNvSpPr txBox="1">
              <a:spLocks noChangeArrowheads="1"/>
            </p:cNvSpPr>
            <p:nvPr/>
          </p:nvSpPr>
          <p:spPr bwMode="auto">
            <a:xfrm>
              <a:off x="1812" y="2112"/>
              <a:ext cx="7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gains e-</a:t>
              </a:r>
            </a:p>
          </p:txBody>
        </p:sp>
        <p:sp>
          <p:nvSpPr>
            <p:cNvPr id="25641" name="Text Box 173">
              <a:extLst>
                <a:ext uri="{FF2B5EF4-FFF2-40B4-BE49-F238E27FC236}">
                  <a16:creationId xmlns:a16="http://schemas.microsoft.com/office/drawing/2014/main" id="{D518FABB-0AEC-5446-9FE9-B1D7EADDA9D5}"/>
                </a:ext>
              </a:extLst>
            </p:cNvPr>
            <p:cNvSpPr txBox="1">
              <a:spLocks noChangeArrowheads="1"/>
            </p:cNvSpPr>
            <p:nvPr/>
          </p:nvSpPr>
          <p:spPr bwMode="auto">
            <a:xfrm>
              <a:off x="3332" y="2112"/>
              <a:ext cx="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oxidized</a:t>
              </a:r>
            </a:p>
          </p:txBody>
        </p:sp>
        <p:sp>
          <p:nvSpPr>
            <p:cNvPr id="25642" name="Text Box 174">
              <a:extLst>
                <a:ext uri="{FF2B5EF4-FFF2-40B4-BE49-F238E27FC236}">
                  <a16:creationId xmlns:a16="http://schemas.microsoft.com/office/drawing/2014/main" id="{3DB3BDB6-6D8B-4F43-BE1F-D98F7BC6B276}"/>
                </a:ext>
              </a:extLst>
            </p:cNvPr>
            <p:cNvSpPr txBox="1">
              <a:spLocks noChangeArrowheads="1"/>
            </p:cNvSpPr>
            <p:nvPr/>
          </p:nvSpPr>
          <p:spPr bwMode="auto">
            <a:xfrm>
              <a:off x="4392" y="2112"/>
              <a:ext cx="73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reduced</a:t>
              </a:r>
            </a:p>
          </p:txBody>
        </p:sp>
        <p:sp>
          <p:nvSpPr>
            <p:cNvPr id="25643" name="Text Box 175">
              <a:extLst>
                <a:ext uri="{FF2B5EF4-FFF2-40B4-BE49-F238E27FC236}">
                  <a16:creationId xmlns:a16="http://schemas.microsoft.com/office/drawing/2014/main" id="{1B8762D8-4A15-FF4F-9CCD-4692C9680AA0}"/>
                </a:ext>
              </a:extLst>
            </p:cNvPr>
            <p:cNvSpPr txBox="1">
              <a:spLocks noChangeArrowheads="1"/>
            </p:cNvSpPr>
            <p:nvPr/>
          </p:nvSpPr>
          <p:spPr bwMode="auto">
            <a:xfrm>
              <a:off x="3296" y="2933"/>
              <a:ext cx="8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oxidation</a:t>
              </a:r>
            </a:p>
          </p:txBody>
        </p:sp>
        <p:sp>
          <p:nvSpPr>
            <p:cNvPr id="25644" name="Text Box 176">
              <a:extLst>
                <a:ext uri="{FF2B5EF4-FFF2-40B4-BE49-F238E27FC236}">
                  <a16:creationId xmlns:a16="http://schemas.microsoft.com/office/drawing/2014/main" id="{3796EA43-0EBC-6C46-9DED-D624BC917034}"/>
                </a:ext>
              </a:extLst>
            </p:cNvPr>
            <p:cNvSpPr txBox="1">
              <a:spLocks noChangeArrowheads="1"/>
            </p:cNvSpPr>
            <p:nvPr/>
          </p:nvSpPr>
          <p:spPr bwMode="auto">
            <a:xfrm>
              <a:off x="4339" y="2933"/>
              <a:ext cx="8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reduction</a:t>
              </a:r>
            </a:p>
          </p:txBody>
        </p:sp>
        <p:sp>
          <p:nvSpPr>
            <p:cNvPr id="25645" name="Freeform 177">
              <a:extLst>
                <a:ext uri="{FF2B5EF4-FFF2-40B4-BE49-F238E27FC236}">
                  <a16:creationId xmlns:a16="http://schemas.microsoft.com/office/drawing/2014/main" id="{FEB2EF7F-D2C7-E442-A6B8-39C73507C7C6}"/>
                </a:ext>
              </a:extLst>
            </p:cNvPr>
            <p:cNvSpPr>
              <a:spLocks/>
            </p:cNvSpPr>
            <p:nvPr/>
          </p:nvSpPr>
          <p:spPr bwMode="auto">
            <a:xfrm>
              <a:off x="4074" y="3149"/>
              <a:ext cx="336" cy="144"/>
            </a:xfrm>
            <a:custGeom>
              <a:avLst/>
              <a:gdLst>
                <a:gd name="T0" fmla="*/ 0 w 336"/>
                <a:gd name="T1" fmla="*/ 0 h 144"/>
                <a:gd name="T2" fmla="*/ 192 w 336"/>
                <a:gd name="T3" fmla="*/ 144 h 144"/>
                <a:gd name="T4" fmla="*/ 336 w 336"/>
                <a:gd name="T5" fmla="*/ 0 h 144"/>
                <a:gd name="T6" fmla="*/ 0 60000 65536"/>
                <a:gd name="T7" fmla="*/ 0 60000 65536"/>
                <a:gd name="T8" fmla="*/ 0 60000 65536"/>
                <a:gd name="T9" fmla="*/ 0 w 336"/>
                <a:gd name="T10" fmla="*/ 0 h 144"/>
                <a:gd name="T11" fmla="*/ 336 w 336"/>
                <a:gd name="T12" fmla="*/ 144 h 144"/>
              </a:gdLst>
              <a:ahLst/>
              <a:cxnLst>
                <a:cxn ang="T6">
                  <a:pos x="T0" y="T1"/>
                </a:cxn>
                <a:cxn ang="T7">
                  <a:pos x="T2" y="T3"/>
                </a:cxn>
                <a:cxn ang="T8">
                  <a:pos x="T4" y="T5"/>
                </a:cxn>
              </a:cxnLst>
              <a:rect l="T9" t="T10" r="T11" b="T12"/>
              <a:pathLst>
                <a:path w="336" h="144">
                  <a:moveTo>
                    <a:pt x="0" y="0"/>
                  </a:moveTo>
                  <a:cubicBezTo>
                    <a:pt x="68" y="72"/>
                    <a:pt x="136" y="144"/>
                    <a:pt x="192" y="144"/>
                  </a:cubicBezTo>
                  <a:cubicBezTo>
                    <a:pt x="248" y="144"/>
                    <a:pt x="312" y="24"/>
                    <a:pt x="336" y="0"/>
                  </a:cubicBezTo>
                </a:path>
              </a:pathLst>
            </a:custGeom>
            <a:noFill/>
            <a:ln w="38100">
              <a:solidFill>
                <a:srgbClr val="CC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4" name="Group 178">
            <a:extLst>
              <a:ext uri="{FF2B5EF4-FFF2-40B4-BE49-F238E27FC236}">
                <a16:creationId xmlns:a16="http://schemas.microsoft.com/office/drawing/2014/main" id="{18E36490-F2B7-9647-9537-5B0478B62CBC}"/>
              </a:ext>
            </a:extLst>
          </p:cNvPr>
          <p:cNvGrpSpPr>
            <a:grpSpLocks/>
          </p:cNvGrpSpPr>
          <p:nvPr/>
        </p:nvGrpSpPr>
        <p:grpSpPr bwMode="auto">
          <a:xfrm>
            <a:off x="838200" y="5395913"/>
            <a:ext cx="7772400" cy="1447800"/>
            <a:chOff x="528" y="3408"/>
            <a:chExt cx="4896" cy="912"/>
          </a:xfrm>
        </p:grpSpPr>
        <p:sp>
          <p:nvSpPr>
            <p:cNvPr id="25615" name="Rectangle 179">
              <a:extLst>
                <a:ext uri="{FF2B5EF4-FFF2-40B4-BE49-F238E27FC236}">
                  <a16:creationId xmlns:a16="http://schemas.microsoft.com/office/drawing/2014/main" id="{D4889045-6D8E-9848-89E1-81F139E6A28A}"/>
                </a:ext>
              </a:extLst>
            </p:cNvPr>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5616" name="Group 180">
              <a:extLst>
                <a:ext uri="{FF2B5EF4-FFF2-40B4-BE49-F238E27FC236}">
                  <a16:creationId xmlns:a16="http://schemas.microsoft.com/office/drawing/2014/main" id="{CB52A911-7DCF-BE49-A146-BA974B539CE6}"/>
                </a:ext>
              </a:extLst>
            </p:cNvPr>
            <p:cNvGrpSpPr>
              <a:grpSpLocks/>
            </p:cNvGrpSpPr>
            <p:nvPr/>
          </p:nvGrpSpPr>
          <p:grpSpPr bwMode="auto">
            <a:xfrm>
              <a:off x="743" y="3672"/>
              <a:ext cx="4431" cy="346"/>
              <a:chOff x="743" y="3672"/>
              <a:chExt cx="4431" cy="346"/>
            </a:xfrm>
          </p:grpSpPr>
          <p:sp>
            <p:nvSpPr>
              <p:cNvPr id="25617" name="Rectangle 181">
                <a:extLst>
                  <a:ext uri="{FF2B5EF4-FFF2-40B4-BE49-F238E27FC236}">
                    <a16:creationId xmlns:a16="http://schemas.microsoft.com/office/drawing/2014/main" id="{36C6C763-F977-B74B-A31A-73167D45E67E}"/>
                  </a:ext>
                </a:extLst>
              </p:cNvPr>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25618" name="Rectangle 182">
                <a:extLst>
                  <a:ext uri="{FF2B5EF4-FFF2-40B4-BE49-F238E27FC236}">
                    <a16:creationId xmlns:a16="http://schemas.microsoft.com/office/drawing/2014/main" id="{A37AF74C-9461-6343-A701-D34A0CB355A9}"/>
                  </a:ext>
                </a:extLst>
              </p:cNvPr>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25619" name="Rectangle 183">
                <a:extLst>
                  <a:ext uri="{FF2B5EF4-FFF2-40B4-BE49-F238E27FC236}">
                    <a16:creationId xmlns:a16="http://schemas.microsoft.com/office/drawing/2014/main" id="{33022244-414F-7E4C-A596-A845CA52CF3C}"/>
                  </a:ext>
                </a:extLst>
              </p:cNvPr>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endParaRPr lang="en-US" altLang="en-US" sz="2600" b="1" baseline="-25000">
                  <a:solidFill>
                    <a:schemeClr val="tx2"/>
                  </a:solidFill>
                </a:endParaRPr>
              </a:p>
            </p:txBody>
          </p:sp>
          <p:sp>
            <p:nvSpPr>
              <p:cNvPr id="25620" name="Rectangle 184">
                <a:extLst>
                  <a:ext uri="{FF2B5EF4-FFF2-40B4-BE49-F238E27FC236}">
                    <a16:creationId xmlns:a16="http://schemas.microsoft.com/office/drawing/2014/main" id="{BEDFBD38-EDAE-0D49-A883-D5423A1BE15F}"/>
                  </a:ext>
                </a:extLst>
              </p:cNvPr>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25621" name="Rectangle 185">
                <a:extLst>
                  <a:ext uri="{FF2B5EF4-FFF2-40B4-BE49-F238E27FC236}">
                    <a16:creationId xmlns:a16="http://schemas.microsoft.com/office/drawing/2014/main" id="{6315D6E0-6FEA-F94A-8679-AC6CDE7757F6}"/>
                  </a:ext>
                </a:extLst>
              </p:cNvPr>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ATP</a:t>
                </a:r>
              </a:p>
            </p:txBody>
          </p:sp>
          <p:sp>
            <p:nvSpPr>
              <p:cNvPr id="25622" name="Rectangle 186">
                <a:extLst>
                  <a:ext uri="{FF2B5EF4-FFF2-40B4-BE49-F238E27FC236}">
                    <a16:creationId xmlns:a16="http://schemas.microsoft.com/office/drawing/2014/main" id="{7212EB46-537C-E74C-848B-07176231A7C1}"/>
                  </a:ext>
                </a:extLst>
              </p:cNvPr>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25623" name="Rectangle 187">
                <a:extLst>
                  <a:ext uri="{FF2B5EF4-FFF2-40B4-BE49-F238E27FC236}">
                    <a16:creationId xmlns:a16="http://schemas.microsoft.com/office/drawing/2014/main" id="{F103C767-2996-DA45-AF3B-4F3B8E5A319F}"/>
                  </a:ext>
                </a:extLst>
              </p:cNvPr>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5624" name="Rectangle 188">
                <a:extLst>
                  <a:ext uri="{FF2B5EF4-FFF2-40B4-BE49-F238E27FC236}">
                    <a16:creationId xmlns:a16="http://schemas.microsoft.com/office/drawing/2014/main" id="{72DC4D75-379F-EB4B-B128-0BF09C521084}"/>
                  </a:ext>
                </a:extLst>
              </p:cNvPr>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5625" name="Rectangle 189">
                <a:extLst>
                  <a:ext uri="{FF2B5EF4-FFF2-40B4-BE49-F238E27FC236}">
                    <a16:creationId xmlns:a16="http://schemas.microsoft.com/office/drawing/2014/main" id="{F59ACC22-8FFE-A740-A728-50B8AEE4F987}"/>
                  </a:ext>
                </a:extLst>
              </p:cNvPr>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grpSp>
      <p:sp>
        <p:nvSpPr>
          <p:cNvPr id="433343" name="Freeform 191">
            <a:extLst>
              <a:ext uri="{FF2B5EF4-FFF2-40B4-BE49-F238E27FC236}">
                <a16:creationId xmlns:a16="http://schemas.microsoft.com/office/drawing/2014/main" id="{3AD24433-86A0-1F45-BD80-B48EC032D2F8}"/>
              </a:ext>
            </a:extLst>
          </p:cNvPr>
          <p:cNvSpPr>
            <a:spLocks/>
          </p:cNvSpPr>
          <p:nvPr/>
        </p:nvSpPr>
        <p:spPr bwMode="auto">
          <a:xfrm>
            <a:off x="1752600" y="5548313"/>
            <a:ext cx="3352800" cy="457200"/>
          </a:xfrm>
          <a:custGeom>
            <a:avLst/>
            <a:gdLst>
              <a:gd name="T0" fmla="*/ 0 w 2112"/>
              <a:gd name="T1" fmla="*/ 192 h 192"/>
              <a:gd name="T2" fmla="*/ 0 w 2112"/>
              <a:gd name="T3" fmla="*/ 0 h 192"/>
              <a:gd name="T4" fmla="*/ 2112 w 2112"/>
              <a:gd name="T5" fmla="*/ 0 h 192"/>
              <a:gd name="T6" fmla="*/ 2112 w 2112"/>
              <a:gd name="T7" fmla="*/ 144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3344" name="Text Box 192">
            <a:extLst>
              <a:ext uri="{FF2B5EF4-FFF2-40B4-BE49-F238E27FC236}">
                <a16:creationId xmlns:a16="http://schemas.microsoft.com/office/drawing/2014/main" id="{524F0FCA-B5DC-9B44-B6C6-86E08AE9C5B2}"/>
              </a:ext>
            </a:extLst>
          </p:cNvPr>
          <p:cNvSpPr txBox="1">
            <a:spLocks noChangeArrowheads="1"/>
          </p:cNvSpPr>
          <p:nvPr/>
        </p:nvSpPr>
        <p:spPr bwMode="auto">
          <a:xfrm>
            <a:off x="2743200" y="5380038"/>
            <a:ext cx="1312863"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oxidation</a:t>
            </a:r>
            <a:endParaRPr lang="en-US" altLang="en-US" sz="2800"/>
          </a:p>
        </p:txBody>
      </p:sp>
      <p:sp>
        <p:nvSpPr>
          <p:cNvPr id="433346" name="Freeform 194">
            <a:extLst>
              <a:ext uri="{FF2B5EF4-FFF2-40B4-BE49-F238E27FC236}">
                <a16:creationId xmlns:a16="http://schemas.microsoft.com/office/drawing/2014/main" id="{6EF52E28-35B9-AF4D-991F-D0B75AED5D26}"/>
              </a:ext>
            </a:extLst>
          </p:cNvPr>
          <p:cNvSpPr>
            <a:spLocks/>
          </p:cNvSpPr>
          <p:nvPr/>
        </p:nvSpPr>
        <p:spPr bwMode="auto">
          <a:xfrm>
            <a:off x="3429000" y="6310313"/>
            <a:ext cx="3200400" cy="381000"/>
          </a:xfrm>
          <a:custGeom>
            <a:avLst/>
            <a:gdLst>
              <a:gd name="T0" fmla="*/ 0 w 2064"/>
              <a:gd name="T1" fmla="*/ 0 h 192"/>
              <a:gd name="T2" fmla="*/ 0 w 2064"/>
              <a:gd name="T3" fmla="*/ 192 h 192"/>
              <a:gd name="T4" fmla="*/ 2064 w 2064"/>
              <a:gd name="T5" fmla="*/ 192 h 192"/>
              <a:gd name="T6" fmla="*/ 2064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33347" name="Text Box 195">
            <a:extLst>
              <a:ext uri="{FF2B5EF4-FFF2-40B4-BE49-F238E27FC236}">
                <a16:creationId xmlns:a16="http://schemas.microsoft.com/office/drawing/2014/main" id="{8E522CA0-8FBB-6C4C-9C99-2F4C17A72ECF}"/>
              </a:ext>
            </a:extLst>
          </p:cNvPr>
          <p:cNvSpPr txBox="1">
            <a:spLocks noChangeArrowheads="1"/>
          </p:cNvSpPr>
          <p:nvPr/>
        </p:nvSpPr>
        <p:spPr bwMode="auto">
          <a:xfrm>
            <a:off x="4329113" y="6462713"/>
            <a:ext cx="134143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reduction</a:t>
            </a:r>
            <a:endParaRPr lang="en-US" altLang="en-US" sz="2800"/>
          </a:p>
        </p:txBody>
      </p:sp>
      <p:grpSp>
        <p:nvGrpSpPr>
          <p:cNvPr id="6" name="Group 196">
            <a:extLst>
              <a:ext uri="{FF2B5EF4-FFF2-40B4-BE49-F238E27FC236}">
                <a16:creationId xmlns:a16="http://schemas.microsoft.com/office/drawing/2014/main" id="{CDC2BFCF-9258-D24B-918B-D16269D344D0}"/>
              </a:ext>
            </a:extLst>
          </p:cNvPr>
          <p:cNvGrpSpPr>
            <a:grpSpLocks/>
          </p:cNvGrpSpPr>
          <p:nvPr/>
        </p:nvGrpSpPr>
        <p:grpSpPr bwMode="auto">
          <a:xfrm>
            <a:off x="1676400" y="5776913"/>
            <a:ext cx="1743075" cy="1066800"/>
            <a:chOff x="1056" y="3648"/>
            <a:chExt cx="1098" cy="672"/>
          </a:xfrm>
        </p:grpSpPr>
        <p:sp>
          <p:nvSpPr>
            <p:cNvPr id="25613" name="AutoShape 197">
              <a:extLst>
                <a:ext uri="{FF2B5EF4-FFF2-40B4-BE49-F238E27FC236}">
                  <a16:creationId xmlns:a16="http://schemas.microsoft.com/office/drawing/2014/main" id="{92DEF191-4DD5-3D4C-A34F-C62FE3C61EEB}"/>
                </a:ext>
              </a:extLst>
            </p:cNvPr>
            <p:cNvSpPr>
              <a:spLocks noChangeArrowheads="1"/>
            </p:cNvSpPr>
            <p:nvPr/>
          </p:nvSpPr>
          <p:spPr bwMode="auto">
            <a:xfrm flipV="1">
              <a:off x="1056" y="3648"/>
              <a:ext cx="1098" cy="624"/>
            </a:xfrm>
            <a:custGeom>
              <a:avLst/>
              <a:gdLst>
                <a:gd name="T0" fmla="*/ 465 w 21600"/>
                <a:gd name="T1" fmla="*/ 4 h 21600"/>
                <a:gd name="T2" fmla="*/ 23 w 21600"/>
                <a:gd name="T3" fmla="*/ 312 h 21600"/>
                <a:gd name="T4" fmla="*/ 472 w 21600"/>
                <a:gd name="T5" fmla="*/ 30 h 21600"/>
                <a:gd name="T6" fmla="*/ 1203 w 21600"/>
                <a:gd name="T7" fmla="*/ 194 h 21600"/>
                <a:gd name="T8" fmla="*/ 1099 w 21600"/>
                <a:gd name="T9" fmla="*/ 309 h 21600"/>
                <a:gd name="T10" fmla="*/ 897 w 21600"/>
                <a:gd name="T11" fmla="*/ 249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11" y="7810"/>
                  </a:moveTo>
                  <a:cubicBezTo>
                    <a:pt x="18908" y="3710"/>
                    <a:pt x="15102" y="924"/>
                    <a:pt x="10800" y="924"/>
                  </a:cubicBezTo>
                  <a:cubicBezTo>
                    <a:pt x="5346" y="925"/>
                    <a:pt x="925" y="5346"/>
                    <a:pt x="925" y="10800"/>
                  </a:cubicBezTo>
                  <a:lnTo>
                    <a:pt x="-1" y="10799"/>
                  </a:lnTo>
                  <a:cubicBezTo>
                    <a:pt x="0" y="4835"/>
                    <a:pt x="4835" y="0"/>
                    <a:pt x="10800" y="0"/>
                  </a:cubicBezTo>
                  <a:cubicBezTo>
                    <a:pt x="15504" y="-1"/>
                    <a:pt x="19668" y="3045"/>
                    <a:pt x="21093" y="7530"/>
                  </a:cubicBezTo>
                  <a:lnTo>
                    <a:pt x="23666" y="6712"/>
                  </a:lnTo>
                  <a:lnTo>
                    <a:pt x="21610" y="10683"/>
                  </a:lnTo>
                  <a:lnTo>
                    <a:pt x="17638" y="8627"/>
                  </a:lnTo>
                  <a:lnTo>
                    <a:pt x="20211" y="7810"/>
                  </a:lnTo>
                  <a:close/>
                </a:path>
              </a:pathLst>
            </a:custGeom>
            <a:solidFill>
              <a:srgbClr val="CC0000"/>
            </a:solidFill>
            <a:ln w="38100">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4" name="AutoShape 198">
              <a:extLst>
                <a:ext uri="{FF2B5EF4-FFF2-40B4-BE49-F238E27FC236}">
                  <a16:creationId xmlns:a16="http://schemas.microsoft.com/office/drawing/2014/main" id="{3384FF59-DAAD-A64D-A3A6-1E7A245BEFD3}"/>
                </a:ext>
              </a:extLst>
            </p:cNvPr>
            <p:cNvSpPr>
              <a:spLocks noChangeArrowheads="1"/>
            </p:cNvSpPr>
            <p:nvPr/>
          </p:nvSpPr>
          <p:spPr bwMode="auto">
            <a:xfrm>
              <a:off x="1488" y="4032"/>
              <a:ext cx="288" cy="288"/>
            </a:xfrm>
            <a:prstGeom prst="star16">
              <a:avLst>
                <a:gd name="adj" fmla="val 37500"/>
              </a:avLst>
            </a:prstGeom>
            <a:solidFill>
              <a:srgbClr val="FF8A0F"/>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H</a:t>
              </a:r>
              <a:endParaRPr lang="en-US" altLang="en-US" b="1">
                <a:solidFill>
                  <a:srgbClr val="FFEA18"/>
                </a:solidFill>
              </a:endParaRPr>
            </a:p>
          </p:txBody>
        </p:sp>
      </p:grpSp>
      <p:sp>
        <p:nvSpPr>
          <p:cNvPr id="433351" name="AutoShape 199">
            <a:extLst>
              <a:ext uri="{FF2B5EF4-FFF2-40B4-BE49-F238E27FC236}">
                <a16:creationId xmlns:a16="http://schemas.microsoft.com/office/drawing/2014/main" id="{B03E5582-538A-114A-AED4-9DA07D150AA1}"/>
              </a:ext>
            </a:extLst>
          </p:cNvPr>
          <p:cNvSpPr>
            <a:spLocks noChangeArrowheads="1"/>
          </p:cNvSpPr>
          <p:nvPr/>
        </p:nvSpPr>
        <p:spPr bwMode="auto">
          <a:xfrm>
            <a:off x="2682875" y="6597650"/>
            <a:ext cx="260350" cy="260350"/>
          </a:xfrm>
          <a:prstGeom prst="star16">
            <a:avLst>
              <a:gd name="adj" fmla="val 37500"/>
            </a:avLst>
          </a:prstGeom>
          <a:solidFill>
            <a:schemeClr val="bg1"/>
          </a:solidFill>
          <a:ln w="9525">
            <a:solidFill>
              <a:schemeClr val="bg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accent2"/>
                </a:solidFill>
              </a:rPr>
              <a:t>e</a:t>
            </a:r>
            <a:r>
              <a:rPr lang="en-US" altLang="en-US" sz="1800" b="1" baseline="30000">
                <a:solidFill>
                  <a:schemeClr val="accent2"/>
                </a:solidFill>
              </a:rPr>
              <a:t>-</a:t>
            </a:r>
            <a:endParaRPr lang="en-US" altLang="en-US" sz="18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3155">
                                            <p:txEl>
                                              <p:pRg st="1" end="1"/>
                                            </p:txEl>
                                          </p:spTgt>
                                        </p:tgtEl>
                                        <p:attrNameLst>
                                          <p:attrName>style.visibility</p:attrName>
                                        </p:attrNameLst>
                                      </p:cBhvr>
                                      <p:to>
                                        <p:strVal val="visible"/>
                                      </p:to>
                                    </p:set>
                                    <p:anim calcmode="lin" valueType="num">
                                      <p:cBhvr additive="base">
                                        <p:cTn id="13"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3155">
                                            <p:txEl>
                                              <p:pRg st="2" end="2"/>
                                            </p:txEl>
                                          </p:spTgt>
                                        </p:tgtEl>
                                        <p:attrNameLst>
                                          <p:attrName>style.visibility</p:attrName>
                                        </p:attrNameLst>
                                      </p:cBhvr>
                                      <p:to>
                                        <p:strVal val="visible"/>
                                      </p:to>
                                    </p:set>
                                    <p:anim calcmode="lin" valueType="num">
                                      <p:cBhvr additive="base">
                                        <p:cTn id="19"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31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33155">
                                            <p:txEl>
                                              <p:pRg st="3" end="3"/>
                                            </p:txEl>
                                          </p:spTgt>
                                        </p:tgtEl>
                                        <p:attrNameLst>
                                          <p:attrName>style.visibility</p:attrName>
                                        </p:attrNameLst>
                                      </p:cBhvr>
                                      <p:to>
                                        <p:strVal val="visible"/>
                                      </p:to>
                                    </p:set>
                                    <p:anim calcmode="lin" valueType="num">
                                      <p:cBhvr additive="base">
                                        <p:cTn id="30" dur="500" fill="hold"/>
                                        <p:tgtEl>
                                          <p:spTgt spid="43315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331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subTnLst>
                                    <p:audio>
                                      <p:cMediaNode>
                                        <p:cTn display="0" masterRel="sameClick">
                                          <p:stCondLst>
                                            <p:cond evt="begin" delay="0">
                                              <p:tn val="34"/>
                                            </p:cond>
                                          </p:stCondLst>
                                          <p:endCondLst>
                                            <p:cond evt="onStopAudio" delay="0">
                                              <p:tgtEl>
                                                <p:sldTgt/>
                                              </p:tgtEl>
                                            </p:cond>
                                          </p:endCondLst>
                                        </p:cTn>
                                        <p:tgtEl>
                                          <p:sndTgt r:embed="rId5" name="Vibro Up"/>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Vibro Up"/>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33343"/>
                                        </p:tgtEl>
                                        <p:attrNameLst>
                                          <p:attrName>style.visibility</p:attrName>
                                        </p:attrNameLst>
                                      </p:cBhvr>
                                      <p:to>
                                        <p:strVal val="visible"/>
                                      </p:to>
                                    </p:set>
                                    <p:animEffect transition="in" filter="wipe(left)">
                                      <p:cBhvr>
                                        <p:cTn id="46" dur="500"/>
                                        <p:tgtEl>
                                          <p:spTgt spid="433343"/>
                                        </p:tgtEl>
                                      </p:cBhvr>
                                    </p:animEffect>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3344"/>
                                        </p:tgtEl>
                                        <p:attrNameLst>
                                          <p:attrName>style.visibility</p:attrName>
                                        </p:attrNameLst>
                                      </p:cBhvr>
                                      <p:to>
                                        <p:strVal val="visible"/>
                                      </p:to>
                                    </p:set>
                                    <p:animEffect transition="in" filter="wipe(left)">
                                      <p:cBhvr>
                                        <p:cTn id="51" dur="500"/>
                                        <p:tgtEl>
                                          <p:spTgt spid="433344"/>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33346"/>
                                        </p:tgtEl>
                                        <p:attrNameLst>
                                          <p:attrName>style.visibility</p:attrName>
                                        </p:attrNameLst>
                                      </p:cBhvr>
                                      <p:to>
                                        <p:strVal val="visible"/>
                                      </p:to>
                                    </p:set>
                                    <p:animEffect transition="in" filter="wipe(left)">
                                      <p:cBhvr>
                                        <p:cTn id="56" dur="500"/>
                                        <p:tgtEl>
                                          <p:spTgt spid="433346"/>
                                        </p:tgtEl>
                                      </p:cBhvr>
                                    </p:animEffect>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33347"/>
                                        </p:tgtEl>
                                        <p:attrNameLst>
                                          <p:attrName>style.visibility</p:attrName>
                                        </p:attrNameLst>
                                      </p:cBhvr>
                                      <p:to>
                                        <p:strVal val="visible"/>
                                      </p:to>
                                    </p:set>
                                    <p:animEffect transition="in" filter="wipe(left)">
                                      <p:cBhvr>
                                        <p:cTn id="61" dur="500"/>
                                        <p:tgtEl>
                                          <p:spTgt spid="433347"/>
                                        </p:tgtEl>
                                      </p:cBhvr>
                                    </p:animEffect>
                                  </p:childTnLst>
                                  <p:subTnLst>
                                    <p:audio>
                                      <p:cMediaNode>
                                        <p:cTn display="0" masterRel="sameClick">
                                          <p:stCondLst>
                                            <p:cond evt="begin" delay="0">
                                              <p:tn val="59"/>
                                            </p:cond>
                                          </p:stCondLst>
                                          <p:endCondLst>
                                            <p:cond evt="onStopAudio" delay="0">
                                              <p:tgtEl>
                                                <p:sldTgt/>
                                              </p:tgtEl>
                                            </p:cond>
                                          </p:endCondLst>
                                        </p:cTn>
                                        <p:tgtEl>
                                          <p:sndTgt r:embed="rId4" name="Chimes"/>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tring"/>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33351"/>
                                        </p:tgtEl>
                                        <p:attrNameLst>
                                          <p:attrName>style.visibility</p:attrName>
                                        </p:attrNameLst>
                                      </p:cBhvr>
                                      <p:to>
                                        <p:strVal val="visible"/>
                                      </p:to>
                                    </p:set>
                                    <p:animEffect transition="in" filter="wipe(left)">
                                      <p:cBhvr>
                                        <p:cTn id="71" dur="500"/>
                                        <p:tgtEl>
                                          <p:spTgt spid="433351"/>
                                        </p:tgtEl>
                                      </p:cBhvr>
                                    </p:animEffect>
                                  </p:childTnLst>
                                  <p:subTnLst>
                                    <p:audio>
                                      <p:cMediaNode>
                                        <p:cTn display="0" masterRel="sameClick">
                                          <p:stCondLst>
                                            <p:cond evt="begin" delay="0">
                                              <p:tn val="69"/>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P spid="433343" grpId="0" animBg="1"/>
      <p:bldP spid="433344" grpId="0" animBg="1" autoUpdateAnimBg="0"/>
      <p:bldP spid="433346" grpId="0" animBg="1"/>
      <p:bldP spid="433347" grpId="0" animBg="1" autoUpdateAnimBg="0"/>
      <p:bldP spid="43335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360FAAF-881C-3A40-A28D-D99E636B7C46}"/>
              </a:ext>
            </a:extLst>
          </p:cNvPr>
          <p:cNvSpPr>
            <a:spLocks noGrp="1" noChangeArrowheads="1"/>
          </p:cNvSpPr>
          <p:nvPr>
            <p:ph type="title"/>
          </p:nvPr>
        </p:nvSpPr>
        <p:spPr/>
        <p:txBody>
          <a:bodyPr/>
          <a:lstStyle/>
          <a:p>
            <a:pPr eaLnBrk="1" hangingPunct="1"/>
            <a:r>
              <a:rPr lang="en-US" altLang="en-US"/>
              <a:t>Coupling oxidation &amp; reduction</a:t>
            </a:r>
          </a:p>
        </p:txBody>
      </p:sp>
      <p:sp>
        <p:nvSpPr>
          <p:cNvPr id="394243" name="Rectangle 3" descr="Rectangle: Click to edit Master text styles&#13;&#10;Second level&#13;&#10;Third level&#13;&#10;Fourth level&#13;&#10;Fifth level">
            <a:extLst>
              <a:ext uri="{FF2B5EF4-FFF2-40B4-BE49-F238E27FC236}">
                <a16:creationId xmlns:a16="http://schemas.microsoft.com/office/drawing/2014/main" id="{DF6B5C92-E1F3-4C47-83B2-8790EF4922A6}"/>
              </a:ext>
            </a:extLst>
          </p:cNvPr>
          <p:cNvSpPr>
            <a:spLocks noGrp="1" noChangeArrowheads="1"/>
          </p:cNvSpPr>
          <p:nvPr>
            <p:ph type="body" idx="1"/>
          </p:nvPr>
        </p:nvSpPr>
        <p:spPr>
          <a:xfrm>
            <a:off x="736600" y="1371600"/>
            <a:ext cx="8229600" cy="3733800"/>
          </a:xfrm>
        </p:spPr>
        <p:txBody>
          <a:bodyPr/>
          <a:lstStyle/>
          <a:p>
            <a:pPr eaLnBrk="1" hangingPunct="1">
              <a:lnSpc>
                <a:spcPct val="90000"/>
              </a:lnSpc>
            </a:pPr>
            <a:r>
              <a:rPr lang="en-US" altLang="en-US" sz="2600" dirty="0"/>
              <a:t>REDOX reactions in respiration </a:t>
            </a:r>
          </a:p>
          <a:p>
            <a:pPr lvl="1" eaLnBrk="1" hangingPunct="1">
              <a:lnSpc>
                <a:spcPct val="90000"/>
              </a:lnSpc>
            </a:pPr>
            <a:r>
              <a:rPr lang="en-US" altLang="en-US" sz="2400" dirty="0">
                <a:ea typeface="ＭＳ Ｐゴシック" panose="020B0600070205080204" pitchFamily="34" charset="-128"/>
              </a:rPr>
              <a:t>release energy as breakdown organic molecules</a:t>
            </a:r>
          </a:p>
          <a:p>
            <a:pPr marL="1085850" lvl="2" eaLnBrk="1" hangingPunct="1">
              <a:lnSpc>
                <a:spcPct val="90000"/>
              </a:lnSpc>
            </a:pPr>
            <a:r>
              <a:rPr lang="en-US" altLang="en-US" sz="2000" dirty="0">
                <a:ea typeface="ＭＳ Ｐゴシック" panose="020B0600070205080204" pitchFamily="34" charset="-128"/>
              </a:rPr>
              <a:t>break C-C bonds</a:t>
            </a:r>
          </a:p>
          <a:p>
            <a:pPr marL="1085850" lvl="2" eaLnBrk="1" hangingPunct="1">
              <a:lnSpc>
                <a:spcPct val="90000"/>
              </a:lnSpc>
            </a:pPr>
            <a:r>
              <a:rPr lang="en-US" altLang="en-US" sz="2000" dirty="0">
                <a:ea typeface="ＭＳ Ｐゴシック" panose="020B0600070205080204" pitchFamily="34" charset="-128"/>
              </a:rPr>
              <a:t>strip off electrons from C-H bonds by removing H atoms</a:t>
            </a:r>
          </a:p>
          <a:p>
            <a:pPr marL="1428750" lvl="3" eaLnBrk="1" hangingPunct="1">
              <a:lnSpc>
                <a:spcPct val="90000"/>
              </a:lnSpc>
            </a:pPr>
            <a:r>
              <a:rPr lang="en-US" altLang="en-US" sz="1800" dirty="0">
                <a:ea typeface="ＭＳ Ｐゴシック" panose="020B0600070205080204" pitchFamily="34" charset="-128"/>
              </a:rPr>
              <a:t>C</a:t>
            </a:r>
            <a:r>
              <a:rPr lang="en-US" altLang="en-US" sz="1800" baseline="-25000" dirty="0">
                <a:ea typeface="ＭＳ Ｐゴシック" panose="020B0600070205080204" pitchFamily="34" charset="-128"/>
              </a:rPr>
              <a:t>6</a:t>
            </a:r>
            <a:r>
              <a:rPr lang="en-US" altLang="en-US" sz="1800" dirty="0">
                <a:ea typeface="ＭＳ Ｐゴシック" panose="020B0600070205080204" pitchFamily="34" charset="-128"/>
              </a:rPr>
              <a:t>H</a:t>
            </a:r>
            <a:r>
              <a:rPr lang="en-US" altLang="en-US" sz="1800" baseline="-25000" dirty="0">
                <a:ea typeface="ＭＳ Ｐゴシック" panose="020B0600070205080204" pitchFamily="34" charset="-128"/>
              </a:rPr>
              <a:t>12</a:t>
            </a:r>
            <a:r>
              <a:rPr lang="en-US" altLang="en-US" sz="1800" dirty="0">
                <a:ea typeface="ＭＳ Ｐゴシック" panose="020B0600070205080204" pitchFamily="34" charset="-128"/>
              </a:rPr>
              <a:t>O</a:t>
            </a:r>
            <a:r>
              <a:rPr lang="en-US" altLang="en-US" sz="1800" baseline="-25000" dirty="0">
                <a:ea typeface="ＭＳ Ｐゴシック" panose="020B0600070205080204" pitchFamily="34" charset="-128"/>
              </a:rPr>
              <a:t>6</a:t>
            </a:r>
            <a:r>
              <a:rPr lang="en-US" altLang="en-US" sz="1800" dirty="0">
                <a:ea typeface="ＭＳ Ｐゴシック" panose="020B0600070205080204" pitchFamily="34" charset="-128"/>
              </a:rPr>
              <a:t> </a:t>
            </a:r>
            <a:r>
              <a:rPr lang="en-US" altLang="en-US" dirty="0">
                <a:ea typeface="ＭＳ Ｐゴシック" panose="020B0600070205080204" pitchFamily="34" charset="-128"/>
                <a:sym typeface="Symbol" pitchFamily="2" charset="2"/>
              </a:rPr>
              <a:t></a:t>
            </a:r>
            <a:r>
              <a:rPr lang="en-US" altLang="en-US" b="0" dirty="0">
                <a:ea typeface="ＭＳ Ｐゴシック" panose="020B0600070205080204" pitchFamily="34" charset="-128"/>
                <a:sym typeface="Symbol" pitchFamily="2" charset="2"/>
              </a:rPr>
              <a:t> </a:t>
            </a:r>
            <a:r>
              <a:rPr lang="en-US" altLang="en-US" sz="1800" dirty="0">
                <a:ea typeface="ＭＳ Ｐゴシック" panose="020B0600070205080204" pitchFamily="34" charset="-128"/>
                <a:sym typeface="Symbol" pitchFamily="2" charset="2"/>
              </a:rPr>
              <a:t>CO</a:t>
            </a:r>
            <a:r>
              <a:rPr lang="en-US" altLang="en-US" sz="1800" baseline="-25000" dirty="0">
                <a:ea typeface="ＭＳ Ｐゴシック" panose="020B0600070205080204" pitchFamily="34" charset="-128"/>
                <a:sym typeface="Symbol" pitchFamily="2" charset="2"/>
              </a:rPr>
              <a:t>2  </a:t>
            </a:r>
            <a:r>
              <a:rPr lang="en-US" altLang="en-US" sz="1800" dirty="0">
                <a:solidFill>
                  <a:srgbClr val="002060"/>
                </a:solidFill>
                <a:ea typeface="ＭＳ Ｐゴシック" panose="020B0600070205080204" pitchFamily="34" charset="-128"/>
                <a:sym typeface="Symbol" pitchFamily="2" charset="2"/>
              </a:rPr>
              <a:t>= the fuel has been </a:t>
            </a:r>
            <a:r>
              <a:rPr lang="en-US" altLang="en-US" sz="1800" u="sng" dirty="0">
                <a:solidFill>
                  <a:srgbClr val="CC0000"/>
                </a:solidFill>
                <a:ea typeface="ＭＳ Ｐゴシック" panose="020B0600070205080204" pitchFamily="34" charset="-128"/>
                <a:sym typeface="Symbol" pitchFamily="2" charset="2"/>
              </a:rPr>
              <a:t>oxidized</a:t>
            </a:r>
            <a:endParaRPr lang="en-US" altLang="en-US" sz="1800" dirty="0">
              <a:ea typeface="ＭＳ Ｐゴシック" panose="020B0600070205080204" pitchFamily="34" charset="-128"/>
            </a:endParaRPr>
          </a:p>
          <a:p>
            <a:pPr marL="1085850" lvl="2" eaLnBrk="1" hangingPunct="1">
              <a:lnSpc>
                <a:spcPct val="90000"/>
              </a:lnSpc>
            </a:pPr>
            <a:r>
              <a:rPr lang="en-US" altLang="en-US" sz="2000" dirty="0">
                <a:ea typeface="ＭＳ Ｐゴシック" panose="020B0600070205080204" pitchFamily="34" charset="-128"/>
              </a:rPr>
              <a:t>electrons attracted to more electronegative atoms</a:t>
            </a:r>
          </a:p>
          <a:p>
            <a:pPr marL="1428750" lvl="3" eaLnBrk="1" hangingPunct="1">
              <a:lnSpc>
                <a:spcPct val="90000"/>
              </a:lnSpc>
            </a:pPr>
            <a:r>
              <a:rPr lang="en-US" altLang="en-US" sz="1800" dirty="0">
                <a:ea typeface="ＭＳ Ｐゴシック" panose="020B0600070205080204" pitchFamily="34" charset="-128"/>
              </a:rPr>
              <a:t>in biology, the most electronegative atom?  </a:t>
            </a:r>
            <a:r>
              <a:rPr lang="en-US" altLang="en-US" sz="3200" dirty="0">
                <a:ea typeface="ＭＳ Ｐゴシック" panose="020B0600070205080204" pitchFamily="34" charset="-128"/>
              </a:rPr>
              <a:t> </a:t>
            </a:r>
            <a:endParaRPr lang="en-US" altLang="en-US" sz="3200" baseline="-25000" dirty="0">
              <a:ea typeface="ＭＳ Ｐゴシック" panose="020B0600070205080204" pitchFamily="34" charset="-128"/>
            </a:endParaRPr>
          </a:p>
          <a:p>
            <a:pPr marL="1428750" lvl="3" eaLnBrk="1" hangingPunct="1">
              <a:lnSpc>
                <a:spcPct val="90000"/>
              </a:lnSpc>
            </a:pPr>
            <a:r>
              <a:rPr lang="en-US" altLang="en-US" sz="1800" dirty="0">
                <a:ea typeface="ＭＳ Ｐゴシック" panose="020B0600070205080204" pitchFamily="34" charset="-128"/>
                <a:sym typeface="Symbol" pitchFamily="2" charset="2"/>
              </a:rPr>
              <a:t>O</a:t>
            </a:r>
            <a:r>
              <a:rPr lang="en-US" altLang="en-US" sz="1800" baseline="-25000" dirty="0">
                <a:ea typeface="ＭＳ Ｐゴシック" panose="020B0600070205080204" pitchFamily="34" charset="-128"/>
                <a:sym typeface="Symbol" pitchFamily="2" charset="2"/>
              </a:rPr>
              <a:t>2</a:t>
            </a:r>
            <a:r>
              <a:rPr lang="en-US" altLang="en-US" sz="1800" dirty="0">
                <a:ea typeface="ＭＳ Ｐゴシック" panose="020B0600070205080204" pitchFamily="34" charset="-128"/>
              </a:rPr>
              <a:t> </a:t>
            </a:r>
            <a:r>
              <a:rPr lang="en-US" altLang="en-US" dirty="0">
                <a:ea typeface="ＭＳ Ｐゴシック" panose="020B0600070205080204" pitchFamily="34" charset="-128"/>
                <a:sym typeface="Symbol" pitchFamily="2" charset="2"/>
              </a:rPr>
              <a:t></a:t>
            </a:r>
            <a:r>
              <a:rPr lang="en-US" altLang="en-US" b="0" dirty="0">
                <a:ea typeface="ＭＳ Ｐゴシック" panose="020B0600070205080204" pitchFamily="34" charset="-128"/>
                <a:sym typeface="Symbol" pitchFamily="2" charset="2"/>
              </a:rPr>
              <a:t> </a:t>
            </a:r>
            <a:r>
              <a:rPr lang="en-US" altLang="en-US" sz="1800" dirty="0">
                <a:ea typeface="ＭＳ Ｐゴシック" panose="020B0600070205080204" pitchFamily="34" charset="-128"/>
                <a:sym typeface="Symbol" pitchFamily="2" charset="2"/>
              </a:rPr>
              <a:t>H</a:t>
            </a:r>
            <a:r>
              <a:rPr lang="en-US" altLang="en-US" sz="1800" baseline="-25000" dirty="0">
                <a:ea typeface="ＭＳ Ｐゴシック" panose="020B0600070205080204" pitchFamily="34" charset="-128"/>
                <a:sym typeface="Symbol" pitchFamily="2" charset="2"/>
              </a:rPr>
              <a:t>2</a:t>
            </a:r>
            <a:r>
              <a:rPr lang="en-US" altLang="en-US" sz="1800" dirty="0">
                <a:ea typeface="ＭＳ Ｐゴシック" panose="020B0600070205080204" pitchFamily="34" charset="-128"/>
                <a:sym typeface="Symbol" pitchFamily="2" charset="2"/>
              </a:rPr>
              <a:t>O </a:t>
            </a:r>
            <a:r>
              <a:rPr lang="en-US" altLang="en-US" sz="1800" dirty="0">
                <a:solidFill>
                  <a:srgbClr val="002060"/>
                </a:solidFill>
                <a:ea typeface="ＭＳ Ｐゴシック" panose="020B0600070205080204" pitchFamily="34" charset="-128"/>
                <a:sym typeface="Symbol" pitchFamily="2" charset="2"/>
              </a:rPr>
              <a:t>= oxygen has been </a:t>
            </a:r>
            <a:r>
              <a:rPr lang="en-US" altLang="en-US" sz="1800" u="sng" dirty="0">
                <a:solidFill>
                  <a:srgbClr val="CC0000"/>
                </a:solidFill>
                <a:ea typeface="ＭＳ Ｐゴシック" panose="020B0600070205080204" pitchFamily="34" charset="-128"/>
                <a:sym typeface="Symbol" pitchFamily="2" charset="2"/>
              </a:rPr>
              <a:t>reduced</a:t>
            </a:r>
            <a:endParaRPr lang="en-US" altLang="en-US" sz="1800" dirty="0">
              <a:ea typeface="ＭＳ Ｐゴシック" panose="020B0600070205080204" pitchFamily="34" charset="-128"/>
            </a:endParaRPr>
          </a:p>
          <a:p>
            <a:pPr lvl="1" eaLnBrk="1" hangingPunct="1">
              <a:lnSpc>
                <a:spcPct val="90000"/>
              </a:lnSpc>
            </a:pPr>
            <a:r>
              <a:rPr lang="en-US" altLang="en-US" sz="2400" u="sng" dirty="0">
                <a:solidFill>
                  <a:srgbClr val="002060"/>
                </a:solidFill>
                <a:ea typeface="ＭＳ Ｐゴシック" panose="020B0600070205080204" pitchFamily="34" charset="-128"/>
              </a:rPr>
              <a:t>couple REDOX reactions &amp; </a:t>
            </a:r>
            <a:br>
              <a:rPr lang="en-US" altLang="en-US" sz="2400" u="sng" dirty="0">
                <a:solidFill>
                  <a:srgbClr val="002060"/>
                </a:solidFill>
                <a:ea typeface="ＭＳ Ｐゴシック" panose="020B0600070205080204" pitchFamily="34" charset="-128"/>
              </a:rPr>
            </a:br>
            <a:r>
              <a:rPr lang="en-US" altLang="en-US" sz="2400" u="sng" dirty="0">
                <a:solidFill>
                  <a:srgbClr val="002060"/>
                </a:solidFill>
                <a:ea typeface="ＭＳ Ｐゴシック" panose="020B0600070205080204" pitchFamily="34" charset="-128"/>
              </a:rPr>
              <a:t>use the released energy to synthesize </a:t>
            </a:r>
            <a:r>
              <a:rPr lang="en-US" altLang="en-US" sz="2400" u="sng" dirty="0">
                <a:solidFill>
                  <a:srgbClr val="FF0000"/>
                </a:solidFill>
                <a:ea typeface="ＭＳ Ｐゴシック" panose="020B0600070205080204" pitchFamily="34" charset="-128"/>
              </a:rPr>
              <a:t>ATP</a:t>
            </a:r>
            <a:endParaRPr lang="en-US" altLang="en-US" sz="2400" dirty="0">
              <a:solidFill>
                <a:srgbClr val="FF0000"/>
              </a:solidFill>
              <a:ea typeface="ＭＳ Ｐゴシック" panose="020B0600070205080204" pitchFamily="34" charset="-128"/>
            </a:endParaRPr>
          </a:p>
        </p:txBody>
      </p:sp>
      <p:grpSp>
        <p:nvGrpSpPr>
          <p:cNvPr id="27652" name="Group 26">
            <a:extLst>
              <a:ext uri="{FF2B5EF4-FFF2-40B4-BE49-F238E27FC236}">
                <a16:creationId xmlns:a16="http://schemas.microsoft.com/office/drawing/2014/main" id="{B65BF11A-06CA-7444-9B2B-184024316A77}"/>
              </a:ext>
            </a:extLst>
          </p:cNvPr>
          <p:cNvGrpSpPr>
            <a:grpSpLocks/>
          </p:cNvGrpSpPr>
          <p:nvPr/>
        </p:nvGrpSpPr>
        <p:grpSpPr bwMode="auto">
          <a:xfrm>
            <a:off x="762000" y="5226050"/>
            <a:ext cx="7772400" cy="1479550"/>
            <a:chOff x="528" y="3398"/>
            <a:chExt cx="4896" cy="932"/>
          </a:xfrm>
        </p:grpSpPr>
        <p:grpSp>
          <p:nvGrpSpPr>
            <p:cNvPr id="27654" name="Group 27">
              <a:extLst>
                <a:ext uri="{FF2B5EF4-FFF2-40B4-BE49-F238E27FC236}">
                  <a16:creationId xmlns:a16="http://schemas.microsoft.com/office/drawing/2014/main" id="{320515B0-3C2C-484B-9CD8-F12836725C59}"/>
                </a:ext>
              </a:extLst>
            </p:cNvPr>
            <p:cNvGrpSpPr>
              <a:grpSpLocks/>
            </p:cNvGrpSpPr>
            <p:nvPr/>
          </p:nvGrpSpPr>
          <p:grpSpPr bwMode="auto">
            <a:xfrm>
              <a:off x="528" y="3408"/>
              <a:ext cx="4896" cy="912"/>
              <a:chOff x="528" y="3408"/>
              <a:chExt cx="4896" cy="912"/>
            </a:xfrm>
          </p:grpSpPr>
          <p:sp>
            <p:nvSpPr>
              <p:cNvPr id="27659" name="Rectangle 28">
                <a:extLst>
                  <a:ext uri="{FF2B5EF4-FFF2-40B4-BE49-F238E27FC236}">
                    <a16:creationId xmlns:a16="http://schemas.microsoft.com/office/drawing/2014/main" id="{BA6DA2CA-F121-F24B-9426-9DC2A9A58E37}"/>
                  </a:ext>
                </a:extLst>
              </p:cNvPr>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7660" name="Group 29">
                <a:extLst>
                  <a:ext uri="{FF2B5EF4-FFF2-40B4-BE49-F238E27FC236}">
                    <a16:creationId xmlns:a16="http://schemas.microsoft.com/office/drawing/2014/main" id="{B18E0A5B-8C30-6C4D-B927-87EDD6B300BA}"/>
                  </a:ext>
                </a:extLst>
              </p:cNvPr>
              <p:cNvGrpSpPr>
                <a:grpSpLocks/>
              </p:cNvGrpSpPr>
              <p:nvPr/>
            </p:nvGrpSpPr>
            <p:grpSpPr bwMode="auto">
              <a:xfrm>
                <a:off x="743" y="3672"/>
                <a:ext cx="4431" cy="346"/>
                <a:chOff x="743" y="3672"/>
                <a:chExt cx="4431" cy="346"/>
              </a:xfrm>
            </p:grpSpPr>
            <p:sp>
              <p:nvSpPr>
                <p:cNvPr id="27661" name="Rectangle 30">
                  <a:extLst>
                    <a:ext uri="{FF2B5EF4-FFF2-40B4-BE49-F238E27FC236}">
                      <a16:creationId xmlns:a16="http://schemas.microsoft.com/office/drawing/2014/main" id="{B0F19A56-0EA9-F743-B789-6183F7AE4073}"/>
                    </a:ext>
                  </a:extLst>
                </p:cNvPr>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27662" name="Rectangle 31">
                  <a:extLst>
                    <a:ext uri="{FF2B5EF4-FFF2-40B4-BE49-F238E27FC236}">
                      <a16:creationId xmlns:a16="http://schemas.microsoft.com/office/drawing/2014/main" id="{A95F7225-DCCF-514F-8CEE-ED920C36AE4E}"/>
                    </a:ext>
                  </a:extLst>
                </p:cNvPr>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27663" name="Rectangle 32">
                  <a:extLst>
                    <a:ext uri="{FF2B5EF4-FFF2-40B4-BE49-F238E27FC236}">
                      <a16:creationId xmlns:a16="http://schemas.microsoft.com/office/drawing/2014/main" id="{2C50EAE6-6018-7C4C-967A-F6272695B884}"/>
                    </a:ext>
                  </a:extLst>
                </p:cNvPr>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endParaRPr lang="en-US" altLang="en-US" sz="2600" b="1" baseline="-25000">
                    <a:solidFill>
                      <a:schemeClr val="tx2"/>
                    </a:solidFill>
                  </a:endParaRPr>
                </a:p>
              </p:txBody>
            </p:sp>
            <p:sp>
              <p:nvSpPr>
                <p:cNvPr id="27664" name="Rectangle 33">
                  <a:extLst>
                    <a:ext uri="{FF2B5EF4-FFF2-40B4-BE49-F238E27FC236}">
                      <a16:creationId xmlns:a16="http://schemas.microsoft.com/office/drawing/2014/main" id="{30563EB4-3087-3C49-840E-55127FDA78C1}"/>
                    </a:ext>
                  </a:extLst>
                </p:cNvPr>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27665" name="Rectangle 34">
                  <a:extLst>
                    <a:ext uri="{FF2B5EF4-FFF2-40B4-BE49-F238E27FC236}">
                      <a16:creationId xmlns:a16="http://schemas.microsoft.com/office/drawing/2014/main" id="{8868C02F-8F7B-7C43-B736-34DC1F4467FC}"/>
                    </a:ext>
                  </a:extLst>
                </p:cNvPr>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ATP</a:t>
                  </a:r>
                </a:p>
              </p:txBody>
            </p:sp>
            <p:sp>
              <p:nvSpPr>
                <p:cNvPr id="27666" name="Rectangle 35">
                  <a:extLst>
                    <a:ext uri="{FF2B5EF4-FFF2-40B4-BE49-F238E27FC236}">
                      <a16:creationId xmlns:a16="http://schemas.microsoft.com/office/drawing/2014/main" id="{790F6111-43DE-0E44-B8AB-5C30C798810B}"/>
                    </a:ext>
                  </a:extLst>
                </p:cNvPr>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27667" name="Rectangle 36">
                  <a:extLst>
                    <a:ext uri="{FF2B5EF4-FFF2-40B4-BE49-F238E27FC236}">
                      <a16:creationId xmlns:a16="http://schemas.microsoft.com/office/drawing/2014/main" id="{9076D2C8-7E7B-9645-945E-7929EB9DA8DE}"/>
                    </a:ext>
                  </a:extLst>
                </p:cNvPr>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7668" name="Rectangle 37">
                  <a:extLst>
                    <a:ext uri="{FF2B5EF4-FFF2-40B4-BE49-F238E27FC236}">
                      <a16:creationId xmlns:a16="http://schemas.microsoft.com/office/drawing/2014/main" id="{0A16418C-5195-184A-9EE6-38AA711C5DFB}"/>
                    </a:ext>
                  </a:extLst>
                </p:cNvPr>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7669" name="Rectangle 38">
                  <a:extLst>
                    <a:ext uri="{FF2B5EF4-FFF2-40B4-BE49-F238E27FC236}">
                      <a16:creationId xmlns:a16="http://schemas.microsoft.com/office/drawing/2014/main" id="{6E6470C9-33E7-1F48-8C31-4CBE97368ADC}"/>
                    </a:ext>
                  </a:extLst>
                </p:cNvPr>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grpSp>
        <p:sp>
          <p:nvSpPr>
            <p:cNvPr id="27655" name="Freeform 39">
              <a:extLst>
                <a:ext uri="{FF2B5EF4-FFF2-40B4-BE49-F238E27FC236}">
                  <a16:creationId xmlns:a16="http://schemas.microsoft.com/office/drawing/2014/main" id="{709EBB9E-2120-284A-931F-E8A9AB7391B0}"/>
                </a:ext>
              </a:extLst>
            </p:cNvPr>
            <p:cNvSpPr>
              <a:spLocks/>
            </p:cNvSpPr>
            <p:nvPr/>
          </p:nvSpPr>
          <p:spPr bwMode="auto">
            <a:xfrm>
              <a:off x="1104" y="3504"/>
              <a:ext cx="2112" cy="288"/>
            </a:xfrm>
            <a:custGeom>
              <a:avLst/>
              <a:gdLst>
                <a:gd name="T0" fmla="*/ 0 w 2112"/>
                <a:gd name="T1" fmla="*/ 192 h 192"/>
                <a:gd name="T2" fmla="*/ 0 w 2112"/>
                <a:gd name="T3" fmla="*/ 0 h 192"/>
                <a:gd name="T4" fmla="*/ 2112 w 2112"/>
                <a:gd name="T5" fmla="*/ 0 h 192"/>
                <a:gd name="T6" fmla="*/ 2112 w 2112"/>
                <a:gd name="T7" fmla="*/ 144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6" name="Text Box 40">
              <a:extLst>
                <a:ext uri="{FF2B5EF4-FFF2-40B4-BE49-F238E27FC236}">
                  <a16:creationId xmlns:a16="http://schemas.microsoft.com/office/drawing/2014/main" id="{D4C19F97-C7F8-2046-B9C0-0F1104FE4669}"/>
                </a:ext>
              </a:extLst>
            </p:cNvPr>
            <p:cNvSpPr txBox="1">
              <a:spLocks noChangeArrowheads="1"/>
            </p:cNvSpPr>
            <p:nvPr/>
          </p:nvSpPr>
          <p:spPr bwMode="auto">
            <a:xfrm>
              <a:off x="1728" y="3398"/>
              <a:ext cx="827"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oxidation</a:t>
              </a:r>
              <a:endParaRPr lang="en-US" altLang="en-US" sz="2800"/>
            </a:p>
          </p:txBody>
        </p:sp>
        <p:sp>
          <p:nvSpPr>
            <p:cNvPr id="27657" name="Freeform 41">
              <a:extLst>
                <a:ext uri="{FF2B5EF4-FFF2-40B4-BE49-F238E27FC236}">
                  <a16:creationId xmlns:a16="http://schemas.microsoft.com/office/drawing/2014/main" id="{93598F63-9AE9-C849-911D-53ED123E36E9}"/>
                </a:ext>
              </a:extLst>
            </p:cNvPr>
            <p:cNvSpPr>
              <a:spLocks/>
            </p:cNvSpPr>
            <p:nvPr/>
          </p:nvSpPr>
          <p:spPr bwMode="auto">
            <a:xfrm>
              <a:off x="2160" y="3984"/>
              <a:ext cx="2016" cy="240"/>
            </a:xfrm>
            <a:custGeom>
              <a:avLst/>
              <a:gdLst>
                <a:gd name="T0" fmla="*/ 0 w 2064"/>
                <a:gd name="T1" fmla="*/ 0 h 192"/>
                <a:gd name="T2" fmla="*/ 0 w 2064"/>
                <a:gd name="T3" fmla="*/ 192 h 192"/>
                <a:gd name="T4" fmla="*/ 2064 w 2064"/>
                <a:gd name="T5" fmla="*/ 192 h 192"/>
                <a:gd name="T6" fmla="*/ 2064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658" name="Text Box 42">
              <a:extLst>
                <a:ext uri="{FF2B5EF4-FFF2-40B4-BE49-F238E27FC236}">
                  <a16:creationId xmlns:a16="http://schemas.microsoft.com/office/drawing/2014/main" id="{1507EC20-C6BF-9949-A5F8-846C6B3BC6D6}"/>
                </a:ext>
              </a:extLst>
            </p:cNvPr>
            <p:cNvSpPr txBox="1">
              <a:spLocks noChangeArrowheads="1"/>
            </p:cNvSpPr>
            <p:nvPr/>
          </p:nvSpPr>
          <p:spPr bwMode="auto">
            <a:xfrm>
              <a:off x="2727" y="4080"/>
              <a:ext cx="845"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reduction</a:t>
              </a:r>
              <a:endParaRPr lang="en-US" altLang="en-US" sz="2800"/>
            </a:p>
          </p:txBody>
        </p:sp>
      </p:grpSp>
      <p:sp>
        <p:nvSpPr>
          <p:cNvPr id="394284" name="Oval 44">
            <a:extLst>
              <a:ext uri="{FF2B5EF4-FFF2-40B4-BE49-F238E27FC236}">
                <a16:creationId xmlns:a16="http://schemas.microsoft.com/office/drawing/2014/main" id="{A53E67D3-6100-9447-A229-1B393EE392D6}"/>
              </a:ext>
            </a:extLst>
          </p:cNvPr>
          <p:cNvSpPr>
            <a:spLocks noChangeArrowheads="1"/>
          </p:cNvSpPr>
          <p:nvPr/>
        </p:nvSpPr>
        <p:spPr bwMode="auto">
          <a:xfrm>
            <a:off x="7156450" y="3716338"/>
            <a:ext cx="881063" cy="782637"/>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tx1"/>
              </a:buClr>
              <a:buSzPct val="110000"/>
            </a:pPr>
            <a:r>
              <a:rPr lang="en-US" altLang="en-US" sz="3200" b="1">
                <a:solidFill>
                  <a:srgbClr val="0F116A"/>
                </a:solidFill>
              </a:rPr>
              <a:t>O</a:t>
            </a:r>
            <a:r>
              <a:rPr lang="en-US" altLang="en-US" sz="3200" b="1" baseline="-25000">
                <a:solidFill>
                  <a:srgbClr val="0F116A"/>
                </a:solidFill>
              </a:rPr>
              <a:t>2</a:t>
            </a:r>
            <a:r>
              <a:rPr lang="en-US" altLang="en-US" sz="3200" b="1">
                <a:solidFill>
                  <a:srgbClr val="0F116A"/>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 calcmode="lin" valueType="num">
                                      <p:cBhvr additive="base">
                                        <p:cTn id="7" dur="500" fill="hold"/>
                                        <p:tgtEl>
                                          <p:spTgt spid="3942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3">
                                            <p:txEl>
                                              <p:pRg st="1" end="1"/>
                                            </p:txEl>
                                          </p:spTgt>
                                        </p:tgtEl>
                                        <p:attrNameLst>
                                          <p:attrName>style.visibility</p:attrName>
                                        </p:attrNameLst>
                                      </p:cBhvr>
                                      <p:to>
                                        <p:strVal val="visible"/>
                                      </p:to>
                                    </p:set>
                                    <p:anim calcmode="lin" valueType="num">
                                      <p:cBhvr additive="base">
                                        <p:cTn id="13" dur="500" fill="hold"/>
                                        <p:tgtEl>
                                          <p:spTgt spid="3942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3">
                                            <p:txEl>
                                              <p:pRg st="2" end="2"/>
                                            </p:txEl>
                                          </p:spTgt>
                                        </p:tgtEl>
                                        <p:attrNameLst>
                                          <p:attrName>style.visibility</p:attrName>
                                        </p:attrNameLst>
                                      </p:cBhvr>
                                      <p:to>
                                        <p:strVal val="visible"/>
                                      </p:to>
                                    </p:set>
                                    <p:anim calcmode="lin" valueType="num">
                                      <p:cBhvr additive="base">
                                        <p:cTn id="19" dur="500" fill="hold"/>
                                        <p:tgtEl>
                                          <p:spTgt spid="3942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3">
                                            <p:txEl>
                                              <p:pRg st="3" end="3"/>
                                            </p:txEl>
                                          </p:spTgt>
                                        </p:tgtEl>
                                        <p:attrNameLst>
                                          <p:attrName>style.visibility</p:attrName>
                                        </p:attrNameLst>
                                      </p:cBhvr>
                                      <p:to>
                                        <p:strVal val="visible"/>
                                      </p:to>
                                    </p:set>
                                    <p:anim calcmode="lin" valueType="num">
                                      <p:cBhvr additive="base">
                                        <p:cTn id="25" dur="500" fill="hold"/>
                                        <p:tgtEl>
                                          <p:spTgt spid="3942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4243">
                                            <p:txEl>
                                              <p:pRg st="4" end="4"/>
                                            </p:txEl>
                                          </p:spTgt>
                                        </p:tgtEl>
                                        <p:attrNameLst>
                                          <p:attrName>style.visibility</p:attrName>
                                        </p:attrNameLst>
                                      </p:cBhvr>
                                      <p:to>
                                        <p:strVal val="visible"/>
                                      </p:to>
                                    </p:set>
                                    <p:anim calcmode="lin" valueType="num">
                                      <p:cBhvr additive="base">
                                        <p:cTn id="31" dur="500" fill="hold"/>
                                        <p:tgtEl>
                                          <p:spTgt spid="3942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424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94243">
                                            <p:txEl>
                                              <p:pRg st="5" end="5"/>
                                            </p:txEl>
                                          </p:spTgt>
                                        </p:tgtEl>
                                        <p:attrNameLst>
                                          <p:attrName>style.visibility</p:attrName>
                                        </p:attrNameLst>
                                      </p:cBhvr>
                                      <p:to>
                                        <p:strVal val="visible"/>
                                      </p:to>
                                    </p:set>
                                    <p:anim calcmode="lin" valueType="num">
                                      <p:cBhvr additive="base">
                                        <p:cTn id="37" dur="500" fill="hold"/>
                                        <p:tgtEl>
                                          <p:spTgt spid="3942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9424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94243">
                                            <p:txEl>
                                              <p:pRg st="6" end="6"/>
                                            </p:txEl>
                                          </p:spTgt>
                                        </p:tgtEl>
                                        <p:attrNameLst>
                                          <p:attrName>style.visibility</p:attrName>
                                        </p:attrNameLst>
                                      </p:cBhvr>
                                      <p:to>
                                        <p:strVal val="visible"/>
                                      </p:to>
                                    </p:set>
                                    <p:anim calcmode="lin" valueType="num">
                                      <p:cBhvr additive="base">
                                        <p:cTn id="43" dur="500" fill="hold"/>
                                        <p:tgtEl>
                                          <p:spTgt spid="39424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9424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34" presetClass="entr" presetSubtype="0" fill="hold" grpId="0" nodeType="clickEffect">
                                  <p:stCondLst>
                                    <p:cond delay="0"/>
                                  </p:stCondLst>
                                  <p:childTnLst>
                                    <p:set>
                                      <p:cBhvr>
                                        <p:cTn id="48" dur="1" fill="hold">
                                          <p:stCondLst>
                                            <p:cond delay="0"/>
                                          </p:stCondLst>
                                        </p:cTn>
                                        <p:tgtEl>
                                          <p:spTgt spid="394284"/>
                                        </p:tgtEl>
                                        <p:attrNameLst>
                                          <p:attrName>style.visibility</p:attrName>
                                        </p:attrNameLst>
                                      </p:cBhvr>
                                      <p:to>
                                        <p:strVal val="visible"/>
                                      </p:to>
                                    </p:set>
                                    <p:anim from="(-#ppt_w/2)" to="(#ppt_x)" calcmode="lin" valueType="num">
                                      <p:cBhvr>
                                        <p:cTn id="49" dur="600" fill="hold">
                                          <p:stCondLst>
                                            <p:cond delay="0"/>
                                          </p:stCondLst>
                                        </p:cTn>
                                        <p:tgtEl>
                                          <p:spTgt spid="394284"/>
                                        </p:tgtEl>
                                        <p:attrNameLst>
                                          <p:attrName>ppt_x</p:attrName>
                                        </p:attrNameLst>
                                      </p:cBhvr>
                                    </p:anim>
                                    <p:anim from="0" to="-1.0" calcmode="lin" valueType="num">
                                      <p:cBhvr>
                                        <p:cTn id="50" dur="200" decel="50000" autoRev="1" fill="hold">
                                          <p:stCondLst>
                                            <p:cond delay="600"/>
                                          </p:stCondLst>
                                        </p:cTn>
                                        <p:tgtEl>
                                          <p:spTgt spid="394284"/>
                                        </p:tgtEl>
                                        <p:attrNameLst>
                                          <p:attrName>xshear</p:attrName>
                                        </p:attrNameLst>
                                      </p:cBhvr>
                                    </p:anim>
                                    <p:animScale>
                                      <p:cBhvr>
                                        <p:cTn id="51" dur="200" decel="100000" autoRev="1" fill="hold">
                                          <p:stCondLst>
                                            <p:cond delay="600"/>
                                          </p:stCondLst>
                                        </p:cTn>
                                        <p:tgtEl>
                                          <p:spTgt spid="394284"/>
                                        </p:tgtEl>
                                      </p:cBhvr>
                                      <p:from x="100000" y="100000"/>
                                      <p:to x="80000" y="100000"/>
                                    </p:animScale>
                                    <p:anim by="(#ppt_h/3+#ppt_w*0.1)" calcmode="lin" valueType="num">
                                      <p:cBhvr additive="sum">
                                        <p:cTn id="52" dur="200" decel="100000" autoRev="1" fill="hold">
                                          <p:stCondLst>
                                            <p:cond delay="600"/>
                                          </p:stCondLst>
                                        </p:cTn>
                                        <p:tgtEl>
                                          <p:spTgt spid="394284"/>
                                        </p:tgtEl>
                                        <p:attrNameLst>
                                          <p:attrName>ppt_x</p:attrName>
                                        </p:attrNameLst>
                                      </p:cBhvr>
                                    </p:anim>
                                  </p:childTnLst>
                                  <p:subTnLst>
                                    <p:audio>
                                      <p:cMediaNode>
                                        <p:cTn display="0" masterRel="sameClick">
                                          <p:stCondLst>
                                            <p:cond evt="begin" delay="0">
                                              <p:tn val="47"/>
                                            </p:cond>
                                          </p:stCondLst>
                                          <p:endCondLst>
                                            <p:cond evt="onStopAudio" delay="0">
                                              <p:tgtEl>
                                                <p:sldTgt/>
                                              </p:tgtEl>
                                            </p:cond>
                                          </p:endCondLst>
                                        </p:cTn>
                                        <p:tgtEl>
                                          <p:sndTgt r:embed="rId4" name="Bubbles"/>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94243">
                                            <p:txEl>
                                              <p:pRg st="7" end="7"/>
                                            </p:txEl>
                                          </p:spTgt>
                                        </p:tgtEl>
                                        <p:attrNameLst>
                                          <p:attrName>style.visibility</p:attrName>
                                        </p:attrNameLst>
                                      </p:cBhvr>
                                      <p:to>
                                        <p:strVal val="visible"/>
                                      </p:to>
                                    </p:set>
                                    <p:anim calcmode="lin" valueType="num">
                                      <p:cBhvr additive="base">
                                        <p:cTn id="57" dur="500" fill="hold"/>
                                        <p:tgtEl>
                                          <p:spTgt spid="394243">
                                            <p:txEl>
                                              <p:pRg st="7" end="7"/>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94243">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Whoosh"/>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94243">
                                            <p:txEl>
                                              <p:pRg st="8" end="8"/>
                                            </p:txEl>
                                          </p:spTgt>
                                        </p:tgtEl>
                                        <p:attrNameLst>
                                          <p:attrName>style.visibility</p:attrName>
                                        </p:attrNameLst>
                                      </p:cBhvr>
                                      <p:to>
                                        <p:strVal val="visible"/>
                                      </p:to>
                                    </p:set>
                                    <p:anim calcmode="lin" valueType="num">
                                      <p:cBhvr additive="base">
                                        <p:cTn id="63" dur="500" fill="hold"/>
                                        <p:tgtEl>
                                          <p:spTgt spid="394243">
                                            <p:txEl>
                                              <p:pRg st="8" end="8"/>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94243">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P spid="39428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410DA8B-DF9C-0546-8DD9-8741ADD03274}"/>
              </a:ext>
            </a:extLst>
          </p:cNvPr>
          <p:cNvSpPr>
            <a:spLocks noGrp="1" noChangeArrowheads="1"/>
          </p:cNvSpPr>
          <p:nvPr>
            <p:ph type="title"/>
          </p:nvPr>
        </p:nvSpPr>
        <p:spPr/>
        <p:txBody>
          <a:bodyPr/>
          <a:lstStyle/>
          <a:p>
            <a:pPr eaLnBrk="1" hangingPunct="1"/>
            <a:r>
              <a:rPr lang="en-US" altLang="en-US"/>
              <a:t>Oxidation &amp; reduction</a:t>
            </a:r>
          </a:p>
        </p:txBody>
      </p:sp>
      <p:sp>
        <p:nvSpPr>
          <p:cNvPr id="396291" name="Rectangle 3" descr="Rectangle: Click to edit Master text styles&#13;&#10;Second level&#13;&#10;Third level&#13;&#10;Fourth level&#13;&#10;Fifth level">
            <a:extLst>
              <a:ext uri="{FF2B5EF4-FFF2-40B4-BE49-F238E27FC236}">
                <a16:creationId xmlns:a16="http://schemas.microsoft.com/office/drawing/2014/main" id="{0DA831CA-43FA-884A-AF1A-F96C5D7B710D}"/>
              </a:ext>
            </a:extLst>
          </p:cNvPr>
          <p:cNvSpPr>
            <a:spLocks noGrp="1" noChangeArrowheads="1"/>
          </p:cNvSpPr>
          <p:nvPr>
            <p:ph type="body" sz="half" idx="1"/>
          </p:nvPr>
        </p:nvSpPr>
        <p:spPr>
          <a:xfrm>
            <a:off x="838200" y="1371600"/>
            <a:ext cx="3810000" cy="3505200"/>
          </a:xfrm>
        </p:spPr>
        <p:txBody>
          <a:bodyPr/>
          <a:lstStyle/>
          <a:p>
            <a:pPr eaLnBrk="1" hangingPunct="1"/>
            <a:r>
              <a:rPr lang="en-US" altLang="en-US" sz="3000"/>
              <a:t>Oxidation</a:t>
            </a:r>
          </a:p>
          <a:p>
            <a:pPr lvl="1" eaLnBrk="1" hangingPunct="1"/>
            <a:r>
              <a:rPr lang="en-US" altLang="en-US" sz="2800">
                <a:ea typeface="ＭＳ Ｐゴシック" panose="020B0600070205080204" pitchFamily="34" charset="-128"/>
              </a:rPr>
              <a:t>adding O</a:t>
            </a:r>
          </a:p>
          <a:p>
            <a:pPr lvl="1" eaLnBrk="1" hangingPunct="1"/>
            <a:r>
              <a:rPr lang="en-US" altLang="en-US" sz="2800">
                <a:ea typeface="ＭＳ Ｐゴシック" panose="020B0600070205080204" pitchFamily="34" charset="-128"/>
              </a:rPr>
              <a:t>removing H </a:t>
            </a:r>
          </a:p>
          <a:p>
            <a:pPr lvl="1" eaLnBrk="1" hangingPunct="1"/>
            <a:r>
              <a:rPr lang="en-US" altLang="en-US" sz="2800">
                <a:ea typeface="ＭＳ Ｐゴシック" panose="020B0600070205080204" pitchFamily="34" charset="-128"/>
              </a:rPr>
              <a:t>loss of electrons</a:t>
            </a:r>
          </a:p>
          <a:p>
            <a:pPr lvl="1" eaLnBrk="1" hangingPunct="1"/>
            <a:r>
              <a:rPr lang="en-US" altLang="en-US" sz="2800">
                <a:ea typeface="ＭＳ Ｐゴシック" panose="020B0600070205080204" pitchFamily="34" charset="-128"/>
              </a:rPr>
              <a:t>releases energy</a:t>
            </a:r>
          </a:p>
          <a:p>
            <a:pPr lvl="1" eaLnBrk="1" hangingPunct="1"/>
            <a:r>
              <a:rPr lang="en-US" altLang="en-US" sz="2800" u="sng">
                <a:solidFill>
                  <a:srgbClr val="CC0000"/>
                </a:solidFill>
                <a:ea typeface="ＭＳ Ｐゴシック" panose="020B0600070205080204" pitchFamily="34" charset="-128"/>
              </a:rPr>
              <a:t>exergonic</a:t>
            </a:r>
            <a:endParaRPr lang="en-US" altLang="en-US">
              <a:ea typeface="ＭＳ Ｐゴシック" panose="020B0600070205080204" pitchFamily="34" charset="-128"/>
            </a:endParaRPr>
          </a:p>
        </p:txBody>
      </p:sp>
      <p:sp>
        <p:nvSpPr>
          <p:cNvPr id="396292" name="Rectangle 4" descr="Rectangle: Click to edit Master text styles&#13;&#10;Second level&#13;&#10;Third level&#13;&#10;Fourth level&#13;&#10;Fifth level">
            <a:extLst>
              <a:ext uri="{FF2B5EF4-FFF2-40B4-BE49-F238E27FC236}">
                <a16:creationId xmlns:a16="http://schemas.microsoft.com/office/drawing/2014/main" id="{18B1B027-75AE-4248-930A-A9E0D280A41C}"/>
              </a:ext>
            </a:extLst>
          </p:cNvPr>
          <p:cNvSpPr>
            <a:spLocks noGrp="1" noChangeArrowheads="1"/>
          </p:cNvSpPr>
          <p:nvPr>
            <p:ph type="body" sz="half" idx="2"/>
          </p:nvPr>
        </p:nvSpPr>
        <p:spPr>
          <a:xfrm>
            <a:off x="4800600" y="1371600"/>
            <a:ext cx="3810000" cy="3505200"/>
          </a:xfrm>
        </p:spPr>
        <p:txBody>
          <a:bodyPr/>
          <a:lstStyle/>
          <a:p>
            <a:pPr eaLnBrk="1" hangingPunct="1"/>
            <a:r>
              <a:rPr lang="en-US" altLang="en-US" sz="3000" dirty="0"/>
              <a:t>Reduction</a:t>
            </a:r>
          </a:p>
          <a:p>
            <a:pPr lvl="1" eaLnBrk="1" hangingPunct="1"/>
            <a:r>
              <a:rPr lang="en-US" altLang="en-US" sz="2800" dirty="0">
                <a:ea typeface="ＭＳ Ｐゴシック" panose="020B0600070205080204" pitchFamily="34" charset="-128"/>
              </a:rPr>
              <a:t>removing O</a:t>
            </a:r>
          </a:p>
          <a:p>
            <a:pPr lvl="1" eaLnBrk="1" hangingPunct="1"/>
            <a:r>
              <a:rPr lang="en-US" altLang="en-US" sz="2800" dirty="0">
                <a:ea typeface="ＭＳ Ｐゴシック" panose="020B0600070205080204" pitchFamily="34" charset="-128"/>
              </a:rPr>
              <a:t>adding H </a:t>
            </a:r>
          </a:p>
          <a:p>
            <a:pPr lvl="1" eaLnBrk="1" hangingPunct="1"/>
            <a:r>
              <a:rPr lang="en-US" altLang="en-US" sz="2800" dirty="0">
                <a:ea typeface="ＭＳ Ｐゴシック" panose="020B0600070205080204" pitchFamily="34" charset="-128"/>
              </a:rPr>
              <a:t>gain of electrons</a:t>
            </a:r>
          </a:p>
          <a:p>
            <a:pPr lvl="1" eaLnBrk="1" hangingPunct="1"/>
            <a:r>
              <a:rPr lang="en-US" altLang="en-US" sz="2800" dirty="0">
                <a:ea typeface="ＭＳ Ｐゴシック" panose="020B0600070205080204" pitchFamily="34" charset="-128"/>
              </a:rPr>
              <a:t>stores energy</a:t>
            </a:r>
          </a:p>
          <a:p>
            <a:pPr lvl="1" eaLnBrk="1" hangingPunct="1"/>
            <a:r>
              <a:rPr lang="en-US" altLang="en-US" sz="2800" u="sng" dirty="0">
                <a:solidFill>
                  <a:srgbClr val="002060"/>
                </a:solidFill>
                <a:ea typeface="ＭＳ Ｐゴシック" panose="020B0600070205080204" pitchFamily="34" charset="-128"/>
              </a:rPr>
              <a:t>endergonic</a:t>
            </a:r>
            <a:endParaRPr lang="en-US" altLang="en-US" sz="2800" dirty="0">
              <a:solidFill>
                <a:srgbClr val="002060"/>
              </a:solidFill>
              <a:ea typeface="ＭＳ Ｐゴシック" panose="020B0600070205080204" pitchFamily="34" charset="-128"/>
            </a:endParaRPr>
          </a:p>
        </p:txBody>
      </p:sp>
      <p:grpSp>
        <p:nvGrpSpPr>
          <p:cNvPr id="29701" name="Group 17">
            <a:extLst>
              <a:ext uri="{FF2B5EF4-FFF2-40B4-BE49-F238E27FC236}">
                <a16:creationId xmlns:a16="http://schemas.microsoft.com/office/drawing/2014/main" id="{91CC0756-D8DF-1B4B-AD63-D4287F6BF6FA}"/>
              </a:ext>
            </a:extLst>
          </p:cNvPr>
          <p:cNvGrpSpPr>
            <a:grpSpLocks/>
          </p:cNvGrpSpPr>
          <p:nvPr/>
        </p:nvGrpSpPr>
        <p:grpSpPr bwMode="auto">
          <a:xfrm>
            <a:off x="762000" y="4800600"/>
            <a:ext cx="7772400" cy="1479550"/>
            <a:chOff x="528" y="3398"/>
            <a:chExt cx="4896" cy="932"/>
          </a:xfrm>
        </p:grpSpPr>
        <p:grpSp>
          <p:nvGrpSpPr>
            <p:cNvPr id="29702" name="Group 18">
              <a:extLst>
                <a:ext uri="{FF2B5EF4-FFF2-40B4-BE49-F238E27FC236}">
                  <a16:creationId xmlns:a16="http://schemas.microsoft.com/office/drawing/2014/main" id="{66E1A533-3139-B241-9031-E401A71FC6A2}"/>
                </a:ext>
              </a:extLst>
            </p:cNvPr>
            <p:cNvGrpSpPr>
              <a:grpSpLocks/>
            </p:cNvGrpSpPr>
            <p:nvPr/>
          </p:nvGrpSpPr>
          <p:grpSpPr bwMode="auto">
            <a:xfrm>
              <a:off x="528" y="3408"/>
              <a:ext cx="4896" cy="912"/>
              <a:chOff x="528" y="3408"/>
              <a:chExt cx="4896" cy="912"/>
            </a:xfrm>
          </p:grpSpPr>
          <p:sp>
            <p:nvSpPr>
              <p:cNvPr id="29707" name="Rectangle 19">
                <a:extLst>
                  <a:ext uri="{FF2B5EF4-FFF2-40B4-BE49-F238E27FC236}">
                    <a16:creationId xmlns:a16="http://schemas.microsoft.com/office/drawing/2014/main" id="{69224D48-F94A-CF48-8446-FF788DECEC4C}"/>
                  </a:ext>
                </a:extLst>
              </p:cNvPr>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9708" name="Group 20">
                <a:extLst>
                  <a:ext uri="{FF2B5EF4-FFF2-40B4-BE49-F238E27FC236}">
                    <a16:creationId xmlns:a16="http://schemas.microsoft.com/office/drawing/2014/main" id="{9762E5E9-434F-8848-8E5C-723EB1D13AE6}"/>
                  </a:ext>
                </a:extLst>
              </p:cNvPr>
              <p:cNvGrpSpPr>
                <a:grpSpLocks/>
              </p:cNvGrpSpPr>
              <p:nvPr/>
            </p:nvGrpSpPr>
            <p:grpSpPr bwMode="auto">
              <a:xfrm>
                <a:off x="743" y="3672"/>
                <a:ext cx="4431" cy="346"/>
                <a:chOff x="743" y="3672"/>
                <a:chExt cx="4431" cy="346"/>
              </a:xfrm>
            </p:grpSpPr>
            <p:sp>
              <p:nvSpPr>
                <p:cNvPr id="29709" name="Rectangle 21">
                  <a:extLst>
                    <a:ext uri="{FF2B5EF4-FFF2-40B4-BE49-F238E27FC236}">
                      <a16:creationId xmlns:a16="http://schemas.microsoft.com/office/drawing/2014/main" id="{AD9B648C-EA18-9C4F-961D-B5D23A14FD78}"/>
                    </a:ext>
                  </a:extLst>
                </p:cNvPr>
                <p:cNvSpPr>
                  <a:spLocks noChangeArrowheads="1"/>
                </p:cNvSpPr>
                <p:nvPr/>
              </p:nvSpPr>
              <p:spPr bwMode="auto">
                <a:xfrm>
                  <a:off x="743" y="3691"/>
                  <a:ext cx="881"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C</a:t>
                  </a:r>
                  <a:r>
                    <a:rPr lang="en-US" altLang="en-US" sz="2600" b="1" baseline="-25000">
                      <a:solidFill>
                        <a:srgbClr val="CC0000"/>
                      </a:solidFill>
                    </a:rPr>
                    <a:t>6</a:t>
                  </a:r>
                  <a:r>
                    <a:rPr lang="en-US" altLang="en-US" sz="2600" b="1">
                      <a:solidFill>
                        <a:srgbClr val="CC0000"/>
                      </a:solidFill>
                    </a:rPr>
                    <a:t>H</a:t>
                  </a:r>
                  <a:r>
                    <a:rPr lang="en-US" altLang="en-US" sz="2600" b="1" baseline="-25000">
                      <a:solidFill>
                        <a:srgbClr val="CC0000"/>
                      </a:solidFill>
                    </a:rPr>
                    <a:t>12</a:t>
                  </a:r>
                  <a:r>
                    <a:rPr lang="en-US" altLang="en-US" sz="2600" b="1">
                      <a:solidFill>
                        <a:srgbClr val="CC0000"/>
                      </a:solidFill>
                    </a:rPr>
                    <a:t>O</a:t>
                  </a:r>
                  <a:r>
                    <a:rPr lang="en-US" altLang="en-US" sz="2600" b="1" baseline="-25000">
                      <a:solidFill>
                        <a:srgbClr val="CC0000"/>
                      </a:solidFill>
                    </a:rPr>
                    <a:t>6</a:t>
                  </a:r>
                  <a:endParaRPr lang="en-US" altLang="en-US" sz="2600" b="1" baseline="-25000">
                    <a:solidFill>
                      <a:schemeClr val="tx2"/>
                    </a:solidFill>
                  </a:endParaRPr>
                </a:p>
              </p:txBody>
            </p:sp>
            <p:sp>
              <p:nvSpPr>
                <p:cNvPr id="29710" name="Rectangle 22">
                  <a:extLst>
                    <a:ext uri="{FF2B5EF4-FFF2-40B4-BE49-F238E27FC236}">
                      <a16:creationId xmlns:a16="http://schemas.microsoft.com/office/drawing/2014/main" id="{9EB81C9C-BCC3-B74A-AAFA-131A7D8BE901}"/>
                    </a:ext>
                  </a:extLst>
                </p:cNvPr>
                <p:cNvSpPr>
                  <a:spLocks noChangeArrowheads="1"/>
                </p:cNvSpPr>
                <p:nvPr/>
              </p:nvSpPr>
              <p:spPr bwMode="auto">
                <a:xfrm>
                  <a:off x="1952" y="3691"/>
                  <a:ext cx="46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6O</a:t>
                  </a:r>
                  <a:r>
                    <a:rPr lang="en-US" altLang="en-US" sz="2600" b="1" baseline="-25000">
                      <a:solidFill>
                        <a:srgbClr val="CC0000"/>
                      </a:solidFill>
                    </a:rPr>
                    <a:t>2</a:t>
                  </a:r>
                  <a:endParaRPr lang="en-US" altLang="en-US" sz="2600" b="1" baseline="-25000">
                    <a:solidFill>
                      <a:schemeClr val="tx2"/>
                    </a:solidFill>
                  </a:endParaRPr>
                </a:p>
              </p:txBody>
            </p:sp>
            <p:sp>
              <p:nvSpPr>
                <p:cNvPr id="29711" name="Rectangle 23">
                  <a:extLst>
                    <a:ext uri="{FF2B5EF4-FFF2-40B4-BE49-F238E27FC236}">
                      <a16:creationId xmlns:a16="http://schemas.microsoft.com/office/drawing/2014/main" id="{752B069A-5D05-2143-9FFB-D7B42379D5E2}"/>
                    </a:ext>
                  </a:extLst>
                </p:cNvPr>
                <p:cNvSpPr>
                  <a:spLocks noChangeArrowheads="1"/>
                </p:cNvSpPr>
                <p:nvPr/>
              </p:nvSpPr>
              <p:spPr bwMode="auto">
                <a:xfrm>
                  <a:off x="2928"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6CO</a:t>
                  </a:r>
                  <a:r>
                    <a:rPr lang="en-US" altLang="en-US" sz="2600" b="1" baseline="-25000">
                      <a:solidFill>
                        <a:srgbClr val="CC0000"/>
                      </a:solidFill>
                    </a:rPr>
                    <a:t>2</a:t>
                  </a:r>
                  <a:endParaRPr lang="en-US" altLang="en-US" sz="2600" b="1" baseline="-25000">
                    <a:solidFill>
                      <a:schemeClr val="tx2"/>
                    </a:solidFill>
                  </a:endParaRPr>
                </a:p>
              </p:txBody>
            </p:sp>
            <p:sp>
              <p:nvSpPr>
                <p:cNvPr id="29712" name="Rectangle 24">
                  <a:extLst>
                    <a:ext uri="{FF2B5EF4-FFF2-40B4-BE49-F238E27FC236}">
                      <a16:creationId xmlns:a16="http://schemas.microsoft.com/office/drawing/2014/main" id="{91615FC5-A1C5-7449-9FF6-C8038187A8D6}"/>
                    </a:ext>
                  </a:extLst>
                </p:cNvPr>
                <p:cNvSpPr>
                  <a:spLocks noChangeArrowheads="1"/>
                </p:cNvSpPr>
                <p:nvPr/>
              </p:nvSpPr>
              <p:spPr bwMode="auto">
                <a:xfrm>
                  <a:off x="3785" y="3691"/>
                  <a:ext cx="619"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6H</a:t>
                  </a:r>
                  <a:r>
                    <a:rPr lang="en-US" altLang="en-US" sz="2600" b="1" baseline="-25000">
                      <a:solidFill>
                        <a:srgbClr val="CC0000"/>
                      </a:solidFill>
                    </a:rPr>
                    <a:t>2</a:t>
                  </a:r>
                  <a:r>
                    <a:rPr lang="en-US" altLang="en-US" sz="2600" b="1">
                      <a:solidFill>
                        <a:srgbClr val="CC0000"/>
                      </a:solidFill>
                    </a:rPr>
                    <a:t>O</a:t>
                  </a:r>
                </a:p>
              </p:txBody>
            </p:sp>
            <p:sp>
              <p:nvSpPr>
                <p:cNvPr id="29713" name="Rectangle 25">
                  <a:extLst>
                    <a:ext uri="{FF2B5EF4-FFF2-40B4-BE49-F238E27FC236}">
                      <a16:creationId xmlns:a16="http://schemas.microsoft.com/office/drawing/2014/main" id="{D7F93DE8-44C3-2D4B-BB4E-66275BAB46FD}"/>
                    </a:ext>
                  </a:extLst>
                </p:cNvPr>
                <p:cNvSpPr>
                  <a:spLocks noChangeArrowheads="1"/>
                </p:cNvSpPr>
                <p:nvPr/>
              </p:nvSpPr>
              <p:spPr bwMode="auto">
                <a:xfrm>
                  <a:off x="4642" y="3691"/>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ATP</a:t>
                  </a:r>
                </a:p>
              </p:txBody>
            </p:sp>
            <p:sp>
              <p:nvSpPr>
                <p:cNvPr id="29714" name="Rectangle 26">
                  <a:extLst>
                    <a:ext uri="{FF2B5EF4-FFF2-40B4-BE49-F238E27FC236}">
                      <a16:creationId xmlns:a16="http://schemas.microsoft.com/office/drawing/2014/main" id="{C143CAC8-F2BC-EE42-8297-914ABFC50C76}"/>
                    </a:ext>
                  </a:extLst>
                </p:cNvPr>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Symbol" pitchFamily="2" charset="2"/>
                    </a:rPr>
                    <a:t></a:t>
                  </a:r>
                </a:p>
              </p:txBody>
            </p:sp>
            <p:sp>
              <p:nvSpPr>
                <p:cNvPr id="29715" name="Rectangle 27">
                  <a:extLst>
                    <a:ext uri="{FF2B5EF4-FFF2-40B4-BE49-F238E27FC236}">
                      <a16:creationId xmlns:a16="http://schemas.microsoft.com/office/drawing/2014/main" id="{431846BB-489E-4147-AED2-2229382EB25E}"/>
                    </a:ext>
                  </a:extLst>
                </p:cNvPr>
                <p:cNvSpPr>
                  <a:spLocks noChangeArrowheads="1"/>
                </p:cNvSpPr>
                <p:nvPr/>
              </p:nvSpPr>
              <p:spPr bwMode="auto">
                <a:xfrm>
                  <a:off x="1609"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9716" name="Rectangle 28">
                  <a:extLst>
                    <a:ext uri="{FF2B5EF4-FFF2-40B4-BE49-F238E27FC236}">
                      <a16:creationId xmlns:a16="http://schemas.microsoft.com/office/drawing/2014/main" id="{8A54C9DE-22F6-434A-9A7A-AD3D05DC518D}"/>
                    </a:ext>
                  </a:extLst>
                </p:cNvPr>
                <p:cNvSpPr>
                  <a:spLocks noChangeArrowheads="1"/>
                </p:cNvSpPr>
                <p:nvPr/>
              </p:nvSpPr>
              <p:spPr bwMode="auto">
                <a:xfrm>
                  <a:off x="3547"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sp>
              <p:nvSpPr>
                <p:cNvPr id="29717" name="Rectangle 29">
                  <a:extLst>
                    <a:ext uri="{FF2B5EF4-FFF2-40B4-BE49-F238E27FC236}">
                      <a16:creationId xmlns:a16="http://schemas.microsoft.com/office/drawing/2014/main" id="{C40837FC-FEC4-4545-98B3-308A5087239F}"/>
                    </a:ext>
                  </a:extLst>
                </p:cNvPr>
                <p:cNvSpPr>
                  <a:spLocks noChangeArrowheads="1"/>
                </p:cNvSpPr>
                <p:nvPr/>
              </p:nvSpPr>
              <p:spPr bwMode="auto">
                <a:xfrm>
                  <a:off x="4404" y="3691"/>
                  <a:ext cx="23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F116A"/>
                      </a:solidFill>
                    </a:rPr>
                    <a:t>+</a:t>
                  </a:r>
                </a:p>
              </p:txBody>
            </p:sp>
          </p:grpSp>
        </p:grpSp>
        <p:sp>
          <p:nvSpPr>
            <p:cNvPr id="29703" name="Freeform 30">
              <a:extLst>
                <a:ext uri="{FF2B5EF4-FFF2-40B4-BE49-F238E27FC236}">
                  <a16:creationId xmlns:a16="http://schemas.microsoft.com/office/drawing/2014/main" id="{A04CF35C-E1BC-6846-AB95-AEE580A0FDDB}"/>
                </a:ext>
              </a:extLst>
            </p:cNvPr>
            <p:cNvSpPr>
              <a:spLocks/>
            </p:cNvSpPr>
            <p:nvPr/>
          </p:nvSpPr>
          <p:spPr bwMode="auto">
            <a:xfrm>
              <a:off x="1104" y="3504"/>
              <a:ext cx="2112" cy="288"/>
            </a:xfrm>
            <a:custGeom>
              <a:avLst/>
              <a:gdLst>
                <a:gd name="T0" fmla="*/ 0 w 2112"/>
                <a:gd name="T1" fmla="*/ 192 h 192"/>
                <a:gd name="T2" fmla="*/ 0 w 2112"/>
                <a:gd name="T3" fmla="*/ 0 h 192"/>
                <a:gd name="T4" fmla="*/ 2112 w 2112"/>
                <a:gd name="T5" fmla="*/ 0 h 192"/>
                <a:gd name="T6" fmla="*/ 2112 w 2112"/>
                <a:gd name="T7" fmla="*/ 144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a:solidFill>
                <a:srgbClr val="FF8A0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4" name="Text Box 31">
              <a:extLst>
                <a:ext uri="{FF2B5EF4-FFF2-40B4-BE49-F238E27FC236}">
                  <a16:creationId xmlns:a16="http://schemas.microsoft.com/office/drawing/2014/main" id="{A606ECA0-F1C7-724D-8D6F-6CEE042C924F}"/>
                </a:ext>
              </a:extLst>
            </p:cNvPr>
            <p:cNvSpPr txBox="1">
              <a:spLocks noChangeArrowheads="1"/>
            </p:cNvSpPr>
            <p:nvPr/>
          </p:nvSpPr>
          <p:spPr bwMode="auto">
            <a:xfrm>
              <a:off x="1728" y="3398"/>
              <a:ext cx="827"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oxidation</a:t>
              </a:r>
              <a:endParaRPr lang="en-US" altLang="en-US" sz="2800"/>
            </a:p>
          </p:txBody>
        </p:sp>
        <p:sp>
          <p:nvSpPr>
            <p:cNvPr id="29705" name="Freeform 32">
              <a:extLst>
                <a:ext uri="{FF2B5EF4-FFF2-40B4-BE49-F238E27FC236}">
                  <a16:creationId xmlns:a16="http://schemas.microsoft.com/office/drawing/2014/main" id="{7FF98AFA-1AAB-EC4F-80CA-4A10BD27E1C2}"/>
                </a:ext>
              </a:extLst>
            </p:cNvPr>
            <p:cNvSpPr>
              <a:spLocks/>
            </p:cNvSpPr>
            <p:nvPr/>
          </p:nvSpPr>
          <p:spPr bwMode="auto">
            <a:xfrm>
              <a:off x="2160" y="3984"/>
              <a:ext cx="2016" cy="240"/>
            </a:xfrm>
            <a:custGeom>
              <a:avLst/>
              <a:gdLst>
                <a:gd name="T0" fmla="*/ 0 w 2064"/>
                <a:gd name="T1" fmla="*/ 0 h 192"/>
                <a:gd name="T2" fmla="*/ 0 w 2064"/>
                <a:gd name="T3" fmla="*/ 192 h 192"/>
                <a:gd name="T4" fmla="*/ 2064 w 2064"/>
                <a:gd name="T5" fmla="*/ 192 h 192"/>
                <a:gd name="T6" fmla="*/ 2064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a:solidFill>
                <a:srgbClr val="198D0E"/>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6" name="Text Box 33">
              <a:extLst>
                <a:ext uri="{FF2B5EF4-FFF2-40B4-BE49-F238E27FC236}">
                  <a16:creationId xmlns:a16="http://schemas.microsoft.com/office/drawing/2014/main" id="{40FCBD74-DA2A-2546-8633-86C8B1C2FA21}"/>
                </a:ext>
              </a:extLst>
            </p:cNvPr>
            <p:cNvSpPr txBox="1">
              <a:spLocks noChangeArrowheads="1"/>
            </p:cNvSpPr>
            <p:nvPr/>
          </p:nvSpPr>
          <p:spPr bwMode="auto">
            <a:xfrm>
              <a:off x="2727" y="4080"/>
              <a:ext cx="845" cy="250"/>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00000"/>
                  </a:solidFill>
                </a:rPr>
                <a:t>reduction</a:t>
              </a:r>
              <a:endParaRPr lang="en-US" altLang="en-US" sz="280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1" end="1"/>
                                            </p:txEl>
                                          </p:spTgt>
                                        </p:tgtEl>
                                        <p:attrNameLst>
                                          <p:attrName>style.visibility</p:attrName>
                                        </p:attrNameLst>
                                      </p:cBhvr>
                                      <p:to>
                                        <p:strVal val="visible"/>
                                      </p:to>
                                    </p:set>
                                    <p:anim calcmode="lin" valueType="num">
                                      <p:cBhvr additive="base">
                                        <p:cTn id="7"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6292">
                                            <p:txEl>
                                              <p:pRg st="1" end="1"/>
                                            </p:txEl>
                                          </p:spTgt>
                                        </p:tgtEl>
                                        <p:attrNameLst>
                                          <p:attrName>style.visibility</p:attrName>
                                        </p:attrNameLst>
                                      </p:cBhvr>
                                      <p:to>
                                        <p:strVal val="visible"/>
                                      </p:to>
                                    </p:set>
                                    <p:anim calcmode="lin" valueType="num">
                                      <p:cBhvr additive="base">
                                        <p:cTn id="12" dur="500" fill="hold"/>
                                        <p:tgtEl>
                                          <p:spTgt spid="39629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962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96291">
                                            <p:txEl>
                                              <p:pRg st="2" end="2"/>
                                            </p:txEl>
                                          </p:spTgt>
                                        </p:tgtEl>
                                        <p:attrNameLst>
                                          <p:attrName>style.visibility</p:attrName>
                                        </p:attrNameLst>
                                      </p:cBhvr>
                                      <p:to>
                                        <p:strVal val="visible"/>
                                      </p:to>
                                    </p:set>
                                    <p:anim calcmode="lin" valueType="num">
                                      <p:cBhvr additive="base">
                                        <p:cTn id="18" dur="500" fill="hold"/>
                                        <p:tgtEl>
                                          <p:spTgt spid="396291">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9629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396292">
                                            <p:txEl>
                                              <p:pRg st="2" end="2"/>
                                            </p:txEl>
                                          </p:spTgt>
                                        </p:tgtEl>
                                        <p:attrNameLst>
                                          <p:attrName>style.visibility</p:attrName>
                                        </p:attrNameLst>
                                      </p:cBhvr>
                                      <p:to>
                                        <p:strVal val="visible"/>
                                      </p:to>
                                    </p:set>
                                    <p:anim calcmode="lin" valueType="num">
                                      <p:cBhvr additive="base">
                                        <p:cTn id="23" dur="500" fill="hold"/>
                                        <p:tgtEl>
                                          <p:spTgt spid="39629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62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6291">
                                            <p:txEl>
                                              <p:pRg st="3" end="3"/>
                                            </p:txEl>
                                          </p:spTgt>
                                        </p:tgtEl>
                                        <p:attrNameLst>
                                          <p:attrName>style.visibility</p:attrName>
                                        </p:attrNameLst>
                                      </p:cBhvr>
                                      <p:to>
                                        <p:strVal val="visible"/>
                                      </p:to>
                                    </p:set>
                                    <p:anim calcmode="lin" valueType="num">
                                      <p:cBhvr additive="base">
                                        <p:cTn id="29" dur="500" fill="hold"/>
                                        <p:tgtEl>
                                          <p:spTgt spid="396291">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9629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396292">
                                            <p:txEl>
                                              <p:pRg st="3" end="3"/>
                                            </p:txEl>
                                          </p:spTgt>
                                        </p:tgtEl>
                                        <p:attrNameLst>
                                          <p:attrName>style.visibility</p:attrName>
                                        </p:attrNameLst>
                                      </p:cBhvr>
                                      <p:to>
                                        <p:strVal val="visible"/>
                                      </p:to>
                                    </p:set>
                                    <p:anim calcmode="lin" valueType="num">
                                      <p:cBhvr additive="base">
                                        <p:cTn id="34" dur="500" fill="hold"/>
                                        <p:tgtEl>
                                          <p:spTgt spid="396292">
                                            <p:txEl>
                                              <p:pRg st="3" end="3"/>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962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96291">
                                            <p:txEl>
                                              <p:pRg st="4" end="4"/>
                                            </p:txEl>
                                          </p:spTgt>
                                        </p:tgtEl>
                                        <p:attrNameLst>
                                          <p:attrName>style.visibility</p:attrName>
                                        </p:attrNameLst>
                                      </p:cBhvr>
                                      <p:to>
                                        <p:strVal val="visible"/>
                                      </p:to>
                                    </p:set>
                                    <p:anim calcmode="lin" valueType="num">
                                      <p:cBhvr additive="base">
                                        <p:cTn id="40" dur="500" fill="hold"/>
                                        <p:tgtEl>
                                          <p:spTgt spid="396291">
                                            <p:txEl>
                                              <p:pRg st="4" end="4"/>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9629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childTnLst>
                          </p:cTn>
                        </p:par>
                        <p:par>
                          <p:cTn id="42" fill="hold" nodeType="afterGroup">
                            <p:stCondLst>
                              <p:cond delay="500"/>
                            </p:stCondLst>
                            <p:childTnLst>
                              <p:par>
                                <p:cTn id="43" presetID="2" presetClass="entr" presetSubtype="8" fill="hold" grpId="0" nodeType="afterEffect">
                                  <p:stCondLst>
                                    <p:cond delay="0"/>
                                  </p:stCondLst>
                                  <p:childTnLst>
                                    <p:set>
                                      <p:cBhvr>
                                        <p:cTn id="44" dur="1" fill="hold">
                                          <p:stCondLst>
                                            <p:cond delay="0"/>
                                          </p:stCondLst>
                                        </p:cTn>
                                        <p:tgtEl>
                                          <p:spTgt spid="396292">
                                            <p:txEl>
                                              <p:pRg st="4" end="4"/>
                                            </p:txEl>
                                          </p:spTgt>
                                        </p:tgtEl>
                                        <p:attrNameLst>
                                          <p:attrName>style.visibility</p:attrName>
                                        </p:attrNameLst>
                                      </p:cBhvr>
                                      <p:to>
                                        <p:strVal val="visible"/>
                                      </p:to>
                                    </p:set>
                                    <p:anim calcmode="lin" valueType="num">
                                      <p:cBhvr additive="base">
                                        <p:cTn id="45" dur="500" fill="hold"/>
                                        <p:tgtEl>
                                          <p:spTgt spid="39629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962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96291">
                                            <p:txEl>
                                              <p:pRg st="5" end="5"/>
                                            </p:txEl>
                                          </p:spTgt>
                                        </p:tgtEl>
                                        <p:attrNameLst>
                                          <p:attrName>style.visibility</p:attrName>
                                        </p:attrNameLst>
                                      </p:cBhvr>
                                      <p:to>
                                        <p:strVal val="visible"/>
                                      </p:to>
                                    </p:set>
                                    <p:anim calcmode="lin" valueType="num">
                                      <p:cBhvr additive="base">
                                        <p:cTn id="51" dur="500" fill="hold"/>
                                        <p:tgtEl>
                                          <p:spTgt spid="396291">
                                            <p:txEl>
                                              <p:pRg st="5" end="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9629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3" name="Whoosh"/>
                                        </p:tgtEl>
                                      </p:cMediaNode>
                                    </p:audio>
                                  </p:subTnLst>
                                </p:cTn>
                              </p:par>
                            </p:childTnLst>
                          </p:cTn>
                        </p:par>
                        <p:par>
                          <p:cTn id="53" fill="hold" nodeType="afterGroup">
                            <p:stCondLst>
                              <p:cond delay="500"/>
                            </p:stCondLst>
                            <p:childTnLst>
                              <p:par>
                                <p:cTn id="54" presetID="2" presetClass="entr" presetSubtype="8" fill="hold" grpId="0" nodeType="afterEffect">
                                  <p:stCondLst>
                                    <p:cond delay="0"/>
                                  </p:stCondLst>
                                  <p:childTnLst>
                                    <p:set>
                                      <p:cBhvr>
                                        <p:cTn id="55" dur="1" fill="hold">
                                          <p:stCondLst>
                                            <p:cond delay="0"/>
                                          </p:stCondLst>
                                        </p:cTn>
                                        <p:tgtEl>
                                          <p:spTgt spid="396292">
                                            <p:txEl>
                                              <p:pRg st="5" end="5"/>
                                            </p:txEl>
                                          </p:spTgt>
                                        </p:tgtEl>
                                        <p:attrNameLst>
                                          <p:attrName>style.visibility</p:attrName>
                                        </p:attrNameLst>
                                      </p:cBhvr>
                                      <p:to>
                                        <p:strVal val="visible"/>
                                      </p:to>
                                    </p:set>
                                    <p:anim calcmode="lin" valueType="num">
                                      <p:cBhvr additive="base">
                                        <p:cTn id="56" dur="500" fill="hold"/>
                                        <p:tgtEl>
                                          <p:spTgt spid="396292">
                                            <p:txEl>
                                              <p:pRg st="5" end="5"/>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962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292" grpId="0" build="p"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EA18"/>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4331</TotalTime>
  <Words>4651</Words>
  <Application>Microsoft Macintosh PowerPoint</Application>
  <PresentationFormat>On-screen Show (4:3)</PresentationFormat>
  <Paragraphs>1454</Paragraphs>
  <Slides>67</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ＭＳ Ｐゴシック</vt:lpstr>
      <vt:lpstr>25 Helvetica UltraLight</vt:lpstr>
      <vt:lpstr>Arial</vt:lpstr>
      <vt:lpstr>Comic Sans MS</vt:lpstr>
      <vt:lpstr>Symbol</vt:lpstr>
      <vt:lpstr>Times</vt:lpstr>
      <vt:lpstr>Wingdings</vt:lpstr>
      <vt:lpstr> template2005</vt:lpstr>
      <vt:lpstr> Cellular Respiration Harvesting Chemical Energy</vt:lpstr>
      <vt:lpstr>PowerPoint Presentation</vt:lpstr>
      <vt:lpstr>Harvesting stored energy</vt:lpstr>
      <vt:lpstr>Harvesting stored energy</vt:lpstr>
      <vt:lpstr>How do we harvest energy from fuels?</vt:lpstr>
      <vt:lpstr>Two Types of Catabolic Pathways</vt:lpstr>
      <vt:lpstr>How do we move electrons in biology?</vt:lpstr>
      <vt:lpstr>Coupling oxidation &amp; reduction</vt:lpstr>
      <vt:lpstr>Oxidation &amp; reduction</vt:lpstr>
      <vt:lpstr>Moving electrons in respiration</vt:lpstr>
      <vt:lpstr>Overview of cellular respiration</vt:lpstr>
      <vt:lpstr>PowerPoint Presentation</vt:lpstr>
      <vt:lpstr>Glycolysis </vt:lpstr>
      <vt:lpstr>Evolutionary perspective</vt:lpstr>
      <vt:lpstr>Overview</vt:lpstr>
      <vt:lpstr>Glycolysis summary </vt:lpstr>
      <vt:lpstr>1st half of glycolysis (5 reactions)</vt:lpstr>
      <vt:lpstr>2nd half of glycolysis (5 reactions)</vt:lpstr>
      <vt:lpstr>Substrate-level Phosphorylation</vt:lpstr>
      <vt:lpstr>Energy accounting of glycolysis </vt:lpstr>
      <vt:lpstr>Is that all there is?</vt:lpstr>
      <vt:lpstr>But can’t stop there!</vt:lpstr>
      <vt:lpstr>How is NADH recycled to NAD+?</vt:lpstr>
      <vt:lpstr>Fermentation (anaerobic)</vt:lpstr>
      <vt:lpstr>Alcohol Fermentation</vt:lpstr>
      <vt:lpstr>Lactic Acid Fermentation</vt:lpstr>
      <vt:lpstr>Pyruvate is a branching point</vt:lpstr>
      <vt:lpstr>Cellular Respiration  Stage 2 &amp; 3:   Oxidation of Pyruvate   Krebs Cycle</vt:lpstr>
      <vt:lpstr>Glycolysis is only the start</vt:lpstr>
      <vt:lpstr>Cellular respiration</vt:lpstr>
      <vt:lpstr>Mitochondria — Structure</vt:lpstr>
      <vt:lpstr>Mitochondria – Function</vt:lpstr>
      <vt:lpstr>Oxidation of pyruvate</vt:lpstr>
      <vt:lpstr>Pyruvate oxidized to Acetyl CoA </vt:lpstr>
      <vt:lpstr>Krebs cycle</vt:lpstr>
      <vt:lpstr>PowerPoint Presentation</vt:lpstr>
      <vt:lpstr>PowerPoint Presentation</vt:lpstr>
      <vt:lpstr>PowerPoint Presentation</vt:lpstr>
      <vt:lpstr>PowerPoint Presentation</vt:lpstr>
      <vt:lpstr>Energy accounting of Krebs cycle </vt:lpstr>
      <vt:lpstr>Value of Krebs cycle?</vt:lpstr>
      <vt:lpstr>Cellular respiration</vt:lpstr>
      <vt:lpstr>There is a better way!</vt:lpstr>
      <vt:lpstr>Electron Transport Chain</vt:lpstr>
      <vt:lpstr>Remember the Electron Carriers? </vt:lpstr>
      <vt:lpstr>Electron Transport Chain</vt:lpstr>
      <vt:lpstr>Stripping H from Electron Carriers</vt:lpstr>
      <vt:lpstr>PowerPoint Presentation</vt:lpstr>
      <vt:lpstr>Electrons flow downhill</vt:lpstr>
      <vt:lpstr>We did it!</vt:lpstr>
      <vt:lpstr>Chemiosmosis</vt:lpstr>
      <vt:lpstr>Peter Mitchell</vt:lpstr>
      <vt:lpstr>PowerPoint Presentation</vt:lpstr>
      <vt:lpstr>Cellular respiration</vt:lpstr>
      <vt:lpstr>Summary of cellular respiration</vt:lpstr>
      <vt:lpstr>Taking it beyond…</vt:lpstr>
      <vt:lpstr>PowerPoint Presentation</vt:lpstr>
      <vt:lpstr>Cellular respiration</vt:lpstr>
      <vt:lpstr>Beyond glucose: Other carbohydrates</vt:lpstr>
      <vt:lpstr>Beyond glucose: Proteins</vt:lpstr>
      <vt:lpstr>Beyond glucose: Fats</vt:lpstr>
      <vt:lpstr>Carbohydrates vs. Fats </vt:lpstr>
      <vt:lpstr>Metabolism </vt:lpstr>
      <vt:lpstr>Metabolism </vt:lpstr>
      <vt:lpstr>Metabolism</vt:lpstr>
      <vt:lpstr>Respond to cell’s needs</vt:lpstr>
      <vt:lpstr>A Metabolic economy</vt:lpstr>
    </vt:vector>
  </TitlesOfParts>
  <Company>Kim Foglia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Cellular Respiration Harvesting Chemical Energy</dc:title>
  <cp:lastModifiedBy>Walker, Dale</cp:lastModifiedBy>
  <cp:revision>81</cp:revision>
  <dcterms:modified xsi:type="dcterms:W3CDTF">2019-10-18T18:30:17Z</dcterms:modified>
</cp:coreProperties>
</file>