
<file path=[Content_Types].xml><?xml version="1.0" encoding="utf-8"?>
<Types xmlns="http://schemas.openxmlformats.org/package/2006/content-types">
  <Default Extension="bin" ContentType="audio/unknown"/>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3"/>
  </p:sldMasterIdLst>
  <p:notesMasterIdLst>
    <p:notesMasterId r:id="rId74"/>
  </p:notesMasterIdLst>
  <p:handoutMasterIdLst>
    <p:handoutMasterId r:id="rId75"/>
  </p:handoutMasterIdLst>
  <p:sldIdLst>
    <p:sldId id="367" r:id="rId4"/>
    <p:sldId id="369" r:id="rId5"/>
    <p:sldId id="410" r:id="rId6"/>
    <p:sldId id="371" r:id="rId7"/>
    <p:sldId id="449" r:id="rId8"/>
    <p:sldId id="411" r:id="rId9"/>
    <p:sldId id="412" r:id="rId10"/>
    <p:sldId id="414" r:id="rId11"/>
    <p:sldId id="415" r:id="rId12"/>
    <p:sldId id="416" r:id="rId13"/>
    <p:sldId id="417" r:id="rId14"/>
    <p:sldId id="372" r:id="rId15"/>
    <p:sldId id="448" r:id="rId16"/>
    <p:sldId id="419" r:id="rId17"/>
    <p:sldId id="380" r:id="rId18"/>
    <p:sldId id="377" r:id="rId19"/>
    <p:sldId id="381" r:id="rId20"/>
    <p:sldId id="382" r:id="rId21"/>
    <p:sldId id="373" r:id="rId22"/>
    <p:sldId id="374" r:id="rId23"/>
    <p:sldId id="409" r:id="rId24"/>
    <p:sldId id="408" r:id="rId25"/>
    <p:sldId id="376" r:id="rId26"/>
    <p:sldId id="383" r:id="rId27"/>
    <p:sldId id="385" r:id="rId28"/>
    <p:sldId id="386" r:id="rId29"/>
    <p:sldId id="388" r:id="rId30"/>
    <p:sldId id="389" r:id="rId31"/>
    <p:sldId id="390" r:id="rId32"/>
    <p:sldId id="391" r:id="rId33"/>
    <p:sldId id="392" r:id="rId34"/>
    <p:sldId id="393" r:id="rId35"/>
    <p:sldId id="394" r:id="rId36"/>
    <p:sldId id="395" r:id="rId37"/>
    <p:sldId id="396" r:id="rId38"/>
    <p:sldId id="397" r:id="rId39"/>
    <p:sldId id="398" r:id="rId40"/>
    <p:sldId id="399" r:id="rId41"/>
    <p:sldId id="400" r:id="rId42"/>
    <p:sldId id="401" r:id="rId43"/>
    <p:sldId id="402" r:id="rId44"/>
    <p:sldId id="403" r:id="rId45"/>
    <p:sldId id="404" r:id="rId46"/>
    <p:sldId id="405" r:id="rId47"/>
    <p:sldId id="424" r:id="rId48"/>
    <p:sldId id="425" r:id="rId49"/>
    <p:sldId id="426" r:id="rId50"/>
    <p:sldId id="427" r:id="rId51"/>
    <p:sldId id="428" r:id="rId52"/>
    <p:sldId id="429" r:id="rId53"/>
    <p:sldId id="430" r:id="rId54"/>
    <p:sldId id="431" r:id="rId55"/>
    <p:sldId id="370" r:id="rId56"/>
    <p:sldId id="432" r:id="rId57"/>
    <p:sldId id="433" r:id="rId58"/>
    <p:sldId id="434" r:id="rId59"/>
    <p:sldId id="435" r:id="rId60"/>
    <p:sldId id="436" r:id="rId61"/>
    <p:sldId id="437" r:id="rId62"/>
    <p:sldId id="438" r:id="rId63"/>
    <p:sldId id="439" r:id="rId64"/>
    <p:sldId id="440" r:id="rId65"/>
    <p:sldId id="441" r:id="rId66"/>
    <p:sldId id="442" r:id="rId67"/>
    <p:sldId id="443" r:id="rId68"/>
    <p:sldId id="444" r:id="rId69"/>
    <p:sldId id="445" r:id="rId70"/>
    <p:sldId id="446" r:id="rId71"/>
    <p:sldId id="447" r:id="rId72"/>
    <p:sldId id="365" r:id="rId73"/>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ct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ct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ct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ct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26"/>
    <p:restoredTop sz="94674"/>
  </p:normalViewPr>
  <p:slideViewPr>
    <p:cSldViewPr snapToGrid="0">
      <p:cViewPr varScale="1">
        <p:scale>
          <a:sx n="124" d="100"/>
          <a:sy n="124" d="100"/>
        </p:scale>
        <p:origin x="408" y="168"/>
      </p:cViewPr>
      <p:guideLst>
        <p:guide orient="horz" pos="2160"/>
        <p:guide pos="2880"/>
      </p:guideLst>
    </p:cSldViewPr>
  </p:slideViewPr>
  <p:outlineViewPr>
    <p:cViewPr>
      <p:scale>
        <a:sx n="33" d="100"/>
        <a:sy n="33" d="100"/>
      </p:scale>
      <p:origin x="0" y="-19976"/>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34" d="100"/>
          <a:sy n="34" d="100"/>
        </p:scale>
        <p:origin x="-153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customXml" Target="../customXml/item2.xml"/><Relationship Id="rId29"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3" name="Rectangle 5">
            <a:extLst>
              <a:ext uri="{FF2B5EF4-FFF2-40B4-BE49-F238E27FC236}">
                <a16:creationId xmlns:a16="http://schemas.microsoft.com/office/drawing/2014/main" id="{1A265173-4634-2D42-9A9D-887D06FF0345}"/>
              </a:ext>
            </a:extLst>
          </p:cNvPr>
          <p:cNvSpPr>
            <a:spLocks noGrp="1" noChangeArrowheads="1"/>
          </p:cNvSpPr>
          <p:nvPr>
            <p:ph type="sldNum" sz="quarter" idx="3"/>
          </p:nvPr>
        </p:nvSpPr>
        <p:spPr bwMode="auto">
          <a:xfrm>
            <a:off x="6096000" y="8686800"/>
            <a:ext cx="7620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000" b="1"/>
            </a:lvl1pPr>
          </a:lstStyle>
          <a:p>
            <a:fld id="{B3E89310-8CFD-1745-AAF9-38FF957B2467}" type="slidenum">
              <a:rPr lang="en-US" altLang="en-US"/>
              <a:pPr/>
              <a:t>‹#›</a:t>
            </a:fld>
            <a:endParaRPr lang="en-US" altLang="en-US" sz="120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id="{50049EE4-F354-9D4A-957F-9A41107D4C3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5" name="Rectangle 5">
            <a:extLst>
              <a:ext uri="{FF2B5EF4-FFF2-40B4-BE49-F238E27FC236}">
                <a16:creationId xmlns:a16="http://schemas.microsoft.com/office/drawing/2014/main" id="{30706FD7-DD62-9347-BE75-A27ACF45E87F}"/>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endParaRPr lang="en-US" altLang="en-US"/>
          </a:p>
        </p:txBody>
      </p:sp>
      <p:sp>
        <p:nvSpPr>
          <p:cNvPr id="56327" name="Rectangle 7">
            <a:extLst>
              <a:ext uri="{FF2B5EF4-FFF2-40B4-BE49-F238E27FC236}">
                <a16:creationId xmlns:a16="http://schemas.microsoft.com/office/drawing/2014/main" id="{12A378D5-42AF-344B-BC8E-1719CDF792E0}"/>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atin typeface="Times" pitchFamily="2" charset="0"/>
              </a:defRPr>
            </a:lvl1pPr>
          </a:lstStyle>
          <a:p>
            <a:fld id="{82607D45-18FA-6048-80D8-FBE2FD697B7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1pPr>
    <a:lvl2pPr marL="346075" indent="-112713" algn="l" rtl="0" eaLnBrk="0" fontAlgn="base" hangingPunct="0">
      <a:spcBef>
        <a:spcPct val="30000"/>
      </a:spcBef>
      <a:spcAft>
        <a:spcPct val="0"/>
      </a:spcAft>
      <a:buFont typeface="Wingdings" pitchFamily="2" charset="2"/>
      <a:buChar char="§"/>
      <a:defRPr sz="1200" kern="1200">
        <a:solidFill>
          <a:schemeClr val="tx1"/>
        </a:solidFill>
        <a:latin typeface="Arial" charset="0"/>
        <a:ea typeface="ＭＳ Ｐゴシック" charset="-128"/>
        <a:cs typeface="+mn-cs"/>
      </a:defRPr>
    </a:lvl2pPr>
    <a:lvl3pPr marL="690563" indent="-122238" algn="l" rtl="0" eaLnBrk="0" fontAlgn="base" hangingPunct="0">
      <a:spcBef>
        <a:spcPct val="30000"/>
      </a:spcBef>
      <a:spcAft>
        <a:spcPct val="0"/>
      </a:spcAft>
      <a:buFont typeface="Wingdings" pitchFamily="2" charset="2"/>
      <a:buChar char="§"/>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buFont typeface="Wingdings" pitchFamily="2" charset="2"/>
      <a:buChar char="§"/>
      <a:defRPr sz="1200" kern="1200">
        <a:solidFill>
          <a:schemeClr val="tx1"/>
        </a:solidFill>
        <a:latin typeface="Arial" charset="0"/>
        <a:ea typeface="ＭＳ Ｐゴシック" charset="-128"/>
        <a:cs typeface="+mn-cs"/>
      </a:defRPr>
    </a:lvl4pPr>
    <a:lvl5pPr marL="2057400" indent="-228600" algn="l" rtl="0" eaLnBrk="0" fontAlgn="base" hangingPunct="0">
      <a:spcBef>
        <a:spcPct val="30000"/>
      </a:spcBef>
      <a:spcAft>
        <a:spcPct val="0"/>
      </a:spcAft>
      <a:defRPr sz="14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80A0A97F-5C20-E949-A17A-947AB09912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BDCEC68-5728-0840-A529-B94535DDB5E7}" type="slidenum">
              <a:rPr lang="en-US" altLang="en-US" sz="1200">
                <a:latin typeface="Times" pitchFamily="2" charset="0"/>
              </a:rPr>
              <a:pPr/>
              <a:t>1</a:t>
            </a:fld>
            <a:endParaRPr lang="en-US" altLang="en-US" sz="1200">
              <a:latin typeface="Times" pitchFamily="2" charset="0"/>
            </a:endParaRPr>
          </a:p>
        </p:txBody>
      </p:sp>
      <p:sp>
        <p:nvSpPr>
          <p:cNvPr id="16387" name="Rectangle 2">
            <a:extLst>
              <a:ext uri="{FF2B5EF4-FFF2-40B4-BE49-F238E27FC236}">
                <a16:creationId xmlns:a16="http://schemas.microsoft.com/office/drawing/2014/main" id="{543F42F2-EE7A-D147-8D86-004C92F7A725}"/>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8CD8DC1E-054E-EE4C-A9CD-F29BC55B72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C0B04736-9F50-F745-9EC5-4EF11949C1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5855626-C79C-8043-9DCC-383352E5CA5C}" type="slidenum">
              <a:rPr lang="en-US" altLang="en-US" sz="1200">
                <a:latin typeface="Times" pitchFamily="2" charset="0"/>
              </a:rPr>
              <a:pPr/>
              <a:t>10</a:t>
            </a:fld>
            <a:endParaRPr lang="en-US" altLang="en-US" sz="1200">
              <a:latin typeface="Times" pitchFamily="2" charset="0"/>
            </a:endParaRPr>
          </a:p>
        </p:txBody>
      </p:sp>
      <p:sp>
        <p:nvSpPr>
          <p:cNvPr id="33795" name="Rectangle 2">
            <a:extLst>
              <a:ext uri="{FF2B5EF4-FFF2-40B4-BE49-F238E27FC236}">
                <a16:creationId xmlns:a16="http://schemas.microsoft.com/office/drawing/2014/main" id="{0261CF48-FEBD-C34D-B760-A65673902D92}"/>
              </a:ext>
            </a:extLst>
          </p:cNvPr>
          <p:cNvSpPr>
            <a:spLocks noGrp="1" noRot="1" noChangeAspect="1" noChangeArrowheads="1" noTextEdit="1"/>
          </p:cNvSpPr>
          <p:nvPr>
            <p:ph type="sldImg"/>
          </p:nvPr>
        </p:nvSpPr>
        <p:spPr>
          <a:solidFill>
            <a:srgbClr val="FFFFFF"/>
          </a:solidFill>
          <a:ln/>
        </p:spPr>
      </p:sp>
      <p:sp>
        <p:nvSpPr>
          <p:cNvPr id="33796" name="Rectangle 3">
            <a:extLst>
              <a:ext uri="{FF2B5EF4-FFF2-40B4-BE49-F238E27FC236}">
                <a16:creationId xmlns:a16="http://schemas.microsoft.com/office/drawing/2014/main" id="{CBE57A8C-9759-AB42-9F0F-7C54850FB5C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93B88B7-4873-CA4E-AD50-8938904883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D204376-D0E2-0E47-89E7-6E81354F34EB}" type="slidenum">
              <a:rPr lang="en-US" altLang="en-US" sz="1200">
                <a:latin typeface="Times" pitchFamily="2" charset="0"/>
              </a:rPr>
              <a:pPr/>
              <a:t>11</a:t>
            </a:fld>
            <a:endParaRPr lang="en-US" altLang="en-US" sz="1200">
              <a:latin typeface="Times" pitchFamily="2" charset="0"/>
            </a:endParaRPr>
          </a:p>
        </p:txBody>
      </p:sp>
      <p:sp>
        <p:nvSpPr>
          <p:cNvPr id="35843" name="Rectangle 2">
            <a:extLst>
              <a:ext uri="{FF2B5EF4-FFF2-40B4-BE49-F238E27FC236}">
                <a16:creationId xmlns:a16="http://schemas.microsoft.com/office/drawing/2014/main" id="{6E53FAD1-17A1-944F-921E-2F1E1DA1ACA5}"/>
              </a:ext>
            </a:extLst>
          </p:cNvPr>
          <p:cNvSpPr>
            <a:spLocks noGrp="1" noRot="1" noChangeAspect="1" noChangeArrowheads="1" noTextEdit="1"/>
          </p:cNvSpPr>
          <p:nvPr>
            <p:ph type="sldImg"/>
          </p:nvPr>
        </p:nvSpPr>
        <p:spPr>
          <a:solidFill>
            <a:srgbClr val="FFFFFF"/>
          </a:solidFill>
          <a:ln/>
        </p:spPr>
      </p:sp>
      <p:sp>
        <p:nvSpPr>
          <p:cNvPr id="35844" name="Rectangle 3">
            <a:extLst>
              <a:ext uri="{FF2B5EF4-FFF2-40B4-BE49-F238E27FC236}">
                <a16:creationId xmlns:a16="http://schemas.microsoft.com/office/drawing/2014/main" id="{C02A4DA7-EB8E-1A4C-98DC-7EF9D1ED4C81}"/>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140EA90E-5885-1347-B232-AB2CC041A2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7020426-F5AC-254C-94CB-2F0158DD1791}" type="slidenum">
              <a:rPr lang="en-US" altLang="en-US" sz="1200">
                <a:latin typeface="Times" pitchFamily="2" charset="0"/>
              </a:rPr>
              <a:pPr/>
              <a:t>12</a:t>
            </a:fld>
            <a:endParaRPr lang="en-US" altLang="en-US" sz="1200">
              <a:latin typeface="Times" pitchFamily="2" charset="0"/>
            </a:endParaRPr>
          </a:p>
        </p:txBody>
      </p:sp>
      <p:sp>
        <p:nvSpPr>
          <p:cNvPr id="39939" name="Rectangle 2">
            <a:extLst>
              <a:ext uri="{FF2B5EF4-FFF2-40B4-BE49-F238E27FC236}">
                <a16:creationId xmlns:a16="http://schemas.microsoft.com/office/drawing/2014/main" id="{332AC3FC-C98E-4F4C-B920-9BF61E4EB801}"/>
              </a:ext>
            </a:extLst>
          </p:cNvPr>
          <p:cNvSpPr>
            <a:spLocks noGrp="1" noRot="1" noChangeAspect="1" noChangeArrowheads="1" noTextEdit="1"/>
          </p:cNvSpPr>
          <p:nvPr>
            <p:ph type="sldImg"/>
          </p:nvPr>
        </p:nvSpPr>
        <p:spPr>
          <a:solidFill>
            <a:srgbClr val="FFFFFF"/>
          </a:solidFill>
          <a:ln/>
        </p:spPr>
      </p:sp>
      <p:sp>
        <p:nvSpPr>
          <p:cNvPr id="39940" name="Rectangle 3">
            <a:extLst>
              <a:ext uri="{FF2B5EF4-FFF2-40B4-BE49-F238E27FC236}">
                <a16:creationId xmlns:a16="http://schemas.microsoft.com/office/drawing/2014/main" id="{A01E50BA-35BE-754D-9D98-34D097C39C1E}"/>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607D45-18FA-6048-80D8-FBE2FD697B7A}" type="slidenum">
              <a:rPr lang="en-US" altLang="en-US" smtClean="0"/>
              <a:pPr/>
              <a:t>13</a:t>
            </a:fld>
            <a:endParaRPr lang="en-US" altLang="en-US"/>
          </a:p>
        </p:txBody>
      </p:sp>
    </p:spTree>
    <p:extLst>
      <p:ext uri="{BB962C8B-B14F-4D97-AF65-F5344CB8AC3E}">
        <p14:creationId xmlns:p14="http://schemas.microsoft.com/office/powerpoint/2010/main" val="4109164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607D45-18FA-6048-80D8-FBE2FD697B7A}" type="slidenum">
              <a:rPr lang="en-US" altLang="en-US" smtClean="0"/>
              <a:pPr/>
              <a:t>14</a:t>
            </a:fld>
            <a:endParaRPr lang="en-US" altLang="en-US"/>
          </a:p>
        </p:txBody>
      </p:sp>
    </p:spTree>
    <p:extLst>
      <p:ext uri="{BB962C8B-B14F-4D97-AF65-F5344CB8AC3E}">
        <p14:creationId xmlns:p14="http://schemas.microsoft.com/office/powerpoint/2010/main" val="2763424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C490D240-AA57-A141-8FC5-C957EBD82F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78B4618-DE8B-3B49-A95B-E27D2AB145F1}" type="slidenum">
              <a:rPr lang="en-US" altLang="en-US" sz="1200">
                <a:latin typeface="Times" pitchFamily="2" charset="0"/>
              </a:rPr>
              <a:pPr/>
              <a:t>15</a:t>
            </a:fld>
            <a:endParaRPr lang="en-US" altLang="en-US" sz="1200">
              <a:latin typeface="Times" pitchFamily="2" charset="0"/>
            </a:endParaRPr>
          </a:p>
        </p:txBody>
      </p:sp>
      <p:sp>
        <p:nvSpPr>
          <p:cNvPr id="43011" name="Rectangle 2">
            <a:extLst>
              <a:ext uri="{FF2B5EF4-FFF2-40B4-BE49-F238E27FC236}">
                <a16:creationId xmlns:a16="http://schemas.microsoft.com/office/drawing/2014/main" id="{C70021EC-6B82-C844-A83F-BA206767C886}"/>
              </a:ext>
            </a:extLst>
          </p:cNvPr>
          <p:cNvSpPr>
            <a:spLocks noGrp="1" noRot="1" noChangeAspect="1" noChangeArrowheads="1" noTextEdit="1"/>
          </p:cNvSpPr>
          <p:nvPr>
            <p:ph type="sldImg"/>
          </p:nvPr>
        </p:nvSpPr>
        <p:spPr>
          <a:solidFill>
            <a:srgbClr val="FFFFFF"/>
          </a:solidFill>
          <a:ln/>
        </p:spPr>
      </p:sp>
      <p:sp>
        <p:nvSpPr>
          <p:cNvPr id="43012" name="Rectangle 3">
            <a:extLst>
              <a:ext uri="{FF2B5EF4-FFF2-40B4-BE49-F238E27FC236}">
                <a16:creationId xmlns:a16="http://schemas.microsoft.com/office/drawing/2014/main" id="{0FCBD1A6-A553-8148-B5F5-1F7735F373B5}"/>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28E5CD66-0147-7945-97B3-FE6A58A74D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786784C-0C05-E44B-8B45-10D3E0049BC7}" type="slidenum">
              <a:rPr lang="en-US" altLang="en-US" sz="1200">
                <a:latin typeface="Times" pitchFamily="2" charset="0"/>
              </a:rPr>
              <a:pPr/>
              <a:t>16</a:t>
            </a:fld>
            <a:endParaRPr lang="en-US" altLang="en-US" sz="1200">
              <a:latin typeface="Times" pitchFamily="2" charset="0"/>
            </a:endParaRPr>
          </a:p>
        </p:txBody>
      </p:sp>
      <p:sp>
        <p:nvSpPr>
          <p:cNvPr id="45059" name="Rectangle 2">
            <a:extLst>
              <a:ext uri="{FF2B5EF4-FFF2-40B4-BE49-F238E27FC236}">
                <a16:creationId xmlns:a16="http://schemas.microsoft.com/office/drawing/2014/main" id="{75896C03-076D-B44B-96E3-C3AB49E3BDFB}"/>
              </a:ext>
            </a:extLst>
          </p:cNvPr>
          <p:cNvSpPr>
            <a:spLocks noGrp="1" noRot="1" noChangeAspect="1" noChangeArrowheads="1" noTextEdit="1"/>
          </p:cNvSpPr>
          <p:nvPr>
            <p:ph type="sldImg"/>
          </p:nvPr>
        </p:nvSpPr>
        <p:spPr>
          <a:solidFill>
            <a:srgbClr val="FFFFFF"/>
          </a:solidFill>
          <a:ln/>
        </p:spPr>
      </p:sp>
      <p:sp>
        <p:nvSpPr>
          <p:cNvPr id="45060" name="Rectangle 3">
            <a:extLst>
              <a:ext uri="{FF2B5EF4-FFF2-40B4-BE49-F238E27FC236}">
                <a16:creationId xmlns:a16="http://schemas.microsoft.com/office/drawing/2014/main" id="{8F9A599D-F4DE-894C-A6DE-0B518502B236}"/>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06843A82-364A-EC4C-9908-3E9E28AD20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0E3B953-0A73-4341-9D3F-83F3CAA84775}" type="slidenum">
              <a:rPr lang="en-US" altLang="en-US" sz="1200">
                <a:latin typeface="Times" pitchFamily="2" charset="0"/>
              </a:rPr>
              <a:pPr/>
              <a:t>17</a:t>
            </a:fld>
            <a:endParaRPr lang="en-US" altLang="en-US" sz="1200">
              <a:latin typeface="Times" pitchFamily="2" charset="0"/>
            </a:endParaRPr>
          </a:p>
        </p:txBody>
      </p:sp>
      <p:sp>
        <p:nvSpPr>
          <p:cNvPr id="47107" name="Rectangle 1026">
            <a:extLst>
              <a:ext uri="{FF2B5EF4-FFF2-40B4-BE49-F238E27FC236}">
                <a16:creationId xmlns:a16="http://schemas.microsoft.com/office/drawing/2014/main" id="{2914C539-E735-7D47-AD20-570CA71E152A}"/>
              </a:ext>
            </a:extLst>
          </p:cNvPr>
          <p:cNvSpPr>
            <a:spLocks noGrp="1" noRot="1" noChangeAspect="1" noChangeArrowheads="1" noTextEdit="1"/>
          </p:cNvSpPr>
          <p:nvPr>
            <p:ph type="sldImg"/>
          </p:nvPr>
        </p:nvSpPr>
        <p:spPr>
          <a:solidFill>
            <a:srgbClr val="FFFFFF"/>
          </a:solidFill>
          <a:ln/>
        </p:spPr>
      </p:sp>
      <p:sp>
        <p:nvSpPr>
          <p:cNvPr id="47108" name="Rectangle 1027">
            <a:extLst>
              <a:ext uri="{FF2B5EF4-FFF2-40B4-BE49-F238E27FC236}">
                <a16:creationId xmlns:a16="http://schemas.microsoft.com/office/drawing/2014/main" id="{A5707D18-4DE4-6C46-AE94-E482BBB55EF7}"/>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3FA97F1-8739-5A44-BB88-B8F5FFE142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F3CA750-45A0-4A45-AC74-C2320960028E}" type="slidenum">
              <a:rPr lang="en-US" altLang="en-US" sz="1200">
                <a:latin typeface="Times" pitchFamily="2" charset="0"/>
              </a:rPr>
              <a:pPr/>
              <a:t>18</a:t>
            </a:fld>
            <a:endParaRPr lang="en-US" altLang="en-US" sz="1200">
              <a:latin typeface="Times" pitchFamily="2" charset="0"/>
            </a:endParaRPr>
          </a:p>
        </p:txBody>
      </p:sp>
      <p:sp>
        <p:nvSpPr>
          <p:cNvPr id="49155" name="Rectangle 1026">
            <a:extLst>
              <a:ext uri="{FF2B5EF4-FFF2-40B4-BE49-F238E27FC236}">
                <a16:creationId xmlns:a16="http://schemas.microsoft.com/office/drawing/2014/main" id="{08F9DD4F-4769-5549-B58C-7A0037304EED}"/>
              </a:ext>
            </a:extLst>
          </p:cNvPr>
          <p:cNvSpPr>
            <a:spLocks noGrp="1" noRot="1" noChangeAspect="1" noChangeArrowheads="1" noTextEdit="1"/>
          </p:cNvSpPr>
          <p:nvPr>
            <p:ph type="sldImg"/>
          </p:nvPr>
        </p:nvSpPr>
        <p:spPr>
          <a:solidFill>
            <a:srgbClr val="FFFFFF"/>
          </a:solidFill>
          <a:ln/>
        </p:spPr>
      </p:sp>
      <p:sp>
        <p:nvSpPr>
          <p:cNvPr id="49156" name="Rectangle 1027">
            <a:extLst>
              <a:ext uri="{FF2B5EF4-FFF2-40B4-BE49-F238E27FC236}">
                <a16:creationId xmlns:a16="http://schemas.microsoft.com/office/drawing/2014/main" id="{B92A0C77-0604-A64C-AAB1-1EC64A1383CA}"/>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E4F6232D-1097-0D41-99B4-EF6A71CC22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D84BF9E-8E35-4D48-8C79-1BD64CC3432C}" type="slidenum">
              <a:rPr lang="en-US" altLang="en-US" sz="1200">
                <a:latin typeface="Times" pitchFamily="2" charset="0"/>
              </a:rPr>
              <a:pPr/>
              <a:t>19</a:t>
            </a:fld>
            <a:endParaRPr lang="en-US" altLang="en-US" sz="1200">
              <a:latin typeface="Times" pitchFamily="2" charset="0"/>
            </a:endParaRPr>
          </a:p>
        </p:txBody>
      </p:sp>
      <p:sp>
        <p:nvSpPr>
          <p:cNvPr id="51203" name="Rectangle 2">
            <a:extLst>
              <a:ext uri="{FF2B5EF4-FFF2-40B4-BE49-F238E27FC236}">
                <a16:creationId xmlns:a16="http://schemas.microsoft.com/office/drawing/2014/main" id="{6E7C12EE-F125-2743-8A83-F3116CDF4EA2}"/>
              </a:ext>
            </a:extLst>
          </p:cNvPr>
          <p:cNvSpPr>
            <a:spLocks noGrp="1" noRot="1" noChangeAspect="1" noChangeArrowheads="1" noTextEdit="1"/>
          </p:cNvSpPr>
          <p:nvPr>
            <p:ph type="sldImg"/>
          </p:nvPr>
        </p:nvSpPr>
        <p:spPr>
          <a:solidFill>
            <a:srgbClr val="FFFFFF"/>
          </a:solidFill>
          <a:ln/>
        </p:spPr>
      </p:sp>
      <p:sp>
        <p:nvSpPr>
          <p:cNvPr id="51204" name="Rectangle 3">
            <a:extLst>
              <a:ext uri="{FF2B5EF4-FFF2-40B4-BE49-F238E27FC236}">
                <a16:creationId xmlns:a16="http://schemas.microsoft.com/office/drawing/2014/main" id="{690E3ED0-8F5E-C14E-868B-FCCC0D807814}"/>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D54638AB-FC11-4D4F-9121-F21BBD56B1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96AF71C-6803-834F-A13F-5DEFFC4A3465}" type="slidenum">
              <a:rPr lang="en-US" altLang="en-US" sz="1200">
                <a:latin typeface="Times" pitchFamily="2" charset="0"/>
              </a:rPr>
              <a:pPr/>
              <a:t>2</a:t>
            </a:fld>
            <a:endParaRPr lang="en-US" altLang="en-US" sz="1200">
              <a:latin typeface="Times" pitchFamily="2" charset="0"/>
            </a:endParaRPr>
          </a:p>
        </p:txBody>
      </p:sp>
      <p:sp>
        <p:nvSpPr>
          <p:cNvPr id="20483" name="Rectangle 2">
            <a:extLst>
              <a:ext uri="{FF2B5EF4-FFF2-40B4-BE49-F238E27FC236}">
                <a16:creationId xmlns:a16="http://schemas.microsoft.com/office/drawing/2014/main" id="{312F8275-72E6-FC46-97BC-2F69DD0437C2}"/>
              </a:ext>
            </a:extLst>
          </p:cNvPr>
          <p:cNvSpPr>
            <a:spLocks noGrp="1" noRot="1" noChangeAspect="1" noChangeArrowheads="1" noTextEdit="1"/>
          </p:cNvSpPr>
          <p:nvPr>
            <p:ph type="sldImg"/>
          </p:nvPr>
        </p:nvSpPr>
        <p:spPr>
          <a:solidFill>
            <a:srgbClr val="FFFFFF"/>
          </a:solidFill>
          <a:ln/>
        </p:spPr>
      </p:sp>
      <p:sp>
        <p:nvSpPr>
          <p:cNvPr id="20484" name="Rectangle 3">
            <a:extLst>
              <a:ext uri="{FF2B5EF4-FFF2-40B4-BE49-F238E27FC236}">
                <a16:creationId xmlns:a16="http://schemas.microsoft.com/office/drawing/2014/main" id="{84894E0E-9CA0-9340-AF92-BFD4467DAA54}"/>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295D7722-2973-184A-AD70-86F67F1D52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67C02CD-485A-9241-84C2-36DCBF595073}" type="slidenum">
              <a:rPr lang="en-US" altLang="en-US" sz="1200">
                <a:latin typeface="Times" pitchFamily="2" charset="0"/>
              </a:rPr>
              <a:pPr/>
              <a:t>20</a:t>
            </a:fld>
            <a:endParaRPr lang="en-US" altLang="en-US" sz="1200">
              <a:latin typeface="Times" pitchFamily="2" charset="0"/>
            </a:endParaRPr>
          </a:p>
        </p:txBody>
      </p:sp>
      <p:sp>
        <p:nvSpPr>
          <p:cNvPr id="53251" name="Rectangle 2">
            <a:extLst>
              <a:ext uri="{FF2B5EF4-FFF2-40B4-BE49-F238E27FC236}">
                <a16:creationId xmlns:a16="http://schemas.microsoft.com/office/drawing/2014/main" id="{86F7754E-FB46-184A-91AF-FB1066ABAB7D}"/>
              </a:ext>
            </a:extLst>
          </p:cNvPr>
          <p:cNvSpPr>
            <a:spLocks noGrp="1" noRot="1" noChangeAspect="1" noChangeArrowheads="1" noTextEdit="1"/>
          </p:cNvSpPr>
          <p:nvPr>
            <p:ph type="sldImg"/>
          </p:nvPr>
        </p:nvSpPr>
        <p:spPr>
          <a:solidFill>
            <a:srgbClr val="FFFFFF"/>
          </a:solidFill>
          <a:ln/>
        </p:spPr>
      </p:sp>
      <p:sp>
        <p:nvSpPr>
          <p:cNvPr id="53252" name="Rectangle 3">
            <a:extLst>
              <a:ext uri="{FF2B5EF4-FFF2-40B4-BE49-F238E27FC236}">
                <a16:creationId xmlns:a16="http://schemas.microsoft.com/office/drawing/2014/main" id="{597C9546-C9C7-D246-A7CE-50A4F7CDFAEE}"/>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60FDF9C0-A774-5842-BA78-FE44D9B75C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D60E173-C291-BB45-B1F1-D7F5D7E609AE}" type="slidenum">
              <a:rPr lang="en-US" altLang="en-US" sz="1200">
                <a:latin typeface="Times" pitchFamily="2" charset="0"/>
              </a:rPr>
              <a:pPr/>
              <a:t>21</a:t>
            </a:fld>
            <a:endParaRPr lang="en-US" altLang="en-US" sz="1200">
              <a:latin typeface="Times" pitchFamily="2" charset="0"/>
            </a:endParaRPr>
          </a:p>
        </p:txBody>
      </p:sp>
      <p:sp>
        <p:nvSpPr>
          <p:cNvPr id="111619" name="Rectangle 2">
            <a:extLst>
              <a:ext uri="{FF2B5EF4-FFF2-40B4-BE49-F238E27FC236}">
                <a16:creationId xmlns:a16="http://schemas.microsoft.com/office/drawing/2014/main" id="{4A21A82D-A6E4-6C44-B18E-5650BAE65CDE}"/>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8A319C06-9472-AE40-961E-9DD1590D36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B3C6522E-8832-DA43-B62F-F5736101B4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651FF40-6588-9249-82F9-B526B454E938}" type="slidenum">
              <a:rPr lang="en-US" altLang="en-US" sz="1200">
                <a:latin typeface="Times" pitchFamily="2" charset="0"/>
              </a:rPr>
              <a:pPr/>
              <a:t>22</a:t>
            </a:fld>
            <a:endParaRPr lang="en-US" altLang="en-US" sz="1200">
              <a:latin typeface="Times" pitchFamily="2" charset="0"/>
            </a:endParaRPr>
          </a:p>
        </p:txBody>
      </p:sp>
      <p:sp>
        <p:nvSpPr>
          <p:cNvPr id="57347" name="Rectangle 2">
            <a:extLst>
              <a:ext uri="{FF2B5EF4-FFF2-40B4-BE49-F238E27FC236}">
                <a16:creationId xmlns:a16="http://schemas.microsoft.com/office/drawing/2014/main" id="{FC4AD0F2-20F0-5947-AADD-9864D212A8E0}"/>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A529FFC6-7988-A74B-889C-6D860D27DA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40145948-B424-054F-9DBE-45681EF04E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B91D60B-FBE1-7145-A5CC-E49BCD6C0D3F}" type="slidenum">
              <a:rPr lang="en-US" altLang="en-US" sz="1200">
                <a:latin typeface="Times" pitchFamily="2" charset="0"/>
              </a:rPr>
              <a:pPr/>
              <a:t>23</a:t>
            </a:fld>
            <a:endParaRPr lang="en-US" altLang="en-US" sz="1200">
              <a:latin typeface="Times" pitchFamily="2" charset="0"/>
            </a:endParaRPr>
          </a:p>
        </p:txBody>
      </p:sp>
      <p:sp>
        <p:nvSpPr>
          <p:cNvPr id="59395" name="Rectangle 2">
            <a:extLst>
              <a:ext uri="{FF2B5EF4-FFF2-40B4-BE49-F238E27FC236}">
                <a16:creationId xmlns:a16="http://schemas.microsoft.com/office/drawing/2014/main" id="{61CA1E87-3928-E949-8BDB-CABD911E9840}"/>
              </a:ext>
            </a:extLst>
          </p:cNvPr>
          <p:cNvSpPr>
            <a:spLocks noGrp="1" noRot="1" noChangeAspect="1" noChangeArrowheads="1" noTextEdit="1"/>
          </p:cNvSpPr>
          <p:nvPr>
            <p:ph type="sldImg"/>
          </p:nvPr>
        </p:nvSpPr>
        <p:spPr>
          <a:solidFill>
            <a:srgbClr val="FFFFFF"/>
          </a:solidFill>
          <a:ln/>
        </p:spPr>
      </p:sp>
      <p:sp>
        <p:nvSpPr>
          <p:cNvPr id="59396" name="Rectangle 3">
            <a:extLst>
              <a:ext uri="{FF2B5EF4-FFF2-40B4-BE49-F238E27FC236}">
                <a16:creationId xmlns:a16="http://schemas.microsoft.com/office/drawing/2014/main" id="{3DD230B4-DC8F-C442-9892-1C21A554BE8F}"/>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Centromeres are segments of DNA which have long series of tandem repeats = 100,000s of bases long. The sequence of the repeated bases is quite variable.  It has proven difficult to sequence.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1292D080-D38B-644D-BC82-8AAE371F05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8513F77-FBEA-724E-B53E-72E402F3DB17}" type="slidenum">
              <a:rPr lang="en-US" altLang="en-US" sz="1200">
                <a:latin typeface="Times" pitchFamily="2" charset="0"/>
              </a:rPr>
              <a:pPr/>
              <a:t>24</a:t>
            </a:fld>
            <a:endParaRPr lang="en-US" altLang="en-US" sz="1200">
              <a:latin typeface="Times" pitchFamily="2" charset="0"/>
            </a:endParaRPr>
          </a:p>
        </p:txBody>
      </p:sp>
      <p:sp>
        <p:nvSpPr>
          <p:cNvPr id="61443" name="Rectangle 2">
            <a:extLst>
              <a:ext uri="{FF2B5EF4-FFF2-40B4-BE49-F238E27FC236}">
                <a16:creationId xmlns:a16="http://schemas.microsoft.com/office/drawing/2014/main" id="{BD16AAB0-5D9A-DA40-A748-729511B83197}"/>
              </a:ext>
            </a:extLst>
          </p:cNvPr>
          <p:cNvSpPr>
            <a:spLocks noGrp="1" noRot="1" noChangeAspect="1" noChangeArrowheads="1" noTextEdit="1"/>
          </p:cNvSpPr>
          <p:nvPr>
            <p:ph type="sldImg"/>
          </p:nvPr>
        </p:nvSpPr>
        <p:spPr>
          <a:solidFill>
            <a:srgbClr val="FFFFFF"/>
          </a:solidFill>
          <a:ln/>
        </p:spPr>
      </p:sp>
      <p:sp>
        <p:nvSpPr>
          <p:cNvPr id="61444" name="Rectangle 3">
            <a:extLst>
              <a:ext uri="{FF2B5EF4-FFF2-40B4-BE49-F238E27FC236}">
                <a16:creationId xmlns:a16="http://schemas.microsoft.com/office/drawing/2014/main" id="{FACA7C87-8E3A-CC4B-B138-8D1252E454A4}"/>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A5E8EE1E-D8DF-7C4E-A0A0-A47E2649DC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B9B423B-DB0F-C345-B4AA-3F9E84E66D62}" type="slidenum">
              <a:rPr lang="en-US" altLang="en-US" sz="1200">
                <a:latin typeface="Times" pitchFamily="2" charset="0"/>
              </a:rPr>
              <a:pPr/>
              <a:t>25</a:t>
            </a:fld>
            <a:endParaRPr lang="en-US" altLang="en-US" sz="1200">
              <a:latin typeface="Times" pitchFamily="2" charset="0"/>
            </a:endParaRPr>
          </a:p>
        </p:txBody>
      </p:sp>
      <p:sp>
        <p:nvSpPr>
          <p:cNvPr id="63491" name="Rectangle 2">
            <a:extLst>
              <a:ext uri="{FF2B5EF4-FFF2-40B4-BE49-F238E27FC236}">
                <a16:creationId xmlns:a16="http://schemas.microsoft.com/office/drawing/2014/main" id="{BDD0F4F9-DC66-B344-A939-0FF1216802F0}"/>
              </a:ext>
            </a:extLst>
          </p:cNvPr>
          <p:cNvSpPr>
            <a:spLocks noGrp="1" noRot="1" noChangeAspect="1" noChangeArrowheads="1" noTextEdit="1"/>
          </p:cNvSpPr>
          <p:nvPr>
            <p:ph type="sldImg"/>
          </p:nvPr>
        </p:nvSpPr>
        <p:spPr>
          <a:solidFill>
            <a:srgbClr val="FFFFFF"/>
          </a:solidFill>
          <a:ln/>
        </p:spPr>
      </p:sp>
      <p:sp>
        <p:nvSpPr>
          <p:cNvPr id="63492" name="Rectangle 3">
            <a:extLst>
              <a:ext uri="{FF2B5EF4-FFF2-40B4-BE49-F238E27FC236}">
                <a16:creationId xmlns:a16="http://schemas.microsoft.com/office/drawing/2014/main" id="{6F75E022-236A-F747-97CB-F96F85AF11FB}"/>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5B563B03-1699-144A-A604-CC612FE5E2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CA8CB71-BC00-154A-B9B6-C5D310C764C4}" type="slidenum">
              <a:rPr lang="en-US" altLang="en-US" sz="1200">
                <a:latin typeface="Times" pitchFamily="2" charset="0"/>
              </a:rPr>
              <a:pPr/>
              <a:t>26</a:t>
            </a:fld>
            <a:endParaRPr lang="en-US" altLang="en-US" sz="1200">
              <a:latin typeface="Times" pitchFamily="2" charset="0"/>
            </a:endParaRPr>
          </a:p>
        </p:txBody>
      </p:sp>
      <p:sp>
        <p:nvSpPr>
          <p:cNvPr id="65539" name="Rectangle 2">
            <a:extLst>
              <a:ext uri="{FF2B5EF4-FFF2-40B4-BE49-F238E27FC236}">
                <a16:creationId xmlns:a16="http://schemas.microsoft.com/office/drawing/2014/main" id="{9669675E-FED1-6745-AD21-CBA2E9771133}"/>
              </a:ext>
            </a:extLst>
          </p:cNvPr>
          <p:cNvSpPr>
            <a:spLocks noGrp="1" noRot="1" noChangeAspect="1" noChangeArrowheads="1" noTextEdit="1"/>
          </p:cNvSpPr>
          <p:nvPr>
            <p:ph type="sldImg"/>
          </p:nvPr>
        </p:nvSpPr>
        <p:spPr>
          <a:solidFill>
            <a:srgbClr val="FFFFFF"/>
          </a:solidFill>
          <a:ln/>
        </p:spPr>
      </p:sp>
      <p:sp>
        <p:nvSpPr>
          <p:cNvPr id="65540" name="Rectangle 3">
            <a:extLst>
              <a:ext uri="{FF2B5EF4-FFF2-40B4-BE49-F238E27FC236}">
                <a16:creationId xmlns:a16="http://schemas.microsoft.com/office/drawing/2014/main" id="{6AE539B5-A874-1642-89D1-BE70E0EF43C1}"/>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63ABEFC7-2BAA-7643-8F49-26F7DEBA1B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E9127A8-587E-9C4F-BCEF-5B597127C333}" type="slidenum">
              <a:rPr lang="en-US" altLang="en-US" sz="1200">
                <a:latin typeface="Times" pitchFamily="2" charset="0"/>
              </a:rPr>
              <a:pPr/>
              <a:t>27</a:t>
            </a:fld>
            <a:endParaRPr lang="en-US" altLang="en-US" sz="1200">
              <a:latin typeface="Times" pitchFamily="2" charset="0"/>
            </a:endParaRPr>
          </a:p>
        </p:txBody>
      </p:sp>
      <p:sp>
        <p:nvSpPr>
          <p:cNvPr id="67587" name="Rectangle 2">
            <a:extLst>
              <a:ext uri="{FF2B5EF4-FFF2-40B4-BE49-F238E27FC236}">
                <a16:creationId xmlns:a16="http://schemas.microsoft.com/office/drawing/2014/main" id="{DF312549-D62A-1A4D-B308-4B29514A7775}"/>
              </a:ext>
            </a:extLst>
          </p:cNvPr>
          <p:cNvSpPr>
            <a:spLocks noGrp="1" noRot="1" noChangeAspect="1" noChangeArrowheads="1" noTextEdit="1"/>
          </p:cNvSpPr>
          <p:nvPr>
            <p:ph type="sldImg"/>
          </p:nvPr>
        </p:nvSpPr>
        <p:spPr>
          <a:solidFill>
            <a:srgbClr val="FFFFFF"/>
          </a:solidFill>
          <a:ln/>
        </p:spPr>
      </p:sp>
      <p:sp>
        <p:nvSpPr>
          <p:cNvPr id="67588" name="Rectangle 3">
            <a:extLst>
              <a:ext uri="{FF2B5EF4-FFF2-40B4-BE49-F238E27FC236}">
                <a16:creationId xmlns:a16="http://schemas.microsoft.com/office/drawing/2014/main" id="{A5A59069-45F7-8C43-BDA7-96FF909CF22D}"/>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5FBC8741-C328-D94F-BE48-F702FAD3A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CC4CE91-67C4-D44C-BF35-6D61954A9898}" type="slidenum">
              <a:rPr lang="en-US" altLang="en-US" sz="1200">
                <a:latin typeface="Times" pitchFamily="2" charset="0"/>
              </a:rPr>
              <a:pPr/>
              <a:t>28</a:t>
            </a:fld>
            <a:endParaRPr lang="en-US" altLang="en-US" sz="1200">
              <a:latin typeface="Times" pitchFamily="2" charset="0"/>
            </a:endParaRPr>
          </a:p>
        </p:txBody>
      </p:sp>
      <p:sp>
        <p:nvSpPr>
          <p:cNvPr id="69635" name="Rectangle 2">
            <a:extLst>
              <a:ext uri="{FF2B5EF4-FFF2-40B4-BE49-F238E27FC236}">
                <a16:creationId xmlns:a16="http://schemas.microsoft.com/office/drawing/2014/main" id="{A3676A77-34C5-7746-ADD0-4A44374471BC}"/>
              </a:ext>
            </a:extLst>
          </p:cNvPr>
          <p:cNvSpPr>
            <a:spLocks noGrp="1" noRot="1" noChangeAspect="1" noChangeArrowheads="1" noTextEdit="1"/>
          </p:cNvSpPr>
          <p:nvPr>
            <p:ph type="sldImg"/>
          </p:nvPr>
        </p:nvSpPr>
        <p:spPr>
          <a:solidFill>
            <a:srgbClr val="FFFFFF"/>
          </a:solidFill>
          <a:ln/>
        </p:spPr>
      </p:sp>
      <p:sp>
        <p:nvSpPr>
          <p:cNvPr id="69636" name="Rectangle 3">
            <a:extLst>
              <a:ext uri="{FF2B5EF4-FFF2-40B4-BE49-F238E27FC236}">
                <a16:creationId xmlns:a16="http://schemas.microsoft.com/office/drawing/2014/main" id="{E55FEA2B-F65B-B749-9976-E53CFCE59A6F}"/>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DF2E9BFA-8948-8144-873F-4305ADA470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B160897-AB4B-064E-B914-FDE7F96B919E}" type="slidenum">
              <a:rPr lang="en-US" altLang="en-US" sz="1200">
                <a:latin typeface="Times" pitchFamily="2" charset="0"/>
              </a:rPr>
              <a:pPr/>
              <a:t>29</a:t>
            </a:fld>
            <a:endParaRPr lang="en-US" altLang="en-US" sz="1200">
              <a:latin typeface="Times" pitchFamily="2" charset="0"/>
            </a:endParaRPr>
          </a:p>
        </p:txBody>
      </p:sp>
      <p:sp>
        <p:nvSpPr>
          <p:cNvPr id="71683" name="Rectangle 2">
            <a:extLst>
              <a:ext uri="{FF2B5EF4-FFF2-40B4-BE49-F238E27FC236}">
                <a16:creationId xmlns:a16="http://schemas.microsoft.com/office/drawing/2014/main" id="{561E2C18-1159-E74A-B320-FDC024ADD2F4}"/>
              </a:ext>
            </a:extLst>
          </p:cNvPr>
          <p:cNvSpPr>
            <a:spLocks noGrp="1" noRot="1" noChangeAspect="1" noChangeArrowheads="1" noTextEdit="1"/>
          </p:cNvSpPr>
          <p:nvPr>
            <p:ph type="sldImg"/>
          </p:nvPr>
        </p:nvSpPr>
        <p:spPr>
          <a:solidFill>
            <a:srgbClr val="FFFFFF"/>
          </a:solidFill>
          <a:ln/>
        </p:spPr>
      </p:sp>
      <p:sp>
        <p:nvSpPr>
          <p:cNvPr id="71684" name="Rectangle 3">
            <a:extLst>
              <a:ext uri="{FF2B5EF4-FFF2-40B4-BE49-F238E27FC236}">
                <a16:creationId xmlns:a16="http://schemas.microsoft.com/office/drawing/2014/main" id="{9C3B9644-64E4-9045-A017-9D106AB469CB}"/>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36C83EB9-8E13-BC4E-BECD-D6AA148FD4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26DC1F5-CB67-0646-A24F-663E37CB779D}" type="slidenum">
              <a:rPr lang="en-US" altLang="en-US" sz="1200">
                <a:latin typeface="Times" pitchFamily="2" charset="0"/>
              </a:rPr>
              <a:pPr/>
              <a:t>3</a:t>
            </a:fld>
            <a:endParaRPr lang="en-US" altLang="en-US" sz="1200">
              <a:latin typeface="Times" pitchFamily="2" charset="0"/>
            </a:endParaRPr>
          </a:p>
        </p:txBody>
      </p:sp>
      <p:sp>
        <p:nvSpPr>
          <p:cNvPr id="22531" name="Rectangle 1026">
            <a:extLst>
              <a:ext uri="{FF2B5EF4-FFF2-40B4-BE49-F238E27FC236}">
                <a16:creationId xmlns:a16="http://schemas.microsoft.com/office/drawing/2014/main" id="{E10DB8D8-D9AC-5548-9A55-DDD6BFD17025}"/>
              </a:ext>
            </a:extLst>
          </p:cNvPr>
          <p:cNvSpPr>
            <a:spLocks noGrp="1" noRot="1" noChangeAspect="1" noChangeArrowheads="1" noTextEdit="1"/>
          </p:cNvSpPr>
          <p:nvPr>
            <p:ph type="sldImg"/>
          </p:nvPr>
        </p:nvSpPr>
        <p:spPr>
          <a:solidFill>
            <a:srgbClr val="FFFFFF"/>
          </a:solidFill>
          <a:ln/>
        </p:spPr>
      </p:sp>
      <p:sp>
        <p:nvSpPr>
          <p:cNvPr id="22532" name="Rectangle 1027">
            <a:extLst>
              <a:ext uri="{FF2B5EF4-FFF2-40B4-BE49-F238E27FC236}">
                <a16:creationId xmlns:a16="http://schemas.microsoft.com/office/drawing/2014/main" id="{53AAD487-49D8-0F44-B15F-45B31D8EF0FA}"/>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ED02D1AF-AF3D-CF45-9CBD-E0BB9D581F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5B14AA7-822F-A542-A40A-56401B8583DD}" type="slidenum">
              <a:rPr lang="en-US" altLang="en-US" sz="1200">
                <a:latin typeface="Times" pitchFamily="2" charset="0"/>
              </a:rPr>
              <a:pPr/>
              <a:t>30</a:t>
            </a:fld>
            <a:endParaRPr lang="en-US" altLang="en-US" sz="1200">
              <a:latin typeface="Times" pitchFamily="2" charset="0"/>
            </a:endParaRPr>
          </a:p>
        </p:txBody>
      </p:sp>
      <p:sp>
        <p:nvSpPr>
          <p:cNvPr id="73731" name="Rectangle 2">
            <a:extLst>
              <a:ext uri="{FF2B5EF4-FFF2-40B4-BE49-F238E27FC236}">
                <a16:creationId xmlns:a16="http://schemas.microsoft.com/office/drawing/2014/main" id="{1AACAFDC-573F-7F4E-B84C-D3A7F54F0E59}"/>
              </a:ext>
            </a:extLst>
          </p:cNvPr>
          <p:cNvSpPr>
            <a:spLocks noGrp="1" noRot="1" noChangeAspect="1" noChangeArrowheads="1" noTextEdit="1"/>
          </p:cNvSpPr>
          <p:nvPr>
            <p:ph type="sldImg"/>
          </p:nvPr>
        </p:nvSpPr>
        <p:spPr>
          <a:solidFill>
            <a:srgbClr val="FFFFFF"/>
          </a:solidFill>
          <a:ln/>
        </p:spPr>
      </p:sp>
      <p:sp>
        <p:nvSpPr>
          <p:cNvPr id="73732" name="Rectangle 3">
            <a:extLst>
              <a:ext uri="{FF2B5EF4-FFF2-40B4-BE49-F238E27FC236}">
                <a16:creationId xmlns:a16="http://schemas.microsoft.com/office/drawing/2014/main" id="{024E0B43-2E6E-C241-9A57-65813F05D559}"/>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7B93043F-34DF-944E-93EC-18B9D17968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A14593B-BC37-2C43-B93B-9A775C83CF6D}" type="slidenum">
              <a:rPr lang="en-US" altLang="en-US" sz="1200">
                <a:latin typeface="Times" pitchFamily="2" charset="0"/>
              </a:rPr>
              <a:pPr/>
              <a:t>31</a:t>
            </a:fld>
            <a:endParaRPr lang="en-US" altLang="en-US" sz="1200">
              <a:latin typeface="Times" pitchFamily="2" charset="0"/>
            </a:endParaRPr>
          </a:p>
        </p:txBody>
      </p:sp>
      <p:sp>
        <p:nvSpPr>
          <p:cNvPr id="75779" name="Rectangle 2">
            <a:extLst>
              <a:ext uri="{FF2B5EF4-FFF2-40B4-BE49-F238E27FC236}">
                <a16:creationId xmlns:a16="http://schemas.microsoft.com/office/drawing/2014/main" id="{04C4C749-0472-B047-8469-B219016659E6}"/>
              </a:ext>
            </a:extLst>
          </p:cNvPr>
          <p:cNvSpPr>
            <a:spLocks noGrp="1" noRot="1" noChangeAspect="1" noChangeArrowheads="1" noTextEdit="1"/>
          </p:cNvSpPr>
          <p:nvPr>
            <p:ph type="sldImg"/>
          </p:nvPr>
        </p:nvSpPr>
        <p:spPr>
          <a:solidFill>
            <a:srgbClr val="FFFFFF"/>
          </a:solidFill>
          <a:ln/>
        </p:spPr>
      </p:sp>
      <p:sp>
        <p:nvSpPr>
          <p:cNvPr id="75780" name="Rectangle 3">
            <a:extLst>
              <a:ext uri="{FF2B5EF4-FFF2-40B4-BE49-F238E27FC236}">
                <a16:creationId xmlns:a16="http://schemas.microsoft.com/office/drawing/2014/main" id="{1A21C6C6-B02D-8441-9709-E73EDEA0136A}"/>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Microtubules are </a:t>
            </a:r>
            <a:r>
              <a:rPr lang="en-US" altLang="en-US" u="sng">
                <a:latin typeface="Arial" panose="020B0604020202020204" pitchFamily="34" charset="0"/>
              </a:rPr>
              <a:t>NOT</a:t>
            </a:r>
            <a:r>
              <a:rPr lang="en-US" altLang="en-US">
                <a:latin typeface="Arial" panose="020B0604020202020204" pitchFamily="34" charset="0"/>
              </a:rPr>
              <a:t> reeled in to centrioles like line on a fishing rod.</a:t>
            </a:r>
          </a:p>
          <a:p>
            <a:pPr eaLnBrk="1" hangingPunct="1"/>
            <a:r>
              <a:rPr lang="en-US" altLang="en-US">
                <a:latin typeface="Arial" panose="020B0604020202020204" pitchFamily="34" charset="0"/>
              </a:rPr>
              <a:t>The motor proteins walk along the microtubule like little hanging robots on a clothes line.</a:t>
            </a:r>
          </a:p>
          <a:p>
            <a:pPr eaLnBrk="1" hangingPunct="1"/>
            <a:r>
              <a:rPr lang="en-US" altLang="en-US">
                <a:latin typeface="Arial" panose="020B0604020202020204" pitchFamily="34" charset="0"/>
              </a:rPr>
              <a:t>In dividing animal cells, non-kinetochore microtubules are responsible for elongating the whole cell during anaphase, readying fro cytokinesis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460E0867-58EB-CC4F-976E-AE8614AFD9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D3BC4C-A2BA-DA4B-92EA-0F9E157FF2E9}" type="slidenum">
              <a:rPr lang="en-US" altLang="en-US" sz="1200">
                <a:latin typeface="Times" pitchFamily="2" charset="0"/>
              </a:rPr>
              <a:pPr/>
              <a:t>32</a:t>
            </a:fld>
            <a:endParaRPr lang="en-US" altLang="en-US" sz="1200">
              <a:latin typeface="Times" pitchFamily="2" charset="0"/>
            </a:endParaRPr>
          </a:p>
        </p:txBody>
      </p:sp>
      <p:sp>
        <p:nvSpPr>
          <p:cNvPr id="77827" name="Rectangle 2">
            <a:extLst>
              <a:ext uri="{FF2B5EF4-FFF2-40B4-BE49-F238E27FC236}">
                <a16:creationId xmlns:a16="http://schemas.microsoft.com/office/drawing/2014/main" id="{C6A9B145-30E1-684B-9D77-089AB08E453A}"/>
              </a:ext>
            </a:extLst>
          </p:cNvPr>
          <p:cNvSpPr>
            <a:spLocks noGrp="1" noRot="1" noChangeAspect="1" noChangeArrowheads="1" noTextEdit="1"/>
          </p:cNvSpPr>
          <p:nvPr>
            <p:ph type="sldImg"/>
          </p:nvPr>
        </p:nvSpPr>
        <p:spPr>
          <a:solidFill>
            <a:srgbClr val="FFFFFF"/>
          </a:solidFill>
          <a:ln/>
        </p:spPr>
      </p:sp>
      <p:sp>
        <p:nvSpPr>
          <p:cNvPr id="77828" name="Rectangle 3">
            <a:extLst>
              <a:ext uri="{FF2B5EF4-FFF2-40B4-BE49-F238E27FC236}">
                <a16:creationId xmlns:a16="http://schemas.microsoft.com/office/drawing/2014/main" id="{F3E0AD80-92A0-6E4B-A30C-99CAA5C42326}"/>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994EA93F-6E1A-5A4C-9CAB-09D092D415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E13CA81-4144-2649-8D0E-D7ECB7BF1F14}" type="slidenum">
              <a:rPr lang="en-US" altLang="en-US" sz="1200">
                <a:latin typeface="Times" pitchFamily="2" charset="0"/>
              </a:rPr>
              <a:pPr/>
              <a:t>33</a:t>
            </a:fld>
            <a:endParaRPr lang="en-US" altLang="en-US" sz="1200">
              <a:latin typeface="Times" pitchFamily="2" charset="0"/>
            </a:endParaRPr>
          </a:p>
        </p:txBody>
      </p:sp>
      <p:sp>
        <p:nvSpPr>
          <p:cNvPr id="79875" name="Rectangle 2">
            <a:extLst>
              <a:ext uri="{FF2B5EF4-FFF2-40B4-BE49-F238E27FC236}">
                <a16:creationId xmlns:a16="http://schemas.microsoft.com/office/drawing/2014/main" id="{53072C9A-C973-6F43-AE73-70C14ADE1CBC}"/>
              </a:ext>
            </a:extLst>
          </p:cNvPr>
          <p:cNvSpPr>
            <a:spLocks noGrp="1" noRot="1" noChangeAspect="1" noChangeArrowheads="1" noTextEdit="1"/>
          </p:cNvSpPr>
          <p:nvPr>
            <p:ph type="sldImg"/>
          </p:nvPr>
        </p:nvSpPr>
        <p:spPr>
          <a:solidFill>
            <a:srgbClr val="FFFFFF"/>
          </a:solidFill>
          <a:ln/>
        </p:spPr>
      </p:sp>
      <p:sp>
        <p:nvSpPr>
          <p:cNvPr id="79876" name="Rectangle 3">
            <a:extLst>
              <a:ext uri="{FF2B5EF4-FFF2-40B4-BE49-F238E27FC236}">
                <a16:creationId xmlns:a16="http://schemas.microsoft.com/office/drawing/2014/main" id="{DC7423CE-B8BF-EE4B-BE28-63F6F65964F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rPr>
              <a:t>Division of cytoplasm happens quickly.</a:t>
            </a:r>
            <a:endParaRPr lang="en-US" altLang="en-US">
              <a:solidFill>
                <a:srgbClr val="000000"/>
              </a:solidFill>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41F771B2-DF0A-1445-A8F9-4CAE796C77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2F0A418-6B97-BB42-89E9-807FEA2FFE6F}" type="slidenum">
              <a:rPr lang="en-US" altLang="en-US" sz="1200">
                <a:latin typeface="Times" pitchFamily="2" charset="0"/>
              </a:rPr>
              <a:pPr/>
              <a:t>34</a:t>
            </a:fld>
            <a:endParaRPr lang="en-US" altLang="en-US" sz="1200">
              <a:latin typeface="Times" pitchFamily="2" charset="0"/>
            </a:endParaRPr>
          </a:p>
        </p:txBody>
      </p:sp>
      <p:sp>
        <p:nvSpPr>
          <p:cNvPr id="81923" name="Rectangle 2">
            <a:extLst>
              <a:ext uri="{FF2B5EF4-FFF2-40B4-BE49-F238E27FC236}">
                <a16:creationId xmlns:a16="http://schemas.microsoft.com/office/drawing/2014/main" id="{25FC867B-9615-544D-AD1B-ED8AC05D0790}"/>
              </a:ext>
            </a:extLst>
          </p:cNvPr>
          <p:cNvSpPr>
            <a:spLocks noGrp="1" noRot="1" noChangeAspect="1" noChangeArrowheads="1" noTextEdit="1"/>
          </p:cNvSpPr>
          <p:nvPr>
            <p:ph type="sldImg"/>
          </p:nvPr>
        </p:nvSpPr>
        <p:spPr>
          <a:solidFill>
            <a:srgbClr val="FFFFFF"/>
          </a:solidFill>
          <a:ln/>
        </p:spPr>
      </p:sp>
      <p:sp>
        <p:nvSpPr>
          <p:cNvPr id="81924" name="Rectangle 3">
            <a:extLst>
              <a:ext uri="{FF2B5EF4-FFF2-40B4-BE49-F238E27FC236}">
                <a16:creationId xmlns:a16="http://schemas.microsoft.com/office/drawing/2014/main" id="{C1F94E58-050A-7B47-B2F8-51D293837A50}"/>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6A28AAEC-3580-C846-B87F-3E986DF151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F2514F0-DC59-E748-ADA1-F96C474EFE94}" type="slidenum">
              <a:rPr lang="en-US" altLang="en-US" sz="1200">
                <a:latin typeface="Times" pitchFamily="2" charset="0"/>
              </a:rPr>
              <a:pPr/>
              <a:t>35</a:t>
            </a:fld>
            <a:endParaRPr lang="en-US" altLang="en-US" sz="1200">
              <a:latin typeface="Times" pitchFamily="2" charset="0"/>
            </a:endParaRPr>
          </a:p>
        </p:txBody>
      </p:sp>
      <p:sp>
        <p:nvSpPr>
          <p:cNvPr id="83971" name="Rectangle 2">
            <a:extLst>
              <a:ext uri="{FF2B5EF4-FFF2-40B4-BE49-F238E27FC236}">
                <a16:creationId xmlns:a16="http://schemas.microsoft.com/office/drawing/2014/main" id="{FF3021AF-71F6-B743-A180-FF784154C10E}"/>
              </a:ext>
            </a:extLst>
          </p:cNvPr>
          <p:cNvSpPr>
            <a:spLocks noGrp="1" noRot="1" noChangeAspect="1" noChangeArrowheads="1" noTextEdit="1"/>
          </p:cNvSpPr>
          <p:nvPr>
            <p:ph type="sldImg"/>
          </p:nvPr>
        </p:nvSpPr>
        <p:spPr>
          <a:solidFill>
            <a:srgbClr val="FFFFFF"/>
          </a:solidFill>
          <a:ln/>
        </p:spPr>
      </p:sp>
      <p:sp>
        <p:nvSpPr>
          <p:cNvPr id="83972" name="Rectangle 3">
            <a:extLst>
              <a:ext uri="{FF2B5EF4-FFF2-40B4-BE49-F238E27FC236}">
                <a16:creationId xmlns:a16="http://schemas.microsoft.com/office/drawing/2014/main" id="{732BC02A-4A5B-6541-AA5F-5AA3D919B903}"/>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6FAA27AB-DCD1-F243-83C1-665CA75C20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06F6DAE-3EAC-3740-B355-8BE66FCAAEAC}" type="slidenum">
              <a:rPr lang="en-US" altLang="en-US" sz="1200">
                <a:latin typeface="Times" pitchFamily="2" charset="0"/>
              </a:rPr>
              <a:pPr/>
              <a:t>36</a:t>
            </a:fld>
            <a:endParaRPr lang="en-US" altLang="en-US" sz="1200">
              <a:latin typeface="Times" pitchFamily="2" charset="0"/>
            </a:endParaRPr>
          </a:p>
        </p:txBody>
      </p:sp>
      <p:sp>
        <p:nvSpPr>
          <p:cNvPr id="86019" name="Rectangle 2">
            <a:extLst>
              <a:ext uri="{FF2B5EF4-FFF2-40B4-BE49-F238E27FC236}">
                <a16:creationId xmlns:a16="http://schemas.microsoft.com/office/drawing/2014/main" id="{2D63FBC1-A55E-A242-B781-E222C533EB9A}"/>
              </a:ext>
            </a:extLst>
          </p:cNvPr>
          <p:cNvSpPr>
            <a:spLocks noGrp="1" noRot="1" noChangeAspect="1" noChangeArrowheads="1" noTextEdit="1"/>
          </p:cNvSpPr>
          <p:nvPr>
            <p:ph type="sldImg"/>
          </p:nvPr>
        </p:nvSpPr>
        <p:spPr>
          <a:solidFill>
            <a:srgbClr val="FFFFFF"/>
          </a:solidFill>
          <a:ln/>
        </p:spPr>
      </p:sp>
      <p:sp>
        <p:nvSpPr>
          <p:cNvPr id="86020" name="Rectangle 3">
            <a:extLst>
              <a:ext uri="{FF2B5EF4-FFF2-40B4-BE49-F238E27FC236}">
                <a16:creationId xmlns:a16="http://schemas.microsoft.com/office/drawing/2014/main" id="{2F80C986-F649-384D-8BBB-E6FC63015BA3}"/>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AEA17E20-59EA-8145-9059-F69C3C5B39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C4D62B8-86B1-4C4E-802B-EE48869A5E3C}" type="slidenum">
              <a:rPr lang="en-US" altLang="en-US" sz="1200">
                <a:latin typeface="Times" pitchFamily="2" charset="0"/>
              </a:rPr>
              <a:pPr/>
              <a:t>37</a:t>
            </a:fld>
            <a:endParaRPr lang="en-US" altLang="en-US" sz="1200">
              <a:latin typeface="Times" pitchFamily="2" charset="0"/>
            </a:endParaRPr>
          </a:p>
        </p:txBody>
      </p:sp>
      <p:sp>
        <p:nvSpPr>
          <p:cNvPr id="88067" name="Rectangle 2">
            <a:extLst>
              <a:ext uri="{FF2B5EF4-FFF2-40B4-BE49-F238E27FC236}">
                <a16:creationId xmlns:a16="http://schemas.microsoft.com/office/drawing/2014/main" id="{8EA7DC49-1488-DC4A-8133-DEDEEF2E8933}"/>
              </a:ext>
            </a:extLst>
          </p:cNvPr>
          <p:cNvSpPr>
            <a:spLocks noGrp="1" noRot="1" noChangeAspect="1" noChangeArrowheads="1" noTextEdit="1"/>
          </p:cNvSpPr>
          <p:nvPr>
            <p:ph type="sldImg"/>
          </p:nvPr>
        </p:nvSpPr>
        <p:spPr>
          <a:solidFill>
            <a:srgbClr val="FFFFFF"/>
          </a:solidFill>
          <a:ln/>
        </p:spPr>
      </p:sp>
      <p:sp>
        <p:nvSpPr>
          <p:cNvPr id="88068" name="Rectangle 3">
            <a:extLst>
              <a:ext uri="{FF2B5EF4-FFF2-40B4-BE49-F238E27FC236}">
                <a16:creationId xmlns:a16="http://schemas.microsoft.com/office/drawing/2014/main" id="{784051DF-6E8B-D94A-B9C8-B851409231FF}"/>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800">
              <a:solidFill>
                <a:srgbClr val="000000"/>
              </a:solidFill>
              <a:latin typeface="Geneva" panose="020B050303040404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7C8521BA-D3FD-B942-ADCA-CB8EE3B88C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F3EC834-26DF-154C-9152-66F45FC6CD4E}" type="slidenum">
              <a:rPr lang="en-US" altLang="en-US" sz="1200">
                <a:latin typeface="Times" pitchFamily="2" charset="0"/>
              </a:rPr>
              <a:pPr/>
              <a:t>38</a:t>
            </a:fld>
            <a:endParaRPr lang="en-US" altLang="en-US" sz="1200">
              <a:latin typeface="Times" pitchFamily="2" charset="0"/>
            </a:endParaRPr>
          </a:p>
        </p:txBody>
      </p:sp>
      <p:sp>
        <p:nvSpPr>
          <p:cNvPr id="90115" name="Rectangle 2">
            <a:extLst>
              <a:ext uri="{FF2B5EF4-FFF2-40B4-BE49-F238E27FC236}">
                <a16:creationId xmlns:a16="http://schemas.microsoft.com/office/drawing/2014/main" id="{61607077-8D5E-5443-82E7-1591E192A6B1}"/>
              </a:ext>
            </a:extLst>
          </p:cNvPr>
          <p:cNvSpPr>
            <a:spLocks noGrp="1" noRot="1" noChangeAspect="1" noChangeArrowheads="1" noTextEdit="1"/>
          </p:cNvSpPr>
          <p:nvPr>
            <p:ph type="sldImg"/>
          </p:nvPr>
        </p:nvSpPr>
        <p:spPr>
          <a:solidFill>
            <a:srgbClr val="FFFFFF"/>
          </a:solidFill>
          <a:ln/>
        </p:spPr>
      </p:sp>
      <p:sp>
        <p:nvSpPr>
          <p:cNvPr id="90116" name="Rectangle 3">
            <a:extLst>
              <a:ext uri="{FF2B5EF4-FFF2-40B4-BE49-F238E27FC236}">
                <a16:creationId xmlns:a16="http://schemas.microsoft.com/office/drawing/2014/main" id="{F2AFD13A-A954-6240-B1E1-9C1CE1D9DAE7}"/>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B750B9D1-1C95-4D41-B52A-612D574150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DAA68A5-5F3C-614D-83A8-17792196AE8D}" type="slidenum">
              <a:rPr lang="en-US" altLang="en-US" sz="1200">
                <a:latin typeface="Times" pitchFamily="2" charset="0"/>
              </a:rPr>
              <a:pPr/>
              <a:t>39</a:t>
            </a:fld>
            <a:endParaRPr lang="en-US" altLang="en-US" sz="1200">
              <a:latin typeface="Times" pitchFamily="2" charset="0"/>
            </a:endParaRPr>
          </a:p>
        </p:txBody>
      </p:sp>
      <p:sp>
        <p:nvSpPr>
          <p:cNvPr id="92163" name="Rectangle 2">
            <a:extLst>
              <a:ext uri="{FF2B5EF4-FFF2-40B4-BE49-F238E27FC236}">
                <a16:creationId xmlns:a16="http://schemas.microsoft.com/office/drawing/2014/main" id="{9016851B-2B2E-9343-9B52-AA09604C1DBD}"/>
              </a:ext>
            </a:extLst>
          </p:cNvPr>
          <p:cNvSpPr>
            <a:spLocks noGrp="1" noRot="1" noChangeAspect="1" noChangeArrowheads="1" noTextEdit="1"/>
          </p:cNvSpPr>
          <p:nvPr>
            <p:ph type="sldImg"/>
          </p:nvPr>
        </p:nvSpPr>
        <p:spPr>
          <a:solidFill>
            <a:srgbClr val="FFFFFF"/>
          </a:solidFill>
          <a:ln/>
        </p:spPr>
      </p:sp>
      <p:sp>
        <p:nvSpPr>
          <p:cNvPr id="92164" name="Rectangle 3">
            <a:extLst>
              <a:ext uri="{FF2B5EF4-FFF2-40B4-BE49-F238E27FC236}">
                <a16:creationId xmlns:a16="http://schemas.microsoft.com/office/drawing/2014/main" id="{25ECFDDE-7FFE-0742-A4E5-2C0B5B17DCC8}"/>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BD3091C3-5BA3-A742-991D-48F240678B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4AED94D-1F8C-4E48-8CB2-0F3308670A6E}" type="slidenum">
              <a:rPr lang="en-US" altLang="en-US" sz="1200">
                <a:latin typeface="Times" pitchFamily="2" charset="0"/>
              </a:rPr>
              <a:pPr/>
              <a:t>4</a:t>
            </a:fld>
            <a:endParaRPr lang="en-US" altLang="en-US" sz="1200">
              <a:latin typeface="Times" pitchFamily="2" charset="0"/>
            </a:endParaRPr>
          </a:p>
        </p:txBody>
      </p:sp>
      <p:sp>
        <p:nvSpPr>
          <p:cNvPr id="24579" name="Rectangle 2">
            <a:extLst>
              <a:ext uri="{FF2B5EF4-FFF2-40B4-BE49-F238E27FC236}">
                <a16:creationId xmlns:a16="http://schemas.microsoft.com/office/drawing/2014/main" id="{06DD9CFF-2FF7-A146-ABCC-647D8D0438B8}"/>
              </a:ext>
            </a:extLst>
          </p:cNvPr>
          <p:cNvSpPr>
            <a:spLocks noGrp="1" noRot="1" noChangeAspect="1" noChangeArrowheads="1" noTextEdit="1"/>
          </p:cNvSpPr>
          <p:nvPr>
            <p:ph type="sldImg"/>
          </p:nvPr>
        </p:nvSpPr>
        <p:spPr>
          <a:solidFill>
            <a:srgbClr val="FFFFFF"/>
          </a:solidFill>
          <a:ln/>
        </p:spPr>
      </p:sp>
      <p:sp>
        <p:nvSpPr>
          <p:cNvPr id="24580" name="Rectangle 3">
            <a:extLst>
              <a:ext uri="{FF2B5EF4-FFF2-40B4-BE49-F238E27FC236}">
                <a16:creationId xmlns:a16="http://schemas.microsoft.com/office/drawing/2014/main" id="{C5A9AA2C-56C7-9B40-AF89-7AE2F79AE872}"/>
              </a:ext>
            </a:extLst>
          </p:cNvPr>
          <p:cNvSpPr>
            <a:spLocks noGrp="1" noChangeArrowheads="1"/>
          </p:cNvSpPr>
          <p:nvPr>
            <p:ph type="body" idx="1"/>
          </p:nvPr>
        </p:nvSpPr>
        <p:spPr>
          <a:solidFill>
            <a:srgbClr val="FFFFFF"/>
          </a:solidFill>
          <a:ln>
            <a:solidFill>
              <a:srgbClr val="000000"/>
            </a:solidFill>
          </a:ln>
        </p:spPr>
        <p:txBody>
          <a:bodyPr/>
          <a:lstStyle/>
          <a:p>
            <a:pPr marL="177800" indent="-177800" eaLnBrk="1" hangingPunct="1">
              <a:buFont typeface="Wingdings" pitchFamily="2" charset="2"/>
              <a:buChar char="§"/>
            </a:pPr>
            <a:r>
              <a:rPr lang="en-US" altLang="en-US">
                <a:latin typeface="Arial" panose="020B0604020202020204" pitchFamily="34" charset="0"/>
              </a:rPr>
              <a:t>Unicellular organisms</a:t>
            </a:r>
          </a:p>
          <a:p>
            <a:pPr marL="457200" lvl="1" indent="-165100" eaLnBrk="1" hangingPunct="1"/>
            <a:r>
              <a:rPr lang="en-US" altLang="en-US">
                <a:latin typeface="Arial" panose="020B0604020202020204" pitchFamily="34" charset="0"/>
                <a:ea typeface="ＭＳ Ｐゴシック" panose="020B0600070205080204" pitchFamily="34" charset="-128"/>
              </a:rPr>
              <a:t>Cell division = reproduction</a:t>
            </a:r>
          </a:p>
          <a:p>
            <a:pPr marL="796925" lvl="2" indent="-161925" eaLnBrk="1" hangingPunct="1"/>
            <a:r>
              <a:rPr lang="en-US" altLang="en-US">
                <a:latin typeface="Arial" panose="020B0604020202020204" pitchFamily="34" charset="0"/>
                <a:ea typeface="ＭＳ Ｐゴシック" panose="020B0600070205080204" pitchFamily="34" charset="-128"/>
              </a:rPr>
              <a:t>Reproduces entire organism&amp; increase population</a:t>
            </a:r>
          </a:p>
          <a:p>
            <a:pPr marL="177800" indent="-177800" eaLnBrk="1" hangingPunct="1">
              <a:buFont typeface="Wingdings" pitchFamily="2" charset="2"/>
              <a:buChar char="§"/>
            </a:pPr>
            <a:r>
              <a:rPr lang="en-US" altLang="en-US">
                <a:latin typeface="Arial" panose="020B0604020202020204" pitchFamily="34" charset="0"/>
              </a:rPr>
              <a:t>Multicellular organisms</a:t>
            </a:r>
          </a:p>
          <a:p>
            <a:pPr marL="457200" lvl="1" indent="-165100" eaLnBrk="1" hangingPunct="1"/>
            <a:r>
              <a:rPr lang="en-US" altLang="en-US">
                <a:latin typeface="Arial" panose="020B0604020202020204" pitchFamily="34" charset="0"/>
                <a:ea typeface="ＭＳ Ｐゴシック" panose="020B0600070205080204" pitchFamily="34" charset="-128"/>
              </a:rPr>
              <a:t>Cell division provides for </a:t>
            </a:r>
            <a:r>
              <a:rPr lang="en-US" altLang="en-US">
                <a:solidFill>
                  <a:schemeClr val="tx2"/>
                </a:solidFill>
                <a:latin typeface="Arial" panose="020B0604020202020204" pitchFamily="34" charset="0"/>
                <a:ea typeface="ＭＳ Ｐゴシック" panose="020B0600070205080204" pitchFamily="34" charset="-128"/>
              </a:rPr>
              <a:t>growth &amp; development</a:t>
            </a:r>
            <a:r>
              <a:rPr lang="en-US" altLang="en-US">
                <a:latin typeface="Arial" panose="020B0604020202020204" pitchFamily="34" charset="0"/>
                <a:ea typeface="ＭＳ Ｐゴシック" panose="020B0600070205080204" pitchFamily="34" charset="-128"/>
              </a:rPr>
              <a:t> in a multicellular organism that begins as a fertilized egg</a:t>
            </a:r>
          </a:p>
          <a:p>
            <a:pPr marL="457200" lvl="1" indent="-165100" eaLnBrk="1" hangingPunct="1"/>
            <a:r>
              <a:rPr lang="en-US" altLang="en-US">
                <a:latin typeface="Arial" panose="020B0604020202020204" pitchFamily="34" charset="0"/>
                <a:ea typeface="ＭＳ Ｐゴシック" panose="020B0600070205080204" pitchFamily="34" charset="-128"/>
              </a:rPr>
              <a:t>Also use cell division to </a:t>
            </a:r>
            <a:r>
              <a:rPr lang="en-US" altLang="en-US">
                <a:solidFill>
                  <a:schemeClr val="tx2"/>
                </a:solidFill>
                <a:latin typeface="Arial" panose="020B0604020202020204" pitchFamily="34" charset="0"/>
                <a:ea typeface="ＭＳ Ｐゴシック" panose="020B0600070205080204" pitchFamily="34" charset="-128"/>
              </a:rPr>
              <a:t>repair &amp; renew</a:t>
            </a:r>
            <a:r>
              <a:rPr lang="en-US" altLang="en-US">
                <a:latin typeface="Arial" panose="020B0604020202020204" pitchFamily="34" charset="0"/>
                <a:ea typeface="ＭＳ Ｐゴシック" panose="020B0600070205080204" pitchFamily="34" charset="-128"/>
              </a:rPr>
              <a:t> cells that die from normal wear &amp; tear or accidents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C985D072-E926-214E-A7FF-EF0271D189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E03C2ED-B94B-9B4C-971A-D6AA222158A1}" type="slidenum">
              <a:rPr lang="en-US" altLang="en-US" sz="1200">
                <a:latin typeface="Times" pitchFamily="2" charset="0"/>
              </a:rPr>
              <a:pPr/>
              <a:t>40</a:t>
            </a:fld>
            <a:endParaRPr lang="en-US" altLang="en-US" sz="1200">
              <a:latin typeface="Times" pitchFamily="2" charset="0"/>
            </a:endParaRPr>
          </a:p>
        </p:txBody>
      </p:sp>
      <p:sp>
        <p:nvSpPr>
          <p:cNvPr id="94211" name="Rectangle 2">
            <a:extLst>
              <a:ext uri="{FF2B5EF4-FFF2-40B4-BE49-F238E27FC236}">
                <a16:creationId xmlns:a16="http://schemas.microsoft.com/office/drawing/2014/main" id="{35EBF58E-49EA-5143-BA55-5CA90EEE6563}"/>
              </a:ext>
            </a:extLst>
          </p:cNvPr>
          <p:cNvSpPr>
            <a:spLocks noGrp="1" noRot="1" noChangeAspect="1" noChangeArrowheads="1" noTextEdit="1"/>
          </p:cNvSpPr>
          <p:nvPr>
            <p:ph type="sldImg"/>
          </p:nvPr>
        </p:nvSpPr>
        <p:spPr>
          <a:solidFill>
            <a:srgbClr val="FFFFFF"/>
          </a:solidFill>
          <a:ln/>
        </p:spPr>
      </p:sp>
      <p:sp>
        <p:nvSpPr>
          <p:cNvPr id="94212" name="Rectangle 3">
            <a:extLst>
              <a:ext uri="{FF2B5EF4-FFF2-40B4-BE49-F238E27FC236}">
                <a16:creationId xmlns:a16="http://schemas.microsoft.com/office/drawing/2014/main" id="{F497B989-D2DE-6241-91FB-B20963946523}"/>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08D18F90-98D8-434F-8F5C-66A6B6E15B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3050E2B-A864-AD43-866B-773F2F6D2C02}" type="slidenum">
              <a:rPr lang="en-US" altLang="en-US" sz="1200">
                <a:latin typeface="Times" pitchFamily="2" charset="0"/>
              </a:rPr>
              <a:pPr/>
              <a:t>41</a:t>
            </a:fld>
            <a:endParaRPr lang="en-US" altLang="en-US" sz="1200">
              <a:latin typeface="Times" pitchFamily="2" charset="0"/>
            </a:endParaRPr>
          </a:p>
        </p:txBody>
      </p:sp>
      <p:sp>
        <p:nvSpPr>
          <p:cNvPr id="96259" name="Rectangle 2">
            <a:extLst>
              <a:ext uri="{FF2B5EF4-FFF2-40B4-BE49-F238E27FC236}">
                <a16:creationId xmlns:a16="http://schemas.microsoft.com/office/drawing/2014/main" id="{8CE78146-7A11-5346-AEA1-A2A0253B573E}"/>
              </a:ext>
            </a:extLst>
          </p:cNvPr>
          <p:cNvSpPr>
            <a:spLocks noGrp="1" noRot="1" noChangeAspect="1" noChangeArrowheads="1" noTextEdit="1"/>
          </p:cNvSpPr>
          <p:nvPr>
            <p:ph type="sldImg"/>
          </p:nvPr>
        </p:nvSpPr>
        <p:spPr>
          <a:solidFill>
            <a:srgbClr val="FFFFFF"/>
          </a:solidFill>
          <a:ln/>
        </p:spPr>
      </p:sp>
      <p:sp>
        <p:nvSpPr>
          <p:cNvPr id="96260" name="Rectangle 3">
            <a:extLst>
              <a:ext uri="{FF2B5EF4-FFF2-40B4-BE49-F238E27FC236}">
                <a16:creationId xmlns:a16="http://schemas.microsoft.com/office/drawing/2014/main" id="{1150D0FE-5415-5947-96C8-432D1B31332C}"/>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94E59A1F-DCA3-5B43-A1E5-56247BA09B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32F7F2A-5F95-4643-9A69-A49AE9AAE3B1}" type="slidenum">
              <a:rPr lang="en-US" altLang="en-US" sz="1200">
                <a:latin typeface="Times" pitchFamily="2" charset="0"/>
              </a:rPr>
              <a:pPr/>
              <a:t>42</a:t>
            </a:fld>
            <a:endParaRPr lang="en-US" altLang="en-US" sz="1200">
              <a:latin typeface="Times" pitchFamily="2" charset="0"/>
            </a:endParaRPr>
          </a:p>
        </p:txBody>
      </p:sp>
      <p:sp>
        <p:nvSpPr>
          <p:cNvPr id="98307" name="Rectangle 2">
            <a:extLst>
              <a:ext uri="{FF2B5EF4-FFF2-40B4-BE49-F238E27FC236}">
                <a16:creationId xmlns:a16="http://schemas.microsoft.com/office/drawing/2014/main" id="{E55DE14D-EF50-D94A-A0DC-FB479D136ACA}"/>
              </a:ext>
            </a:extLst>
          </p:cNvPr>
          <p:cNvSpPr>
            <a:spLocks noGrp="1" noRot="1" noChangeAspect="1" noChangeArrowheads="1" noTextEdit="1"/>
          </p:cNvSpPr>
          <p:nvPr>
            <p:ph type="sldImg"/>
          </p:nvPr>
        </p:nvSpPr>
        <p:spPr>
          <a:solidFill>
            <a:srgbClr val="FFFFFF"/>
          </a:solidFill>
          <a:ln/>
        </p:spPr>
      </p:sp>
      <p:sp>
        <p:nvSpPr>
          <p:cNvPr id="98308" name="Rectangle 3">
            <a:extLst>
              <a:ext uri="{FF2B5EF4-FFF2-40B4-BE49-F238E27FC236}">
                <a16:creationId xmlns:a16="http://schemas.microsoft.com/office/drawing/2014/main" id="{70F9BDCD-44DA-344C-84D1-F717AA1041B2}"/>
              </a:ext>
            </a:extLst>
          </p:cNvPr>
          <p:cNvSpPr>
            <a:spLocks noGrp="1" noChangeArrowheads="1"/>
          </p:cNvSpPr>
          <p:nvPr>
            <p:ph type="body" idx="1"/>
          </p:nvPr>
        </p:nvSpPr>
        <p:spPr>
          <a:xfrm>
            <a:off x="914400" y="4343400"/>
            <a:ext cx="5029200" cy="45720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b="1">
                <a:latin typeface="Arial" panose="020B0604020202020204" pitchFamily="34" charset="0"/>
              </a:rPr>
              <a:t>Prokaryotes (bacteria)</a:t>
            </a:r>
          </a:p>
          <a:p>
            <a:pPr eaLnBrk="1" hangingPunct="1">
              <a:lnSpc>
                <a:spcPct val="85000"/>
              </a:lnSpc>
              <a:spcBef>
                <a:spcPct val="0"/>
              </a:spcBef>
            </a:pPr>
            <a:r>
              <a:rPr lang="en-US" altLang="en-US" sz="1100">
                <a:solidFill>
                  <a:srgbClr val="000000"/>
                </a:solidFill>
                <a:latin typeface="Arial" panose="020B0604020202020204" pitchFamily="34" charset="0"/>
              </a:rPr>
              <a:t>No nucleus; single circular chromosome. After DNA is replicated, it is partitioned in the cell. After cell elongation, FtsZ protein assembles into a ring and facilitates septation and cell division.</a:t>
            </a:r>
          </a:p>
          <a:p>
            <a:pPr eaLnBrk="1" hangingPunct="1">
              <a:lnSpc>
                <a:spcPct val="85000"/>
              </a:lnSpc>
              <a:spcBef>
                <a:spcPct val="0"/>
              </a:spcBef>
            </a:pPr>
            <a:endParaRPr lang="en-US" altLang="en-US" sz="1100">
              <a:solidFill>
                <a:srgbClr val="000000"/>
              </a:solidFill>
              <a:latin typeface="Arial" panose="020B0604020202020204" pitchFamily="34" charset="0"/>
            </a:endParaRPr>
          </a:p>
          <a:p>
            <a:pPr eaLnBrk="1" hangingPunct="1">
              <a:lnSpc>
                <a:spcPct val="85000"/>
              </a:lnSpc>
              <a:spcBef>
                <a:spcPct val="0"/>
              </a:spcBef>
            </a:pPr>
            <a:r>
              <a:rPr lang="en-US" altLang="en-US" sz="1100" b="1">
                <a:solidFill>
                  <a:srgbClr val="000000"/>
                </a:solidFill>
                <a:latin typeface="Arial" panose="020B0604020202020204" pitchFamily="34" charset="0"/>
              </a:rPr>
              <a:t>Protists (dinoflagellates)</a:t>
            </a:r>
          </a:p>
          <a:p>
            <a:pPr eaLnBrk="1" hangingPunct="1">
              <a:lnSpc>
                <a:spcPct val="85000"/>
              </a:lnSpc>
              <a:spcBef>
                <a:spcPct val="0"/>
              </a:spcBef>
            </a:pPr>
            <a:r>
              <a:rPr lang="en-US" altLang="en-US" sz="1100">
                <a:solidFill>
                  <a:srgbClr val="000000"/>
                </a:solidFill>
                <a:latin typeface="Arial" panose="020B0604020202020204" pitchFamily="34" charset="0"/>
              </a:rPr>
              <a:t>Nucleus present and nuclear envelope remains intact during cell division. Chromosomes linear. Fibers called microtubules, composed of the protein tubulin, pass through tunnels in the nuclear membrane and set up an axis for separation of replicated</a:t>
            </a:r>
          </a:p>
          <a:p>
            <a:pPr eaLnBrk="1" hangingPunct="1">
              <a:lnSpc>
                <a:spcPct val="85000"/>
              </a:lnSpc>
              <a:spcBef>
                <a:spcPct val="0"/>
              </a:spcBef>
            </a:pPr>
            <a:r>
              <a:rPr lang="en-US" altLang="en-US" sz="1100">
                <a:solidFill>
                  <a:srgbClr val="000000"/>
                </a:solidFill>
                <a:latin typeface="Arial" panose="020B0604020202020204" pitchFamily="34" charset="0"/>
              </a:rPr>
              <a:t>chromosomes, and cell division.     </a:t>
            </a:r>
            <a:endParaRPr lang="en-US" altLang="en-US" sz="1100">
              <a:latin typeface="Arial" panose="020B0604020202020204" pitchFamily="34" charset="0"/>
            </a:endParaRPr>
          </a:p>
          <a:p>
            <a:pPr eaLnBrk="1" hangingPunct="1">
              <a:lnSpc>
                <a:spcPct val="85000"/>
              </a:lnSpc>
              <a:spcBef>
                <a:spcPct val="0"/>
              </a:spcBef>
            </a:pPr>
            <a:endParaRPr lang="en-US" altLang="en-US" sz="1100">
              <a:latin typeface="Arial" panose="020B0604020202020204" pitchFamily="34" charset="0"/>
            </a:endParaRPr>
          </a:p>
          <a:p>
            <a:pPr eaLnBrk="1" hangingPunct="1">
              <a:lnSpc>
                <a:spcPct val="85000"/>
              </a:lnSpc>
              <a:spcBef>
                <a:spcPct val="0"/>
              </a:spcBef>
            </a:pPr>
            <a:r>
              <a:rPr lang="en-US" altLang="en-US" sz="1100" b="1">
                <a:latin typeface="Arial" panose="020B0604020202020204" pitchFamily="34" charset="0"/>
              </a:rPr>
              <a:t>Protists (diatoms)</a:t>
            </a:r>
          </a:p>
          <a:p>
            <a:pPr eaLnBrk="1" hangingPunct="1">
              <a:lnSpc>
                <a:spcPct val="85000"/>
              </a:lnSpc>
              <a:spcBef>
                <a:spcPct val="0"/>
              </a:spcBef>
            </a:pPr>
            <a:r>
              <a:rPr lang="en-US" altLang="en-US" sz="1100">
                <a:solidFill>
                  <a:srgbClr val="000000"/>
                </a:solidFill>
                <a:latin typeface="Arial" panose="020B0604020202020204" pitchFamily="34" charset="0"/>
              </a:rPr>
              <a:t>A spindle of microtubules forms between two pairs of centrioles at </a:t>
            </a:r>
          </a:p>
          <a:p>
            <a:pPr eaLnBrk="1" hangingPunct="1">
              <a:lnSpc>
                <a:spcPct val="85000"/>
              </a:lnSpc>
              <a:spcBef>
                <a:spcPct val="0"/>
              </a:spcBef>
            </a:pPr>
            <a:r>
              <a:rPr lang="en-US" altLang="en-US" sz="1100">
                <a:solidFill>
                  <a:srgbClr val="000000"/>
                </a:solidFill>
                <a:latin typeface="Arial" panose="020B0604020202020204" pitchFamily="34" charset="0"/>
              </a:rPr>
              <a:t>opposite ends of the cell.  The spindle passes through one tunnel in the intact nuclear envelope. Kinetochore microtubules form between kinetochores on the chromosomes and the spindle </a:t>
            </a:r>
          </a:p>
          <a:p>
            <a:pPr eaLnBrk="1" hangingPunct="1">
              <a:lnSpc>
                <a:spcPct val="85000"/>
              </a:lnSpc>
              <a:spcBef>
                <a:spcPct val="0"/>
              </a:spcBef>
            </a:pPr>
            <a:r>
              <a:rPr lang="en-US" altLang="en-US" sz="1100">
                <a:solidFill>
                  <a:srgbClr val="000000"/>
                </a:solidFill>
                <a:latin typeface="Arial" panose="020B0604020202020204" pitchFamily="34" charset="0"/>
              </a:rPr>
              <a:t>poles and pull the chromosomes to each pole.</a:t>
            </a:r>
            <a:endParaRPr lang="en-US" altLang="en-US" sz="1100">
              <a:latin typeface="Arial" panose="020B0604020202020204" pitchFamily="34" charset="0"/>
            </a:endParaRPr>
          </a:p>
          <a:p>
            <a:pPr eaLnBrk="1" hangingPunct="1">
              <a:lnSpc>
                <a:spcPct val="85000"/>
              </a:lnSpc>
              <a:spcBef>
                <a:spcPct val="0"/>
              </a:spcBef>
            </a:pPr>
            <a:endParaRPr lang="en-US" altLang="en-US" sz="1100">
              <a:latin typeface="Arial" panose="020B0604020202020204" pitchFamily="34" charset="0"/>
            </a:endParaRPr>
          </a:p>
          <a:p>
            <a:pPr eaLnBrk="1" hangingPunct="1">
              <a:lnSpc>
                <a:spcPct val="85000"/>
              </a:lnSpc>
              <a:spcBef>
                <a:spcPct val="0"/>
              </a:spcBef>
            </a:pPr>
            <a:r>
              <a:rPr lang="en-US" altLang="en-US" sz="1100" b="1">
                <a:latin typeface="Arial" panose="020B0604020202020204" pitchFamily="34" charset="0"/>
              </a:rPr>
              <a:t>Eukaryotes (yeast)</a:t>
            </a:r>
          </a:p>
          <a:p>
            <a:pPr eaLnBrk="1" hangingPunct="1">
              <a:lnSpc>
                <a:spcPct val="85000"/>
              </a:lnSpc>
              <a:spcBef>
                <a:spcPct val="0"/>
              </a:spcBef>
            </a:pPr>
            <a:r>
              <a:rPr lang="en-US" altLang="en-US" sz="1100">
                <a:solidFill>
                  <a:srgbClr val="000000"/>
                </a:solidFill>
                <a:latin typeface="Arial" panose="020B0604020202020204" pitchFamily="34" charset="0"/>
              </a:rPr>
              <a:t>Nuclear envelope remains intact; spindle microtubules form inside the nucleus between spindle pole bodies. A single kinetochore microtubule attaches to each chromosome and pulls each to a pole. </a:t>
            </a:r>
            <a:endParaRPr lang="en-US" altLang="en-US" sz="1100">
              <a:latin typeface="Arial" panose="020B0604020202020204" pitchFamily="34" charset="0"/>
            </a:endParaRPr>
          </a:p>
          <a:p>
            <a:pPr eaLnBrk="1" hangingPunct="1">
              <a:lnSpc>
                <a:spcPct val="85000"/>
              </a:lnSpc>
              <a:spcBef>
                <a:spcPct val="0"/>
              </a:spcBef>
            </a:pPr>
            <a:endParaRPr lang="en-US" altLang="en-US" sz="1100">
              <a:latin typeface="Arial" panose="020B0604020202020204" pitchFamily="34" charset="0"/>
            </a:endParaRPr>
          </a:p>
          <a:p>
            <a:pPr eaLnBrk="1" hangingPunct="1">
              <a:lnSpc>
                <a:spcPct val="85000"/>
              </a:lnSpc>
              <a:spcBef>
                <a:spcPct val="0"/>
              </a:spcBef>
            </a:pPr>
            <a:r>
              <a:rPr lang="en-US" altLang="en-US" sz="1100" b="1">
                <a:latin typeface="Arial" panose="020B0604020202020204" pitchFamily="34" charset="0"/>
              </a:rPr>
              <a:t>Eukaryotes (animals)</a:t>
            </a:r>
          </a:p>
          <a:p>
            <a:pPr eaLnBrk="1" hangingPunct="1">
              <a:lnSpc>
                <a:spcPct val="85000"/>
              </a:lnSpc>
              <a:spcBef>
                <a:spcPct val="0"/>
              </a:spcBef>
            </a:pPr>
            <a:r>
              <a:rPr lang="en-US" altLang="en-US" sz="1100">
                <a:solidFill>
                  <a:srgbClr val="000000"/>
                </a:solidFill>
                <a:latin typeface="Arial" panose="020B0604020202020204" pitchFamily="34" charset="0"/>
              </a:rPr>
              <a:t>Spindle microtubules begin to form between centrioles outside of nucleus. As these centrioles move to the poles, the nuclear envelope breaks down, and kinetochore microtubules attach kinetochores of chromosomes to  spindle poles. Polar microtubules extend toward the center of the cell and overlap.</a:t>
            </a:r>
            <a:endParaRPr lang="en-US" altLang="en-US" sz="1100">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1388F32B-BE93-AE44-9EF4-5414E61DE7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021F2E9-6020-964D-9727-C26DC559715C}" type="slidenum">
              <a:rPr lang="en-US" altLang="en-US" sz="1200">
                <a:latin typeface="Times" pitchFamily="2" charset="0"/>
              </a:rPr>
              <a:pPr/>
              <a:t>43</a:t>
            </a:fld>
            <a:endParaRPr lang="en-US" altLang="en-US" sz="1200">
              <a:latin typeface="Times" pitchFamily="2" charset="0"/>
            </a:endParaRPr>
          </a:p>
        </p:txBody>
      </p:sp>
      <p:sp>
        <p:nvSpPr>
          <p:cNvPr id="100355" name="Rectangle 2">
            <a:extLst>
              <a:ext uri="{FF2B5EF4-FFF2-40B4-BE49-F238E27FC236}">
                <a16:creationId xmlns:a16="http://schemas.microsoft.com/office/drawing/2014/main" id="{88537127-C464-C14F-A5C2-E5DC74D663F6}"/>
              </a:ext>
            </a:extLst>
          </p:cNvPr>
          <p:cNvSpPr>
            <a:spLocks noGrp="1" noRot="1" noChangeAspect="1" noChangeArrowheads="1" noTextEdit="1"/>
          </p:cNvSpPr>
          <p:nvPr>
            <p:ph type="sldImg"/>
          </p:nvPr>
        </p:nvSpPr>
        <p:spPr>
          <a:solidFill>
            <a:srgbClr val="FFFFFF"/>
          </a:solidFill>
          <a:ln/>
        </p:spPr>
      </p:sp>
      <p:sp>
        <p:nvSpPr>
          <p:cNvPr id="100356" name="Rectangle 3">
            <a:extLst>
              <a:ext uri="{FF2B5EF4-FFF2-40B4-BE49-F238E27FC236}">
                <a16:creationId xmlns:a16="http://schemas.microsoft.com/office/drawing/2014/main" id="{8AF799E5-8BCA-744F-AEF0-8FB5536CFCB0}"/>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72D84368-68D0-2B43-8559-77311D27C0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58813FA-64EA-8D46-A60F-97729A551A1F}" type="slidenum">
              <a:rPr lang="en-US" altLang="en-US" sz="1200">
                <a:latin typeface="Times" pitchFamily="2" charset="0"/>
              </a:rPr>
              <a:pPr/>
              <a:t>44</a:t>
            </a:fld>
            <a:endParaRPr lang="en-US" altLang="en-US" sz="1200">
              <a:latin typeface="Times" pitchFamily="2" charset="0"/>
            </a:endParaRPr>
          </a:p>
        </p:txBody>
      </p:sp>
      <p:sp>
        <p:nvSpPr>
          <p:cNvPr id="102403" name="Rectangle 2">
            <a:extLst>
              <a:ext uri="{FF2B5EF4-FFF2-40B4-BE49-F238E27FC236}">
                <a16:creationId xmlns:a16="http://schemas.microsoft.com/office/drawing/2014/main" id="{D0E81E2E-2FCD-6F4C-A724-8F70DD50DC42}"/>
              </a:ext>
            </a:extLst>
          </p:cNvPr>
          <p:cNvSpPr>
            <a:spLocks noGrp="1" noRot="1" noChangeAspect="1" noChangeArrowheads="1" noTextEdit="1"/>
          </p:cNvSpPr>
          <p:nvPr>
            <p:ph type="sldImg"/>
          </p:nvPr>
        </p:nvSpPr>
        <p:spPr>
          <a:solidFill>
            <a:srgbClr val="FFFFFF"/>
          </a:solidFill>
          <a:ln/>
        </p:spPr>
      </p:sp>
      <p:sp>
        <p:nvSpPr>
          <p:cNvPr id="102404" name="Rectangle 3">
            <a:extLst>
              <a:ext uri="{FF2B5EF4-FFF2-40B4-BE49-F238E27FC236}">
                <a16:creationId xmlns:a16="http://schemas.microsoft.com/office/drawing/2014/main" id="{57732A15-D0B4-6C46-8754-B2105A5A6FCD}"/>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35120335-702B-C846-B715-6A4EA2353C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F096E5D2-E97C-CA48-A777-3DD40CD2C5B6}" type="slidenum">
              <a:rPr lang="en-US" altLang="en-US" sz="1200">
                <a:latin typeface="Times" pitchFamily="2" charset="0"/>
              </a:rPr>
              <a:pPr/>
              <a:t>45</a:t>
            </a:fld>
            <a:endParaRPr lang="en-US" altLang="en-US" sz="1200">
              <a:latin typeface="Times" pitchFamily="2" charset="0"/>
            </a:endParaRPr>
          </a:p>
        </p:txBody>
      </p:sp>
      <p:sp>
        <p:nvSpPr>
          <p:cNvPr id="16387" name="Rectangle 1026">
            <a:extLst>
              <a:ext uri="{FF2B5EF4-FFF2-40B4-BE49-F238E27FC236}">
                <a16:creationId xmlns:a16="http://schemas.microsoft.com/office/drawing/2014/main" id="{1E820FB8-78AB-FB4C-B5A9-3DD96BF6D368}"/>
              </a:ext>
            </a:extLst>
          </p:cNvPr>
          <p:cNvSpPr>
            <a:spLocks noGrp="1" noRot="1" noChangeAspect="1" noChangeArrowheads="1" noTextEdit="1"/>
          </p:cNvSpPr>
          <p:nvPr>
            <p:ph type="sldImg"/>
          </p:nvPr>
        </p:nvSpPr>
        <p:spPr>
          <a:ln/>
        </p:spPr>
      </p:sp>
      <p:sp>
        <p:nvSpPr>
          <p:cNvPr id="16388" name="Rectangle 1027">
            <a:extLst>
              <a:ext uri="{FF2B5EF4-FFF2-40B4-BE49-F238E27FC236}">
                <a16:creationId xmlns:a16="http://schemas.microsoft.com/office/drawing/2014/main" id="{BC9735BB-6F83-A844-88F2-B615DDC753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6106657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872C4D9E-0110-FC40-81D1-55C469F426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6914BF5E-8C1B-054D-82C9-344969054F9F}" type="slidenum">
              <a:rPr lang="en-US" altLang="en-US" sz="1200">
                <a:latin typeface="Times" pitchFamily="2" charset="0"/>
              </a:rPr>
              <a:pPr/>
              <a:t>46</a:t>
            </a:fld>
            <a:endParaRPr lang="en-US" altLang="en-US" sz="1200">
              <a:latin typeface="Times" pitchFamily="2" charset="0"/>
            </a:endParaRPr>
          </a:p>
        </p:txBody>
      </p:sp>
      <p:sp>
        <p:nvSpPr>
          <p:cNvPr id="18435" name="Rectangle 2">
            <a:extLst>
              <a:ext uri="{FF2B5EF4-FFF2-40B4-BE49-F238E27FC236}">
                <a16:creationId xmlns:a16="http://schemas.microsoft.com/office/drawing/2014/main" id="{7E89C777-C6B8-B647-A3BC-5814E5FD3637}"/>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94CCB9AE-67F9-9F41-B248-5DE5E726A6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142461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D8743473-027C-1145-9EB3-FD4733EF63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D4D9777E-121F-F74F-99B4-6E3116D5FD26}" type="slidenum">
              <a:rPr lang="en-US" altLang="en-US" sz="1200">
                <a:latin typeface="Times" pitchFamily="2" charset="0"/>
              </a:rPr>
              <a:pPr/>
              <a:t>47</a:t>
            </a:fld>
            <a:endParaRPr lang="en-US" altLang="en-US" sz="1200">
              <a:latin typeface="Times" pitchFamily="2" charset="0"/>
            </a:endParaRPr>
          </a:p>
        </p:txBody>
      </p:sp>
      <p:sp>
        <p:nvSpPr>
          <p:cNvPr id="20483" name="Rectangle 2">
            <a:extLst>
              <a:ext uri="{FF2B5EF4-FFF2-40B4-BE49-F238E27FC236}">
                <a16:creationId xmlns:a16="http://schemas.microsoft.com/office/drawing/2014/main" id="{3EDBDB8E-6B0A-4E4E-BBA3-537CFDB907E8}"/>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F303D180-EB16-5240-8BF3-80C2B5E595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947298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AE5186A8-5615-9644-A332-6C0D8E2663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CC5B0C9C-9BE1-7849-AE5F-28D8F0E8AED1}" type="slidenum">
              <a:rPr lang="en-US" altLang="en-US" sz="1200">
                <a:latin typeface="Times" pitchFamily="2" charset="0"/>
              </a:rPr>
              <a:pPr/>
              <a:t>48</a:t>
            </a:fld>
            <a:endParaRPr lang="en-US" altLang="en-US" sz="1200">
              <a:latin typeface="Times" pitchFamily="2" charset="0"/>
            </a:endParaRPr>
          </a:p>
        </p:txBody>
      </p:sp>
      <p:sp>
        <p:nvSpPr>
          <p:cNvPr id="22531" name="Rectangle 1026">
            <a:extLst>
              <a:ext uri="{FF2B5EF4-FFF2-40B4-BE49-F238E27FC236}">
                <a16:creationId xmlns:a16="http://schemas.microsoft.com/office/drawing/2014/main" id="{EBED3D02-266E-6E47-9715-7C502374EDD0}"/>
              </a:ext>
            </a:extLst>
          </p:cNvPr>
          <p:cNvSpPr>
            <a:spLocks noGrp="1" noRot="1" noChangeAspect="1" noChangeArrowheads="1" noTextEdit="1"/>
          </p:cNvSpPr>
          <p:nvPr>
            <p:ph type="sldImg"/>
          </p:nvPr>
        </p:nvSpPr>
        <p:spPr>
          <a:ln/>
        </p:spPr>
      </p:sp>
      <p:sp>
        <p:nvSpPr>
          <p:cNvPr id="22532" name="Rectangle 1027">
            <a:extLst>
              <a:ext uri="{FF2B5EF4-FFF2-40B4-BE49-F238E27FC236}">
                <a16:creationId xmlns:a16="http://schemas.microsoft.com/office/drawing/2014/main" id="{84D2F09F-AA36-3940-8C52-438344A509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4870122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846DC1EA-22F4-2541-B996-0D718D32CA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A7D891B7-68F0-354B-8AC1-25863D176E2E}" type="slidenum">
              <a:rPr lang="en-US" altLang="en-US" sz="1200">
                <a:latin typeface="Times" pitchFamily="2" charset="0"/>
              </a:rPr>
              <a:pPr/>
              <a:t>49</a:t>
            </a:fld>
            <a:endParaRPr lang="en-US" altLang="en-US" sz="1200">
              <a:latin typeface="Times" pitchFamily="2" charset="0"/>
            </a:endParaRPr>
          </a:p>
        </p:txBody>
      </p:sp>
      <p:sp>
        <p:nvSpPr>
          <p:cNvPr id="24579" name="Rectangle 2">
            <a:extLst>
              <a:ext uri="{FF2B5EF4-FFF2-40B4-BE49-F238E27FC236}">
                <a16:creationId xmlns:a16="http://schemas.microsoft.com/office/drawing/2014/main" id="{DFDBC0B1-B1F5-1648-9E4B-427184E2BA6F}"/>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B956424B-6E72-C74F-8211-CF15250C77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328306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607D45-18FA-6048-80D8-FBE2FD697B7A}" type="slidenum">
              <a:rPr lang="en-US" altLang="en-US" smtClean="0"/>
              <a:pPr/>
              <a:t>5</a:t>
            </a:fld>
            <a:endParaRPr lang="en-US" altLang="en-US"/>
          </a:p>
        </p:txBody>
      </p:sp>
    </p:spTree>
    <p:extLst>
      <p:ext uri="{BB962C8B-B14F-4D97-AF65-F5344CB8AC3E}">
        <p14:creationId xmlns:p14="http://schemas.microsoft.com/office/powerpoint/2010/main" val="38205642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96CDF54F-0C2D-FB4D-9EC2-FE799FE724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658E885A-1668-5047-A0AC-4032DB7EF31D}" type="slidenum">
              <a:rPr lang="en-US" altLang="en-US" sz="1200">
                <a:latin typeface="Times" pitchFamily="2" charset="0"/>
              </a:rPr>
              <a:pPr/>
              <a:t>50</a:t>
            </a:fld>
            <a:endParaRPr lang="en-US" altLang="en-US" sz="1200">
              <a:latin typeface="Times" pitchFamily="2" charset="0"/>
            </a:endParaRPr>
          </a:p>
        </p:txBody>
      </p:sp>
      <p:sp>
        <p:nvSpPr>
          <p:cNvPr id="26627" name="Rectangle 2">
            <a:extLst>
              <a:ext uri="{FF2B5EF4-FFF2-40B4-BE49-F238E27FC236}">
                <a16:creationId xmlns:a16="http://schemas.microsoft.com/office/drawing/2014/main" id="{ABAB2C08-4FA7-9A43-BA04-CADC477B364E}"/>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C5F50A94-B8D0-C84C-B6A9-1D6868544D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19561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CC893DD1-C827-F44D-AE8F-1A5ACEA7F9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79F0D708-2185-214D-B544-4331245BDA57}" type="slidenum">
              <a:rPr lang="en-US" altLang="en-US" sz="1200">
                <a:latin typeface="Times" pitchFamily="2" charset="0"/>
              </a:rPr>
              <a:pPr/>
              <a:t>51</a:t>
            </a:fld>
            <a:endParaRPr lang="en-US" altLang="en-US" sz="1200">
              <a:latin typeface="Times" pitchFamily="2" charset="0"/>
            </a:endParaRPr>
          </a:p>
        </p:txBody>
      </p:sp>
      <p:sp>
        <p:nvSpPr>
          <p:cNvPr id="28675" name="Rectangle 2">
            <a:extLst>
              <a:ext uri="{FF2B5EF4-FFF2-40B4-BE49-F238E27FC236}">
                <a16:creationId xmlns:a16="http://schemas.microsoft.com/office/drawing/2014/main" id="{7D78E709-074A-B147-85FB-B1CE78907DC1}"/>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8D9BB25B-02AC-B449-9F51-3B3C8922F7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6401177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6C6D13B0-1CDB-C248-8C70-49CEFCA339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1DCE1D6F-78B0-1F48-A347-BF22F472A410}" type="slidenum">
              <a:rPr lang="en-US" altLang="en-US" sz="1200">
                <a:latin typeface="Times" pitchFamily="2" charset="0"/>
              </a:rPr>
              <a:pPr/>
              <a:t>52</a:t>
            </a:fld>
            <a:endParaRPr lang="en-US" altLang="en-US" sz="1200">
              <a:latin typeface="Times" pitchFamily="2" charset="0"/>
            </a:endParaRPr>
          </a:p>
        </p:txBody>
      </p:sp>
      <p:sp>
        <p:nvSpPr>
          <p:cNvPr id="30723" name="Rectangle 2">
            <a:extLst>
              <a:ext uri="{FF2B5EF4-FFF2-40B4-BE49-F238E27FC236}">
                <a16:creationId xmlns:a16="http://schemas.microsoft.com/office/drawing/2014/main" id="{71899A34-9CD5-3041-A6ED-C48CCBC55660}"/>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B5C0E77B-0D9A-744E-9FC7-CC9AE1D18F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7936996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520AD1C4-059C-574D-B230-16818B40F1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29101A5C-CAD9-DF4E-AB65-A4A67D5AED8E}" type="slidenum">
              <a:rPr lang="en-US" altLang="en-US" sz="1200">
                <a:latin typeface="Times" pitchFamily="2" charset="0"/>
              </a:rPr>
              <a:pPr/>
              <a:t>53</a:t>
            </a:fld>
            <a:endParaRPr lang="en-US" altLang="en-US" sz="1200">
              <a:latin typeface="Times" pitchFamily="2" charset="0"/>
            </a:endParaRPr>
          </a:p>
        </p:txBody>
      </p:sp>
      <p:sp>
        <p:nvSpPr>
          <p:cNvPr id="32771" name="Rectangle 2">
            <a:extLst>
              <a:ext uri="{FF2B5EF4-FFF2-40B4-BE49-F238E27FC236}">
                <a16:creationId xmlns:a16="http://schemas.microsoft.com/office/drawing/2014/main" id="{15F89303-C670-A84B-B860-264A094A3E60}"/>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135FCFEC-8654-9841-801A-0D2FDCB78E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454781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8A1074C6-1C1E-B546-83F7-F85C4E32EA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A8179C71-DE7D-034F-A910-0C10DC546957}" type="slidenum">
              <a:rPr lang="en-US" altLang="en-US" sz="1200">
                <a:latin typeface="Times" pitchFamily="2" charset="0"/>
              </a:rPr>
              <a:pPr/>
              <a:t>54</a:t>
            </a:fld>
            <a:endParaRPr lang="en-US" altLang="en-US" sz="1200">
              <a:latin typeface="Times" pitchFamily="2" charset="0"/>
            </a:endParaRPr>
          </a:p>
        </p:txBody>
      </p:sp>
      <p:sp>
        <p:nvSpPr>
          <p:cNvPr id="34819" name="Rectangle 2">
            <a:extLst>
              <a:ext uri="{FF2B5EF4-FFF2-40B4-BE49-F238E27FC236}">
                <a16:creationId xmlns:a16="http://schemas.microsoft.com/office/drawing/2014/main" id="{06B6D86D-3255-8047-8BCF-79C643B3CD73}"/>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B5CF08BF-F60A-7B43-A5F7-25516D03E803}"/>
              </a:ext>
            </a:extLst>
          </p:cNvPr>
          <p:cNvSpPr>
            <a:spLocks noGrp="1" noChangeArrowheads="1"/>
          </p:cNvSpPr>
          <p:nvPr>
            <p:ph type="body" idx="1"/>
          </p:nvPr>
        </p:nvSpPr>
        <p:spPr>
          <a:noFill/>
          <a:ln>
            <a:solidFill>
              <a:schemeClr val="bg1"/>
            </a:solidFill>
          </a:ln>
          <a:extLst>
            <a:ext uri="{909E8E84-426E-40DD-AFC4-6F175D3DCCD1}">
              <a14:hiddenFill xmlns:a14="http://schemas.microsoft.com/office/drawing/2010/main">
                <a:solidFill>
                  <a:srgbClr val="FFFFFF"/>
                </a:solidFill>
              </a14:hiddenFill>
            </a:ext>
          </a:extLst>
        </p:spPr>
        <p:txBody>
          <a:bodyPr/>
          <a:lstStyle/>
          <a:p>
            <a:pPr>
              <a:spcBef>
                <a:spcPct val="0"/>
              </a:spcBef>
            </a:pPr>
            <a:r>
              <a:rPr lang="en-US" altLang="en-US">
                <a:solidFill>
                  <a:schemeClr val="tx2"/>
                </a:solidFill>
                <a:latin typeface="Arial" panose="020B0604020202020204" pitchFamily="34" charset="0"/>
              </a:rPr>
              <a:t>We still don’t fully understanding the regulation of the cell cycle. We only have “snapshots” of what happens in specific cases.</a:t>
            </a:r>
            <a:endParaRPr lang="en-US" altLang="en-US">
              <a:latin typeface="Arial" panose="020B0604020202020204" pitchFamily="34" charset="0"/>
            </a:endParaRPr>
          </a:p>
        </p:txBody>
      </p:sp>
    </p:spTree>
    <p:extLst>
      <p:ext uri="{BB962C8B-B14F-4D97-AF65-F5344CB8AC3E}">
        <p14:creationId xmlns:p14="http://schemas.microsoft.com/office/powerpoint/2010/main" val="9736125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DA5A676A-5DFC-E74C-842D-6766E660D7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293C986D-A322-E14C-9484-BF61F6A03F6B}" type="slidenum">
              <a:rPr lang="en-US" altLang="en-US" sz="1200">
                <a:latin typeface="Times" pitchFamily="2" charset="0"/>
              </a:rPr>
              <a:pPr/>
              <a:t>55</a:t>
            </a:fld>
            <a:endParaRPr lang="en-US" altLang="en-US" sz="1200">
              <a:latin typeface="Times" pitchFamily="2" charset="0"/>
            </a:endParaRPr>
          </a:p>
        </p:txBody>
      </p:sp>
      <p:sp>
        <p:nvSpPr>
          <p:cNvPr id="36867" name="Rectangle 2">
            <a:extLst>
              <a:ext uri="{FF2B5EF4-FFF2-40B4-BE49-F238E27FC236}">
                <a16:creationId xmlns:a16="http://schemas.microsoft.com/office/drawing/2014/main" id="{2CE23043-2B47-784B-8DA4-93C3CA517490}"/>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7F6E7FDD-6F91-4C4C-91CD-C8DCC9214374}"/>
              </a:ext>
            </a:extLst>
          </p:cNvPr>
          <p:cNvSpPr>
            <a:spLocks noGrp="1" noChangeArrowheads="1"/>
          </p:cNvSpPr>
          <p:nvPr>
            <p:ph type="body" idx="1"/>
          </p:nvPr>
        </p:nvSpPr>
        <p:spPr>
          <a:xfrm>
            <a:off x="914400" y="4419600"/>
            <a:ext cx="5029200" cy="4114800"/>
          </a:xfrm>
          <a:noFill/>
          <a:ln>
            <a:solidFill>
              <a:schemeClr val="bg1"/>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6734316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9747571D-B6A3-354C-8AEF-67576289C9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F2C51DA8-4EDF-724C-B514-B654F2F2BDBE}" type="slidenum">
              <a:rPr lang="en-US" altLang="en-US" sz="1200">
                <a:latin typeface="Times" pitchFamily="2" charset="0"/>
              </a:rPr>
              <a:pPr/>
              <a:t>56</a:t>
            </a:fld>
            <a:endParaRPr lang="en-US" altLang="en-US" sz="1200">
              <a:latin typeface="Times" pitchFamily="2" charset="0"/>
            </a:endParaRPr>
          </a:p>
        </p:txBody>
      </p:sp>
      <p:sp>
        <p:nvSpPr>
          <p:cNvPr id="38915" name="Rectangle 2">
            <a:extLst>
              <a:ext uri="{FF2B5EF4-FFF2-40B4-BE49-F238E27FC236}">
                <a16:creationId xmlns:a16="http://schemas.microsoft.com/office/drawing/2014/main" id="{F4E44BAA-B7E8-AF47-9045-EC7496CEA63B}"/>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5F2C6E69-1FE7-DD48-8706-DA14120EFE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Aft>
                <a:spcPts val="600"/>
              </a:spcAft>
            </a:pPr>
            <a:r>
              <a:rPr lang="en-US" altLang="en-US">
                <a:latin typeface="Arial" panose="020B0604020202020204" pitchFamily="34" charset="0"/>
              </a:rPr>
              <a:t>There are multiple cyclins, each with a specific role. Cyclins are unstable. Some are triggered for destruction by phosphorylation. Others are inherently unstable and are synthesized discontinuously during the cell cycle.</a:t>
            </a:r>
          </a:p>
          <a:p>
            <a:pPr eaLnBrk="1" hangingPunct="1">
              <a:spcAft>
                <a:spcPts val="600"/>
              </a:spcAft>
            </a:pPr>
            <a:r>
              <a:rPr lang="en-US" altLang="en-US">
                <a:latin typeface="Arial" panose="020B0604020202020204" pitchFamily="34" charset="0"/>
              </a:rPr>
              <a:t>Oscillations in the activities of cyclin-dependent kinases (CDKs) dictate orderly progression through the cell division cycle. In the simplest case of yeast, a progressive rise in the activity of a single cyclin-CDK complex can initiate DNA synthesis and then mitosis, and the subsequent fall in CDK activity resets the system for the next cell cycle. </a:t>
            </a:r>
          </a:p>
          <a:p>
            <a:pPr eaLnBrk="1" hangingPunct="1">
              <a:spcAft>
                <a:spcPts val="600"/>
              </a:spcAft>
            </a:pPr>
            <a:r>
              <a:rPr lang="en-US" altLang="en-US">
                <a:latin typeface="Arial" panose="020B0604020202020204" pitchFamily="34" charset="0"/>
              </a:rPr>
              <a:t>In most organisms, however, the cell cycle machinery relies on multiple cyclin-CDKs, whose individual but coordinated activities are each thought to be responsible for just a subset of cell cycle events.</a:t>
            </a:r>
            <a:endParaRPr lang="en-US" altLang="en-US">
              <a:latin typeface="Georgia" panose="02040502050405020303" pitchFamily="18" charset="0"/>
            </a:endParaRPr>
          </a:p>
        </p:txBody>
      </p:sp>
    </p:spTree>
    <p:extLst>
      <p:ext uri="{BB962C8B-B14F-4D97-AF65-F5344CB8AC3E}">
        <p14:creationId xmlns:p14="http://schemas.microsoft.com/office/powerpoint/2010/main" val="27903992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FCF77CDB-96BB-9F4F-850D-01E89B5708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DF316CDC-9FB4-6140-839D-3581AC205FC1}" type="slidenum">
              <a:rPr lang="en-US" altLang="en-US" sz="1200">
                <a:latin typeface="Times" pitchFamily="2" charset="0"/>
              </a:rPr>
              <a:pPr/>
              <a:t>57</a:t>
            </a:fld>
            <a:endParaRPr lang="en-US" altLang="en-US" sz="1200">
              <a:latin typeface="Times" pitchFamily="2" charset="0"/>
            </a:endParaRPr>
          </a:p>
        </p:txBody>
      </p:sp>
      <p:sp>
        <p:nvSpPr>
          <p:cNvPr id="40963" name="Rectangle 2">
            <a:extLst>
              <a:ext uri="{FF2B5EF4-FFF2-40B4-BE49-F238E27FC236}">
                <a16:creationId xmlns:a16="http://schemas.microsoft.com/office/drawing/2014/main" id="{150AABE7-D6BC-7649-9835-C9279B37FD5A}"/>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15D22831-D57D-994E-B5AF-361A021438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3806857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A13F6A68-12AF-C749-83CD-DF17889B73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ECDCD093-CBD9-324C-9C54-2381A0AE39A9}" type="slidenum">
              <a:rPr lang="en-US" altLang="en-US" sz="1200">
                <a:latin typeface="Times" pitchFamily="2" charset="0"/>
              </a:rPr>
              <a:pPr/>
              <a:t>58</a:t>
            </a:fld>
            <a:endParaRPr lang="en-US" altLang="en-US" sz="1200">
              <a:latin typeface="Times" pitchFamily="2" charset="0"/>
            </a:endParaRPr>
          </a:p>
        </p:txBody>
      </p:sp>
      <p:sp>
        <p:nvSpPr>
          <p:cNvPr id="43011" name="Rectangle 2">
            <a:extLst>
              <a:ext uri="{FF2B5EF4-FFF2-40B4-BE49-F238E27FC236}">
                <a16:creationId xmlns:a16="http://schemas.microsoft.com/office/drawing/2014/main" id="{CEAEE512-DC73-AB42-96FA-B2E2ACC71669}"/>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F26494A4-EA37-244B-A9FE-2200BFB5D3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CDK and cyclin together form an enzyme that activates other proteins by chemical modification (phosphorylation). The amount of CDK molecules is constant during the cell cycle, but their activities vary because of the regulatory function of the cyclins. CDK can be compared with an engine and cyclin with a gear box controlling whether the engine will run in the idling state or drive the cell forward in the cell cycle.</a:t>
            </a:r>
          </a:p>
        </p:txBody>
      </p:sp>
    </p:spTree>
    <p:extLst>
      <p:ext uri="{BB962C8B-B14F-4D97-AF65-F5344CB8AC3E}">
        <p14:creationId xmlns:p14="http://schemas.microsoft.com/office/powerpoint/2010/main" val="39461005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E36C8A0D-4689-DA4C-8067-BB0FE054CD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9413F742-E8D4-D144-80EC-181E73E1FCF8}" type="slidenum">
              <a:rPr lang="en-US" altLang="en-US" sz="1200">
                <a:latin typeface="Times" pitchFamily="2" charset="0"/>
              </a:rPr>
              <a:pPr/>
              <a:t>59</a:t>
            </a:fld>
            <a:endParaRPr lang="en-US" altLang="en-US" sz="1200">
              <a:latin typeface="Times" pitchFamily="2" charset="0"/>
            </a:endParaRPr>
          </a:p>
        </p:txBody>
      </p:sp>
      <p:sp>
        <p:nvSpPr>
          <p:cNvPr id="45059" name="Rectangle 2">
            <a:extLst>
              <a:ext uri="{FF2B5EF4-FFF2-40B4-BE49-F238E27FC236}">
                <a16:creationId xmlns:a16="http://schemas.microsoft.com/office/drawing/2014/main" id="{315F005A-FEFD-2F4E-B5CC-46A75CDB39AD}"/>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D7C397B2-996B-F045-8642-AB4C8BCD68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084630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607D45-18FA-6048-80D8-FBE2FD697B7A}" type="slidenum">
              <a:rPr lang="en-US" altLang="en-US" smtClean="0"/>
              <a:pPr/>
              <a:t>6</a:t>
            </a:fld>
            <a:endParaRPr lang="en-US" altLang="en-US"/>
          </a:p>
        </p:txBody>
      </p:sp>
    </p:spTree>
    <p:extLst>
      <p:ext uri="{BB962C8B-B14F-4D97-AF65-F5344CB8AC3E}">
        <p14:creationId xmlns:p14="http://schemas.microsoft.com/office/powerpoint/2010/main" val="18269718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72391FF6-DC8D-9E40-B59D-AE523EA8D4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86F3A4E1-DFDB-F047-A6FB-4CF17E1BA56D}" type="slidenum">
              <a:rPr lang="en-US" altLang="en-US" sz="1200">
                <a:latin typeface="Times" pitchFamily="2" charset="0"/>
              </a:rPr>
              <a:pPr/>
              <a:t>60</a:t>
            </a:fld>
            <a:endParaRPr lang="en-US" altLang="en-US" sz="1200">
              <a:latin typeface="Times" pitchFamily="2" charset="0"/>
            </a:endParaRPr>
          </a:p>
        </p:txBody>
      </p:sp>
      <p:sp>
        <p:nvSpPr>
          <p:cNvPr id="47107" name="Rectangle 2">
            <a:extLst>
              <a:ext uri="{FF2B5EF4-FFF2-40B4-BE49-F238E27FC236}">
                <a16:creationId xmlns:a16="http://schemas.microsoft.com/office/drawing/2014/main" id="{7360CB6B-64FE-174D-84DA-463AC7D0BC1C}"/>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8C7B4649-7558-0349-AA71-2712DD0D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585433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5030D01A-81EF-0444-941F-8ED514B0C2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22518600-48B9-E04C-9584-6E7AD591DE5A}" type="slidenum">
              <a:rPr lang="en-US" altLang="en-US" sz="1200">
                <a:latin typeface="Times" pitchFamily="2" charset="0"/>
              </a:rPr>
              <a:pPr/>
              <a:t>61</a:t>
            </a:fld>
            <a:endParaRPr lang="en-US" altLang="en-US" sz="1200">
              <a:latin typeface="Times" pitchFamily="2" charset="0"/>
            </a:endParaRPr>
          </a:p>
        </p:txBody>
      </p:sp>
      <p:sp>
        <p:nvSpPr>
          <p:cNvPr id="49155" name="Rectangle 2">
            <a:extLst>
              <a:ext uri="{FF2B5EF4-FFF2-40B4-BE49-F238E27FC236}">
                <a16:creationId xmlns:a16="http://schemas.microsoft.com/office/drawing/2014/main" id="{2BD5842E-462E-984F-967B-4239A21FD1D1}"/>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D4AA2E89-B2EC-4C4D-B4BD-1B7563C535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Erythropoietin (EPO): A hormone produced by the kidney that promotes the formation of red blood cells in the bone marrow. EPO is a glycoprotein (a protein with a sugar attached to it). </a:t>
            </a:r>
          </a:p>
          <a:p>
            <a:pPr eaLnBrk="1" hangingPunct="1"/>
            <a:r>
              <a:rPr lang="en-US" altLang="en-US">
                <a:latin typeface="Arial" panose="020B0604020202020204" pitchFamily="34" charset="0"/>
              </a:rPr>
              <a:t>The kidney cells that make EPO are specialized and are sensitive to low oxygen levels in the blood. These cells release EPO when the oxygen level is low in the kidney. EPO then stimulates the bone marrow to produce more red cells and thereby increase the oxygen-carrying capacity of the blood.</a:t>
            </a:r>
          </a:p>
          <a:p>
            <a:pPr eaLnBrk="1" hangingPunct="1"/>
            <a:r>
              <a:rPr lang="en-US" altLang="en-US">
                <a:latin typeface="Arial" panose="020B0604020202020204" pitchFamily="34" charset="0"/>
              </a:rPr>
              <a:t>EPO is the prime regulator of red blood cell production. Its major functions are to promote the differentiation and development of red blood cells and to initiate the production of hemoglobin, the molecule within red cells that transports oxygen. </a:t>
            </a:r>
          </a:p>
          <a:p>
            <a:pPr eaLnBrk="1" hangingPunct="1"/>
            <a:r>
              <a:rPr lang="en-US" altLang="en-US">
                <a:latin typeface="Arial" panose="020B0604020202020204" pitchFamily="34" charset="0"/>
              </a:rPr>
              <a:t>EPO has been much misused as a performance-enhancing drug (“blood doping”)  in endurance athletes including some cyclists (in the Tour de France), long-distance runners, speed skaters, and Nordic (cross-country) skiers. When misused in such situations, EPO is thought to be especially dangerous (perhaps because dehydration can further increase the viscosity of the blood, increasing the risk for heart attacks and strokes. EPO has been banned by the Tour de France, the Olympics, and other sports organizations.</a:t>
            </a:r>
          </a:p>
        </p:txBody>
      </p:sp>
    </p:spTree>
    <p:extLst>
      <p:ext uri="{BB962C8B-B14F-4D97-AF65-F5344CB8AC3E}">
        <p14:creationId xmlns:p14="http://schemas.microsoft.com/office/powerpoint/2010/main" val="17889693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C6C43467-130A-8046-BBCB-F7A6113F40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D533CBA6-FCB5-544E-A323-F53D5F71F954}" type="slidenum">
              <a:rPr lang="en-US" altLang="en-US" sz="1200">
                <a:latin typeface="Times" pitchFamily="2" charset="0"/>
              </a:rPr>
              <a:pPr/>
              <a:t>62</a:t>
            </a:fld>
            <a:endParaRPr lang="en-US" altLang="en-US" sz="1200">
              <a:latin typeface="Times" pitchFamily="2" charset="0"/>
            </a:endParaRPr>
          </a:p>
        </p:txBody>
      </p:sp>
      <p:sp>
        <p:nvSpPr>
          <p:cNvPr id="51203" name="Rectangle 2">
            <a:extLst>
              <a:ext uri="{FF2B5EF4-FFF2-40B4-BE49-F238E27FC236}">
                <a16:creationId xmlns:a16="http://schemas.microsoft.com/office/drawing/2014/main" id="{EF3353C6-5CE9-F749-A01F-51BECECFFA47}"/>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A77D752B-5574-B94F-AB57-0C85C8C54D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466599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617309EF-F114-BF45-9A1E-23CD489933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F34B4329-97E6-1E49-AA4F-D5D9E3B38421}" type="slidenum">
              <a:rPr lang="en-US" altLang="en-US" sz="1200">
                <a:latin typeface="Times" pitchFamily="2" charset="0"/>
              </a:rPr>
              <a:pPr/>
              <a:t>63</a:t>
            </a:fld>
            <a:endParaRPr lang="en-US" altLang="en-US" sz="1200">
              <a:latin typeface="Times" pitchFamily="2" charset="0"/>
            </a:endParaRPr>
          </a:p>
        </p:txBody>
      </p:sp>
      <p:sp>
        <p:nvSpPr>
          <p:cNvPr id="53251" name="Rectangle 2">
            <a:extLst>
              <a:ext uri="{FF2B5EF4-FFF2-40B4-BE49-F238E27FC236}">
                <a16:creationId xmlns:a16="http://schemas.microsoft.com/office/drawing/2014/main" id="{F33DD941-D685-A941-ABE2-A5C2520EFED9}"/>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D2D5596B-2E00-C44A-A8D0-CD328C2D67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943976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AC344CB9-0E0B-6D45-AAC9-1C64B4E455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D424180E-F0C9-B34E-BB3E-F75735D7B520}" type="slidenum">
              <a:rPr lang="en-US" altLang="en-US" sz="1200">
                <a:latin typeface="Times" pitchFamily="2" charset="0"/>
              </a:rPr>
              <a:pPr/>
              <a:t>64</a:t>
            </a:fld>
            <a:endParaRPr lang="en-US" altLang="en-US" sz="1200">
              <a:latin typeface="Times" pitchFamily="2" charset="0"/>
            </a:endParaRPr>
          </a:p>
        </p:txBody>
      </p:sp>
      <p:sp>
        <p:nvSpPr>
          <p:cNvPr id="55299" name="Rectangle 2">
            <a:extLst>
              <a:ext uri="{FF2B5EF4-FFF2-40B4-BE49-F238E27FC236}">
                <a16:creationId xmlns:a16="http://schemas.microsoft.com/office/drawing/2014/main" id="{EAB909CB-1C3D-C54E-8DDF-BB38D8D2216D}"/>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F5302EBF-81DD-8E49-95F4-6253BC71ED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060312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DE57A410-78BC-AF45-BE78-26B8B5586F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BC395AAF-77D2-5741-B5A4-0DE7917EC941}" type="slidenum">
              <a:rPr lang="en-US" altLang="en-US" sz="1200">
                <a:latin typeface="Times" pitchFamily="2" charset="0"/>
              </a:rPr>
              <a:pPr/>
              <a:t>65</a:t>
            </a:fld>
            <a:endParaRPr lang="en-US" altLang="en-US" sz="1200">
              <a:latin typeface="Times" pitchFamily="2" charset="0"/>
            </a:endParaRPr>
          </a:p>
        </p:txBody>
      </p:sp>
      <p:sp>
        <p:nvSpPr>
          <p:cNvPr id="57347" name="Rectangle 2">
            <a:extLst>
              <a:ext uri="{FF2B5EF4-FFF2-40B4-BE49-F238E27FC236}">
                <a16:creationId xmlns:a16="http://schemas.microsoft.com/office/drawing/2014/main" id="{14C0D7F2-6907-5E4B-9181-FF6A87B1BB92}"/>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A37EF64F-A1AB-B54A-9A47-952B895076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375628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83E0293A-EC10-B146-AEFC-BAF72E5CAB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40F273FC-0207-5640-A562-55C733178BEB}" type="slidenum">
              <a:rPr lang="en-US" altLang="en-US" sz="1200">
                <a:latin typeface="Times" pitchFamily="2" charset="0"/>
              </a:rPr>
              <a:pPr/>
              <a:t>66</a:t>
            </a:fld>
            <a:endParaRPr lang="en-US" altLang="en-US" sz="1200">
              <a:latin typeface="Times" pitchFamily="2" charset="0"/>
            </a:endParaRPr>
          </a:p>
        </p:txBody>
      </p:sp>
      <p:sp>
        <p:nvSpPr>
          <p:cNvPr id="59395" name="Rectangle 2">
            <a:extLst>
              <a:ext uri="{FF2B5EF4-FFF2-40B4-BE49-F238E27FC236}">
                <a16:creationId xmlns:a16="http://schemas.microsoft.com/office/drawing/2014/main" id="{BE0E5581-795E-3D4A-ACE6-636C59573573}"/>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1E467C63-62AC-F442-A5BA-CF3BF7857E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6212096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7DE5D3DD-0EBB-B84F-8C55-071E60CED9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84217E6D-8C02-B848-B039-0B97F132B9E7}" type="slidenum">
              <a:rPr lang="en-US" altLang="en-US" sz="1200">
                <a:latin typeface="Times" pitchFamily="2" charset="0"/>
              </a:rPr>
              <a:pPr/>
              <a:t>67</a:t>
            </a:fld>
            <a:endParaRPr lang="en-US" altLang="en-US" sz="1200">
              <a:latin typeface="Times" pitchFamily="2" charset="0"/>
            </a:endParaRPr>
          </a:p>
        </p:txBody>
      </p:sp>
      <p:sp>
        <p:nvSpPr>
          <p:cNvPr id="61443" name="Rectangle 2">
            <a:extLst>
              <a:ext uri="{FF2B5EF4-FFF2-40B4-BE49-F238E27FC236}">
                <a16:creationId xmlns:a16="http://schemas.microsoft.com/office/drawing/2014/main" id="{19DF341E-C853-CB4B-9147-215A3C105BD3}"/>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FBCDDAD3-1FC5-CB43-A4EF-FBA9D36A5A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4902850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28C10840-3A33-3F4D-9F6D-07E9ABF86B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671CD112-11AA-1242-B369-3904CC920E95}" type="slidenum">
              <a:rPr lang="en-US" altLang="en-US" sz="1200">
                <a:latin typeface="Times" pitchFamily="2" charset="0"/>
              </a:rPr>
              <a:pPr/>
              <a:t>68</a:t>
            </a:fld>
            <a:endParaRPr lang="en-US" altLang="en-US" sz="1200">
              <a:latin typeface="Times" pitchFamily="2" charset="0"/>
            </a:endParaRPr>
          </a:p>
        </p:txBody>
      </p:sp>
      <p:sp>
        <p:nvSpPr>
          <p:cNvPr id="63491" name="Rectangle 2">
            <a:extLst>
              <a:ext uri="{FF2B5EF4-FFF2-40B4-BE49-F238E27FC236}">
                <a16:creationId xmlns:a16="http://schemas.microsoft.com/office/drawing/2014/main" id="{F66961DC-0EC7-A04E-B095-DC58F72E5B66}"/>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9FF200FC-77C4-2A46-AAFD-FD02386818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718746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FB451C3E-5256-A24A-AB43-00571D9CD9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E9CADB5B-7D4B-6C43-81D8-507C5D582275}" type="slidenum">
              <a:rPr lang="en-US" altLang="en-US" sz="1200">
                <a:latin typeface="Times" pitchFamily="2" charset="0"/>
              </a:rPr>
              <a:pPr/>
              <a:t>69</a:t>
            </a:fld>
            <a:endParaRPr lang="en-US" altLang="en-US" sz="1200">
              <a:latin typeface="Times" pitchFamily="2" charset="0"/>
            </a:endParaRPr>
          </a:p>
        </p:txBody>
      </p:sp>
      <p:sp>
        <p:nvSpPr>
          <p:cNvPr id="65539" name="Rectangle 2">
            <a:extLst>
              <a:ext uri="{FF2B5EF4-FFF2-40B4-BE49-F238E27FC236}">
                <a16:creationId xmlns:a16="http://schemas.microsoft.com/office/drawing/2014/main" id="{58B0ED95-C5A9-DD48-A528-B8B98BB202BA}"/>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8E803800-73DD-924C-BC10-BAA42FF6FF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Proof of Principle: you can treat cancer by targeting cancer-specific proteins.</a:t>
            </a:r>
          </a:p>
          <a:p>
            <a:pPr eaLnBrk="1" hangingPunct="1"/>
            <a:r>
              <a:rPr lang="en-US" altLang="en-US">
                <a:latin typeface="Arial" panose="020B0604020202020204" pitchFamily="34" charset="0"/>
              </a:rPr>
              <a:t>GIST = gastrointestinal stromal tumors, which affect as many as 5,000 people in the United States</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CML = chronic myelogenous leukemia, adult leukemia, which affect as many as 8,000 people in the United States</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Fastest FDA approval — 2.5 months </a:t>
            </a:r>
          </a:p>
        </p:txBody>
      </p:sp>
    </p:spTree>
    <p:extLst>
      <p:ext uri="{BB962C8B-B14F-4D97-AF65-F5344CB8AC3E}">
        <p14:creationId xmlns:p14="http://schemas.microsoft.com/office/powerpoint/2010/main" val="2342547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1A7BB68C-310C-FF49-ADEB-D9ECE04CBA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0BF0DF4-5615-D140-8F4C-79F6DDDC30F6}" type="slidenum">
              <a:rPr lang="en-US" altLang="en-US" sz="1200">
                <a:latin typeface="Times" pitchFamily="2" charset="0"/>
              </a:rPr>
              <a:pPr/>
              <a:t>7</a:t>
            </a:fld>
            <a:endParaRPr lang="en-US" altLang="en-US" sz="1200">
              <a:latin typeface="Times" pitchFamily="2" charset="0"/>
            </a:endParaRPr>
          </a:p>
        </p:txBody>
      </p:sp>
      <p:sp>
        <p:nvSpPr>
          <p:cNvPr id="27651" name="Rectangle 2">
            <a:extLst>
              <a:ext uri="{FF2B5EF4-FFF2-40B4-BE49-F238E27FC236}">
                <a16:creationId xmlns:a16="http://schemas.microsoft.com/office/drawing/2014/main" id="{86138B3A-A0EC-AC4F-8C4B-12E1E20A3197}"/>
              </a:ext>
            </a:extLst>
          </p:cNvPr>
          <p:cNvSpPr>
            <a:spLocks noGrp="1" noRot="1" noChangeAspect="1" noChangeArrowheads="1" noTextEdit="1"/>
          </p:cNvSpPr>
          <p:nvPr>
            <p:ph type="sldImg"/>
          </p:nvPr>
        </p:nvSpPr>
        <p:spPr>
          <a:solidFill>
            <a:srgbClr val="FFFFFF"/>
          </a:solidFill>
          <a:ln/>
        </p:spPr>
      </p:sp>
      <p:sp>
        <p:nvSpPr>
          <p:cNvPr id="27652" name="Rectangle 3">
            <a:extLst>
              <a:ext uri="{FF2B5EF4-FFF2-40B4-BE49-F238E27FC236}">
                <a16:creationId xmlns:a16="http://schemas.microsoft.com/office/drawing/2014/main" id="{90CAA17C-B259-DD48-8616-FBED5C0CC87B}"/>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28401BD7-B6D2-BC48-B706-7E17E65ADA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5D89C1DD-F55C-4B43-993E-4EFA30371D1B}" type="slidenum">
              <a:rPr lang="en-US" altLang="en-US" sz="1200">
                <a:latin typeface="Times" pitchFamily="2" charset="0"/>
              </a:rPr>
              <a:pPr/>
              <a:t>70</a:t>
            </a:fld>
            <a:endParaRPr lang="en-US" altLang="en-US" sz="1200">
              <a:latin typeface="Times" pitchFamily="2" charset="0"/>
            </a:endParaRPr>
          </a:p>
        </p:txBody>
      </p:sp>
      <p:sp>
        <p:nvSpPr>
          <p:cNvPr id="67587" name="Rectangle 2">
            <a:extLst>
              <a:ext uri="{FF2B5EF4-FFF2-40B4-BE49-F238E27FC236}">
                <a16:creationId xmlns:a16="http://schemas.microsoft.com/office/drawing/2014/main" id="{20C734CB-7FC1-A24C-8665-EEE6C7B40F6F}"/>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6B596E08-1D1E-9E4A-B217-7FF34BDA58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177594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C0BDA67D-7154-3944-8A70-EFDCED3508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3D2E2AD-54B5-4C47-B3D7-0F7BD7566FFD}" type="slidenum">
              <a:rPr lang="en-US" altLang="en-US" sz="1200">
                <a:latin typeface="Times" pitchFamily="2" charset="0"/>
              </a:rPr>
              <a:pPr/>
              <a:t>8</a:t>
            </a:fld>
            <a:endParaRPr lang="en-US" altLang="en-US" sz="1200">
              <a:latin typeface="Times" pitchFamily="2" charset="0"/>
            </a:endParaRPr>
          </a:p>
        </p:txBody>
      </p:sp>
      <p:sp>
        <p:nvSpPr>
          <p:cNvPr id="29699" name="Rectangle 2">
            <a:extLst>
              <a:ext uri="{FF2B5EF4-FFF2-40B4-BE49-F238E27FC236}">
                <a16:creationId xmlns:a16="http://schemas.microsoft.com/office/drawing/2014/main" id="{C1B8A080-C862-8245-AA68-23371FB69F1D}"/>
              </a:ext>
            </a:extLst>
          </p:cNvPr>
          <p:cNvSpPr>
            <a:spLocks noGrp="1" noRot="1" noChangeAspect="1" noChangeArrowheads="1" noTextEdit="1"/>
          </p:cNvSpPr>
          <p:nvPr>
            <p:ph type="sldImg"/>
          </p:nvPr>
        </p:nvSpPr>
        <p:spPr>
          <a:solidFill>
            <a:srgbClr val="FFFFFF"/>
          </a:solidFill>
          <a:ln/>
        </p:spPr>
      </p:sp>
      <p:sp>
        <p:nvSpPr>
          <p:cNvPr id="29700" name="Rectangle 3">
            <a:extLst>
              <a:ext uri="{FF2B5EF4-FFF2-40B4-BE49-F238E27FC236}">
                <a16:creationId xmlns:a16="http://schemas.microsoft.com/office/drawing/2014/main" id="{20BCD667-191F-D446-9E6B-798AF1B0FA11}"/>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A93385C6-6066-EA4D-82BD-75E90E55F2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F34AAB7-AEF5-6E47-A29C-A72916B6C6AB}" type="slidenum">
              <a:rPr lang="en-US" altLang="en-US" sz="1200">
                <a:latin typeface="Times" pitchFamily="2" charset="0"/>
              </a:rPr>
              <a:pPr/>
              <a:t>9</a:t>
            </a:fld>
            <a:endParaRPr lang="en-US" altLang="en-US" sz="1200">
              <a:latin typeface="Times" pitchFamily="2" charset="0"/>
            </a:endParaRPr>
          </a:p>
        </p:txBody>
      </p:sp>
      <p:sp>
        <p:nvSpPr>
          <p:cNvPr id="31747" name="Rectangle 2">
            <a:extLst>
              <a:ext uri="{FF2B5EF4-FFF2-40B4-BE49-F238E27FC236}">
                <a16:creationId xmlns:a16="http://schemas.microsoft.com/office/drawing/2014/main" id="{1450D3AC-5B39-F545-9E05-5FCDFA24D6D9}"/>
              </a:ext>
            </a:extLst>
          </p:cNvPr>
          <p:cNvSpPr>
            <a:spLocks noGrp="1" noRot="1" noChangeAspect="1" noChangeArrowheads="1" noTextEdit="1"/>
          </p:cNvSpPr>
          <p:nvPr>
            <p:ph type="sldImg"/>
          </p:nvPr>
        </p:nvSpPr>
        <p:spPr>
          <a:solidFill>
            <a:srgbClr val="FFFFFF"/>
          </a:solidFill>
          <a:ln/>
        </p:spPr>
      </p:sp>
      <p:sp>
        <p:nvSpPr>
          <p:cNvPr id="31748" name="Rectangle 3">
            <a:extLst>
              <a:ext uri="{FF2B5EF4-FFF2-40B4-BE49-F238E27FC236}">
                <a16:creationId xmlns:a16="http://schemas.microsoft.com/office/drawing/2014/main" id="{BAC9A546-919A-6242-8721-4D230D2A6D6C}"/>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3">
            <a:extLst>
              <a:ext uri="{FF2B5EF4-FFF2-40B4-BE49-F238E27FC236}">
                <a16:creationId xmlns:a16="http://schemas.microsoft.com/office/drawing/2014/main" id="{1CF67A60-9CE5-6447-B69C-266DCA02BA09}"/>
              </a:ext>
            </a:extLst>
          </p:cNvPr>
          <p:cNvSpPr>
            <a:spLocks noChangeArrowheads="1"/>
          </p:cNvSpPr>
          <p:nvPr/>
        </p:nvSpPr>
        <p:spPr bwMode="auto">
          <a:xfrm>
            <a:off x="0" y="0"/>
            <a:ext cx="9144000" cy="304800"/>
          </a:xfrm>
          <a:prstGeom prst="rect">
            <a:avLst/>
          </a:prstGeom>
          <a:solidFill>
            <a:srgbClr val="0F116A"/>
          </a:solidFill>
          <a:ln w="9525">
            <a:solidFill>
              <a:schemeClr val="tx1"/>
            </a:solidFill>
            <a:miter lim="800000"/>
            <a:headEnd/>
            <a:tailEnd/>
          </a:ln>
          <a:effectLst/>
        </p:spPr>
        <p:txBody>
          <a:bodyPr wrap="none" anchor="ctr"/>
          <a:lstStyle/>
          <a:p>
            <a:pPr>
              <a:defRPr/>
            </a:pPr>
            <a:endParaRPr lang="en-US">
              <a:latin typeface="Times" pitchFamily="1" charset="0"/>
              <a:ea typeface="+mn-ea"/>
            </a:endParaRPr>
          </a:p>
        </p:txBody>
      </p:sp>
      <p:sp>
        <p:nvSpPr>
          <p:cNvPr id="5" name="Rectangle 74">
            <a:extLst>
              <a:ext uri="{FF2B5EF4-FFF2-40B4-BE49-F238E27FC236}">
                <a16:creationId xmlns:a16="http://schemas.microsoft.com/office/drawing/2014/main" id="{20BAF16B-EA73-534C-9AF0-640FE8B68FDC}"/>
              </a:ext>
            </a:extLst>
          </p:cNvPr>
          <p:cNvSpPr>
            <a:spLocks noChangeArrowheads="1"/>
          </p:cNvSpPr>
          <p:nvPr/>
        </p:nvSpPr>
        <p:spPr bwMode="auto">
          <a:xfrm>
            <a:off x="0" y="228600"/>
            <a:ext cx="9144000" cy="76200"/>
          </a:xfrm>
          <a:prstGeom prst="rect">
            <a:avLst/>
          </a:prstGeom>
          <a:solidFill>
            <a:schemeClr val="tx1"/>
          </a:solidFill>
          <a:ln w="9525">
            <a:solidFill>
              <a:schemeClr val="tx1"/>
            </a:solidFill>
            <a:miter lim="800000"/>
            <a:headEnd/>
            <a:tailEnd/>
          </a:ln>
          <a:effectLst/>
        </p:spPr>
        <p:txBody>
          <a:bodyPr wrap="none" anchor="ctr"/>
          <a:lstStyle/>
          <a:p>
            <a:pPr>
              <a:defRPr/>
            </a:pPr>
            <a:endParaRPr lang="en-US">
              <a:latin typeface="Arial" charset="0"/>
              <a:ea typeface="+mn-ea"/>
            </a:endParaRPr>
          </a:p>
        </p:txBody>
      </p:sp>
      <p:grpSp>
        <p:nvGrpSpPr>
          <p:cNvPr id="6" name="Group 78">
            <a:extLst>
              <a:ext uri="{FF2B5EF4-FFF2-40B4-BE49-F238E27FC236}">
                <a16:creationId xmlns:a16="http://schemas.microsoft.com/office/drawing/2014/main" id="{F876DF71-E137-9448-9A1B-50F62E66D70A}"/>
              </a:ext>
            </a:extLst>
          </p:cNvPr>
          <p:cNvGrpSpPr>
            <a:grpSpLocks/>
          </p:cNvGrpSpPr>
          <p:nvPr/>
        </p:nvGrpSpPr>
        <p:grpSpPr bwMode="auto">
          <a:xfrm>
            <a:off x="381000" y="1524000"/>
            <a:ext cx="6324600" cy="2590800"/>
            <a:chOff x="240" y="960"/>
            <a:chExt cx="3984" cy="1632"/>
          </a:xfrm>
        </p:grpSpPr>
        <p:sp>
          <p:nvSpPr>
            <p:cNvPr id="7" name="Line 75">
              <a:extLst>
                <a:ext uri="{FF2B5EF4-FFF2-40B4-BE49-F238E27FC236}">
                  <a16:creationId xmlns:a16="http://schemas.microsoft.com/office/drawing/2014/main" id="{88DE628B-F800-3747-BD3A-7CFB94D68CC2}"/>
                </a:ext>
              </a:extLst>
            </p:cNvPr>
            <p:cNvSpPr>
              <a:spLocks noChangeShapeType="1"/>
            </p:cNvSpPr>
            <p:nvPr userDrawn="1"/>
          </p:nvSpPr>
          <p:spPr bwMode="auto">
            <a:xfrm>
              <a:off x="240" y="1152"/>
              <a:ext cx="3984" cy="0"/>
            </a:xfrm>
            <a:prstGeom prst="line">
              <a:avLst/>
            </a:prstGeom>
            <a:noFill/>
            <a:ln w="12700">
              <a:solidFill>
                <a:schemeClr val="hlink"/>
              </a:solidFill>
              <a:round/>
              <a:headEnd/>
              <a:tailEnd/>
            </a:ln>
            <a:effectLst/>
          </p:spPr>
          <p:txBody>
            <a:bodyPr wrap="none" anchor="ctr"/>
            <a:lstStyle/>
            <a:p>
              <a:pPr>
                <a:defRPr/>
              </a:pPr>
              <a:endParaRPr lang="en-US">
                <a:latin typeface="Arial" charset="0"/>
                <a:ea typeface="+mn-ea"/>
              </a:endParaRPr>
            </a:p>
          </p:txBody>
        </p:sp>
        <p:sp>
          <p:nvSpPr>
            <p:cNvPr id="8" name="Line 76">
              <a:extLst>
                <a:ext uri="{FF2B5EF4-FFF2-40B4-BE49-F238E27FC236}">
                  <a16:creationId xmlns:a16="http://schemas.microsoft.com/office/drawing/2014/main" id="{94ECB94B-B37A-9140-BE4C-D47FDF9EBD24}"/>
                </a:ext>
              </a:extLst>
            </p:cNvPr>
            <p:cNvSpPr>
              <a:spLocks noChangeShapeType="1"/>
            </p:cNvSpPr>
            <p:nvPr userDrawn="1"/>
          </p:nvSpPr>
          <p:spPr bwMode="auto">
            <a:xfrm>
              <a:off x="384" y="960"/>
              <a:ext cx="0" cy="1632"/>
            </a:xfrm>
            <a:prstGeom prst="line">
              <a:avLst/>
            </a:prstGeom>
            <a:noFill/>
            <a:ln w="12700">
              <a:solidFill>
                <a:schemeClr val="hlink"/>
              </a:solidFill>
              <a:round/>
              <a:headEnd/>
              <a:tailEnd/>
            </a:ln>
            <a:effectLst/>
          </p:spPr>
          <p:txBody>
            <a:bodyPr wrap="none" anchor="ctr"/>
            <a:lstStyle/>
            <a:p>
              <a:pPr>
                <a:defRPr/>
              </a:pPr>
              <a:endParaRPr lang="en-US">
                <a:latin typeface="Arial" charset="0"/>
                <a:ea typeface="+mn-ea"/>
              </a:endParaRPr>
            </a:p>
          </p:txBody>
        </p:sp>
        <p:sp>
          <p:nvSpPr>
            <p:cNvPr id="9" name="Oval 77">
              <a:extLst>
                <a:ext uri="{FF2B5EF4-FFF2-40B4-BE49-F238E27FC236}">
                  <a16:creationId xmlns:a16="http://schemas.microsoft.com/office/drawing/2014/main" id="{4BFF2DC5-3483-F14D-9EEF-53591493BC4C}"/>
                </a:ext>
              </a:extLst>
            </p:cNvPr>
            <p:cNvSpPr>
              <a:spLocks noChangeArrowheads="1"/>
            </p:cNvSpPr>
            <p:nvPr userDrawn="1"/>
          </p:nvSpPr>
          <p:spPr bwMode="auto">
            <a:xfrm>
              <a:off x="336" y="1104"/>
              <a:ext cx="96" cy="96"/>
            </a:xfrm>
            <a:prstGeom prst="ellipse">
              <a:avLst/>
            </a:prstGeom>
            <a:noFill/>
            <a:ln w="9525">
              <a:solidFill>
                <a:schemeClr val="hlink"/>
              </a:solidFill>
              <a:round/>
              <a:headEnd/>
              <a:tailEnd/>
            </a:ln>
            <a:effectLst/>
          </p:spPr>
          <p:txBody>
            <a:bodyPr wrap="none" anchor="ctr"/>
            <a:lstStyle/>
            <a:p>
              <a:pPr>
                <a:defRPr/>
              </a:pPr>
              <a:endParaRPr lang="en-US">
                <a:latin typeface="Arial" charset="0"/>
                <a:ea typeface="+mn-ea"/>
              </a:endParaRPr>
            </a:p>
          </p:txBody>
        </p:sp>
      </p:grpSp>
      <p:grpSp>
        <p:nvGrpSpPr>
          <p:cNvPr id="10" name="Group 79">
            <a:extLst>
              <a:ext uri="{FF2B5EF4-FFF2-40B4-BE49-F238E27FC236}">
                <a16:creationId xmlns:a16="http://schemas.microsoft.com/office/drawing/2014/main" id="{A200DDF0-6D3D-3144-A974-AF172A02836C}"/>
              </a:ext>
            </a:extLst>
          </p:cNvPr>
          <p:cNvGrpSpPr>
            <a:grpSpLocks/>
          </p:cNvGrpSpPr>
          <p:nvPr/>
        </p:nvGrpSpPr>
        <p:grpSpPr bwMode="auto">
          <a:xfrm rot="10800000">
            <a:off x="2286000" y="2819400"/>
            <a:ext cx="6324600" cy="2590800"/>
            <a:chOff x="240" y="960"/>
            <a:chExt cx="3984" cy="1632"/>
          </a:xfrm>
        </p:grpSpPr>
        <p:sp>
          <p:nvSpPr>
            <p:cNvPr id="11" name="Line 80">
              <a:extLst>
                <a:ext uri="{FF2B5EF4-FFF2-40B4-BE49-F238E27FC236}">
                  <a16:creationId xmlns:a16="http://schemas.microsoft.com/office/drawing/2014/main" id="{EC15A45B-59B2-784D-A3D4-0671CE35A352}"/>
                </a:ext>
              </a:extLst>
            </p:cNvPr>
            <p:cNvSpPr>
              <a:spLocks noChangeShapeType="1"/>
            </p:cNvSpPr>
            <p:nvPr userDrawn="1"/>
          </p:nvSpPr>
          <p:spPr bwMode="auto">
            <a:xfrm>
              <a:off x="243" y="1153"/>
              <a:ext cx="3984" cy="0"/>
            </a:xfrm>
            <a:prstGeom prst="line">
              <a:avLst/>
            </a:prstGeom>
            <a:noFill/>
            <a:ln w="12700">
              <a:solidFill>
                <a:schemeClr val="hlink"/>
              </a:solidFill>
              <a:round/>
              <a:headEnd/>
              <a:tailEnd/>
            </a:ln>
            <a:effectLst/>
          </p:spPr>
          <p:txBody>
            <a:bodyPr wrap="none" anchor="ctr"/>
            <a:lstStyle/>
            <a:p>
              <a:pPr>
                <a:defRPr/>
              </a:pPr>
              <a:endParaRPr lang="en-US">
                <a:latin typeface="Arial" charset="0"/>
                <a:ea typeface="+mn-ea"/>
              </a:endParaRPr>
            </a:p>
          </p:txBody>
        </p:sp>
        <p:sp>
          <p:nvSpPr>
            <p:cNvPr id="12" name="Line 81">
              <a:extLst>
                <a:ext uri="{FF2B5EF4-FFF2-40B4-BE49-F238E27FC236}">
                  <a16:creationId xmlns:a16="http://schemas.microsoft.com/office/drawing/2014/main" id="{6F8B89C4-A0E3-6940-9B58-452DC8821498}"/>
                </a:ext>
              </a:extLst>
            </p:cNvPr>
            <p:cNvSpPr>
              <a:spLocks noChangeShapeType="1"/>
            </p:cNvSpPr>
            <p:nvPr userDrawn="1"/>
          </p:nvSpPr>
          <p:spPr bwMode="auto">
            <a:xfrm>
              <a:off x="385" y="961"/>
              <a:ext cx="0" cy="1632"/>
            </a:xfrm>
            <a:prstGeom prst="line">
              <a:avLst/>
            </a:prstGeom>
            <a:noFill/>
            <a:ln w="12700">
              <a:solidFill>
                <a:schemeClr val="hlink"/>
              </a:solidFill>
              <a:round/>
              <a:headEnd/>
              <a:tailEnd/>
            </a:ln>
            <a:effectLst/>
          </p:spPr>
          <p:txBody>
            <a:bodyPr wrap="none" anchor="ctr"/>
            <a:lstStyle/>
            <a:p>
              <a:pPr>
                <a:defRPr/>
              </a:pPr>
              <a:endParaRPr lang="en-US">
                <a:latin typeface="Arial" charset="0"/>
                <a:ea typeface="+mn-ea"/>
              </a:endParaRPr>
            </a:p>
          </p:txBody>
        </p:sp>
        <p:sp>
          <p:nvSpPr>
            <p:cNvPr id="13" name="Oval 82">
              <a:extLst>
                <a:ext uri="{FF2B5EF4-FFF2-40B4-BE49-F238E27FC236}">
                  <a16:creationId xmlns:a16="http://schemas.microsoft.com/office/drawing/2014/main" id="{FD0C4A64-6FC3-7E4B-8BF0-5A62CD4ACD68}"/>
                </a:ext>
              </a:extLst>
            </p:cNvPr>
            <p:cNvSpPr>
              <a:spLocks noChangeArrowheads="1"/>
            </p:cNvSpPr>
            <p:nvPr userDrawn="1"/>
          </p:nvSpPr>
          <p:spPr bwMode="auto">
            <a:xfrm>
              <a:off x="337" y="1105"/>
              <a:ext cx="96" cy="96"/>
            </a:xfrm>
            <a:prstGeom prst="ellipse">
              <a:avLst/>
            </a:prstGeom>
            <a:noFill/>
            <a:ln w="9525">
              <a:solidFill>
                <a:schemeClr val="hlink"/>
              </a:solidFill>
              <a:round/>
              <a:headEnd/>
              <a:tailEnd/>
            </a:ln>
            <a:effectLst/>
          </p:spPr>
          <p:txBody>
            <a:bodyPr wrap="none" anchor="ctr"/>
            <a:lstStyle/>
            <a:p>
              <a:pPr>
                <a:defRPr/>
              </a:pPr>
              <a:endParaRPr lang="en-US">
                <a:latin typeface="Arial" charset="0"/>
                <a:ea typeface="+mn-ea"/>
              </a:endParaRPr>
            </a:p>
          </p:txBody>
        </p:sp>
      </p:grpSp>
      <p:sp>
        <p:nvSpPr>
          <p:cNvPr id="14" name="Text Box 83">
            <a:extLst>
              <a:ext uri="{FF2B5EF4-FFF2-40B4-BE49-F238E27FC236}">
                <a16:creationId xmlns:a16="http://schemas.microsoft.com/office/drawing/2014/main" id="{D9EE145C-8760-E84E-A26A-ECDB4BDE0BAE}"/>
              </a:ext>
            </a:extLst>
          </p:cNvPr>
          <p:cNvSpPr txBox="1">
            <a:spLocks noChangeArrowheads="1"/>
          </p:cNvSpPr>
          <p:nvPr/>
        </p:nvSpPr>
        <p:spPr bwMode="auto">
          <a:xfrm>
            <a:off x="228600" y="6384925"/>
            <a:ext cx="1447800" cy="336550"/>
          </a:xfrm>
          <a:prstGeom prst="rect">
            <a:avLst/>
          </a:prstGeom>
          <a:noFill/>
          <a:ln w="9525">
            <a:noFill/>
            <a:miter lim="800000"/>
            <a:headEnd/>
            <a:tailEnd/>
          </a:ln>
          <a:effectLst/>
        </p:spPr>
        <p:txBody>
          <a:bodyPr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spcBef>
                <a:spcPct val="50000"/>
              </a:spcBef>
            </a:pPr>
            <a:r>
              <a:rPr lang="en-US" altLang="en-US" sz="1600" b="1"/>
              <a:t>AP Biology</a:t>
            </a:r>
            <a:endParaRPr lang="en-US" altLang="en-US">
              <a:latin typeface="Times" pitchFamily="2" charset="0"/>
            </a:endParaRPr>
          </a:p>
        </p:txBody>
      </p:sp>
      <p:sp>
        <p:nvSpPr>
          <p:cNvPr id="4163" name="Rectangle 67"/>
          <p:cNvSpPr>
            <a:spLocks noGrp="1" noChangeArrowheads="1"/>
          </p:cNvSpPr>
          <p:nvPr>
            <p:ph type="ctrTitle"/>
          </p:nvPr>
        </p:nvSpPr>
        <p:spPr>
          <a:xfrm>
            <a:off x="990600" y="1981200"/>
            <a:ext cx="7239000" cy="914400"/>
          </a:xfrm>
        </p:spPr>
        <p:txBody>
          <a:bodyPr anchor="b"/>
          <a:lstStyle>
            <a:lvl1pPr>
              <a:defRPr/>
            </a:lvl1pPr>
          </a:lstStyle>
          <a:p>
            <a:r>
              <a:rPr lang="en-US"/>
              <a:t>Click to edit Master title style</a:t>
            </a:r>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1" charset="2"/>
              <a:buNone/>
              <a:defRPr/>
            </a:lvl1pPr>
          </a:lstStyle>
          <a:p>
            <a:r>
              <a:rPr lang="en-US"/>
              <a:t>Click to edit Master subtitle style</a:t>
            </a:r>
          </a:p>
        </p:txBody>
      </p:sp>
      <p:sp>
        <p:nvSpPr>
          <p:cNvPr id="15" name="Rectangle 69">
            <a:extLst>
              <a:ext uri="{FF2B5EF4-FFF2-40B4-BE49-F238E27FC236}">
                <a16:creationId xmlns:a16="http://schemas.microsoft.com/office/drawing/2014/main" id="{D983BD4E-4A5F-8E4D-829F-32F0B6B48732}"/>
              </a:ext>
            </a:extLst>
          </p:cNvPr>
          <p:cNvSpPr>
            <a:spLocks noGrp="1" noChangeArrowheads="1"/>
          </p:cNvSpPr>
          <p:nvPr>
            <p:ph type="dt" sz="quarter" idx="10"/>
          </p:nvPr>
        </p:nvSpPr>
        <p:spPr bwMode="auto">
          <a:xfrm>
            <a:off x="6934200" y="6264275"/>
            <a:ext cx="1524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b="1">
                <a:latin typeface="Arial" charset="0"/>
                <a:ea typeface="+mn-ea"/>
              </a:defRPr>
            </a:lvl1pPr>
          </a:lstStyle>
          <a:p>
            <a:pPr>
              <a:defRPr/>
            </a:pPr>
            <a:r>
              <a:rPr lang="en-US"/>
              <a:t>2007-2008</a:t>
            </a:r>
          </a:p>
        </p:txBody>
      </p:sp>
    </p:spTree>
    <p:extLst>
      <p:ext uri="{BB962C8B-B14F-4D97-AF65-F5344CB8AC3E}">
        <p14:creationId xmlns:p14="http://schemas.microsoft.com/office/powerpoint/2010/main" val="3381512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a:extLst>
              <a:ext uri="{FF2B5EF4-FFF2-40B4-BE49-F238E27FC236}">
                <a16:creationId xmlns:a16="http://schemas.microsoft.com/office/drawing/2014/main" id="{47EBDF8A-2DA3-3E42-B671-F3B0021492EB}"/>
              </a:ext>
            </a:extLst>
          </p:cNvPr>
          <p:cNvSpPr>
            <a:spLocks noGrp="1" noChangeArrowheads="1"/>
          </p:cNvSpPr>
          <p:nvPr>
            <p:ph type="sldNum" sz="quarter" idx="10"/>
          </p:nvPr>
        </p:nvSpPr>
        <p:spPr>
          <a:ln/>
        </p:spPr>
        <p:txBody>
          <a:bodyPr/>
          <a:lstStyle>
            <a:lvl1pPr>
              <a:defRPr/>
            </a:lvl1pPr>
          </a:lstStyle>
          <a:p>
            <a:fld id="{F01BF8B7-F2A3-934E-A9F0-61CD4F908818}"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3592832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a:extLst>
              <a:ext uri="{FF2B5EF4-FFF2-40B4-BE49-F238E27FC236}">
                <a16:creationId xmlns:a16="http://schemas.microsoft.com/office/drawing/2014/main" id="{C158A5FF-EA0C-D843-BF5E-4EBFB27D0A7B}"/>
              </a:ext>
            </a:extLst>
          </p:cNvPr>
          <p:cNvSpPr>
            <a:spLocks noGrp="1" noChangeArrowheads="1"/>
          </p:cNvSpPr>
          <p:nvPr>
            <p:ph type="sldNum" sz="quarter" idx="10"/>
          </p:nvPr>
        </p:nvSpPr>
        <p:spPr>
          <a:ln/>
        </p:spPr>
        <p:txBody>
          <a:bodyPr/>
          <a:lstStyle>
            <a:lvl1pPr>
              <a:defRPr/>
            </a:lvl1pPr>
          </a:lstStyle>
          <a:p>
            <a:fld id="{3960E8FE-70D1-224E-BA08-D583A3F71FCC}"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3136231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a:extLst>
              <a:ext uri="{FF2B5EF4-FFF2-40B4-BE49-F238E27FC236}">
                <a16:creationId xmlns:a16="http://schemas.microsoft.com/office/drawing/2014/main" id="{A995520D-BF85-2344-971F-DE45C1456619}"/>
              </a:ext>
            </a:extLst>
          </p:cNvPr>
          <p:cNvSpPr>
            <a:spLocks noGrp="1" noChangeArrowheads="1"/>
          </p:cNvSpPr>
          <p:nvPr>
            <p:ph type="sldNum" sz="quarter" idx="10"/>
          </p:nvPr>
        </p:nvSpPr>
        <p:spPr>
          <a:ln/>
        </p:spPr>
        <p:txBody>
          <a:bodyPr/>
          <a:lstStyle>
            <a:lvl1pPr>
              <a:defRPr/>
            </a:lvl1pPr>
          </a:lstStyle>
          <a:p>
            <a:fld id="{49F49E3D-AF94-004F-8DB6-130E6DEAFEB7}"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3834018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a:extLst>
              <a:ext uri="{FF2B5EF4-FFF2-40B4-BE49-F238E27FC236}">
                <a16:creationId xmlns:a16="http://schemas.microsoft.com/office/drawing/2014/main" id="{7C7CE702-0454-2C4E-8F16-F4EBBCE57A7A}"/>
              </a:ext>
            </a:extLst>
          </p:cNvPr>
          <p:cNvSpPr>
            <a:spLocks noGrp="1" noChangeArrowheads="1"/>
          </p:cNvSpPr>
          <p:nvPr>
            <p:ph type="sldNum" sz="quarter" idx="10"/>
          </p:nvPr>
        </p:nvSpPr>
        <p:spPr>
          <a:ln/>
        </p:spPr>
        <p:txBody>
          <a:bodyPr/>
          <a:lstStyle>
            <a:lvl1pPr>
              <a:defRPr/>
            </a:lvl1pPr>
          </a:lstStyle>
          <a:p>
            <a:fld id="{B1DC76BA-8AF8-C645-85C8-457A6373F55D}"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1635636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3716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a:extLst>
              <a:ext uri="{FF2B5EF4-FFF2-40B4-BE49-F238E27FC236}">
                <a16:creationId xmlns:a16="http://schemas.microsoft.com/office/drawing/2014/main" id="{7A132960-86C9-5843-86FC-3FCF9CA0BC77}"/>
              </a:ext>
            </a:extLst>
          </p:cNvPr>
          <p:cNvSpPr>
            <a:spLocks noGrp="1" noChangeArrowheads="1"/>
          </p:cNvSpPr>
          <p:nvPr>
            <p:ph type="sldNum" sz="quarter" idx="10"/>
          </p:nvPr>
        </p:nvSpPr>
        <p:spPr>
          <a:ln/>
        </p:spPr>
        <p:txBody>
          <a:bodyPr/>
          <a:lstStyle>
            <a:lvl1pPr>
              <a:defRPr/>
            </a:lvl1pPr>
          </a:lstStyle>
          <a:p>
            <a:fld id="{10F6AB4F-210E-CF42-BB5D-2BD475010B17}"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3886654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a:extLst>
              <a:ext uri="{FF2B5EF4-FFF2-40B4-BE49-F238E27FC236}">
                <a16:creationId xmlns:a16="http://schemas.microsoft.com/office/drawing/2014/main" id="{C1E0454A-5473-C64C-86B4-91DC58768724}"/>
              </a:ext>
            </a:extLst>
          </p:cNvPr>
          <p:cNvSpPr>
            <a:spLocks noGrp="1" noChangeArrowheads="1"/>
          </p:cNvSpPr>
          <p:nvPr>
            <p:ph type="sldNum" sz="quarter" idx="10"/>
          </p:nvPr>
        </p:nvSpPr>
        <p:spPr>
          <a:ln/>
        </p:spPr>
        <p:txBody>
          <a:bodyPr/>
          <a:lstStyle>
            <a:lvl1pPr>
              <a:defRPr/>
            </a:lvl1pPr>
          </a:lstStyle>
          <a:p>
            <a:fld id="{37C44C97-BF85-544D-8AAA-4B1AA65A98F6}"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2129393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a:extLst>
              <a:ext uri="{FF2B5EF4-FFF2-40B4-BE49-F238E27FC236}">
                <a16:creationId xmlns:a16="http://schemas.microsoft.com/office/drawing/2014/main" id="{67F6C385-98E6-A04A-A502-3C9EAFE413ED}"/>
              </a:ext>
            </a:extLst>
          </p:cNvPr>
          <p:cNvSpPr>
            <a:spLocks noGrp="1" noChangeArrowheads="1"/>
          </p:cNvSpPr>
          <p:nvPr>
            <p:ph type="sldNum" sz="quarter" idx="10"/>
          </p:nvPr>
        </p:nvSpPr>
        <p:spPr>
          <a:ln/>
        </p:spPr>
        <p:txBody>
          <a:bodyPr/>
          <a:lstStyle>
            <a:lvl1pPr>
              <a:defRPr/>
            </a:lvl1pPr>
          </a:lstStyle>
          <a:p>
            <a:fld id="{3D319DF9-3A24-0C47-8BBE-C9BFB05B5527}"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3822629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a:extLst>
              <a:ext uri="{FF2B5EF4-FFF2-40B4-BE49-F238E27FC236}">
                <a16:creationId xmlns:a16="http://schemas.microsoft.com/office/drawing/2014/main" id="{84CAF6D2-52BD-6941-AF2D-8FEBD489FDFA}"/>
              </a:ext>
            </a:extLst>
          </p:cNvPr>
          <p:cNvSpPr>
            <a:spLocks noGrp="1" noChangeArrowheads="1"/>
          </p:cNvSpPr>
          <p:nvPr>
            <p:ph type="sldNum" sz="quarter" idx="10"/>
          </p:nvPr>
        </p:nvSpPr>
        <p:spPr>
          <a:ln/>
        </p:spPr>
        <p:txBody>
          <a:bodyPr/>
          <a:lstStyle>
            <a:lvl1pPr>
              <a:defRPr/>
            </a:lvl1pPr>
          </a:lstStyle>
          <a:p>
            <a:fld id="{6B0E353C-77FF-7E41-85A6-3F8584BBD008}"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460314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a:extLst>
              <a:ext uri="{FF2B5EF4-FFF2-40B4-BE49-F238E27FC236}">
                <a16:creationId xmlns:a16="http://schemas.microsoft.com/office/drawing/2014/main" id="{BC6AE126-D3FD-7F4E-87F9-2D097427B867}"/>
              </a:ext>
            </a:extLst>
          </p:cNvPr>
          <p:cNvSpPr>
            <a:spLocks noGrp="1" noChangeArrowheads="1"/>
          </p:cNvSpPr>
          <p:nvPr>
            <p:ph type="sldNum" sz="quarter" idx="10"/>
          </p:nvPr>
        </p:nvSpPr>
        <p:spPr>
          <a:ln/>
        </p:spPr>
        <p:txBody>
          <a:bodyPr/>
          <a:lstStyle>
            <a:lvl1pPr>
              <a:defRPr/>
            </a:lvl1pPr>
          </a:lstStyle>
          <a:p>
            <a:fld id="{9B4E115A-BC23-084D-AE97-7C0081BB17D3}"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2316740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a:extLst>
              <a:ext uri="{FF2B5EF4-FFF2-40B4-BE49-F238E27FC236}">
                <a16:creationId xmlns:a16="http://schemas.microsoft.com/office/drawing/2014/main" id="{B89E7AD3-9A0A-1949-AC6B-B87F58751B48}"/>
              </a:ext>
            </a:extLst>
          </p:cNvPr>
          <p:cNvSpPr>
            <a:spLocks noGrp="1" noChangeArrowheads="1"/>
          </p:cNvSpPr>
          <p:nvPr>
            <p:ph type="sldNum" sz="quarter" idx="10"/>
          </p:nvPr>
        </p:nvSpPr>
        <p:spPr>
          <a:ln/>
        </p:spPr>
        <p:txBody>
          <a:bodyPr/>
          <a:lstStyle>
            <a:lvl1pPr>
              <a:defRPr/>
            </a:lvl1pPr>
          </a:lstStyle>
          <a:p>
            <a:fld id="{94471D77-836A-7146-9838-61F5CBA7FBA5}"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974042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63">
            <a:extLst>
              <a:ext uri="{FF2B5EF4-FFF2-40B4-BE49-F238E27FC236}">
                <a16:creationId xmlns:a16="http://schemas.microsoft.com/office/drawing/2014/main" id="{83A4B94F-2780-C54C-84B0-DC9BAD1D22C7}"/>
              </a:ext>
            </a:extLst>
          </p:cNvPr>
          <p:cNvSpPr>
            <a:spLocks noGrp="1" noChangeArrowheads="1"/>
          </p:cNvSpPr>
          <p:nvPr>
            <p:ph type="title"/>
          </p:nvPr>
        </p:nvSpPr>
        <p:spPr bwMode="auto">
          <a:xfrm>
            <a:off x="609600" y="6858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64" descr="Rectangle: Click to edit Master text styles&#13;&#10;Second level&#13;&#10;Third level&#13;&#10;Fourth level&#13;&#10;Fifth level">
            <a:extLst>
              <a:ext uri="{FF2B5EF4-FFF2-40B4-BE49-F238E27FC236}">
                <a16:creationId xmlns:a16="http://schemas.microsoft.com/office/drawing/2014/main" id="{BF47F7AC-2B91-4A44-AE02-FA33134EDB3F}"/>
              </a:ext>
            </a:extLst>
          </p:cNvPr>
          <p:cNvSpPr>
            <a:spLocks noGrp="1" noChangeArrowheads="1"/>
          </p:cNvSpPr>
          <p:nvPr>
            <p:ph type="body" idx="1"/>
          </p:nvPr>
        </p:nvSpPr>
        <p:spPr bwMode="auto">
          <a:xfrm>
            <a:off x="838200" y="1371600"/>
            <a:ext cx="7772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139" name="Rectangle 67">
            <a:extLst>
              <a:ext uri="{FF2B5EF4-FFF2-40B4-BE49-F238E27FC236}">
                <a16:creationId xmlns:a16="http://schemas.microsoft.com/office/drawing/2014/main" id="{141AF215-16BF-0C43-A924-34CC275AA337}"/>
              </a:ext>
            </a:extLst>
          </p:cNvPr>
          <p:cNvSpPr>
            <a:spLocks noGrp="1" noChangeArrowheads="1"/>
          </p:cNvSpPr>
          <p:nvPr>
            <p:ph type="sldNum" sz="quarter" idx="4"/>
          </p:nvPr>
        </p:nvSpPr>
        <p:spPr bwMode="auto">
          <a:xfrm>
            <a:off x="3962400" y="6492875"/>
            <a:ext cx="5334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a:lvl1pPr>
          </a:lstStyle>
          <a:p>
            <a:fld id="{B09E431C-A04D-FE4E-8C1A-C817607A81FE}" type="slidenum">
              <a:rPr lang="en-US" altLang="en-US"/>
              <a:pPr/>
              <a:t>‹#›</a:t>
            </a:fld>
            <a:endParaRPr lang="en-US" altLang="en-US">
              <a:solidFill>
                <a:schemeClr val="hlink"/>
              </a:solidFill>
            </a:endParaRPr>
          </a:p>
        </p:txBody>
      </p:sp>
      <p:sp>
        <p:nvSpPr>
          <p:cNvPr id="3147" name="Line 75">
            <a:extLst>
              <a:ext uri="{FF2B5EF4-FFF2-40B4-BE49-F238E27FC236}">
                <a16:creationId xmlns:a16="http://schemas.microsoft.com/office/drawing/2014/main" id="{D29270E8-3FC7-244B-BB64-832E6A78DF54}"/>
              </a:ext>
            </a:extLst>
          </p:cNvPr>
          <p:cNvSpPr>
            <a:spLocks noChangeShapeType="1"/>
          </p:cNvSpPr>
          <p:nvPr/>
        </p:nvSpPr>
        <p:spPr bwMode="auto">
          <a:xfrm>
            <a:off x="381000" y="1219200"/>
            <a:ext cx="6324600" cy="0"/>
          </a:xfrm>
          <a:prstGeom prst="line">
            <a:avLst/>
          </a:prstGeom>
          <a:noFill/>
          <a:ln w="12700">
            <a:solidFill>
              <a:schemeClr val="hlink"/>
            </a:solidFill>
            <a:round/>
            <a:headEnd/>
            <a:tailEnd/>
          </a:ln>
          <a:effectLst/>
        </p:spPr>
        <p:txBody>
          <a:bodyPr wrap="none" anchor="ctr"/>
          <a:lstStyle/>
          <a:p>
            <a:pPr>
              <a:defRPr/>
            </a:pPr>
            <a:endParaRPr lang="en-US">
              <a:latin typeface="Arial" charset="0"/>
              <a:ea typeface="+mn-ea"/>
            </a:endParaRPr>
          </a:p>
        </p:txBody>
      </p:sp>
      <p:sp>
        <p:nvSpPr>
          <p:cNvPr id="3148" name="Line 76">
            <a:extLst>
              <a:ext uri="{FF2B5EF4-FFF2-40B4-BE49-F238E27FC236}">
                <a16:creationId xmlns:a16="http://schemas.microsoft.com/office/drawing/2014/main" id="{81B8F3E8-CB2A-364C-B7FD-617E16E53EF4}"/>
              </a:ext>
            </a:extLst>
          </p:cNvPr>
          <p:cNvSpPr>
            <a:spLocks noChangeShapeType="1"/>
          </p:cNvSpPr>
          <p:nvPr/>
        </p:nvSpPr>
        <p:spPr bwMode="auto">
          <a:xfrm>
            <a:off x="609600" y="914400"/>
            <a:ext cx="0" cy="2590800"/>
          </a:xfrm>
          <a:prstGeom prst="line">
            <a:avLst/>
          </a:prstGeom>
          <a:noFill/>
          <a:ln w="12700">
            <a:solidFill>
              <a:schemeClr val="hlink"/>
            </a:solidFill>
            <a:round/>
            <a:headEnd/>
            <a:tailEnd/>
          </a:ln>
          <a:effectLst/>
        </p:spPr>
        <p:txBody>
          <a:bodyPr wrap="none" anchor="ctr"/>
          <a:lstStyle/>
          <a:p>
            <a:pPr>
              <a:defRPr/>
            </a:pPr>
            <a:endParaRPr lang="en-US">
              <a:latin typeface="Arial" charset="0"/>
              <a:ea typeface="+mn-ea"/>
            </a:endParaRPr>
          </a:p>
        </p:txBody>
      </p:sp>
      <p:sp>
        <p:nvSpPr>
          <p:cNvPr id="3149" name="Oval 77">
            <a:extLst>
              <a:ext uri="{FF2B5EF4-FFF2-40B4-BE49-F238E27FC236}">
                <a16:creationId xmlns:a16="http://schemas.microsoft.com/office/drawing/2014/main" id="{48BF40CD-5249-EA4D-8B9B-986DF4A0F3D9}"/>
              </a:ext>
            </a:extLst>
          </p:cNvPr>
          <p:cNvSpPr>
            <a:spLocks noChangeArrowheads="1"/>
          </p:cNvSpPr>
          <p:nvPr/>
        </p:nvSpPr>
        <p:spPr bwMode="auto">
          <a:xfrm>
            <a:off x="533400" y="1143000"/>
            <a:ext cx="152400" cy="152400"/>
          </a:xfrm>
          <a:prstGeom prst="ellipse">
            <a:avLst/>
          </a:prstGeom>
          <a:noFill/>
          <a:ln w="9525">
            <a:solidFill>
              <a:schemeClr val="hlink"/>
            </a:solidFill>
            <a:round/>
            <a:headEnd/>
            <a:tailEnd/>
          </a:ln>
          <a:effectLst/>
        </p:spPr>
        <p:txBody>
          <a:bodyPr wrap="none" anchor="ctr"/>
          <a:lstStyle/>
          <a:p>
            <a:pPr>
              <a:defRPr/>
            </a:pPr>
            <a:endParaRPr lang="en-US">
              <a:latin typeface="Arial" charset="0"/>
              <a:ea typeface="+mn-ea"/>
            </a:endParaRPr>
          </a:p>
        </p:txBody>
      </p:sp>
      <p:sp>
        <p:nvSpPr>
          <p:cNvPr id="3150" name="Rectangle 78">
            <a:extLst>
              <a:ext uri="{FF2B5EF4-FFF2-40B4-BE49-F238E27FC236}">
                <a16:creationId xmlns:a16="http://schemas.microsoft.com/office/drawing/2014/main" id="{886FFF47-E806-464A-B25B-C12194A2286B}"/>
              </a:ext>
            </a:extLst>
          </p:cNvPr>
          <p:cNvSpPr>
            <a:spLocks noChangeArrowheads="1"/>
          </p:cNvSpPr>
          <p:nvPr/>
        </p:nvSpPr>
        <p:spPr bwMode="auto">
          <a:xfrm>
            <a:off x="0" y="0"/>
            <a:ext cx="9144000" cy="304800"/>
          </a:xfrm>
          <a:prstGeom prst="rect">
            <a:avLst/>
          </a:prstGeom>
          <a:solidFill>
            <a:srgbClr val="0F116A"/>
          </a:solidFill>
          <a:ln w="9525">
            <a:solidFill>
              <a:schemeClr val="tx1"/>
            </a:solidFill>
            <a:miter lim="800000"/>
            <a:headEnd/>
            <a:tailEnd/>
          </a:ln>
          <a:effectLst/>
        </p:spPr>
        <p:txBody>
          <a:bodyPr wrap="none" anchor="ctr"/>
          <a:lstStyle/>
          <a:p>
            <a:pPr>
              <a:defRPr/>
            </a:pPr>
            <a:endParaRPr lang="en-US">
              <a:latin typeface="Times" pitchFamily="1" charset="0"/>
              <a:ea typeface="+mn-ea"/>
            </a:endParaRPr>
          </a:p>
        </p:txBody>
      </p:sp>
      <p:sp>
        <p:nvSpPr>
          <p:cNvPr id="3151" name="Rectangle 79">
            <a:extLst>
              <a:ext uri="{FF2B5EF4-FFF2-40B4-BE49-F238E27FC236}">
                <a16:creationId xmlns:a16="http://schemas.microsoft.com/office/drawing/2014/main" id="{64824C03-64A7-0D4A-8E97-CA9CEC8E5594}"/>
              </a:ext>
            </a:extLst>
          </p:cNvPr>
          <p:cNvSpPr>
            <a:spLocks noChangeArrowheads="1"/>
          </p:cNvSpPr>
          <p:nvPr/>
        </p:nvSpPr>
        <p:spPr bwMode="auto">
          <a:xfrm>
            <a:off x="0" y="228600"/>
            <a:ext cx="9144000" cy="76200"/>
          </a:xfrm>
          <a:prstGeom prst="rect">
            <a:avLst/>
          </a:prstGeom>
          <a:solidFill>
            <a:schemeClr val="tx1"/>
          </a:solidFill>
          <a:ln w="9525">
            <a:solidFill>
              <a:schemeClr val="tx1"/>
            </a:solidFill>
            <a:miter lim="800000"/>
            <a:headEnd/>
            <a:tailEnd/>
          </a:ln>
          <a:effectLst/>
        </p:spPr>
        <p:txBody>
          <a:bodyPr wrap="none" anchor="ctr"/>
          <a:lstStyle/>
          <a:p>
            <a:pPr>
              <a:defRPr/>
            </a:pPr>
            <a:endParaRPr lang="en-US">
              <a:latin typeface="Arial" charset="0"/>
              <a:ea typeface="+mn-ea"/>
            </a:endParaRPr>
          </a:p>
        </p:txBody>
      </p:sp>
      <p:sp>
        <p:nvSpPr>
          <p:cNvPr id="3153" name="Text Box 81">
            <a:extLst>
              <a:ext uri="{FF2B5EF4-FFF2-40B4-BE49-F238E27FC236}">
                <a16:creationId xmlns:a16="http://schemas.microsoft.com/office/drawing/2014/main" id="{C95B2C65-8DD1-6F4F-B332-ED8C626472C1}"/>
              </a:ext>
            </a:extLst>
          </p:cNvPr>
          <p:cNvSpPr txBox="1">
            <a:spLocks noChangeArrowheads="1"/>
          </p:cNvSpPr>
          <p:nvPr/>
        </p:nvSpPr>
        <p:spPr bwMode="auto">
          <a:xfrm>
            <a:off x="228600" y="6384925"/>
            <a:ext cx="1447800" cy="336550"/>
          </a:xfrm>
          <a:prstGeom prst="rect">
            <a:avLst/>
          </a:prstGeom>
          <a:noFill/>
          <a:ln w="9525">
            <a:noFill/>
            <a:miter lim="800000"/>
            <a:headEnd/>
            <a:tailEnd/>
          </a:ln>
          <a:effectLst/>
        </p:spPr>
        <p:txBody>
          <a:bodyPr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spcBef>
                <a:spcPct val="50000"/>
              </a:spcBef>
            </a:pPr>
            <a:r>
              <a:rPr lang="en-US" altLang="en-US" sz="1600" b="1"/>
              <a:t>AP Biology</a:t>
            </a:r>
            <a:endParaRPr lang="en-US" altLang="en-US">
              <a:latin typeface="Times" pitchFamily="2" charset="0"/>
            </a:endParaRPr>
          </a:p>
        </p:txBody>
      </p:sp>
    </p:spTree>
  </p:cSld>
  <p:clrMap bg1="lt1" tx1="dk1" bg2="lt2" tx2="dk2" accent1="accent1" accent2="accent2" accent3="accent3" accent4="accent4" accent5="accent5" accent6="accent6" hlink="hlink" folHlink="folHlink"/>
  <p:sldLayoutIdLst>
    <p:sldLayoutId id="2147483696"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3600" b="1">
          <a:solidFill>
            <a:schemeClr val="tx2"/>
          </a:solidFill>
          <a:latin typeface="+mj-lt"/>
          <a:ea typeface="ＭＳ Ｐゴシック" panose="020B0600070205080204" pitchFamily="34" charset="-128"/>
          <a:cs typeface="+mj-cs"/>
        </a:defRPr>
      </a:lvl1pPr>
      <a:lvl2pPr algn="l" rtl="0" eaLnBrk="0" fontAlgn="base" hangingPunct="0">
        <a:spcBef>
          <a:spcPct val="0"/>
        </a:spcBef>
        <a:spcAft>
          <a:spcPct val="0"/>
        </a:spcAft>
        <a:defRPr sz="3600" b="1">
          <a:solidFill>
            <a:schemeClr val="tx2"/>
          </a:solidFill>
          <a:latin typeface="Arial" charset="0"/>
          <a:ea typeface="ＭＳ Ｐゴシック" panose="020B0600070205080204" pitchFamily="34" charset="-128"/>
        </a:defRPr>
      </a:lvl2pPr>
      <a:lvl3pPr algn="l" rtl="0" eaLnBrk="0" fontAlgn="base" hangingPunct="0">
        <a:spcBef>
          <a:spcPct val="0"/>
        </a:spcBef>
        <a:spcAft>
          <a:spcPct val="0"/>
        </a:spcAft>
        <a:defRPr sz="3600" b="1">
          <a:solidFill>
            <a:schemeClr val="tx2"/>
          </a:solidFill>
          <a:latin typeface="Arial" charset="0"/>
          <a:ea typeface="ＭＳ Ｐゴシック" panose="020B0600070205080204" pitchFamily="34" charset="-128"/>
        </a:defRPr>
      </a:lvl3pPr>
      <a:lvl4pPr algn="l" rtl="0" eaLnBrk="0" fontAlgn="base" hangingPunct="0">
        <a:spcBef>
          <a:spcPct val="0"/>
        </a:spcBef>
        <a:spcAft>
          <a:spcPct val="0"/>
        </a:spcAft>
        <a:defRPr sz="3600" b="1">
          <a:solidFill>
            <a:schemeClr val="tx2"/>
          </a:solidFill>
          <a:latin typeface="Arial" charset="0"/>
          <a:ea typeface="ＭＳ Ｐゴシック" panose="020B0600070205080204" pitchFamily="34" charset="-128"/>
        </a:defRPr>
      </a:lvl4pPr>
      <a:lvl5pPr algn="l" rtl="0" eaLnBrk="0" fontAlgn="base" hangingPunct="0">
        <a:spcBef>
          <a:spcPct val="0"/>
        </a:spcBef>
        <a:spcAft>
          <a:spcPct val="0"/>
        </a:spcAft>
        <a:defRPr sz="3600" b="1">
          <a:solidFill>
            <a:schemeClr val="tx2"/>
          </a:solidFill>
          <a:latin typeface="Arial" charset="0"/>
          <a:ea typeface="ＭＳ Ｐゴシック" panose="020B0600070205080204" pitchFamily="34" charset="-128"/>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rgbClr val="0F116A"/>
        </a:buClr>
        <a:buSzPct val="120000"/>
        <a:buFont typeface="Wingdings" pitchFamily="2" charset="2"/>
        <a:buChar char="§"/>
        <a:defRPr sz="3000" b="1">
          <a:solidFill>
            <a:srgbClr val="0F116A"/>
          </a:solidFill>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u"/>
        <a:defRPr sz="2800" b="1">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95000"/>
        <a:buFont typeface="Wingdings" pitchFamily="2" charset="2"/>
        <a:buChar char="§"/>
        <a:defRPr sz="2400" b="1">
          <a:solidFill>
            <a:srgbClr val="0F116A"/>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110000"/>
        <a:buFont typeface="Wingdings" pitchFamily="2" charset="2"/>
        <a:buChar char="w"/>
        <a:defRPr sz="2000" b="1">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60000"/>
        <a:buFont typeface="Wingdings" pitchFamily="1" charset="2"/>
        <a:buChar char="n"/>
        <a:defRPr sz="2000" b="1">
          <a:solidFill>
            <a:schemeClr val="tx1"/>
          </a:solidFill>
          <a:latin typeface="+mn-lt"/>
        </a:defRPr>
      </a:lvl6pPr>
      <a:lvl7pPr marL="2971800" indent="-228600" algn="l" rtl="0" fontAlgn="base">
        <a:spcBef>
          <a:spcPct val="20000"/>
        </a:spcBef>
        <a:spcAft>
          <a:spcPct val="0"/>
        </a:spcAft>
        <a:buClr>
          <a:schemeClr val="hlink"/>
        </a:buClr>
        <a:buSzPct val="60000"/>
        <a:buFont typeface="Wingdings" pitchFamily="1" charset="2"/>
        <a:buChar char="n"/>
        <a:defRPr sz="2000" b="1">
          <a:solidFill>
            <a:schemeClr val="tx1"/>
          </a:solidFill>
          <a:latin typeface="+mn-lt"/>
        </a:defRPr>
      </a:lvl7pPr>
      <a:lvl8pPr marL="3429000" indent="-228600" algn="l" rtl="0" fontAlgn="base">
        <a:spcBef>
          <a:spcPct val="20000"/>
        </a:spcBef>
        <a:spcAft>
          <a:spcPct val="0"/>
        </a:spcAft>
        <a:buClr>
          <a:schemeClr val="hlink"/>
        </a:buClr>
        <a:buSzPct val="60000"/>
        <a:buFont typeface="Wingdings" pitchFamily="1" charset="2"/>
        <a:buChar char="n"/>
        <a:defRPr sz="2000" b="1">
          <a:solidFill>
            <a:schemeClr val="tx1"/>
          </a:solidFill>
          <a:latin typeface="+mn-lt"/>
        </a:defRPr>
      </a:lvl8pPr>
      <a:lvl9pPr marL="3886200" indent="-228600" algn="l" rtl="0" fontAlgn="base">
        <a:spcBef>
          <a:spcPct val="20000"/>
        </a:spcBef>
        <a:spcAft>
          <a:spcPct val="0"/>
        </a:spcAft>
        <a:buClr>
          <a:schemeClr val="hlink"/>
        </a:buClr>
        <a:buSzPct val="60000"/>
        <a:buFont typeface="Wingdings" pitchFamily="1" charset="2"/>
        <a:buChar char="n"/>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2.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audio" Target="../media/audio1.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audio" Target="../media/audio4.bin"/><Relationship Id="rId7"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audio" Target="../media/audio1.bin"/><Relationship Id="rId4" Type="http://schemas.openxmlformats.org/officeDocument/2006/relationships/audio" Target="../media/audio3.bin"/></Relationships>
</file>

<file path=ppt/slides/_rels/slide15.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audio" Target="../media/audio3.bin"/><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4.emf"/><Relationship Id="rId4" Type="http://schemas.openxmlformats.org/officeDocument/2006/relationships/audio" Target="../media/audio4.bin"/></Relationships>
</file>

<file path=ppt/slides/_rels/slide17.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audio" Target="../media/audio6.bin"/><Relationship Id="rId4" Type="http://schemas.openxmlformats.org/officeDocument/2006/relationships/audio" Target="../media/audio1.bin"/></Relationships>
</file>

<file path=ppt/slides/_rels/slide18.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audio" Target="../media/audio3.bin"/></Relationships>
</file>

<file path=ppt/slides/_rels/slide21.xml.rels><?xml version="1.0" encoding="UTF-8" standalone="yes"?>
<Relationships xmlns="http://schemas.openxmlformats.org/package/2006/relationships"><Relationship Id="rId3" Type="http://schemas.openxmlformats.org/officeDocument/2006/relationships/audio" Target="../media/audio7.bin"/><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audio2.bin"/><Relationship Id="rId7"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audio" Target="../media/audio4.bin"/><Relationship Id="rId4" Type="http://schemas.openxmlformats.org/officeDocument/2006/relationships/audio" Target="../media/audio3.bin"/></Relationships>
</file>

<file path=ppt/slides/_rels/slide24.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jpeg"/><Relationship Id="rId26" Type="http://schemas.openxmlformats.org/officeDocument/2006/relationships/image" Target="../media/image28.jpeg"/><Relationship Id="rId3" Type="http://schemas.openxmlformats.org/officeDocument/2006/relationships/audio" Target="../media/audio1.bin"/><Relationship Id="rId21" Type="http://schemas.openxmlformats.org/officeDocument/2006/relationships/image" Target="../media/image23.jpeg"/><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image" Target="../media/image19.jpeg"/><Relationship Id="rId25" Type="http://schemas.openxmlformats.org/officeDocument/2006/relationships/image" Target="../media/image27.jpeg"/><Relationship Id="rId2" Type="http://schemas.openxmlformats.org/officeDocument/2006/relationships/notesSlide" Target="../notesSlides/notesSlide3.xml"/><Relationship Id="rId16" Type="http://schemas.openxmlformats.org/officeDocument/2006/relationships/image" Target="../media/image18.jpeg"/><Relationship Id="rId20"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24" Type="http://schemas.openxmlformats.org/officeDocument/2006/relationships/image" Target="../media/image26.jpeg"/><Relationship Id="rId5" Type="http://schemas.openxmlformats.org/officeDocument/2006/relationships/image" Target="../media/image7.jpeg"/><Relationship Id="rId15" Type="http://schemas.openxmlformats.org/officeDocument/2006/relationships/image" Target="../media/image17.jpeg"/><Relationship Id="rId23" Type="http://schemas.openxmlformats.org/officeDocument/2006/relationships/image" Target="../media/image25.jpe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 Id="rId27" Type="http://schemas.openxmlformats.org/officeDocument/2006/relationships/image" Target="../media/image29.jpeg"/></Relationships>
</file>

<file path=ppt/slides/_rels/slide30.xml.rels><?xml version="1.0" encoding="UTF-8" standalone="yes"?>
<Relationships xmlns="http://schemas.openxmlformats.org/package/2006/relationships"><Relationship Id="rId3" Type="http://schemas.openxmlformats.org/officeDocument/2006/relationships/audio" Target="../media/audio2.bin"/><Relationship Id="rId7"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audio" Target="../media/audio7.bin"/><Relationship Id="rId5" Type="http://schemas.openxmlformats.org/officeDocument/2006/relationships/audio" Target="../media/audio4.bin"/><Relationship Id="rId4" Type="http://schemas.openxmlformats.org/officeDocument/2006/relationships/audio" Target="../media/audio3.bin"/></Relationships>
</file>

<file path=ppt/slides/_rels/slide31.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hyperlink" Target="file:////Users/kfoglia/Kim's%20NEW%20WORK/Division%20Ave%20-%20Levittown/AP%20Bio/MOVIES/Ch12%20The%20Cell%20Cycle/mitosis-CellsAlive.sw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2.bin"/><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1.bin"/><Relationship Id="rId11" Type="http://schemas.openxmlformats.org/officeDocument/2006/relationships/image" Target="../media/image33.png"/><Relationship Id="rId5" Type="http://schemas.openxmlformats.org/officeDocument/2006/relationships/audio" Target="../media/audio4.bin"/><Relationship Id="rId10" Type="http://schemas.openxmlformats.org/officeDocument/2006/relationships/image" Target="../media/image32.png"/><Relationship Id="rId4" Type="http://schemas.openxmlformats.org/officeDocument/2006/relationships/audio" Target="../media/audio3.bin"/><Relationship Id="rId9"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81.jpeg"/><Relationship Id="rId4" Type="http://schemas.openxmlformats.org/officeDocument/2006/relationships/image" Target="../media/image80.jpeg"/></Relationships>
</file>

<file path=ppt/slides/_rels/slide46.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3.jpeg"/></Relationships>
</file>

<file path=ppt/slides/_rels/slide48.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audio" Target="../media/audio2.bin"/><Relationship Id="rId7"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audio" Target="../media/audio5.bin"/><Relationship Id="rId5" Type="http://schemas.openxmlformats.org/officeDocument/2006/relationships/audio" Target="../media/audio8.bin"/><Relationship Id="rId4" Type="http://schemas.openxmlformats.org/officeDocument/2006/relationships/audio" Target="../media/audio3.bin"/></Relationships>
</file>

<file path=ppt/slides/_rels/slide49.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audio" Target="../media/audio3.bin"/></Relationships>
</file>

<file path=ppt/slides/_rels/slide51.xml.rels><?xml version="1.0" encoding="UTF-8" standalone="yes"?>
<Relationships xmlns="http://schemas.openxmlformats.org/package/2006/relationships"><Relationship Id="rId3" Type="http://schemas.openxmlformats.org/officeDocument/2006/relationships/audio" Target="../media/audio2.bin"/><Relationship Id="rId7" Type="http://schemas.openxmlformats.org/officeDocument/2006/relationships/image" Target="../media/image87.emf"/><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86.emf"/><Relationship Id="rId5" Type="http://schemas.openxmlformats.org/officeDocument/2006/relationships/image" Target="../media/image84.png"/><Relationship Id="rId4" Type="http://schemas.openxmlformats.org/officeDocument/2006/relationships/audio" Target="../media/audio1.bin"/></Relationships>
</file>

<file path=ppt/slides/_rels/slide52.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88.emf"/><Relationship Id="rId4" Type="http://schemas.openxmlformats.org/officeDocument/2006/relationships/audio" Target="../media/audio3.bin"/></Relationships>
</file>

<file path=ppt/slides/_rels/slide53.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audio" Target="../media/audio3.bin"/></Relationships>
</file>

<file path=ppt/slides/_rels/slide54.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55.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audio" Target="../media/audio3.bin"/></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7.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58.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59.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2.bin"/><Relationship Id="rId7"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audio" Target="../media/audio3.bin"/><Relationship Id="rId9" Type="http://schemas.openxmlformats.org/officeDocument/2006/relationships/image" Target="../media/image38.jpeg"/></Relationships>
</file>

<file path=ppt/slides/_rels/slide6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99.emf"/></Relationships>
</file>

<file path=ppt/slides/_rels/slide6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audio" Target="../media/audio2.bin"/><Relationship Id="rId7" Type="http://schemas.openxmlformats.org/officeDocument/2006/relationships/image" Target="../media/image101.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audio" Target="../media/audio1.bin"/><Relationship Id="rId4" Type="http://schemas.openxmlformats.org/officeDocument/2006/relationships/audio" Target="../media/audio5.bin"/></Relationships>
</file>

<file path=ppt/slides/_rels/slide62.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41.emf"/><Relationship Id="rId5" Type="http://schemas.openxmlformats.org/officeDocument/2006/relationships/image" Target="../media/image84.png"/><Relationship Id="rId4" Type="http://schemas.openxmlformats.org/officeDocument/2006/relationships/audio" Target="../media/audio5.bin"/></Relationships>
</file>

<file path=ppt/slides/_rels/slide6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41.emf"/><Relationship Id="rId5" Type="http://schemas.openxmlformats.org/officeDocument/2006/relationships/image" Target="../media/image97.png"/><Relationship Id="rId4" Type="http://schemas.openxmlformats.org/officeDocument/2006/relationships/audio" Target="../media/audio5.bin"/></Relationships>
</file>

<file path=ppt/slides/_rels/slide6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6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7.xml.rels><?xml version="1.0" encoding="UTF-8" standalone="yes"?>
<Relationships xmlns="http://schemas.openxmlformats.org/package/2006/relationships"><Relationship Id="rId3" Type="http://schemas.openxmlformats.org/officeDocument/2006/relationships/audio" Target="../media/audio5.bin"/><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emf"/><Relationship Id="rId5" Type="http://schemas.openxmlformats.org/officeDocument/2006/relationships/image" Target="../media/image40.jpeg"/><Relationship Id="rId4" Type="http://schemas.openxmlformats.org/officeDocument/2006/relationships/image" Target="../media/image39.jpeg"/></Relationships>
</file>

<file path=ppt/slides/_rels/slide70.xml.rels><?xml version="1.0" encoding="UTF-8" standalone="yes"?>
<Relationships xmlns="http://schemas.openxmlformats.org/package/2006/relationships"><Relationship Id="rId3" Type="http://schemas.openxmlformats.org/officeDocument/2006/relationships/audio" Target="../media/audio5.bin"/><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9">
            <a:extLst>
              <a:ext uri="{FF2B5EF4-FFF2-40B4-BE49-F238E27FC236}">
                <a16:creationId xmlns:a16="http://schemas.microsoft.com/office/drawing/2014/main" id="{A26229C2-FBDE-EF42-A45D-2AF11EEF6647}"/>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2007-2008</a:t>
            </a:r>
            <a:endParaRPr lang="en-US" altLang="en-US" sz="1400" b="0"/>
          </a:p>
        </p:txBody>
      </p:sp>
      <p:sp>
        <p:nvSpPr>
          <p:cNvPr id="15363" name="Rectangle 2">
            <a:extLst>
              <a:ext uri="{FF2B5EF4-FFF2-40B4-BE49-F238E27FC236}">
                <a16:creationId xmlns:a16="http://schemas.microsoft.com/office/drawing/2014/main" id="{83E7E9EB-FEF7-A34D-A78B-C50AFAE65EFE}"/>
              </a:ext>
            </a:extLst>
          </p:cNvPr>
          <p:cNvSpPr>
            <a:spLocks noGrp="1" noChangeArrowheads="1"/>
          </p:cNvSpPr>
          <p:nvPr>
            <p:ph type="ctrTitle"/>
          </p:nvPr>
        </p:nvSpPr>
        <p:spPr>
          <a:xfrm>
            <a:off x="990600" y="2209800"/>
            <a:ext cx="7239000" cy="2438400"/>
          </a:xfrm>
        </p:spPr>
        <p:txBody>
          <a:bodyPr/>
          <a:lstStyle/>
          <a:p>
            <a:pPr eaLnBrk="1" hangingPunct="1">
              <a:lnSpc>
                <a:spcPct val="120000"/>
              </a:lnSpc>
            </a:pPr>
            <a:r>
              <a:rPr lang="en-US" altLang="en-US" sz="4000" dirty="0">
                <a:latin typeface="Footlight MT Light" panose="0204060206030A020304" pitchFamily="18" charset="77"/>
              </a:rPr>
              <a:t>Biology is the only subject in which </a:t>
            </a:r>
            <a:r>
              <a:rPr lang="en-US" altLang="en-US" sz="4000" dirty="0">
                <a:solidFill>
                  <a:srgbClr val="CC0000"/>
                </a:solidFill>
                <a:latin typeface="Footlight MT Light" panose="0204060206030A020304" pitchFamily="18" charset="77"/>
              </a:rPr>
              <a:t>multiplication</a:t>
            </a:r>
            <a:r>
              <a:rPr lang="en-US" altLang="en-US" sz="4000" dirty="0">
                <a:latin typeface="Footlight MT Light" panose="0204060206030A020304" pitchFamily="18" charset="77"/>
              </a:rPr>
              <a:t> is the same thing as </a:t>
            </a:r>
            <a:r>
              <a:rPr lang="en-US" altLang="en-US" sz="4000" dirty="0">
                <a:solidFill>
                  <a:srgbClr val="CC0000"/>
                </a:solidFill>
                <a:latin typeface="Footlight MT Light" panose="0204060206030A020304" pitchFamily="18" charset="77"/>
              </a:rPr>
              <a:t>division</a:t>
            </a:r>
            <a:r>
              <a:rPr lang="en-US" altLang="en-US" sz="4000" dirty="0">
                <a:latin typeface="Footlight MT Light" panose="0204060206030A020304" pitchFamily="18" charset="77"/>
              </a:rPr>
              <a:t>…</a:t>
            </a:r>
            <a:endParaRPr lang="en-US" altLang="en-US" dirty="0"/>
          </a:p>
        </p:txBody>
      </p:sp>
      <p:pic>
        <p:nvPicPr>
          <p:cNvPr id="369667" name="Picture 3">
            <a:extLst>
              <a:ext uri="{FF2B5EF4-FFF2-40B4-BE49-F238E27FC236}">
                <a16:creationId xmlns:a16="http://schemas.microsoft.com/office/drawing/2014/main" id="{8896D651-A0A9-6F47-8061-CA62294DD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900" b="1329"/>
          <a:stretch>
            <a:fillRect/>
          </a:stretch>
        </p:blipFill>
        <p:spPr bwMode="auto">
          <a:xfrm>
            <a:off x="6472774" y="5017029"/>
            <a:ext cx="2512476" cy="1693334"/>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69" name="Picture 5">
            <a:extLst>
              <a:ext uri="{FF2B5EF4-FFF2-40B4-BE49-F238E27FC236}">
                <a16:creationId xmlns:a16="http://schemas.microsoft.com/office/drawing/2014/main" id="{D69FEEE7-02FD-FB41-BFA1-14B1F3E216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000" t="40800" r="53999" b="30000"/>
          <a:stretch>
            <a:fillRect/>
          </a:stretch>
        </p:blipFill>
        <p:spPr bwMode="auto">
          <a:xfrm>
            <a:off x="203200" y="447675"/>
            <a:ext cx="3157538" cy="1868488"/>
          </a:xfrm>
          <a:prstGeom prst="rect">
            <a:avLst/>
          </a:prstGeom>
          <a:noFill/>
          <a:ln w="9525">
            <a:solidFill>
              <a:srgbClr val="0F116A"/>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71E07CE1-78BD-B94A-A9B3-ADB929FAEB40}"/>
              </a:ext>
            </a:extLst>
          </p:cNvPr>
          <p:cNvSpPr txBox="1">
            <a:spLocks noChangeArrowheads="1"/>
          </p:cNvSpPr>
          <p:nvPr/>
        </p:nvSpPr>
        <p:spPr bwMode="auto">
          <a:xfrm>
            <a:off x="2444220" y="736600"/>
            <a:ext cx="723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b="1">
                <a:solidFill>
                  <a:schemeClr val="tx2"/>
                </a:solidFill>
                <a:latin typeface="+mj-lt"/>
                <a:ea typeface="ＭＳ Ｐゴシック" panose="020B0600070205080204" pitchFamily="34" charset="-128"/>
                <a:cs typeface="+mj-cs"/>
              </a:defRPr>
            </a:lvl1pPr>
            <a:lvl2pPr algn="l" rtl="0" eaLnBrk="0" fontAlgn="base" hangingPunct="0">
              <a:spcBef>
                <a:spcPct val="0"/>
              </a:spcBef>
              <a:spcAft>
                <a:spcPct val="0"/>
              </a:spcAft>
              <a:defRPr sz="3600" b="1">
                <a:solidFill>
                  <a:schemeClr val="tx2"/>
                </a:solidFill>
                <a:latin typeface="Arial" charset="0"/>
                <a:ea typeface="ＭＳ Ｐゴシック" panose="020B0600070205080204" pitchFamily="34" charset="-128"/>
              </a:defRPr>
            </a:lvl2pPr>
            <a:lvl3pPr algn="l" rtl="0" eaLnBrk="0" fontAlgn="base" hangingPunct="0">
              <a:spcBef>
                <a:spcPct val="0"/>
              </a:spcBef>
              <a:spcAft>
                <a:spcPct val="0"/>
              </a:spcAft>
              <a:defRPr sz="3600" b="1">
                <a:solidFill>
                  <a:schemeClr val="tx2"/>
                </a:solidFill>
                <a:latin typeface="Arial" charset="0"/>
                <a:ea typeface="ＭＳ Ｐゴシック" panose="020B0600070205080204" pitchFamily="34" charset="-128"/>
              </a:defRPr>
            </a:lvl3pPr>
            <a:lvl4pPr algn="l" rtl="0" eaLnBrk="0" fontAlgn="base" hangingPunct="0">
              <a:spcBef>
                <a:spcPct val="0"/>
              </a:spcBef>
              <a:spcAft>
                <a:spcPct val="0"/>
              </a:spcAft>
              <a:defRPr sz="3600" b="1">
                <a:solidFill>
                  <a:schemeClr val="tx2"/>
                </a:solidFill>
                <a:latin typeface="Arial" charset="0"/>
                <a:ea typeface="ＭＳ Ｐゴシック" panose="020B0600070205080204" pitchFamily="34" charset="-128"/>
              </a:defRPr>
            </a:lvl4pPr>
            <a:lvl5pPr algn="l" rtl="0" eaLnBrk="0" fontAlgn="base" hangingPunct="0">
              <a:spcBef>
                <a:spcPct val="0"/>
              </a:spcBef>
              <a:spcAft>
                <a:spcPct val="0"/>
              </a:spcAft>
              <a:defRPr sz="3600" b="1">
                <a:solidFill>
                  <a:schemeClr val="tx2"/>
                </a:solidFill>
                <a:latin typeface="Arial" charset="0"/>
                <a:ea typeface="ＭＳ Ｐゴシック" panose="020B0600070205080204" pitchFamily="34" charset="-128"/>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a:lstStyle>
          <a:p>
            <a:pPr eaLnBrk="1" hangingPunct="1"/>
            <a:r>
              <a:rPr lang="en-US" altLang="en-US" kern="0" dirty="0"/>
              <a:t>	The Cell Cycle:</a:t>
            </a:r>
            <a:br>
              <a:rPr lang="en-US" altLang="en-US" kern="0" dirty="0"/>
            </a:br>
            <a:r>
              <a:rPr lang="en-US" altLang="en-US" kern="0" dirty="0"/>
              <a:t>	Cell Growth, Cell Division</a:t>
            </a:r>
          </a:p>
        </p:txBody>
      </p:sp>
      <p:pic>
        <p:nvPicPr>
          <p:cNvPr id="7" name="Picture 4">
            <a:extLst>
              <a:ext uri="{FF2B5EF4-FFF2-40B4-BE49-F238E27FC236}">
                <a16:creationId xmlns:a16="http://schemas.microsoft.com/office/drawing/2014/main" id="{AD2E7320-682F-524B-9C5B-0FF250EEB0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76800"/>
            <a:ext cx="29591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new_cell_division">
            <a:extLst>
              <a:ext uri="{FF2B5EF4-FFF2-40B4-BE49-F238E27FC236}">
                <a16:creationId xmlns:a16="http://schemas.microsoft.com/office/drawing/2014/main" id="{CC44CA66-E342-5242-8613-11EB77066C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333" t="21666" r="5000" b="30000"/>
          <a:stretch>
            <a:fillRect/>
          </a:stretch>
        </p:blipFill>
        <p:spPr bwMode="auto">
          <a:xfrm>
            <a:off x="3214157" y="5130800"/>
            <a:ext cx="2849563"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D5B9EE1-8069-8F4D-A582-4979C162DE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4333" y="367771"/>
            <a:ext cx="1830917" cy="183091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a:extLst>
              <a:ext uri="{FF2B5EF4-FFF2-40B4-BE49-F238E27FC236}">
                <a16:creationId xmlns:a16="http://schemas.microsoft.com/office/drawing/2014/main" id="{83B67A2C-80B3-7246-B369-129D2E316E94}"/>
              </a:ext>
            </a:extLst>
          </p:cNvPr>
          <p:cNvSpPr txBox="1">
            <a:spLocks noChangeArrowheads="1"/>
          </p:cNvSpPr>
          <p:nvPr/>
        </p:nvSpPr>
        <p:spPr bwMode="auto">
          <a:xfrm>
            <a:off x="6991350" y="2794000"/>
            <a:ext cx="2152650" cy="1187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buClr>
                <a:srgbClr val="000080"/>
              </a:buClr>
              <a:buFont typeface="Wingdings" pitchFamily="2" charset="2"/>
              <a:buChar char="§"/>
            </a:pPr>
            <a:r>
              <a:rPr lang="en-US" altLang="en-US" b="1"/>
              <a:t> </a:t>
            </a:r>
            <a:r>
              <a:rPr lang="en-US" altLang="en-US" b="1">
                <a:solidFill>
                  <a:srgbClr val="CC0000"/>
                </a:solidFill>
              </a:rPr>
              <a:t>actin</a:t>
            </a:r>
            <a:endParaRPr lang="en-US" altLang="en-US" b="1"/>
          </a:p>
          <a:p>
            <a:pPr algn="l">
              <a:buClr>
                <a:srgbClr val="000080"/>
              </a:buClr>
              <a:buFont typeface="Wingdings" pitchFamily="2" charset="2"/>
              <a:buChar char="§"/>
            </a:pPr>
            <a:r>
              <a:rPr lang="en-US" altLang="en-US" b="1"/>
              <a:t> </a:t>
            </a:r>
            <a:r>
              <a:rPr lang="en-US" altLang="en-US" b="1">
                <a:solidFill>
                  <a:srgbClr val="008000"/>
                </a:solidFill>
              </a:rPr>
              <a:t>microtubule</a:t>
            </a:r>
            <a:endParaRPr lang="en-US" altLang="en-US" b="1"/>
          </a:p>
          <a:p>
            <a:pPr algn="l">
              <a:buClr>
                <a:srgbClr val="000080"/>
              </a:buClr>
              <a:buFont typeface="Wingdings" pitchFamily="2" charset="2"/>
              <a:buChar char="§"/>
            </a:pPr>
            <a:r>
              <a:rPr lang="en-US" altLang="en-US" b="1"/>
              <a:t> </a:t>
            </a:r>
            <a:r>
              <a:rPr lang="en-US" altLang="en-US" b="1">
                <a:solidFill>
                  <a:srgbClr val="0080FF"/>
                </a:solidFill>
              </a:rPr>
              <a:t>nuclei</a:t>
            </a:r>
            <a:endParaRPr lang="en-US" altLang="en-US" b="1"/>
          </a:p>
        </p:txBody>
      </p:sp>
      <p:grpSp>
        <p:nvGrpSpPr>
          <p:cNvPr id="32771" name="Group 3">
            <a:extLst>
              <a:ext uri="{FF2B5EF4-FFF2-40B4-BE49-F238E27FC236}">
                <a16:creationId xmlns:a16="http://schemas.microsoft.com/office/drawing/2014/main" id="{2701CB66-5266-FF41-BE31-7282BD1F579C}"/>
              </a:ext>
            </a:extLst>
          </p:cNvPr>
          <p:cNvGrpSpPr>
            <a:grpSpLocks/>
          </p:cNvGrpSpPr>
          <p:nvPr/>
        </p:nvGrpSpPr>
        <p:grpSpPr bwMode="auto">
          <a:xfrm>
            <a:off x="0" y="2274888"/>
            <a:ext cx="7046913" cy="4583112"/>
            <a:chOff x="0" y="585"/>
            <a:chExt cx="5743" cy="3735"/>
          </a:xfrm>
        </p:grpSpPr>
        <p:pic>
          <p:nvPicPr>
            <p:cNvPr id="32774" name="Picture 4">
              <a:extLst>
                <a:ext uri="{FF2B5EF4-FFF2-40B4-BE49-F238E27FC236}">
                  <a16:creationId xmlns:a16="http://schemas.microsoft.com/office/drawing/2014/main" id="{155C448F-1D30-354E-A6C7-3EA3B572A9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00" r="3600" b="17058"/>
            <a:stretch>
              <a:fillRect/>
            </a:stretch>
          </p:blipFill>
          <p:spPr bwMode="auto">
            <a:xfrm>
              <a:off x="63" y="585"/>
              <a:ext cx="5680" cy="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Rectangle 5">
              <a:extLst>
                <a:ext uri="{FF2B5EF4-FFF2-40B4-BE49-F238E27FC236}">
                  <a16:creationId xmlns:a16="http://schemas.microsoft.com/office/drawing/2014/main" id="{55A57E8A-8A91-B547-AD99-B8A58D10EC35}"/>
                </a:ext>
              </a:extLst>
            </p:cNvPr>
            <p:cNvSpPr>
              <a:spLocks noChangeArrowheads="1"/>
            </p:cNvSpPr>
            <p:nvPr/>
          </p:nvSpPr>
          <p:spPr bwMode="auto">
            <a:xfrm>
              <a:off x="0" y="3177"/>
              <a:ext cx="758" cy="11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2776" name="Rectangle 6">
              <a:extLst>
                <a:ext uri="{FF2B5EF4-FFF2-40B4-BE49-F238E27FC236}">
                  <a16:creationId xmlns:a16="http://schemas.microsoft.com/office/drawing/2014/main" id="{5594A4B1-4BFF-334F-8D14-10BD3D435B5E}"/>
                </a:ext>
              </a:extLst>
            </p:cNvPr>
            <p:cNvSpPr>
              <a:spLocks noChangeArrowheads="1"/>
            </p:cNvSpPr>
            <p:nvPr/>
          </p:nvSpPr>
          <p:spPr bwMode="auto">
            <a:xfrm>
              <a:off x="1197" y="3801"/>
              <a:ext cx="336" cy="5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2777" name="Rectangle 7">
              <a:extLst>
                <a:ext uri="{FF2B5EF4-FFF2-40B4-BE49-F238E27FC236}">
                  <a16:creationId xmlns:a16="http://schemas.microsoft.com/office/drawing/2014/main" id="{43DD54B1-62FD-DA4C-93FD-1190BC25C303}"/>
                </a:ext>
              </a:extLst>
            </p:cNvPr>
            <p:cNvSpPr>
              <a:spLocks noChangeArrowheads="1"/>
            </p:cNvSpPr>
            <p:nvPr/>
          </p:nvSpPr>
          <p:spPr bwMode="auto">
            <a:xfrm>
              <a:off x="4125" y="3897"/>
              <a:ext cx="384" cy="4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32772" name="Rectangle 8">
            <a:extLst>
              <a:ext uri="{FF2B5EF4-FFF2-40B4-BE49-F238E27FC236}">
                <a16:creationId xmlns:a16="http://schemas.microsoft.com/office/drawing/2014/main" id="{BBE25F09-8279-F945-9B1B-AE35119BD0E9}"/>
              </a:ext>
            </a:extLst>
          </p:cNvPr>
          <p:cNvSpPr>
            <a:spLocks noGrp="1" noChangeArrowheads="1"/>
          </p:cNvSpPr>
          <p:nvPr>
            <p:ph type="title"/>
          </p:nvPr>
        </p:nvSpPr>
        <p:spPr>
          <a:noFill/>
        </p:spPr>
        <p:txBody>
          <a:bodyPr/>
          <a:lstStyle/>
          <a:p>
            <a:pPr eaLnBrk="1" hangingPunct="1"/>
            <a:r>
              <a:rPr lang="en-US" altLang="en-US" dirty="0"/>
              <a:t>Cytoskeleton </a:t>
            </a:r>
          </a:p>
        </p:txBody>
      </p:sp>
      <p:pic>
        <p:nvPicPr>
          <p:cNvPr id="479241" name="Picture 9">
            <a:extLst>
              <a:ext uri="{FF2B5EF4-FFF2-40B4-BE49-F238E27FC236}">
                <a16:creationId xmlns:a16="http://schemas.microsoft.com/office/drawing/2014/main" id="{C28B6F44-2F27-CE4B-AA62-FED557BAAF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4238" y="371475"/>
            <a:ext cx="3057525" cy="2422525"/>
          </a:xfrm>
          <a:prstGeom prst="rect">
            <a:avLst/>
          </a:prstGeom>
          <a:noFill/>
          <a:ln>
            <a:noFill/>
          </a:ln>
          <a:effectLst>
            <a:outerShdw dist="35921" dir="2700000" algn="ctr" rotWithShape="0">
              <a:srgbClr val="808080">
                <a:alpha val="7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3D39109E-535A-6546-80ED-D5111B75EA8A}"/>
              </a:ext>
            </a:extLst>
          </p:cNvPr>
          <p:cNvSpPr>
            <a:spLocks noChangeArrowheads="1"/>
          </p:cNvSpPr>
          <p:nvPr/>
        </p:nvSpPr>
        <p:spPr bwMode="auto">
          <a:xfrm>
            <a:off x="228600" y="6400800"/>
            <a:ext cx="14478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4819" name="Rectangle 3">
            <a:extLst>
              <a:ext uri="{FF2B5EF4-FFF2-40B4-BE49-F238E27FC236}">
                <a16:creationId xmlns:a16="http://schemas.microsoft.com/office/drawing/2014/main" id="{E8E52184-036D-7242-9654-D62D1DF68960}"/>
              </a:ext>
            </a:extLst>
          </p:cNvPr>
          <p:cNvSpPr>
            <a:spLocks noGrp="1" noChangeArrowheads="1"/>
          </p:cNvSpPr>
          <p:nvPr>
            <p:ph type="title"/>
          </p:nvPr>
        </p:nvSpPr>
        <p:spPr/>
        <p:txBody>
          <a:bodyPr/>
          <a:lstStyle/>
          <a:p>
            <a:pPr eaLnBrk="1" hangingPunct="1"/>
            <a:r>
              <a:rPr lang="en-US" altLang="en-US" dirty="0"/>
              <a:t>Centrioles </a:t>
            </a:r>
          </a:p>
        </p:txBody>
      </p:sp>
      <p:pic>
        <p:nvPicPr>
          <p:cNvPr id="34820" name="Picture 4">
            <a:extLst>
              <a:ext uri="{FF2B5EF4-FFF2-40B4-BE49-F238E27FC236}">
                <a16:creationId xmlns:a16="http://schemas.microsoft.com/office/drawing/2014/main" id="{81033487-EE84-8E42-9D2E-91BF6216E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7600" b="11899"/>
          <a:stretch>
            <a:fillRect/>
          </a:stretch>
        </p:blipFill>
        <p:spPr bwMode="auto">
          <a:xfrm>
            <a:off x="5427663" y="2817813"/>
            <a:ext cx="3716337"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285" name="Rectangle 5" descr="Rectangle: Click to edit Master text styles&#13;&#10;Second level&#13;&#10;Third level&#13;&#10;Fourth level&#13;&#10;Fifth level">
            <a:extLst>
              <a:ext uri="{FF2B5EF4-FFF2-40B4-BE49-F238E27FC236}">
                <a16:creationId xmlns:a16="http://schemas.microsoft.com/office/drawing/2014/main" id="{D6836E58-9BC3-3C46-A24D-876AB757BC38}"/>
              </a:ext>
            </a:extLst>
          </p:cNvPr>
          <p:cNvSpPr>
            <a:spLocks noGrp="1" noChangeArrowheads="1"/>
          </p:cNvSpPr>
          <p:nvPr>
            <p:ph type="body" idx="1"/>
          </p:nvPr>
        </p:nvSpPr>
        <p:spPr>
          <a:xfrm>
            <a:off x="838200" y="1371600"/>
            <a:ext cx="7772400" cy="2435225"/>
          </a:xfrm>
          <a:noFill/>
        </p:spPr>
        <p:txBody>
          <a:bodyPr/>
          <a:lstStyle/>
          <a:p>
            <a:pPr eaLnBrk="1" hangingPunct="1">
              <a:lnSpc>
                <a:spcPct val="90000"/>
              </a:lnSpc>
              <a:buClrTx/>
            </a:pPr>
            <a:r>
              <a:rPr lang="en-US" altLang="en-US" dirty="0"/>
              <a:t>Cell division</a:t>
            </a:r>
          </a:p>
          <a:p>
            <a:pPr lvl="1" eaLnBrk="1" hangingPunct="1">
              <a:lnSpc>
                <a:spcPct val="90000"/>
              </a:lnSpc>
              <a:buClrTx/>
            </a:pPr>
            <a:r>
              <a:rPr lang="en-US" altLang="en-US" dirty="0">
                <a:ea typeface="ＭＳ Ｐゴシック" panose="020B0600070205080204" pitchFamily="34" charset="-128"/>
              </a:rPr>
              <a:t>in animal cells, </a:t>
            </a:r>
            <a:r>
              <a:rPr lang="en-US" altLang="en-US" dirty="0">
                <a:solidFill>
                  <a:srgbClr val="FF0000"/>
                </a:solidFill>
                <a:ea typeface="ＭＳ Ｐゴシック" panose="020B0600070205080204" pitchFamily="34" charset="-128"/>
              </a:rPr>
              <a:t>pair</a:t>
            </a:r>
            <a:r>
              <a:rPr lang="en-US" altLang="en-US" dirty="0">
                <a:ea typeface="ＭＳ Ｐゴシック" panose="020B0600070205080204" pitchFamily="34" charset="-128"/>
              </a:rPr>
              <a:t> of </a:t>
            </a:r>
            <a:r>
              <a:rPr lang="en-US" altLang="en-US" u="sng" dirty="0">
                <a:solidFill>
                  <a:srgbClr val="002060"/>
                </a:solidFill>
                <a:ea typeface="ＭＳ Ｐゴシック" panose="020B0600070205080204" pitchFamily="34" charset="-128"/>
              </a:rPr>
              <a:t>centrioles</a:t>
            </a:r>
            <a:r>
              <a:rPr lang="en-US" altLang="en-US" dirty="0">
                <a:ea typeface="ＭＳ Ｐゴシック" panose="020B0600070205080204" pitchFamily="34" charset="-128"/>
              </a:rPr>
              <a:t> </a:t>
            </a:r>
            <a:br>
              <a:rPr lang="en-US" altLang="en-US" dirty="0">
                <a:ea typeface="ＭＳ Ｐゴシック" panose="020B0600070205080204" pitchFamily="34" charset="-128"/>
              </a:rPr>
            </a:br>
            <a:r>
              <a:rPr lang="en-US" altLang="en-US" dirty="0">
                <a:ea typeface="ＭＳ Ｐゴシック" panose="020B0600070205080204" pitchFamily="34" charset="-128"/>
              </a:rPr>
              <a:t>organize </a:t>
            </a:r>
            <a:r>
              <a:rPr lang="en-US" altLang="en-US" u="sng" dirty="0">
                <a:solidFill>
                  <a:srgbClr val="002060"/>
                </a:solidFill>
                <a:ea typeface="ＭＳ Ｐゴシック" panose="020B0600070205080204" pitchFamily="34" charset="-128"/>
              </a:rPr>
              <a:t>microtubules</a:t>
            </a:r>
          </a:p>
          <a:p>
            <a:pPr lvl="2" eaLnBrk="1" hangingPunct="1">
              <a:lnSpc>
                <a:spcPct val="90000"/>
              </a:lnSpc>
            </a:pPr>
            <a:r>
              <a:rPr lang="en-US" altLang="en-US" u="sng" dirty="0">
                <a:solidFill>
                  <a:srgbClr val="002060"/>
                </a:solidFill>
                <a:ea typeface="ＭＳ Ｐゴシック" panose="020B0600070205080204" pitchFamily="34" charset="-128"/>
              </a:rPr>
              <a:t>spindle fibers</a:t>
            </a:r>
            <a:r>
              <a:rPr lang="en-US" altLang="en-US" dirty="0">
                <a:solidFill>
                  <a:srgbClr val="002060"/>
                </a:solidFill>
                <a:ea typeface="ＭＳ Ｐゴシック" panose="020B0600070205080204" pitchFamily="34" charset="-128"/>
              </a:rPr>
              <a:t> </a:t>
            </a:r>
          </a:p>
          <a:p>
            <a:pPr lvl="1" eaLnBrk="1" hangingPunct="1">
              <a:lnSpc>
                <a:spcPct val="90000"/>
              </a:lnSpc>
              <a:buClrTx/>
            </a:pPr>
            <a:r>
              <a:rPr lang="en-US" altLang="en-US" dirty="0">
                <a:ea typeface="ＭＳ Ｐゴシック" panose="020B0600070205080204" pitchFamily="34" charset="-128"/>
              </a:rPr>
              <a:t>guide chromosomes in </a:t>
            </a:r>
            <a:r>
              <a:rPr lang="en-US" altLang="en-US" u="sng" dirty="0">
                <a:solidFill>
                  <a:srgbClr val="002060"/>
                </a:solidFill>
                <a:ea typeface="ＭＳ Ｐゴシック" panose="020B0600070205080204" pitchFamily="34" charset="-128"/>
              </a:rPr>
              <a:t>mitosis</a:t>
            </a:r>
            <a:endParaRPr lang="en-US" altLang="en-US" dirty="0">
              <a:solidFill>
                <a:srgbClr val="002060"/>
              </a:solidFill>
              <a:ea typeface="ＭＳ Ｐゴシック" panose="020B0600070205080204" pitchFamily="34" charset="-128"/>
            </a:endParaRPr>
          </a:p>
        </p:txBody>
      </p:sp>
      <p:sp>
        <p:nvSpPr>
          <p:cNvPr id="34822" name="Rectangle 6">
            <a:extLst>
              <a:ext uri="{FF2B5EF4-FFF2-40B4-BE49-F238E27FC236}">
                <a16:creationId xmlns:a16="http://schemas.microsoft.com/office/drawing/2014/main" id="{F51A50DB-94FB-B14A-BF98-09DD03EA82F2}"/>
              </a:ext>
            </a:extLst>
          </p:cNvPr>
          <p:cNvSpPr>
            <a:spLocks noChangeArrowheads="1"/>
          </p:cNvSpPr>
          <p:nvPr/>
        </p:nvSpPr>
        <p:spPr bwMode="auto">
          <a:xfrm>
            <a:off x="5375275" y="6207125"/>
            <a:ext cx="1360488" cy="463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481287" name="Picture 7">
            <a:extLst>
              <a:ext uri="{FF2B5EF4-FFF2-40B4-BE49-F238E27FC236}">
                <a16:creationId xmlns:a16="http://schemas.microsoft.com/office/drawing/2014/main" id="{FE327210-28F1-D14D-A6EC-1B57B65695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7744" t="1843" r="9023" b="47919"/>
          <a:stretch>
            <a:fillRect/>
          </a:stretch>
        </p:blipFill>
        <p:spPr bwMode="auto">
          <a:xfrm>
            <a:off x="152400" y="3686175"/>
            <a:ext cx="2576513" cy="28606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288" name="Picture 8" descr="12-02-EukChromosomes">
            <a:extLst>
              <a:ext uri="{FF2B5EF4-FFF2-40B4-BE49-F238E27FC236}">
                <a16:creationId xmlns:a16="http://schemas.microsoft.com/office/drawing/2014/main" id="{C1F03C52-2842-D747-B432-E266D75622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2501" t="12675" r="22501" b="22816"/>
          <a:stretch>
            <a:fillRect/>
          </a:stretch>
        </p:blipFill>
        <p:spPr bwMode="auto">
          <a:xfrm>
            <a:off x="2586038" y="4498975"/>
            <a:ext cx="2786062" cy="2319338"/>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81285">
                                            <p:txEl>
                                              <p:pRg st="0" end="0"/>
                                            </p:txEl>
                                          </p:spTgt>
                                        </p:tgtEl>
                                        <p:attrNameLst>
                                          <p:attrName>style.visibility</p:attrName>
                                        </p:attrNameLst>
                                      </p:cBhvr>
                                      <p:to>
                                        <p:strVal val="visible"/>
                                      </p:to>
                                    </p:set>
                                    <p:anim calcmode="lin" valueType="num">
                                      <p:cBhvr additive="base">
                                        <p:cTn id="7" dur="500" fill="hold"/>
                                        <p:tgtEl>
                                          <p:spTgt spid="48128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8128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81285">
                                            <p:txEl>
                                              <p:pRg st="1" end="1"/>
                                            </p:txEl>
                                          </p:spTgt>
                                        </p:tgtEl>
                                        <p:attrNameLst>
                                          <p:attrName>style.visibility</p:attrName>
                                        </p:attrNameLst>
                                      </p:cBhvr>
                                      <p:to>
                                        <p:strVal val="visible"/>
                                      </p:to>
                                    </p:set>
                                    <p:anim calcmode="lin" valueType="num">
                                      <p:cBhvr additive="base">
                                        <p:cTn id="13" dur="500" fill="hold"/>
                                        <p:tgtEl>
                                          <p:spTgt spid="48128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8128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par>
                                <p:cTn id="15" presetID="2" presetClass="entr" presetSubtype="8" fill="hold" grpId="0" nodeType="withEffect">
                                  <p:stCondLst>
                                    <p:cond delay="0"/>
                                  </p:stCondLst>
                                  <p:childTnLst>
                                    <p:set>
                                      <p:cBhvr>
                                        <p:cTn id="16" dur="1" fill="hold">
                                          <p:stCondLst>
                                            <p:cond delay="0"/>
                                          </p:stCondLst>
                                        </p:cTn>
                                        <p:tgtEl>
                                          <p:spTgt spid="481285">
                                            <p:txEl>
                                              <p:pRg st="2" end="2"/>
                                            </p:txEl>
                                          </p:spTgt>
                                        </p:tgtEl>
                                        <p:attrNameLst>
                                          <p:attrName>style.visibility</p:attrName>
                                        </p:attrNameLst>
                                      </p:cBhvr>
                                      <p:to>
                                        <p:strVal val="visible"/>
                                      </p:to>
                                    </p:set>
                                    <p:anim calcmode="lin" valueType="num">
                                      <p:cBhvr additive="base">
                                        <p:cTn id="17" dur="500" fill="hold"/>
                                        <p:tgtEl>
                                          <p:spTgt spid="481285">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8128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Whoosh"/>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81285">
                                            <p:txEl>
                                              <p:pRg st="3" end="3"/>
                                            </p:txEl>
                                          </p:spTgt>
                                        </p:tgtEl>
                                        <p:attrNameLst>
                                          <p:attrName>style.visibility</p:attrName>
                                        </p:attrNameLst>
                                      </p:cBhvr>
                                      <p:to>
                                        <p:strVal val="visible"/>
                                      </p:to>
                                    </p:set>
                                    <p:anim calcmode="lin" valueType="num">
                                      <p:cBhvr additive="base">
                                        <p:cTn id="23" dur="500" fill="hold"/>
                                        <p:tgtEl>
                                          <p:spTgt spid="481285">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81285">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5"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ED2B3483-F05E-B74D-8735-B43CC1E4B23E}"/>
              </a:ext>
            </a:extLst>
          </p:cNvPr>
          <p:cNvSpPr>
            <a:spLocks noGrp="1" noChangeArrowheads="1"/>
          </p:cNvSpPr>
          <p:nvPr>
            <p:ph type="title"/>
          </p:nvPr>
        </p:nvSpPr>
        <p:spPr/>
        <p:txBody>
          <a:bodyPr/>
          <a:lstStyle/>
          <a:p>
            <a:pPr eaLnBrk="1" hangingPunct="1"/>
            <a:r>
              <a:rPr lang="en-US" altLang="en-US" dirty="0"/>
              <a:t>Getting the right stuff </a:t>
            </a:r>
          </a:p>
        </p:txBody>
      </p:sp>
      <p:sp>
        <p:nvSpPr>
          <p:cNvPr id="378883" name="Rectangle 3" descr="Rectangle: Click to edit Master text styles&#13;&#10;Second level&#13;&#10;Third level&#13;&#10;Fourth level&#13;&#10;Fifth level">
            <a:extLst>
              <a:ext uri="{FF2B5EF4-FFF2-40B4-BE49-F238E27FC236}">
                <a16:creationId xmlns:a16="http://schemas.microsoft.com/office/drawing/2014/main" id="{60746758-7D61-2146-B959-B782BC313310}"/>
              </a:ext>
            </a:extLst>
          </p:cNvPr>
          <p:cNvSpPr>
            <a:spLocks noGrp="1" noChangeArrowheads="1"/>
          </p:cNvSpPr>
          <p:nvPr>
            <p:ph type="body" idx="1"/>
          </p:nvPr>
        </p:nvSpPr>
        <p:spPr>
          <a:xfrm>
            <a:off x="838200" y="1371600"/>
            <a:ext cx="7772400" cy="3257550"/>
          </a:xfrm>
        </p:spPr>
        <p:txBody>
          <a:bodyPr/>
          <a:lstStyle/>
          <a:p>
            <a:pPr eaLnBrk="1" hangingPunct="1">
              <a:buClrTx/>
            </a:pPr>
            <a:r>
              <a:rPr lang="en-US" altLang="en-US" dirty="0"/>
              <a:t>What is passed on to daughter cells?</a:t>
            </a:r>
          </a:p>
          <a:p>
            <a:pPr lvl="1" eaLnBrk="1" hangingPunct="1">
              <a:buClrTx/>
            </a:pPr>
            <a:r>
              <a:rPr lang="en-US" altLang="en-US" dirty="0">
                <a:ea typeface="ＭＳ Ｐゴシック" panose="020B0600070205080204" pitchFamily="34" charset="-128"/>
              </a:rPr>
              <a:t>exact copy of genetic material = </a:t>
            </a:r>
            <a:r>
              <a:rPr lang="en-US" altLang="en-US" u="sng" dirty="0">
                <a:solidFill>
                  <a:srgbClr val="CC0000"/>
                </a:solidFill>
                <a:ea typeface="ＭＳ Ｐゴシック" panose="020B0600070205080204" pitchFamily="34" charset="-128"/>
              </a:rPr>
              <a:t>DNA</a:t>
            </a:r>
            <a:endParaRPr lang="en-US" altLang="en-US" u="sng" dirty="0">
              <a:solidFill>
                <a:schemeClr val="tx2"/>
              </a:solidFill>
              <a:ea typeface="ＭＳ Ｐゴシック" panose="020B0600070205080204" pitchFamily="34" charset="-128"/>
            </a:endParaRPr>
          </a:p>
          <a:p>
            <a:pPr lvl="2" eaLnBrk="1" hangingPunct="1"/>
            <a:r>
              <a:rPr lang="en-US" altLang="en-US" u="sng" dirty="0">
                <a:solidFill>
                  <a:srgbClr val="CC0000"/>
                </a:solidFill>
                <a:ea typeface="ＭＳ Ｐゴシック" panose="020B0600070205080204" pitchFamily="34" charset="-128"/>
              </a:rPr>
              <a:t>mitosis</a:t>
            </a:r>
            <a:endParaRPr lang="en-US" altLang="en-US" dirty="0">
              <a:ea typeface="ＭＳ Ｐゴシック" panose="020B0600070205080204" pitchFamily="34" charset="-128"/>
            </a:endParaRPr>
          </a:p>
          <a:p>
            <a:pPr lvl="1" eaLnBrk="1" hangingPunct="1">
              <a:buClrTx/>
            </a:pPr>
            <a:r>
              <a:rPr lang="en-US" altLang="en-US" dirty="0">
                <a:ea typeface="ＭＳ Ｐゴシック" panose="020B0600070205080204" pitchFamily="34" charset="-128"/>
              </a:rPr>
              <a:t>division of organelles &amp; cytoplasm</a:t>
            </a:r>
          </a:p>
          <a:p>
            <a:pPr lvl="2" eaLnBrk="1" hangingPunct="1"/>
            <a:r>
              <a:rPr lang="en-US" altLang="en-US" u="sng" dirty="0">
                <a:solidFill>
                  <a:srgbClr val="CC0000"/>
                </a:solidFill>
                <a:ea typeface="ＭＳ Ｐゴシック" panose="020B0600070205080204" pitchFamily="34" charset="-128"/>
              </a:rPr>
              <a:t>cytokinesis</a:t>
            </a:r>
            <a:endParaRPr lang="en-US" altLang="en-US" u="sng" dirty="0">
              <a:solidFill>
                <a:schemeClr val="tx2"/>
              </a:solidFill>
              <a:ea typeface="ＭＳ Ｐゴシック" panose="020B0600070205080204" pitchFamily="34" charset="-128"/>
            </a:endParaRPr>
          </a:p>
        </p:txBody>
      </p:sp>
      <p:pic>
        <p:nvPicPr>
          <p:cNvPr id="38916" name="Picture 4" descr="12-02-EukChromosomes">
            <a:extLst>
              <a:ext uri="{FF2B5EF4-FFF2-40B4-BE49-F238E27FC236}">
                <a16:creationId xmlns:a16="http://schemas.microsoft.com/office/drawing/2014/main" id="{54337547-ACE8-1347-AE73-AAB7529F7C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501" t="12675" r="22501" b="22816"/>
          <a:stretch>
            <a:fillRect/>
          </a:stretch>
        </p:blipFill>
        <p:spPr bwMode="auto">
          <a:xfrm>
            <a:off x="5486400" y="3810000"/>
            <a:ext cx="35814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ectangle 5">
            <a:extLst>
              <a:ext uri="{FF2B5EF4-FFF2-40B4-BE49-F238E27FC236}">
                <a16:creationId xmlns:a16="http://schemas.microsoft.com/office/drawing/2014/main" id="{AF76FC6E-9EFF-E14E-B315-1724CCA58AC9}"/>
              </a:ext>
            </a:extLst>
          </p:cNvPr>
          <p:cNvSpPr>
            <a:spLocks noChangeArrowheads="1"/>
          </p:cNvSpPr>
          <p:nvPr/>
        </p:nvSpPr>
        <p:spPr bwMode="auto">
          <a:xfrm>
            <a:off x="1127125" y="5707063"/>
            <a:ext cx="4344988" cy="1096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2200" b="1">
                <a:solidFill>
                  <a:schemeClr val="tx2"/>
                </a:solidFill>
              </a:rPr>
              <a:t>chromosomes </a:t>
            </a:r>
            <a:r>
              <a:rPr lang="en-US" altLang="en-US" sz="2200" b="1">
                <a:solidFill>
                  <a:srgbClr val="FF8000"/>
                </a:solidFill>
              </a:rPr>
              <a:t>(stained orange)</a:t>
            </a:r>
            <a:br>
              <a:rPr lang="en-US" altLang="en-US" sz="2200" b="1">
                <a:solidFill>
                  <a:schemeClr val="tx2"/>
                </a:solidFill>
              </a:rPr>
            </a:br>
            <a:r>
              <a:rPr lang="en-US" altLang="en-US" sz="2200" b="1">
                <a:solidFill>
                  <a:schemeClr val="tx2"/>
                </a:solidFill>
              </a:rPr>
              <a:t>in kangaroo rat epithelial cell</a:t>
            </a:r>
          </a:p>
          <a:p>
            <a:pPr algn="l"/>
            <a:r>
              <a:rPr lang="en-US" altLang="en-US" sz="2200" b="1">
                <a:solidFill>
                  <a:srgbClr val="007300"/>
                </a:solidFill>
                <a:sym typeface="Symbol" pitchFamily="2" charset="2"/>
              </a:rPr>
              <a:t></a:t>
            </a:r>
            <a:r>
              <a:rPr lang="en-US" altLang="en-US" sz="2200" b="1">
                <a:solidFill>
                  <a:srgbClr val="007300"/>
                </a:solidFill>
              </a:rPr>
              <a:t>notice cytoskeleton fibers</a:t>
            </a:r>
            <a:endParaRPr lang="en-US" altLang="en-US" sz="2200" b="1">
              <a:solidFill>
                <a:schemeClr val="tx2"/>
              </a:solidFill>
            </a:endParaRPr>
          </a:p>
        </p:txBody>
      </p:sp>
      <p:pic>
        <p:nvPicPr>
          <p:cNvPr id="378886" name="Picture 6">
            <a:extLst>
              <a:ext uri="{FF2B5EF4-FFF2-40B4-BE49-F238E27FC236}">
                <a16:creationId xmlns:a16="http://schemas.microsoft.com/office/drawing/2014/main" id="{D61986CF-0F18-2C4E-A25E-2DBAC3E3F7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250" y="4292600"/>
            <a:ext cx="1754188" cy="1465263"/>
          </a:xfrm>
          <a:prstGeom prst="rect">
            <a:avLst/>
          </a:prstGeom>
          <a:noFill/>
          <a:ln>
            <a:noFill/>
          </a:ln>
          <a:effectLst>
            <a:outerShdw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883">
                                            <p:txEl>
                                              <p:pRg st="0" end="0"/>
                                            </p:txEl>
                                          </p:spTgt>
                                        </p:tgtEl>
                                        <p:attrNameLst>
                                          <p:attrName>style.visibility</p:attrName>
                                        </p:attrNameLst>
                                      </p:cBhvr>
                                      <p:to>
                                        <p:strVal val="visible"/>
                                      </p:to>
                                    </p:set>
                                    <p:anim calcmode="lin" valueType="num">
                                      <p:cBhvr additive="base">
                                        <p:cTn id="7" dur="500" fill="hold"/>
                                        <p:tgtEl>
                                          <p:spTgt spid="3788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888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8883">
                                            <p:txEl>
                                              <p:pRg st="1" end="1"/>
                                            </p:txEl>
                                          </p:spTgt>
                                        </p:tgtEl>
                                        <p:attrNameLst>
                                          <p:attrName>style.visibility</p:attrName>
                                        </p:attrNameLst>
                                      </p:cBhvr>
                                      <p:to>
                                        <p:strVal val="visible"/>
                                      </p:to>
                                    </p:set>
                                    <p:anim calcmode="lin" valueType="num">
                                      <p:cBhvr additive="base">
                                        <p:cTn id="13" dur="500" fill="hold"/>
                                        <p:tgtEl>
                                          <p:spTgt spid="3788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888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78883">
                                            <p:txEl>
                                              <p:pRg st="2" end="2"/>
                                            </p:txEl>
                                          </p:spTgt>
                                        </p:tgtEl>
                                        <p:attrNameLst>
                                          <p:attrName>style.visibility</p:attrName>
                                        </p:attrNameLst>
                                      </p:cBhvr>
                                      <p:to>
                                        <p:strVal val="visible"/>
                                      </p:to>
                                    </p:set>
                                    <p:anim calcmode="lin" valueType="num">
                                      <p:cBhvr additive="base">
                                        <p:cTn id="19" dur="500" fill="hold"/>
                                        <p:tgtEl>
                                          <p:spTgt spid="37888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888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78883">
                                            <p:txEl>
                                              <p:pRg st="3" end="3"/>
                                            </p:txEl>
                                          </p:spTgt>
                                        </p:tgtEl>
                                        <p:attrNameLst>
                                          <p:attrName>style.visibility</p:attrName>
                                        </p:attrNameLst>
                                      </p:cBhvr>
                                      <p:to>
                                        <p:strVal val="visible"/>
                                      </p:to>
                                    </p:set>
                                    <p:anim calcmode="lin" valueType="num">
                                      <p:cBhvr additive="base">
                                        <p:cTn id="25" dur="500" fill="hold"/>
                                        <p:tgtEl>
                                          <p:spTgt spid="37888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7888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78883">
                                            <p:txEl>
                                              <p:pRg st="4" end="4"/>
                                            </p:txEl>
                                          </p:spTgt>
                                        </p:tgtEl>
                                        <p:attrNameLst>
                                          <p:attrName>style.visibility</p:attrName>
                                        </p:attrNameLst>
                                      </p:cBhvr>
                                      <p:to>
                                        <p:strVal val="visible"/>
                                      </p:to>
                                    </p:set>
                                    <p:anim calcmode="lin" valueType="num">
                                      <p:cBhvr additive="base">
                                        <p:cTn id="31" dur="500" fill="hold"/>
                                        <p:tgtEl>
                                          <p:spTgt spid="37888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7888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378886"/>
                                        </p:tgtEl>
                                        <p:attrNameLst>
                                          <p:attrName>style.visibility</p:attrName>
                                        </p:attrNameLst>
                                      </p:cBhvr>
                                      <p:to>
                                        <p:strVal val="visible"/>
                                      </p:to>
                                    </p:set>
                                    <p:anim calcmode="lin" valueType="num">
                                      <p:cBhvr additive="base">
                                        <p:cTn id="37" dur="500" fill="hold"/>
                                        <p:tgtEl>
                                          <p:spTgt spid="378886"/>
                                        </p:tgtEl>
                                        <p:attrNameLst>
                                          <p:attrName>ppt_x</p:attrName>
                                        </p:attrNameLst>
                                      </p:cBhvr>
                                      <p:tavLst>
                                        <p:tav tm="0">
                                          <p:val>
                                            <p:strVal val="0-#ppt_w/2"/>
                                          </p:val>
                                        </p:tav>
                                        <p:tav tm="100000">
                                          <p:val>
                                            <p:strVal val="#ppt_x"/>
                                          </p:val>
                                        </p:tav>
                                      </p:tavLst>
                                    </p:anim>
                                    <p:anim calcmode="lin" valueType="num">
                                      <p:cBhvr additive="base">
                                        <p:cTn id="38" dur="500" fill="hold"/>
                                        <p:tgtEl>
                                          <p:spTgt spid="37888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4" name="String"/>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3"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30F3D-0533-7242-BB07-8F69B14A2A6B}"/>
              </a:ext>
            </a:extLst>
          </p:cNvPr>
          <p:cNvSpPr>
            <a:spLocks noGrp="1"/>
          </p:cNvSpPr>
          <p:nvPr>
            <p:ph type="title"/>
          </p:nvPr>
        </p:nvSpPr>
        <p:spPr/>
        <p:txBody>
          <a:bodyPr/>
          <a:lstStyle/>
          <a:p>
            <a:r>
              <a:rPr lang="en-US" dirty="0"/>
              <a:t>Cell Division</a:t>
            </a:r>
          </a:p>
        </p:txBody>
      </p:sp>
      <p:sp>
        <p:nvSpPr>
          <p:cNvPr id="3" name="Content Placeholder 2">
            <a:extLst>
              <a:ext uri="{FF2B5EF4-FFF2-40B4-BE49-F238E27FC236}">
                <a16:creationId xmlns:a16="http://schemas.microsoft.com/office/drawing/2014/main" id="{2ECAE021-0038-6046-84E1-C264D4B415C7}"/>
              </a:ext>
            </a:extLst>
          </p:cNvPr>
          <p:cNvSpPr>
            <a:spLocks noGrp="1"/>
          </p:cNvSpPr>
          <p:nvPr>
            <p:ph sz="half" idx="1"/>
          </p:nvPr>
        </p:nvSpPr>
        <p:spPr>
          <a:xfrm>
            <a:off x="609600" y="1371599"/>
            <a:ext cx="8229600" cy="5113867"/>
          </a:xfrm>
        </p:spPr>
        <p:txBody>
          <a:bodyPr/>
          <a:lstStyle/>
          <a:p>
            <a:r>
              <a:rPr lang="en-US" sz="2400" dirty="0"/>
              <a:t>Eukaryotic cells have chromosomes in their nuclei. Example: Humans have 46 chromosomes in </a:t>
            </a:r>
            <a:r>
              <a:rPr lang="en-US" sz="2400" dirty="0">
                <a:solidFill>
                  <a:srgbClr val="FF0000"/>
                </a:solidFill>
              </a:rPr>
              <a:t>somatic</a:t>
            </a:r>
            <a:r>
              <a:rPr lang="en-US" sz="2400" dirty="0"/>
              <a:t> cells (body cells). These cells are diploid meaning there are 2 sets of similar chromosomes in each cell. They divide through a process called </a:t>
            </a:r>
            <a:r>
              <a:rPr lang="en-US" sz="2400" dirty="0">
                <a:solidFill>
                  <a:srgbClr val="FF0000"/>
                </a:solidFill>
              </a:rPr>
              <a:t>mitosis</a:t>
            </a:r>
            <a:r>
              <a:rPr lang="en-US" sz="2400" dirty="0"/>
              <a:t>. </a:t>
            </a:r>
            <a:r>
              <a:rPr lang="en-US" sz="2400" u="sng" dirty="0"/>
              <a:t>Mitosis</a:t>
            </a:r>
            <a:r>
              <a:rPr lang="en-US" sz="2400" dirty="0"/>
              <a:t> is the division of the cell’s nucleus. It may be followed by cytokinesis, the division of the cell’s organelles and cytoplasm. </a:t>
            </a:r>
          </a:p>
          <a:p>
            <a:r>
              <a:rPr lang="en-US" sz="2400" u="sng" dirty="0">
                <a:solidFill>
                  <a:srgbClr val="002060"/>
                </a:solidFill>
              </a:rPr>
              <a:t>Gametes</a:t>
            </a:r>
            <a:r>
              <a:rPr lang="en-US" sz="2400" dirty="0"/>
              <a:t> -sperm and </a:t>
            </a:r>
            <a:r>
              <a:rPr lang="en-US" sz="2400" dirty="0">
                <a:solidFill>
                  <a:srgbClr val="FF0000"/>
                </a:solidFill>
              </a:rPr>
              <a:t>egg</a:t>
            </a:r>
            <a:r>
              <a:rPr lang="en-US" sz="2400" dirty="0"/>
              <a:t> cells- are haploid and have half the number of chromosomes of the diploid cells.  Example: Humans have 23 chromosomes in each gamete. They divide through a process called </a:t>
            </a:r>
            <a:r>
              <a:rPr lang="en-US" sz="2400" dirty="0">
                <a:solidFill>
                  <a:srgbClr val="FF0000"/>
                </a:solidFill>
              </a:rPr>
              <a:t>Meiosis</a:t>
            </a:r>
            <a:r>
              <a:rPr lang="en-US" sz="2400" dirty="0"/>
              <a:t>.</a:t>
            </a:r>
          </a:p>
        </p:txBody>
      </p:sp>
    </p:spTree>
    <p:extLst>
      <p:ext uri="{BB962C8B-B14F-4D97-AF65-F5344CB8AC3E}">
        <p14:creationId xmlns:p14="http://schemas.microsoft.com/office/powerpoint/2010/main" val="862503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CDAD2AFC-88E8-524E-9121-D3481581C2DC}"/>
              </a:ext>
            </a:extLst>
          </p:cNvPr>
          <p:cNvSpPr>
            <a:spLocks noGrp="1" noChangeArrowheads="1"/>
          </p:cNvSpPr>
          <p:nvPr>
            <p:ph type="title"/>
          </p:nvPr>
        </p:nvSpPr>
        <p:spPr>
          <a:xfrm>
            <a:off x="609600" y="317500"/>
            <a:ext cx="7772400" cy="762000"/>
          </a:xfrm>
        </p:spPr>
        <p:txBody>
          <a:bodyPr/>
          <a:lstStyle/>
          <a:p>
            <a:pPr eaLnBrk="1" hangingPunct="1"/>
            <a:r>
              <a:rPr lang="en-US" altLang="en-US" dirty="0"/>
              <a:t>Overview of mitosis</a:t>
            </a:r>
          </a:p>
        </p:txBody>
      </p:sp>
      <p:pic>
        <p:nvPicPr>
          <p:cNvPr id="513029" name="Picture 5" descr="12-05-MitosisArtLeft-NL">
            <a:extLst>
              <a:ext uri="{FF2B5EF4-FFF2-40B4-BE49-F238E27FC236}">
                <a16:creationId xmlns:a16="http://schemas.microsoft.com/office/drawing/2014/main" id="{6E570270-E984-3148-8B7D-FE522AAE40E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900" t="40074" r="900" b="10686"/>
          <a:stretch>
            <a:fillRect/>
          </a:stretch>
        </p:blipFill>
        <p:spPr bwMode="auto">
          <a:xfrm>
            <a:off x="276225" y="571500"/>
            <a:ext cx="8867775"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30" name="Picture 6" descr="12-05-MitosisArtRight-NL">
            <a:extLst>
              <a:ext uri="{FF2B5EF4-FFF2-40B4-BE49-F238E27FC236}">
                <a16:creationId xmlns:a16="http://schemas.microsoft.com/office/drawing/2014/main" id="{90A1F185-ED97-DF47-B612-9CF69D551C12}"/>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900" t="40149" r="900" b="5353"/>
          <a:stretch>
            <a:fillRect/>
          </a:stretch>
        </p:blipFill>
        <p:spPr bwMode="auto">
          <a:xfrm>
            <a:off x="0" y="3570288"/>
            <a:ext cx="8910638" cy="332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31" name="AutoShape 7">
            <a:extLst>
              <a:ext uri="{FF2B5EF4-FFF2-40B4-BE49-F238E27FC236}">
                <a16:creationId xmlns:a16="http://schemas.microsoft.com/office/drawing/2014/main" id="{78EAF82B-8CC7-4648-9EEB-EC4D69BB5BBD}"/>
              </a:ext>
            </a:extLst>
          </p:cNvPr>
          <p:cNvSpPr>
            <a:spLocks noChangeArrowheads="1"/>
          </p:cNvSpPr>
          <p:nvPr/>
        </p:nvSpPr>
        <p:spPr bwMode="auto">
          <a:xfrm>
            <a:off x="811213" y="3292475"/>
            <a:ext cx="1450975" cy="373063"/>
          </a:xfrm>
          <a:prstGeom prst="roundRect">
            <a:avLst>
              <a:gd name="adj" fmla="val 16667"/>
            </a:avLst>
          </a:prstGeom>
          <a:solidFill>
            <a:srgbClr val="FFEA18"/>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u="sng">
                <a:solidFill>
                  <a:srgbClr val="CC0000"/>
                </a:solidFill>
              </a:rPr>
              <a:t>interphase</a:t>
            </a:r>
          </a:p>
        </p:txBody>
      </p:sp>
      <p:sp>
        <p:nvSpPr>
          <p:cNvPr id="513034" name="AutoShape 10">
            <a:extLst>
              <a:ext uri="{FF2B5EF4-FFF2-40B4-BE49-F238E27FC236}">
                <a16:creationId xmlns:a16="http://schemas.microsoft.com/office/drawing/2014/main" id="{0039E279-A327-9543-930D-9C4EFD7C8C47}"/>
              </a:ext>
            </a:extLst>
          </p:cNvPr>
          <p:cNvSpPr>
            <a:spLocks noChangeArrowheads="1"/>
          </p:cNvSpPr>
          <p:nvPr/>
        </p:nvSpPr>
        <p:spPr bwMode="auto">
          <a:xfrm>
            <a:off x="3973513" y="3292475"/>
            <a:ext cx="1295400" cy="373063"/>
          </a:xfrm>
          <a:prstGeom prst="roundRect">
            <a:avLst>
              <a:gd name="adj" fmla="val 16667"/>
            </a:avLst>
          </a:prstGeom>
          <a:solidFill>
            <a:srgbClr val="FFEA18"/>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u="sng">
                <a:solidFill>
                  <a:srgbClr val="CC0000"/>
                </a:solidFill>
              </a:rPr>
              <a:t>prophase</a:t>
            </a:r>
          </a:p>
        </p:txBody>
      </p:sp>
      <p:sp>
        <p:nvSpPr>
          <p:cNvPr id="513035" name="AutoShape 11">
            <a:extLst>
              <a:ext uri="{FF2B5EF4-FFF2-40B4-BE49-F238E27FC236}">
                <a16:creationId xmlns:a16="http://schemas.microsoft.com/office/drawing/2014/main" id="{D5237706-7EAF-724E-B38C-532E21C114C5}"/>
              </a:ext>
            </a:extLst>
          </p:cNvPr>
          <p:cNvSpPr>
            <a:spLocks noChangeArrowheads="1"/>
          </p:cNvSpPr>
          <p:nvPr/>
        </p:nvSpPr>
        <p:spPr bwMode="auto">
          <a:xfrm>
            <a:off x="6486525" y="3292475"/>
            <a:ext cx="2227263" cy="373063"/>
          </a:xfrm>
          <a:prstGeom prst="roundRect">
            <a:avLst>
              <a:gd name="adj" fmla="val 16667"/>
            </a:avLst>
          </a:prstGeom>
          <a:solidFill>
            <a:srgbClr val="FFEA18"/>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u="sng">
                <a:solidFill>
                  <a:srgbClr val="CC0000"/>
                </a:solidFill>
              </a:rPr>
              <a:t>(pro-metaphase)</a:t>
            </a:r>
          </a:p>
        </p:txBody>
      </p:sp>
      <p:sp>
        <p:nvSpPr>
          <p:cNvPr id="513036" name="AutoShape 12">
            <a:extLst>
              <a:ext uri="{FF2B5EF4-FFF2-40B4-BE49-F238E27FC236}">
                <a16:creationId xmlns:a16="http://schemas.microsoft.com/office/drawing/2014/main" id="{F00E5345-FB45-614B-8447-6B77FD45C503}"/>
              </a:ext>
            </a:extLst>
          </p:cNvPr>
          <p:cNvSpPr>
            <a:spLocks noChangeArrowheads="1"/>
          </p:cNvSpPr>
          <p:nvPr/>
        </p:nvSpPr>
        <p:spPr bwMode="auto">
          <a:xfrm>
            <a:off x="900113" y="6484938"/>
            <a:ext cx="1498600" cy="373062"/>
          </a:xfrm>
          <a:prstGeom prst="roundRect">
            <a:avLst>
              <a:gd name="adj" fmla="val 16667"/>
            </a:avLst>
          </a:prstGeom>
          <a:solidFill>
            <a:srgbClr val="FFEA18"/>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u="sng">
                <a:solidFill>
                  <a:srgbClr val="CC0000"/>
                </a:solidFill>
              </a:rPr>
              <a:t>metaphase</a:t>
            </a:r>
          </a:p>
        </p:txBody>
      </p:sp>
      <p:sp>
        <p:nvSpPr>
          <p:cNvPr id="513037" name="AutoShape 13">
            <a:extLst>
              <a:ext uri="{FF2B5EF4-FFF2-40B4-BE49-F238E27FC236}">
                <a16:creationId xmlns:a16="http://schemas.microsoft.com/office/drawing/2014/main" id="{622CC8FD-015C-7941-AB07-B99EA18D3E0F}"/>
              </a:ext>
            </a:extLst>
          </p:cNvPr>
          <p:cNvSpPr>
            <a:spLocks noChangeArrowheads="1"/>
          </p:cNvSpPr>
          <p:nvPr/>
        </p:nvSpPr>
        <p:spPr bwMode="auto">
          <a:xfrm>
            <a:off x="4206875" y="6484938"/>
            <a:ext cx="1327150" cy="373062"/>
          </a:xfrm>
          <a:prstGeom prst="roundRect">
            <a:avLst>
              <a:gd name="adj" fmla="val 16667"/>
            </a:avLst>
          </a:prstGeom>
          <a:solidFill>
            <a:srgbClr val="FFEA18"/>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u="sng">
                <a:solidFill>
                  <a:srgbClr val="CC0000"/>
                </a:solidFill>
              </a:rPr>
              <a:t>anaphase</a:t>
            </a:r>
          </a:p>
        </p:txBody>
      </p:sp>
      <p:sp>
        <p:nvSpPr>
          <p:cNvPr id="513038" name="AutoShape 14">
            <a:extLst>
              <a:ext uri="{FF2B5EF4-FFF2-40B4-BE49-F238E27FC236}">
                <a16:creationId xmlns:a16="http://schemas.microsoft.com/office/drawing/2014/main" id="{41E71C2C-5B00-5048-85B9-2A5FD0D39552}"/>
              </a:ext>
            </a:extLst>
          </p:cNvPr>
          <p:cNvSpPr>
            <a:spLocks noChangeArrowheads="1"/>
          </p:cNvSpPr>
          <p:nvPr/>
        </p:nvSpPr>
        <p:spPr bwMode="auto">
          <a:xfrm>
            <a:off x="7073900" y="6484938"/>
            <a:ext cx="1343025" cy="373062"/>
          </a:xfrm>
          <a:prstGeom prst="roundRect">
            <a:avLst>
              <a:gd name="adj" fmla="val 16667"/>
            </a:avLst>
          </a:prstGeom>
          <a:solidFill>
            <a:srgbClr val="FFEA18"/>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u="sng">
                <a:solidFill>
                  <a:srgbClr val="CC0000"/>
                </a:solidFill>
              </a:rPr>
              <a:t>telophase</a:t>
            </a:r>
          </a:p>
        </p:txBody>
      </p:sp>
      <p:sp>
        <p:nvSpPr>
          <p:cNvPr id="513040" name="AutoShape 16">
            <a:extLst>
              <a:ext uri="{FF2B5EF4-FFF2-40B4-BE49-F238E27FC236}">
                <a16:creationId xmlns:a16="http://schemas.microsoft.com/office/drawing/2014/main" id="{9543546D-0DCD-244D-934A-BBF769EEE3D4}"/>
              </a:ext>
            </a:extLst>
          </p:cNvPr>
          <p:cNvSpPr>
            <a:spLocks noChangeArrowheads="1"/>
          </p:cNvSpPr>
          <p:nvPr/>
        </p:nvSpPr>
        <p:spPr bwMode="auto">
          <a:xfrm>
            <a:off x="7539038" y="5010150"/>
            <a:ext cx="1560512" cy="373063"/>
          </a:xfrm>
          <a:prstGeom prst="roundRect">
            <a:avLst>
              <a:gd name="adj" fmla="val 16667"/>
            </a:avLst>
          </a:prstGeom>
          <a:solidFill>
            <a:srgbClr val="FFEA18"/>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u="sng">
                <a:solidFill>
                  <a:srgbClr val="CC0000"/>
                </a:solidFill>
              </a:rPr>
              <a:t>cytokinesis</a:t>
            </a:r>
          </a:p>
        </p:txBody>
      </p:sp>
      <p:sp>
        <p:nvSpPr>
          <p:cNvPr id="513042" name="AutoShape 18">
            <a:extLst>
              <a:ext uri="{FF2B5EF4-FFF2-40B4-BE49-F238E27FC236}">
                <a16:creationId xmlns:a16="http://schemas.microsoft.com/office/drawing/2014/main" id="{C5F413BF-3BD9-C14F-8D2C-C16B9AAAA56F}"/>
              </a:ext>
            </a:extLst>
          </p:cNvPr>
          <p:cNvSpPr>
            <a:spLocks noChangeArrowheads="1"/>
          </p:cNvSpPr>
          <p:nvPr/>
        </p:nvSpPr>
        <p:spPr bwMode="auto">
          <a:xfrm>
            <a:off x="7119938" y="88900"/>
            <a:ext cx="1978025" cy="508000"/>
          </a:xfrm>
          <a:prstGeom prst="roundRect">
            <a:avLst>
              <a:gd name="adj" fmla="val 16667"/>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t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3000" b="1" u="sng">
                <a:solidFill>
                  <a:schemeClr val="bg1"/>
                </a:solidFill>
                <a:latin typeface="Times New Roman" panose="02020603050405020304" pitchFamily="18" charset="0"/>
              </a:rPr>
              <a:t>I.P.M.A.T.</a:t>
            </a:r>
            <a:endParaRPr lang="en-US" altLang="en-US" sz="2200" b="1" u="sng">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13029"/>
                                        </p:tgtEl>
                                        <p:attrNameLst>
                                          <p:attrName>style.visibility</p:attrName>
                                        </p:attrNameLst>
                                      </p:cBhvr>
                                      <p:to>
                                        <p:strVal val="visible"/>
                                      </p:to>
                                    </p:set>
                                    <p:animEffect transition="in" filter="wipe(left)">
                                      <p:cBhvr>
                                        <p:cTn id="7" dur="500"/>
                                        <p:tgtEl>
                                          <p:spTgt spid="51302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13030"/>
                                        </p:tgtEl>
                                        <p:attrNameLst>
                                          <p:attrName>style.visibility</p:attrName>
                                        </p:attrNameLst>
                                      </p:cBhvr>
                                      <p:to>
                                        <p:strVal val="visible"/>
                                      </p:to>
                                    </p:set>
                                    <p:animEffect transition="in" filter="wipe(left)">
                                      <p:cBhvr>
                                        <p:cTn id="12" dur="500"/>
                                        <p:tgtEl>
                                          <p:spTgt spid="513030"/>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13031"/>
                                        </p:tgtEl>
                                        <p:attrNameLst>
                                          <p:attrName>style.visibility</p:attrName>
                                        </p:attrNameLst>
                                      </p:cBhvr>
                                      <p:to>
                                        <p:strVal val="visible"/>
                                      </p:to>
                                    </p:set>
                                    <p:animEffect transition="in" filter="wipe(left)">
                                      <p:cBhvr>
                                        <p:cTn id="17" dur="500"/>
                                        <p:tgtEl>
                                          <p:spTgt spid="513031"/>
                                        </p:tgtEl>
                                      </p:cBhvr>
                                    </p:animEffect>
                                  </p:childTnLst>
                                  <p:subTnLst>
                                    <p:audio>
                                      <p:cMediaNode>
                                        <p:cTn display="0" masterRel="sameClick">
                                          <p:stCondLst>
                                            <p:cond evt="begin" delay="0">
                                              <p:tn val="15"/>
                                            </p:cond>
                                          </p:stCondLst>
                                          <p:endCondLst>
                                            <p:cond evt="onStopAudio" delay="0">
                                              <p:tgtEl>
                                                <p:sldTgt/>
                                              </p:tgtEl>
                                            </p:cond>
                                          </p:endCondLst>
                                        </p:cTn>
                                        <p:tgtEl>
                                          <p:sndTgt r:embed="rId4" name="Vibro Up"/>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13034"/>
                                        </p:tgtEl>
                                        <p:attrNameLst>
                                          <p:attrName>style.visibility</p:attrName>
                                        </p:attrNameLst>
                                      </p:cBhvr>
                                      <p:to>
                                        <p:strVal val="visible"/>
                                      </p:to>
                                    </p:set>
                                    <p:animEffect transition="in" filter="wipe(left)">
                                      <p:cBhvr>
                                        <p:cTn id="22" dur="500"/>
                                        <p:tgtEl>
                                          <p:spTgt spid="513034"/>
                                        </p:tgtEl>
                                      </p:cBhvr>
                                    </p:animEffect>
                                  </p:childTnLst>
                                  <p:subTnLst>
                                    <p:audio>
                                      <p:cMediaNode>
                                        <p:cTn display="0" masterRel="sameClick">
                                          <p:stCondLst>
                                            <p:cond evt="begin" delay="0">
                                              <p:tn val="20"/>
                                            </p:cond>
                                          </p:stCondLst>
                                          <p:endCondLst>
                                            <p:cond evt="onStopAudio" delay="0">
                                              <p:tgtEl>
                                                <p:sldTgt/>
                                              </p:tgtEl>
                                            </p:cond>
                                          </p:endCondLst>
                                        </p:cTn>
                                        <p:tgtEl>
                                          <p:sndTgt r:embed="rId4" name="Vibro Up"/>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13035"/>
                                        </p:tgtEl>
                                        <p:attrNameLst>
                                          <p:attrName>style.visibility</p:attrName>
                                        </p:attrNameLst>
                                      </p:cBhvr>
                                      <p:to>
                                        <p:strVal val="visible"/>
                                      </p:to>
                                    </p:set>
                                    <p:animEffect transition="in" filter="wipe(left)">
                                      <p:cBhvr>
                                        <p:cTn id="27" dur="500"/>
                                        <p:tgtEl>
                                          <p:spTgt spid="513035"/>
                                        </p:tgtEl>
                                      </p:cBhvr>
                                    </p:animEffect>
                                  </p:childTnLst>
                                  <p:subTnLst>
                                    <p:audio>
                                      <p:cMediaNode>
                                        <p:cTn display="0" masterRel="sameClick">
                                          <p:stCondLst>
                                            <p:cond evt="begin" delay="0">
                                              <p:tn val="25"/>
                                            </p:cond>
                                          </p:stCondLst>
                                          <p:endCondLst>
                                            <p:cond evt="onStopAudio" delay="0">
                                              <p:tgtEl>
                                                <p:sldTgt/>
                                              </p:tgtEl>
                                            </p:cond>
                                          </p:endCondLst>
                                        </p:cTn>
                                        <p:tgtEl>
                                          <p:sndTgt r:embed="rId4" name="Vibro Up"/>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13036"/>
                                        </p:tgtEl>
                                        <p:attrNameLst>
                                          <p:attrName>style.visibility</p:attrName>
                                        </p:attrNameLst>
                                      </p:cBhvr>
                                      <p:to>
                                        <p:strVal val="visible"/>
                                      </p:to>
                                    </p:set>
                                    <p:animEffect transition="in" filter="wipe(left)">
                                      <p:cBhvr>
                                        <p:cTn id="32" dur="500"/>
                                        <p:tgtEl>
                                          <p:spTgt spid="513036"/>
                                        </p:tgtEl>
                                      </p:cBhvr>
                                    </p:animEffect>
                                  </p:childTnLst>
                                  <p:subTnLst>
                                    <p:audio>
                                      <p:cMediaNode>
                                        <p:cTn display="0" masterRel="sameClick">
                                          <p:stCondLst>
                                            <p:cond evt="begin" delay="0">
                                              <p:tn val="30"/>
                                            </p:cond>
                                          </p:stCondLst>
                                          <p:endCondLst>
                                            <p:cond evt="onStopAudio" delay="0">
                                              <p:tgtEl>
                                                <p:sldTgt/>
                                              </p:tgtEl>
                                            </p:cond>
                                          </p:endCondLst>
                                        </p:cTn>
                                        <p:tgtEl>
                                          <p:sndTgt r:embed="rId4" name="Vibro Up"/>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13037"/>
                                        </p:tgtEl>
                                        <p:attrNameLst>
                                          <p:attrName>style.visibility</p:attrName>
                                        </p:attrNameLst>
                                      </p:cBhvr>
                                      <p:to>
                                        <p:strVal val="visible"/>
                                      </p:to>
                                    </p:set>
                                    <p:animEffect transition="in" filter="wipe(left)">
                                      <p:cBhvr>
                                        <p:cTn id="37" dur="500"/>
                                        <p:tgtEl>
                                          <p:spTgt spid="513037"/>
                                        </p:tgtEl>
                                      </p:cBhvr>
                                    </p:animEffect>
                                  </p:childTnLst>
                                  <p:subTnLst>
                                    <p:audio>
                                      <p:cMediaNode>
                                        <p:cTn display="0" masterRel="sameClick">
                                          <p:stCondLst>
                                            <p:cond evt="begin" delay="0">
                                              <p:tn val="35"/>
                                            </p:cond>
                                          </p:stCondLst>
                                          <p:endCondLst>
                                            <p:cond evt="onStopAudio" delay="0">
                                              <p:tgtEl>
                                                <p:sldTgt/>
                                              </p:tgtEl>
                                            </p:cond>
                                          </p:endCondLst>
                                        </p:cTn>
                                        <p:tgtEl>
                                          <p:sndTgt r:embed="rId4" name="Vibro Up"/>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13038"/>
                                        </p:tgtEl>
                                        <p:attrNameLst>
                                          <p:attrName>style.visibility</p:attrName>
                                        </p:attrNameLst>
                                      </p:cBhvr>
                                      <p:to>
                                        <p:strVal val="visible"/>
                                      </p:to>
                                    </p:set>
                                    <p:animEffect transition="in" filter="wipe(left)">
                                      <p:cBhvr>
                                        <p:cTn id="42" dur="500"/>
                                        <p:tgtEl>
                                          <p:spTgt spid="513038"/>
                                        </p:tgtEl>
                                      </p:cBhvr>
                                    </p:animEffect>
                                  </p:childTnLst>
                                  <p:subTnLst>
                                    <p:audio>
                                      <p:cMediaNode>
                                        <p:cTn display="0" masterRel="sameClick">
                                          <p:stCondLst>
                                            <p:cond evt="begin" delay="0">
                                              <p:tn val="40"/>
                                            </p:cond>
                                          </p:stCondLst>
                                          <p:endCondLst>
                                            <p:cond evt="onStopAudio" delay="0">
                                              <p:tgtEl>
                                                <p:sldTgt/>
                                              </p:tgtEl>
                                            </p:cond>
                                          </p:endCondLst>
                                        </p:cTn>
                                        <p:tgtEl>
                                          <p:sndTgt r:embed="rId4" name="Vibro Up"/>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13040"/>
                                        </p:tgtEl>
                                        <p:attrNameLst>
                                          <p:attrName>style.visibility</p:attrName>
                                        </p:attrNameLst>
                                      </p:cBhvr>
                                      <p:to>
                                        <p:strVal val="visible"/>
                                      </p:to>
                                    </p:set>
                                    <p:animEffect transition="in" filter="wipe(left)">
                                      <p:cBhvr>
                                        <p:cTn id="47" dur="500"/>
                                        <p:tgtEl>
                                          <p:spTgt spid="513040"/>
                                        </p:tgtEl>
                                      </p:cBhvr>
                                    </p:animEffect>
                                  </p:childTnLst>
                                  <p:subTnLst>
                                    <p:audio>
                                      <p:cMediaNode>
                                        <p:cTn display="0" masterRel="sameClick">
                                          <p:stCondLst>
                                            <p:cond evt="begin" delay="0">
                                              <p:tn val="45"/>
                                            </p:cond>
                                          </p:stCondLst>
                                          <p:endCondLst>
                                            <p:cond evt="onStopAudio" delay="0">
                                              <p:tgtEl>
                                                <p:sldTgt/>
                                              </p:tgtEl>
                                            </p:cond>
                                          </p:endCondLst>
                                        </p:cTn>
                                        <p:tgtEl>
                                          <p:sndTgt r:embed="rId4" name="Vibro Up"/>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13042"/>
                                        </p:tgtEl>
                                        <p:attrNameLst>
                                          <p:attrName>style.visibility</p:attrName>
                                        </p:attrNameLst>
                                      </p:cBhvr>
                                      <p:to>
                                        <p:strVal val="visible"/>
                                      </p:to>
                                    </p:set>
                                    <p:animEffect transition="in" filter="wipe(left)">
                                      <p:cBhvr>
                                        <p:cTn id="52" dur="500"/>
                                        <p:tgtEl>
                                          <p:spTgt spid="513042"/>
                                        </p:tgtEl>
                                      </p:cBhvr>
                                    </p:animEffect>
                                  </p:childTnLst>
                                  <p:subTnLst>
                                    <p:audio>
                                      <p:cMediaNode>
                                        <p:cTn display="0" masterRel="sameClick">
                                          <p:stCondLst>
                                            <p:cond evt="begin" delay="0">
                                              <p:tn val="50"/>
                                            </p:cond>
                                          </p:stCondLst>
                                          <p:endCondLst>
                                            <p:cond evt="onStopAudio" delay="0">
                                              <p:tgtEl>
                                                <p:sldTgt/>
                                              </p:tgtEl>
                                            </p:cond>
                                          </p:endCondLst>
                                        </p:cTn>
                                        <p:tgtEl>
                                          <p:sndTgt r:embed="rId5" name="String"/>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31" grpId="0" animBg="1" autoUpdateAnimBg="0"/>
      <p:bldP spid="513034" grpId="0" animBg="1" autoUpdateAnimBg="0"/>
      <p:bldP spid="513035" grpId="0" animBg="1" autoUpdateAnimBg="0"/>
      <p:bldP spid="513036" grpId="0" animBg="1" autoUpdateAnimBg="0"/>
      <p:bldP spid="513037" grpId="0" animBg="1" autoUpdateAnimBg="0"/>
      <p:bldP spid="513038" grpId="0" animBg="1" autoUpdateAnimBg="0"/>
      <p:bldP spid="513040" grpId="0" animBg="1" autoUpdateAnimBg="0"/>
      <p:bldP spid="513042"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026">
            <a:extLst>
              <a:ext uri="{FF2B5EF4-FFF2-40B4-BE49-F238E27FC236}">
                <a16:creationId xmlns:a16="http://schemas.microsoft.com/office/drawing/2014/main" id="{CD8D90AD-906A-4D42-9611-6EE3316E2D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717"/>
          <a:stretch>
            <a:fillRect/>
          </a:stretch>
        </p:blipFill>
        <p:spPr bwMode="auto">
          <a:xfrm>
            <a:off x="4298950" y="3317875"/>
            <a:ext cx="484505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027">
            <a:extLst>
              <a:ext uri="{FF2B5EF4-FFF2-40B4-BE49-F238E27FC236}">
                <a16:creationId xmlns:a16="http://schemas.microsoft.com/office/drawing/2014/main" id="{62807920-E2AB-F846-B25A-F00CD2A8F9D5}"/>
              </a:ext>
            </a:extLst>
          </p:cNvPr>
          <p:cNvSpPr>
            <a:spLocks noChangeArrowheads="1"/>
          </p:cNvSpPr>
          <p:nvPr/>
        </p:nvSpPr>
        <p:spPr bwMode="auto">
          <a:xfrm>
            <a:off x="8839200" y="762000"/>
            <a:ext cx="228600" cy="2362200"/>
          </a:xfrm>
          <a:prstGeom prst="rect">
            <a:avLst/>
          </a:prstGeom>
          <a:solidFill>
            <a:schemeClr val="bg1"/>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1988" name="Rectangle 1028">
            <a:extLst>
              <a:ext uri="{FF2B5EF4-FFF2-40B4-BE49-F238E27FC236}">
                <a16:creationId xmlns:a16="http://schemas.microsoft.com/office/drawing/2014/main" id="{99E239BC-C1BB-0947-BF86-84D70AFD57B6}"/>
              </a:ext>
            </a:extLst>
          </p:cNvPr>
          <p:cNvSpPr>
            <a:spLocks noGrp="1" noChangeArrowheads="1"/>
          </p:cNvSpPr>
          <p:nvPr>
            <p:ph type="title"/>
          </p:nvPr>
        </p:nvSpPr>
        <p:spPr>
          <a:noFill/>
        </p:spPr>
        <p:txBody>
          <a:bodyPr/>
          <a:lstStyle/>
          <a:p>
            <a:pPr eaLnBrk="1" hangingPunct="1"/>
            <a:r>
              <a:rPr lang="en-US" altLang="en-US" dirty="0"/>
              <a:t>Interphase</a:t>
            </a:r>
          </a:p>
        </p:txBody>
      </p:sp>
      <p:sp>
        <p:nvSpPr>
          <p:cNvPr id="395269" name="Rectangle 1029" descr="Rectangle: Click to edit Master text styles&#13;&#10;Second level&#13;&#10;Third level&#13;&#10;Fourth level&#13;&#10;Fifth level">
            <a:extLst>
              <a:ext uri="{FF2B5EF4-FFF2-40B4-BE49-F238E27FC236}">
                <a16:creationId xmlns:a16="http://schemas.microsoft.com/office/drawing/2014/main" id="{3BA47002-D1F1-9A4A-9F51-4AB2ABE95D1C}"/>
              </a:ext>
            </a:extLst>
          </p:cNvPr>
          <p:cNvSpPr>
            <a:spLocks noGrp="1" noChangeArrowheads="1"/>
          </p:cNvSpPr>
          <p:nvPr>
            <p:ph type="body" idx="1"/>
          </p:nvPr>
        </p:nvSpPr>
        <p:spPr>
          <a:xfrm>
            <a:off x="709613" y="1346200"/>
            <a:ext cx="7772400" cy="4419600"/>
          </a:xfrm>
          <a:noFill/>
        </p:spPr>
        <p:txBody>
          <a:bodyPr/>
          <a:lstStyle/>
          <a:p>
            <a:pPr eaLnBrk="1" hangingPunct="1"/>
            <a:r>
              <a:rPr lang="en-US" altLang="en-US" sz="2800" dirty="0"/>
              <a:t>90% of cell life cycle</a:t>
            </a:r>
          </a:p>
          <a:p>
            <a:pPr lvl="1" eaLnBrk="1" hangingPunct="1"/>
            <a:r>
              <a:rPr lang="en-US" altLang="en-US" sz="2600" dirty="0">
                <a:ea typeface="ＭＳ Ｐゴシック" panose="020B0600070205080204" pitchFamily="34" charset="-128"/>
              </a:rPr>
              <a:t>cell doing its “everyday job”</a:t>
            </a:r>
          </a:p>
          <a:p>
            <a:pPr lvl="2" eaLnBrk="1" hangingPunct="1"/>
            <a:r>
              <a:rPr lang="en-US" altLang="en-US" dirty="0">
                <a:ea typeface="ＭＳ Ｐゴシック" panose="020B0600070205080204" pitchFamily="34" charset="-128"/>
              </a:rPr>
              <a:t>produce RNA, synthesize proteins/enzymes</a:t>
            </a:r>
          </a:p>
          <a:p>
            <a:pPr lvl="1" eaLnBrk="1" hangingPunct="1"/>
            <a:r>
              <a:rPr lang="en-US" altLang="en-US" sz="2600" dirty="0">
                <a:ea typeface="ＭＳ Ｐゴシック" panose="020B0600070205080204" pitchFamily="34" charset="-128"/>
              </a:rPr>
              <a:t>prepares for duplication if triggered </a:t>
            </a:r>
            <a:endParaRPr lang="en-US" altLang="en-US" sz="2600" u="sng" dirty="0">
              <a:solidFill>
                <a:srgbClr val="007300"/>
              </a:solidFill>
              <a:ea typeface="ＭＳ Ｐゴシック" panose="020B0600070205080204" pitchFamily="34" charset="-128"/>
            </a:endParaRPr>
          </a:p>
          <a:p>
            <a:pPr eaLnBrk="1" hangingPunct="1"/>
            <a:endParaRPr lang="en-US" altLang="en-US" sz="1200" b="0" dirty="0">
              <a:solidFill>
                <a:srgbClr val="000000"/>
              </a:solidFill>
              <a:latin typeface="Geneva" panose="020B05030304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5269">
                                            <p:txEl>
                                              <p:pRg st="0" end="0"/>
                                            </p:txEl>
                                          </p:spTgt>
                                        </p:tgtEl>
                                        <p:attrNameLst>
                                          <p:attrName>style.visibility</p:attrName>
                                        </p:attrNameLst>
                                      </p:cBhvr>
                                      <p:to>
                                        <p:strVal val="visible"/>
                                      </p:to>
                                    </p:set>
                                    <p:anim calcmode="lin" valueType="num">
                                      <p:cBhvr additive="base">
                                        <p:cTn id="7" dur="500" fill="hold"/>
                                        <p:tgtEl>
                                          <p:spTgt spid="39526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526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5269">
                                            <p:txEl>
                                              <p:pRg st="1" end="1"/>
                                            </p:txEl>
                                          </p:spTgt>
                                        </p:tgtEl>
                                        <p:attrNameLst>
                                          <p:attrName>style.visibility</p:attrName>
                                        </p:attrNameLst>
                                      </p:cBhvr>
                                      <p:to>
                                        <p:strVal val="visible"/>
                                      </p:to>
                                    </p:set>
                                    <p:anim calcmode="lin" valueType="num">
                                      <p:cBhvr additive="base">
                                        <p:cTn id="13" dur="500" fill="hold"/>
                                        <p:tgtEl>
                                          <p:spTgt spid="39526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526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5269">
                                            <p:txEl>
                                              <p:pRg st="2" end="2"/>
                                            </p:txEl>
                                          </p:spTgt>
                                        </p:tgtEl>
                                        <p:attrNameLst>
                                          <p:attrName>style.visibility</p:attrName>
                                        </p:attrNameLst>
                                      </p:cBhvr>
                                      <p:to>
                                        <p:strVal val="visible"/>
                                      </p:to>
                                    </p:set>
                                    <p:anim calcmode="lin" valueType="num">
                                      <p:cBhvr additive="base">
                                        <p:cTn id="19" dur="500" fill="hold"/>
                                        <p:tgtEl>
                                          <p:spTgt spid="39526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526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5269">
                                            <p:txEl>
                                              <p:pRg st="3" end="3"/>
                                            </p:txEl>
                                          </p:spTgt>
                                        </p:tgtEl>
                                        <p:attrNameLst>
                                          <p:attrName>style.visibility</p:attrName>
                                        </p:attrNameLst>
                                      </p:cBhvr>
                                      <p:to>
                                        <p:strVal val="visible"/>
                                      </p:to>
                                    </p:set>
                                    <p:anim calcmode="lin" valueType="num">
                                      <p:cBhvr additive="base">
                                        <p:cTn id="25" dur="500" fill="hold"/>
                                        <p:tgtEl>
                                          <p:spTgt spid="39526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9526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69"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85EBA4DC-04D4-E249-89C1-85201249A24E}"/>
              </a:ext>
            </a:extLst>
          </p:cNvPr>
          <p:cNvSpPr>
            <a:spLocks noGrp="1" noChangeArrowheads="1"/>
          </p:cNvSpPr>
          <p:nvPr>
            <p:ph type="title"/>
          </p:nvPr>
        </p:nvSpPr>
        <p:spPr/>
        <p:txBody>
          <a:bodyPr/>
          <a:lstStyle/>
          <a:p>
            <a:pPr eaLnBrk="1" hangingPunct="1"/>
            <a:r>
              <a:rPr lang="en-US" altLang="en-US" dirty="0"/>
              <a:t>Cell cycle</a:t>
            </a:r>
          </a:p>
        </p:txBody>
      </p:sp>
      <p:pic>
        <p:nvPicPr>
          <p:cNvPr id="44035" name="Picture 3" descr="cell cycle">
            <a:extLst>
              <a:ext uri="{FF2B5EF4-FFF2-40B4-BE49-F238E27FC236}">
                <a16:creationId xmlns:a16="http://schemas.microsoft.com/office/drawing/2014/main" id="{DB28793A-EAC5-2440-9F9C-3EA9EA8F20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735"/>
          <a:stretch>
            <a:fillRect/>
          </a:stretch>
        </p:blipFill>
        <p:spPr bwMode="auto">
          <a:xfrm>
            <a:off x="5176838" y="304800"/>
            <a:ext cx="3937000"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4" descr="Rectangle: Click to edit Master text styles&#13;&#10;Second level&#13;&#10;Third level&#13;&#10;Fourth level&#13;&#10;Fifth level">
            <a:extLst>
              <a:ext uri="{FF2B5EF4-FFF2-40B4-BE49-F238E27FC236}">
                <a16:creationId xmlns:a16="http://schemas.microsoft.com/office/drawing/2014/main" id="{234419D9-01A4-DE42-818A-ABCBD78E15A1}"/>
              </a:ext>
            </a:extLst>
          </p:cNvPr>
          <p:cNvSpPr>
            <a:spLocks noGrp="1" noChangeArrowheads="1"/>
          </p:cNvSpPr>
          <p:nvPr>
            <p:ph type="body" idx="1"/>
          </p:nvPr>
        </p:nvSpPr>
        <p:spPr>
          <a:xfrm>
            <a:off x="914400" y="1371600"/>
            <a:ext cx="5257800" cy="762000"/>
          </a:xfrm>
        </p:spPr>
        <p:txBody>
          <a:bodyPr/>
          <a:lstStyle/>
          <a:p>
            <a:pPr eaLnBrk="1" hangingPunct="1"/>
            <a:r>
              <a:rPr lang="en-US" altLang="en-US" dirty="0"/>
              <a:t>Cell has a “life cycle”</a:t>
            </a:r>
          </a:p>
        </p:txBody>
      </p:sp>
      <p:sp>
        <p:nvSpPr>
          <p:cNvPr id="44037" name="Rectangle 6">
            <a:extLst>
              <a:ext uri="{FF2B5EF4-FFF2-40B4-BE49-F238E27FC236}">
                <a16:creationId xmlns:a16="http://schemas.microsoft.com/office/drawing/2014/main" id="{CAA49DC2-E577-434C-B7D6-115DDC69AA63}"/>
              </a:ext>
            </a:extLst>
          </p:cNvPr>
          <p:cNvSpPr>
            <a:spLocks noChangeArrowheads="1"/>
          </p:cNvSpPr>
          <p:nvPr/>
        </p:nvSpPr>
        <p:spPr bwMode="auto">
          <a:xfrm>
            <a:off x="1900238" y="2128838"/>
            <a:ext cx="2771775" cy="771525"/>
          </a:xfrm>
          <a:prstGeom prst="rect">
            <a:avLst/>
          </a:prstGeom>
          <a:solidFill>
            <a:schemeClr val="bg2"/>
          </a:solidFill>
          <a:ln w="9525">
            <a:solidFill>
              <a:srgbClr val="0F116A"/>
            </a:solidFill>
            <a:miter lim="800000"/>
            <a:headEnd/>
            <a:tailEnd/>
          </a:ln>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F116A"/>
                </a:solidFill>
              </a:rPr>
              <a:t>cell is formed from </a:t>
            </a:r>
            <a:br>
              <a:rPr lang="en-US" altLang="en-US" sz="2200" b="1">
                <a:solidFill>
                  <a:srgbClr val="0F116A"/>
                </a:solidFill>
              </a:rPr>
            </a:br>
            <a:r>
              <a:rPr lang="en-US" altLang="en-US" sz="2200" b="1">
                <a:solidFill>
                  <a:srgbClr val="0F116A"/>
                </a:solidFill>
              </a:rPr>
              <a:t>a mitotic division</a:t>
            </a:r>
          </a:p>
        </p:txBody>
      </p:sp>
      <p:sp>
        <p:nvSpPr>
          <p:cNvPr id="389127" name="Rectangle 7">
            <a:extLst>
              <a:ext uri="{FF2B5EF4-FFF2-40B4-BE49-F238E27FC236}">
                <a16:creationId xmlns:a16="http://schemas.microsoft.com/office/drawing/2014/main" id="{352664F9-F9D5-244D-B5C8-A0C246923236}"/>
              </a:ext>
            </a:extLst>
          </p:cNvPr>
          <p:cNvSpPr>
            <a:spLocks noChangeArrowheads="1"/>
          </p:cNvSpPr>
          <p:nvPr/>
        </p:nvSpPr>
        <p:spPr bwMode="auto">
          <a:xfrm>
            <a:off x="309563" y="3429000"/>
            <a:ext cx="3003550" cy="771525"/>
          </a:xfrm>
          <a:prstGeom prst="rect">
            <a:avLst/>
          </a:prstGeom>
          <a:solidFill>
            <a:srgbClr val="CCFF66"/>
          </a:solidFill>
          <a:ln w="9525">
            <a:solidFill>
              <a:srgbClr val="007300"/>
            </a:solidFill>
            <a:miter lim="800000"/>
            <a:headEnd/>
            <a:tailEnd/>
          </a:ln>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F116A"/>
                </a:solidFill>
              </a:rPr>
              <a:t>cell grows &amp; matures</a:t>
            </a:r>
          </a:p>
          <a:p>
            <a:r>
              <a:rPr lang="en-US" altLang="en-US" sz="2200" b="1">
                <a:solidFill>
                  <a:srgbClr val="0F116A"/>
                </a:solidFill>
              </a:rPr>
              <a:t>to divide again</a:t>
            </a:r>
          </a:p>
        </p:txBody>
      </p:sp>
      <p:sp>
        <p:nvSpPr>
          <p:cNvPr id="389129" name="Rectangle 9">
            <a:extLst>
              <a:ext uri="{FF2B5EF4-FFF2-40B4-BE49-F238E27FC236}">
                <a16:creationId xmlns:a16="http://schemas.microsoft.com/office/drawing/2014/main" id="{2143BD66-206F-1946-9BD0-9BDBB33BF4A3}"/>
              </a:ext>
            </a:extLst>
          </p:cNvPr>
          <p:cNvSpPr>
            <a:spLocks noChangeArrowheads="1"/>
          </p:cNvSpPr>
          <p:nvPr/>
        </p:nvSpPr>
        <p:spPr bwMode="auto">
          <a:xfrm>
            <a:off x="4432300" y="3429000"/>
            <a:ext cx="3081338" cy="771525"/>
          </a:xfrm>
          <a:prstGeom prst="rect">
            <a:avLst/>
          </a:prstGeom>
          <a:solidFill>
            <a:srgbClr val="FF6666"/>
          </a:solidFill>
          <a:ln w="9525">
            <a:solidFill>
              <a:srgbClr val="CC0000"/>
            </a:solidFill>
            <a:miter lim="800000"/>
            <a:headEnd/>
            <a:tailEnd/>
          </a:ln>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F116A"/>
                </a:solidFill>
              </a:rPr>
              <a:t>cell grows &amp; matures </a:t>
            </a:r>
            <a:br>
              <a:rPr lang="en-US" altLang="en-US" sz="2200" b="1">
                <a:solidFill>
                  <a:srgbClr val="0F116A"/>
                </a:solidFill>
              </a:rPr>
            </a:br>
            <a:r>
              <a:rPr lang="en-US" altLang="en-US" sz="2200" b="1">
                <a:solidFill>
                  <a:srgbClr val="0F116A"/>
                </a:solidFill>
              </a:rPr>
              <a:t> to never divide again</a:t>
            </a:r>
          </a:p>
        </p:txBody>
      </p:sp>
      <p:sp>
        <p:nvSpPr>
          <p:cNvPr id="389131" name="Rectangle 11">
            <a:extLst>
              <a:ext uri="{FF2B5EF4-FFF2-40B4-BE49-F238E27FC236}">
                <a16:creationId xmlns:a16="http://schemas.microsoft.com/office/drawing/2014/main" id="{981A519B-C06B-8548-A003-6C1237885E13}"/>
              </a:ext>
            </a:extLst>
          </p:cNvPr>
          <p:cNvSpPr>
            <a:spLocks noChangeArrowheads="1"/>
          </p:cNvSpPr>
          <p:nvPr/>
        </p:nvSpPr>
        <p:spPr bwMode="auto">
          <a:xfrm>
            <a:off x="946150" y="4667250"/>
            <a:ext cx="1725613" cy="436563"/>
          </a:xfrm>
          <a:prstGeom prst="rect">
            <a:avLst/>
          </a:prstGeom>
          <a:solidFill>
            <a:srgbClr val="CCFF66"/>
          </a:solidFill>
          <a:ln w="9525">
            <a:solidFill>
              <a:srgbClr val="007300"/>
            </a:solidFill>
            <a:miter lim="800000"/>
            <a:headEnd/>
            <a:tailEnd/>
          </a:ln>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F116A"/>
                </a:solidFill>
              </a:rPr>
              <a:t>G</a:t>
            </a:r>
            <a:r>
              <a:rPr lang="en-US" altLang="en-US" sz="2200" b="1" baseline="-25000">
                <a:solidFill>
                  <a:srgbClr val="0F116A"/>
                </a:solidFill>
              </a:rPr>
              <a:t>1</a:t>
            </a:r>
            <a:r>
              <a:rPr lang="en-US" altLang="en-US" sz="2200" b="1">
                <a:solidFill>
                  <a:srgbClr val="0F116A"/>
                </a:solidFill>
              </a:rPr>
              <a:t>, S, G</a:t>
            </a:r>
            <a:r>
              <a:rPr lang="en-US" altLang="en-US" sz="2200" b="1" baseline="-25000">
                <a:solidFill>
                  <a:srgbClr val="0F116A"/>
                </a:solidFill>
              </a:rPr>
              <a:t>2</a:t>
            </a:r>
            <a:r>
              <a:rPr lang="en-US" altLang="en-US" sz="2200" b="1">
                <a:solidFill>
                  <a:srgbClr val="0F116A"/>
                </a:solidFill>
              </a:rPr>
              <a:t>, M</a:t>
            </a:r>
          </a:p>
        </p:txBody>
      </p:sp>
      <p:sp>
        <p:nvSpPr>
          <p:cNvPr id="389132" name="Rectangle 12">
            <a:extLst>
              <a:ext uri="{FF2B5EF4-FFF2-40B4-BE49-F238E27FC236}">
                <a16:creationId xmlns:a16="http://schemas.microsoft.com/office/drawing/2014/main" id="{47971BFA-99A5-F946-B08E-3264191C0FF6}"/>
              </a:ext>
            </a:extLst>
          </p:cNvPr>
          <p:cNvSpPr>
            <a:spLocks noChangeArrowheads="1"/>
          </p:cNvSpPr>
          <p:nvPr/>
        </p:nvSpPr>
        <p:spPr bwMode="auto">
          <a:xfrm>
            <a:off x="5419725" y="4667250"/>
            <a:ext cx="1116013" cy="436563"/>
          </a:xfrm>
          <a:prstGeom prst="rect">
            <a:avLst/>
          </a:prstGeom>
          <a:solidFill>
            <a:srgbClr val="FF6666"/>
          </a:solidFill>
          <a:ln w="9525">
            <a:solidFill>
              <a:srgbClr val="CC0000"/>
            </a:solidFill>
            <a:miter lim="800000"/>
            <a:headEnd/>
            <a:tailEnd/>
          </a:ln>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F116A"/>
                </a:solidFill>
              </a:rPr>
              <a:t>G</a:t>
            </a:r>
            <a:r>
              <a:rPr lang="en-US" altLang="en-US" sz="2200" b="1" baseline="-25000">
                <a:solidFill>
                  <a:srgbClr val="0F116A"/>
                </a:solidFill>
              </a:rPr>
              <a:t>1</a:t>
            </a:r>
            <a:r>
              <a:rPr lang="en-US" altLang="en-US" sz="2200" b="1">
                <a:solidFill>
                  <a:srgbClr val="0F116A"/>
                </a:solidFill>
                <a:sym typeface="Symbol" pitchFamily="2" charset="2"/>
              </a:rPr>
              <a:t></a:t>
            </a:r>
            <a:r>
              <a:rPr lang="en-US" altLang="en-US" sz="2200" b="1">
                <a:solidFill>
                  <a:srgbClr val="0F116A"/>
                </a:solidFill>
              </a:rPr>
              <a:t>G</a:t>
            </a:r>
            <a:r>
              <a:rPr lang="en-US" altLang="en-US" sz="2200" b="1" baseline="-25000">
                <a:solidFill>
                  <a:srgbClr val="0F116A"/>
                </a:solidFill>
              </a:rPr>
              <a:t>0</a:t>
            </a:r>
            <a:endParaRPr lang="en-US" altLang="en-US" sz="2200" b="1">
              <a:solidFill>
                <a:srgbClr val="0F116A"/>
              </a:solidFill>
            </a:endParaRPr>
          </a:p>
        </p:txBody>
      </p:sp>
      <p:sp>
        <p:nvSpPr>
          <p:cNvPr id="389133" name="Rectangle 13">
            <a:extLst>
              <a:ext uri="{FF2B5EF4-FFF2-40B4-BE49-F238E27FC236}">
                <a16:creationId xmlns:a16="http://schemas.microsoft.com/office/drawing/2014/main" id="{9A334E42-86CC-334C-B3D8-D0DDC9674B9C}"/>
              </a:ext>
            </a:extLst>
          </p:cNvPr>
          <p:cNvSpPr>
            <a:spLocks noChangeArrowheads="1"/>
          </p:cNvSpPr>
          <p:nvPr/>
        </p:nvSpPr>
        <p:spPr bwMode="auto">
          <a:xfrm>
            <a:off x="719138" y="5608638"/>
            <a:ext cx="2181225" cy="1106487"/>
          </a:xfrm>
          <a:prstGeom prst="rect">
            <a:avLst/>
          </a:prstGeom>
          <a:solidFill>
            <a:srgbClr val="CCFF66"/>
          </a:solidFill>
          <a:ln w="9525">
            <a:solidFill>
              <a:srgbClr val="007300"/>
            </a:solidFill>
            <a:miter lim="800000"/>
            <a:headEnd/>
            <a:tailEnd/>
          </a:ln>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F116A"/>
                </a:solidFill>
              </a:rPr>
              <a:t>epithelial cells,</a:t>
            </a:r>
            <a:br>
              <a:rPr lang="en-US" altLang="en-US" sz="2200" b="1">
                <a:solidFill>
                  <a:srgbClr val="0F116A"/>
                </a:solidFill>
              </a:rPr>
            </a:br>
            <a:r>
              <a:rPr lang="en-US" altLang="en-US" sz="2200" b="1">
                <a:solidFill>
                  <a:srgbClr val="0F116A"/>
                </a:solidFill>
              </a:rPr>
              <a:t>blood cells,</a:t>
            </a:r>
          </a:p>
          <a:p>
            <a:r>
              <a:rPr lang="en-US" altLang="en-US" sz="2200" b="1">
                <a:solidFill>
                  <a:srgbClr val="0F116A"/>
                </a:solidFill>
              </a:rPr>
              <a:t>stem cells</a:t>
            </a:r>
          </a:p>
        </p:txBody>
      </p:sp>
      <p:sp>
        <p:nvSpPr>
          <p:cNvPr id="389134" name="Rectangle 14">
            <a:extLst>
              <a:ext uri="{FF2B5EF4-FFF2-40B4-BE49-F238E27FC236}">
                <a16:creationId xmlns:a16="http://schemas.microsoft.com/office/drawing/2014/main" id="{346C93C7-D1A9-DB43-94A0-BE19EC94B7A7}"/>
              </a:ext>
            </a:extLst>
          </p:cNvPr>
          <p:cNvSpPr>
            <a:spLocks noChangeArrowheads="1"/>
          </p:cNvSpPr>
          <p:nvPr/>
        </p:nvSpPr>
        <p:spPr bwMode="auto">
          <a:xfrm>
            <a:off x="4697413" y="5608638"/>
            <a:ext cx="2554287" cy="771525"/>
          </a:xfrm>
          <a:prstGeom prst="rect">
            <a:avLst/>
          </a:prstGeom>
          <a:solidFill>
            <a:srgbClr val="FF6666"/>
          </a:solidFill>
          <a:ln w="9525">
            <a:solidFill>
              <a:srgbClr val="CC0000"/>
            </a:solidFill>
            <a:miter lim="800000"/>
            <a:headEnd/>
            <a:tailEnd/>
          </a:ln>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F116A"/>
                </a:solidFill>
              </a:rPr>
              <a:t>brain / nerve cells</a:t>
            </a:r>
          </a:p>
          <a:p>
            <a:r>
              <a:rPr lang="en-US" altLang="en-US" sz="2200" b="1">
                <a:solidFill>
                  <a:srgbClr val="0F116A"/>
                </a:solidFill>
              </a:rPr>
              <a:t>muscle cells</a:t>
            </a:r>
          </a:p>
        </p:txBody>
      </p:sp>
      <p:sp>
        <p:nvSpPr>
          <p:cNvPr id="389135" name="Rectangle 15">
            <a:extLst>
              <a:ext uri="{FF2B5EF4-FFF2-40B4-BE49-F238E27FC236}">
                <a16:creationId xmlns:a16="http://schemas.microsoft.com/office/drawing/2014/main" id="{5C96C4BE-0DAF-6648-9F0C-8ABD3ECBCDCF}"/>
              </a:ext>
            </a:extLst>
          </p:cNvPr>
          <p:cNvSpPr>
            <a:spLocks noChangeArrowheads="1"/>
          </p:cNvSpPr>
          <p:nvPr/>
        </p:nvSpPr>
        <p:spPr bwMode="auto">
          <a:xfrm>
            <a:off x="3425825" y="4667250"/>
            <a:ext cx="1466850" cy="436563"/>
          </a:xfrm>
          <a:prstGeom prst="rect">
            <a:avLst/>
          </a:prstGeom>
          <a:solidFill>
            <a:srgbClr val="FFEA18"/>
          </a:solidFill>
          <a:ln w="9525">
            <a:solidFill>
              <a:srgbClr val="FF8000"/>
            </a:solidFill>
            <a:miter lim="800000"/>
            <a:headEnd/>
            <a:tailEnd/>
          </a:ln>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F116A"/>
                </a:solidFill>
              </a:rPr>
              <a:t>liver cells</a:t>
            </a:r>
          </a:p>
        </p:txBody>
      </p:sp>
      <p:sp>
        <p:nvSpPr>
          <p:cNvPr id="389136" name="Line 16">
            <a:extLst>
              <a:ext uri="{FF2B5EF4-FFF2-40B4-BE49-F238E27FC236}">
                <a16:creationId xmlns:a16="http://schemas.microsoft.com/office/drawing/2014/main" id="{474BECF5-8FEC-CE40-AD4F-74D6CF7B7143}"/>
              </a:ext>
            </a:extLst>
          </p:cNvPr>
          <p:cNvSpPr>
            <a:spLocks noChangeShapeType="1"/>
          </p:cNvSpPr>
          <p:nvPr/>
        </p:nvSpPr>
        <p:spPr bwMode="auto">
          <a:xfrm flipH="1">
            <a:off x="1981200" y="2971800"/>
            <a:ext cx="114300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137" name="Line 17">
            <a:extLst>
              <a:ext uri="{FF2B5EF4-FFF2-40B4-BE49-F238E27FC236}">
                <a16:creationId xmlns:a16="http://schemas.microsoft.com/office/drawing/2014/main" id="{06A500DA-501A-9E40-AF68-BDFDBB6FF24B}"/>
              </a:ext>
            </a:extLst>
          </p:cNvPr>
          <p:cNvSpPr>
            <a:spLocks noChangeShapeType="1"/>
          </p:cNvSpPr>
          <p:nvPr/>
        </p:nvSpPr>
        <p:spPr bwMode="auto">
          <a:xfrm>
            <a:off x="3733800" y="2971800"/>
            <a:ext cx="114300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139" name="AutoShape 19">
            <a:extLst>
              <a:ext uri="{FF2B5EF4-FFF2-40B4-BE49-F238E27FC236}">
                <a16:creationId xmlns:a16="http://schemas.microsoft.com/office/drawing/2014/main" id="{55F1057A-2DDE-1F40-83DB-6E91A5F8ECBF}"/>
              </a:ext>
            </a:extLst>
          </p:cNvPr>
          <p:cNvSpPr>
            <a:spLocks noChangeArrowheads="1"/>
          </p:cNvSpPr>
          <p:nvPr/>
        </p:nvSpPr>
        <p:spPr bwMode="auto">
          <a:xfrm rot="5400000">
            <a:off x="1655763" y="4133850"/>
            <a:ext cx="304800" cy="609600"/>
          </a:xfrm>
          <a:custGeom>
            <a:avLst/>
            <a:gdLst>
              <a:gd name="T0" fmla="*/ 45519622 w 21600"/>
              <a:gd name="T1" fmla="*/ 0 h 21600"/>
              <a:gd name="T2" fmla="*/ 0 w 21600"/>
              <a:gd name="T3" fmla="*/ 242771337 h 21600"/>
              <a:gd name="T4" fmla="*/ 45519622 w 21600"/>
              <a:gd name="T5" fmla="*/ 485542646 h 21600"/>
              <a:gd name="T6" fmla="*/ 60692834 w 21600"/>
              <a:gd name="T7" fmla="*/ 242771337 h 21600"/>
              <a:gd name="T8" fmla="*/ 3 60000 65536"/>
              <a:gd name="T9" fmla="*/ 2 60000 65536"/>
              <a:gd name="T10" fmla="*/ 1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FF66"/>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89140" name="AutoShape 20">
            <a:extLst>
              <a:ext uri="{FF2B5EF4-FFF2-40B4-BE49-F238E27FC236}">
                <a16:creationId xmlns:a16="http://schemas.microsoft.com/office/drawing/2014/main" id="{F818491B-637C-BD4B-A4A7-0F001BA3D04C}"/>
              </a:ext>
            </a:extLst>
          </p:cNvPr>
          <p:cNvSpPr>
            <a:spLocks noChangeArrowheads="1"/>
          </p:cNvSpPr>
          <p:nvPr/>
        </p:nvSpPr>
        <p:spPr bwMode="auto">
          <a:xfrm rot="5400000">
            <a:off x="1655763" y="5056188"/>
            <a:ext cx="304800" cy="609600"/>
          </a:xfrm>
          <a:custGeom>
            <a:avLst/>
            <a:gdLst>
              <a:gd name="T0" fmla="*/ 45519622 w 21600"/>
              <a:gd name="T1" fmla="*/ 0 h 21600"/>
              <a:gd name="T2" fmla="*/ 0 w 21600"/>
              <a:gd name="T3" fmla="*/ 242771337 h 21600"/>
              <a:gd name="T4" fmla="*/ 45519622 w 21600"/>
              <a:gd name="T5" fmla="*/ 485542646 h 21600"/>
              <a:gd name="T6" fmla="*/ 60692834 w 21600"/>
              <a:gd name="T7" fmla="*/ 242771337 h 21600"/>
              <a:gd name="T8" fmla="*/ 3 60000 65536"/>
              <a:gd name="T9" fmla="*/ 2 60000 65536"/>
              <a:gd name="T10" fmla="*/ 1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FF66"/>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89141" name="AutoShape 21">
            <a:extLst>
              <a:ext uri="{FF2B5EF4-FFF2-40B4-BE49-F238E27FC236}">
                <a16:creationId xmlns:a16="http://schemas.microsoft.com/office/drawing/2014/main" id="{FC397E06-A4A7-3A49-A7EF-66393AD9F082}"/>
              </a:ext>
            </a:extLst>
          </p:cNvPr>
          <p:cNvSpPr>
            <a:spLocks noChangeArrowheads="1"/>
          </p:cNvSpPr>
          <p:nvPr/>
        </p:nvSpPr>
        <p:spPr bwMode="auto">
          <a:xfrm rot="5400000">
            <a:off x="5821363" y="4133850"/>
            <a:ext cx="304800" cy="609600"/>
          </a:xfrm>
          <a:custGeom>
            <a:avLst/>
            <a:gdLst>
              <a:gd name="T0" fmla="*/ 45519622 w 21600"/>
              <a:gd name="T1" fmla="*/ 0 h 21600"/>
              <a:gd name="T2" fmla="*/ 0 w 21600"/>
              <a:gd name="T3" fmla="*/ 242771337 h 21600"/>
              <a:gd name="T4" fmla="*/ 45519622 w 21600"/>
              <a:gd name="T5" fmla="*/ 485542646 h 21600"/>
              <a:gd name="T6" fmla="*/ 60692834 w 21600"/>
              <a:gd name="T7" fmla="*/ 242771337 h 21600"/>
              <a:gd name="T8" fmla="*/ 3 60000 65536"/>
              <a:gd name="T9" fmla="*/ 2 60000 65536"/>
              <a:gd name="T10" fmla="*/ 1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66"/>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89142" name="AutoShape 22">
            <a:extLst>
              <a:ext uri="{FF2B5EF4-FFF2-40B4-BE49-F238E27FC236}">
                <a16:creationId xmlns:a16="http://schemas.microsoft.com/office/drawing/2014/main" id="{D61042A5-E52F-BE40-B6BC-32E1A11094A5}"/>
              </a:ext>
            </a:extLst>
          </p:cNvPr>
          <p:cNvSpPr>
            <a:spLocks noChangeArrowheads="1"/>
          </p:cNvSpPr>
          <p:nvPr/>
        </p:nvSpPr>
        <p:spPr bwMode="auto">
          <a:xfrm rot="5400000">
            <a:off x="5821363" y="5056188"/>
            <a:ext cx="304800" cy="609600"/>
          </a:xfrm>
          <a:custGeom>
            <a:avLst/>
            <a:gdLst>
              <a:gd name="T0" fmla="*/ 45519622 w 21600"/>
              <a:gd name="T1" fmla="*/ 0 h 21600"/>
              <a:gd name="T2" fmla="*/ 0 w 21600"/>
              <a:gd name="T3" fmla="*/ 242771337 h 21600"/>
              <a:gd name="T4" fmla="*/ 45519622 w 21600"/>
              <a:gd name="T5" fmla="*/ 485542646 h 21600"/>
              <a:gd name="T6" fmla="*/ 60692834 w 21600"/>
              <a:gd name="T7" fmla="*/ 242771337 h 21600"/>
              <a:gd name="T8" fmla="*/ 3 60000 65536"/>
              <a:gd name="T9" fmla="*/ 2 60000 65536"/>
              <a:gd name="T10" fmla="*/ 1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66"/>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89143" name="AutoShape 23">
            <a:extLst>
              <a:ext uri="{FF2B5EF4-FFF2-40B4-BE49-F238E27FC236}">
                <a16:creationId xmlns:a16="http://schemas.microsoft.com/office/drawing/2014/main" id="{EB3AEF8E-6EA4-CB42-8C01-07D473E94224}"/>
              </a:ext>
            </a:extLst>
          </p:cNvPr>
          <p:cNvSpPr>
            <a:spLocks noChangeArrowheads="1"/>
          </p:cNvSpPr>
          <p:nvPr/>
        </p:nvSpPr>
        <p:spPr bwMode="auto">
          <a:xfrm rot="10800000">
            <a:off x="4965700" y="4656138"/>
            <a:ext cx="381000" cy="457200"/>
          </a:xfrm>
          <a:custGeom>
            <a:avLst/>
            <a:gdLst>
              <a:gd name="T0" fmla="*/ 88905521 w 21600"/>
              <a:gd name="T1" fmla="*/ 0 h 21600"/>
              <a:gd name="T2" fmla="*/ 0 w 21600"/>
              <a:gd name="T3" fmla="*/ 102419150 h 21600"/>
              <a:gd name="T4" fmla="*/ 88905521 w 21600"/>
              <a:gd name="T5" fmla="*/ 204838279 h 21600"/>
              <a:gd name="T6" fmla="*/ 118540671 w 21600"/>
              <a:gd name="T7" fmla="*/ 102419150 h 21600"/>
              <a:gd name="T8" fmla="*/ 3 60000 65536"/>
              <a:gd name="T9" fmla="*/ 2 60000 65536"/>
              <a:gd name="T10" fmla="*/ 1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EA18"/>
          </a:solidFill>
          <a:ln w="9525">
            <a:solidFill>
              <a:schemeClr val="tx1"/>
            </a:solidFill>
            <a:miter lim="800000"/>
            <a:headEnd/>
            <a:tailEnd/>
          </a:ln>
        </p:spPr>
        <p:txBody>
          <a:bodyPr rot="10800000"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89144" name="AutoShape 24">
            <a:extLst>
              <a:ext uri="{FF2B5EF4-FFF2-40B4-BE49-F238E27FC236}">
                <a16:creationId xmlns:a16="http://schemas.microsoft.com/office/drawing/2014/main" id="{2F46042E-800A-B34D-8CB3-D8CEADAB4FEC}"/>
              </a:ext>
            </a:extLst>
          </p:cNvPr>
          <p:cNvSpPr>
            <a:spLocks noChangeArrowheads="1"/>
          </p:cNvSpPr>
          <p:nvPr/>
        </p:nvSpPr>
        <p:spPr bwMode="auto">
          <a:xfrm rot="10800000">
            <a:off x="2743200" y="4656138"/>
            <a:ext cx="609600" cy="457200"/>
          </a:xfrm>
          <a:custGeom>
            <a:avLst/>
            <a:gdLst>
              <a:gd name="T0" fmla="*/ 364156950 w 21600"/>
              <a:gd name="T1" fmla="*/ 0 h 21600"/>
              <a:gd name="T2" fmla="*/ 0 w 21600"/>
              <a:gd name="T3" fmla="*/ 102419150 h 21600"/>
              <a:gd name="T4" fmla="*/ 364156950 w 21600"/>
              <a:gd name="T5" fmla="*/ 204838279 h 21600"/>
              <a:gd name="T6" fmla="*/ 485542646 w 21600"/>
              <a:gd name="T7" fmla="*/ 102419150 h 21600"/>
              <a:gd name="T8" fmla="*/ 3 60000 65536"/>
              <a:gd name="T9" fmla="*/ 2 60000 65536"/>
              <a:gd name="T10" fmla="*/ 1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EA18"/>
          </a:solidFill>
          <a:ln w="9525">
            <a:solidFill>
              <a:schemeClr val="tx1"/>
            </a:solidFill>
            <a:miter lim="800000"/>
            <a:headEnd/>
            <a:tailEnd/>
          </a:ln>
        </p:spPr>
        <p:txBody>
          <a:bodyPr rot="10800000"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89136"/>
                                        </p:tgtEl>
                                        <p:attrNameLst>
                                          <p:attrName>style.visibility</p:attrName>
                                        </p:attrNameLst>
                                      </p:cBhvr>
                                      <p:to>
                                        <p:strVal val="visible"/>
                                      </p:to>
                                    </p:set>
                                    <p:animEffect transition="in" filter="wipe(up)">
                                      <p:cBhvr>
                                        <p:cTn id="7" dur="500"/>
                                        <p:tgtEl>
                                          <p:spTgt spid="38913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89127"/>
                                        </p:tgtEl>
                                        <p:attrNameLst>
                                          <p:attrName>style.visibility</p:attrName>
                                        </p:attrNameLst>
                                      </p:cBhvr>
                                      <p:to>
                                        <p:strVal val="visible"/>
                                      </p:to>
                                    </p:set>
                                    <p:animEffect transition="in" filter="wipe(up)">
                                      <p:cBhvr>
                                        <p:cTn id="11" dur="500"/>
                                        <p:tgtEl>
                                          <p:spTgt spid="389127"/>
                                        </p:tgtEl>
                                      </p:cBhvr>
                                    </p:animEffect>
                                  </p:childTnLst>
                                  <p:subTnLst>
                                    <p:audio>
                                      <p:cMediaNode>
                                        <p:cTn display="0" masterRel="sameClick">
                                          <p:stCondLst>
                                            <p:cond evt="begin" delay="0">
                                              <p:tn val="9"/>
                                            </p:cond>
                                          </p:stCondLst>
                                          <p:endCondLst>
                                            <p:cond evt="onStopAudio" delay="0">
                                              <p:tgtEl>
                                                <p:sldTgt/>
                                              </p:tgtEl>
                                            </p:cond>
                                          </p:endCondLst>
                                        </p:cTn>
                                        <p:tgtEl>
                                          <p:sndTgt r:embed="rId3" name="Vibro Up"/>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89139"/>
                                        </p:tgtEl>
                                        <p:attrNameLst>
                                          <p:attrName>style.visibility</p:attrName>
                                        </p:attrNameLst>
                                      </p:cBhvr>
                                      <p:to>
                                        <p:strVal val="visible"/>
                                      </p:to>
                                    </p:set>
                                    <p:animEffect transition="in" filter="wipe(up)">
                                      <p:cBhvr>
                                        <p:cTn id="16" dur="500"/>
                                        <p:tgtEl>
                                          <p:spTgt spid="389139"/>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389131"/>
                                        </p:tgtEl>
                                        <p:attrNameLst>
                                          <p:attrName>style.visibility</p:attrName>
                                        </p:attrNameLst>
                                      </p:cBhvr>
                                      <p:to>
                                        <p:strVal val="visible"/>
                                      </p:to>
                                    </p:set>
                                    <p:animEffect transition="in" filter="wipe(up)">
                                      <p:cBhvr>
                                        <p:cTn id="20" dur="500"/>
                                        <p:tgtEl>
                                          <p:spTgt spid="389131"/>
                                        </p:tgtEl>
                                      </p:cBhvr>
                                    </p:animEffect>
                                  </p:childTnLst>
                                  <p:subTnLst>
                                    <p:audio>
                                      <p:cMediaNode>
                                        <p:cTn display="0" masterRel="sameClick">
                                          <p:stCondLst>
                                            <p:cond evt="begin" delay="0">
                                              <p:tn val="18"/>
                                            </p:cond>
                                          </p:stCondLst>
                                          <p:endCondLst>
                                            <p:cond evt="onStopAudio" delay="0">
                                              <p:tgtEl>
                                                <p:sldTgt/>
                                              </p:tgtEl>
                                            </p:cond>
                                          </p:endCondLst>
                                        </p:cTn>
                                        <p:tgtEl>
                                          <p:sndTgt r:embed="rId3" name="Vibro Up"/>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89140"/>
                                        </p:tgtEl>
                                        <p:attrNameLst>
                                          <p:attrName>style.visibility</p:attrName>
                                        </p:attrNameLst>
                                      </p:cBhvr>
                                      <p:to>
                                        <p:strVal val="visible"/>
                                      </p:to>
                                    </p:set>
                                    <p:animEffect transition="in" filter="wipe(up)">
                                      <p:cBhvr>
                                        <p:cTn id="25" dur="500"/>
                                        <p:tgtEl>
                                          <p:spTgt spid="389140"/>
                                        </p:tgtEl>
                                      </p:cBhvr>
                                    </p:animEffect>
                                  </p:childTnLst>
                                </p:cTn>
                              </p:par>
                            </p:childTnLst>
                          </p:cTn>
                        </p:par>
                        <p:par>
                          <p:cTn id="26" fill="hold" nodeType="afterGroup">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389133"/>
                                        </p:tgtEl>
                                        <p:attrNameLst>
                                          <p:attrName>style.visibility</p:attrName>
                                        </p:attrNameLst>
                                      </p:cBhvr>
                                      <p:to>
                                        <p:strVal val="visible"/>
                                      </p:to>
                                    </p:set>
                                    <p:animEffect transition="in" filter="wipe(up)">
                                      <p:cBhvr>
                                        <p:cTn id="29" dur="500"/>
                                        <p:tgtEl>
                                          <p:spTgt spid="389133"/>
                                        </p:tgtEl>
                                      </p:cBhvr>
                                    </p:animEffect>
                                  </p:childTnLst>
                                  <p:subTnLst>
                                    <p:audio>
                                      <p:cMediaNode>
                                        <p:cTn display="0" masterRel="sameClick">
                                          <p:stCondLst>
                                            <p:cond evt="begin" delay="0">
                                              <p:tn val="27"/>
                                            </p:cond>
                                          </p:stCondLst>
                                          <p:endCondLst>
                                            <p:cond evt="onStopAudio" delay="0">
                                              <p:tgtEl>
                                                <p:sldTgt/>
                                              </p:tgtEl>
                                            </p:cond>
                                          </p:endCondLst>
                                        </p:cTn>
                                        <p:tgtEl>
                                          <p:sndTgt r:embed="rId4" name="Chimes"/>
                                        </p:tgtEl>
                                      </p:cMediaNode>
                                    </p:audio>
                                  </p:sub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nodeType="clickEffect">
                                  <p:stCondLst>
                                    <p:cond delay="0"/>
                                  </p:stCondLst>
                                  <p:childTnLst>
                                    <p:set>
                                      <p:cBhvr>
                                        <p:cTn id="33" dur="1" fill="hold">
                                          <p:stCondLst>
                                            <p:cond delay="0"/>
                                          </p:stCondLst>
                                        </p:cTn>
                                        <p:tgtEl>
                                          <p:spTgt spid="389137"/>
                                        </p:tgtEl>
                                        <p:attrNameLst>
                                          <p:attrName>style.visibility</p:attrName>
                                        </p:attrNameLst>
                                      </p:cBhvr>
                                      <p:to>
                                        <p:strVal val="visible"/>
                                      </p:to>
                                    </p:set>
                                    <p:animEffect transition="in" filter="wipe(up)">
                                      <p:cBhvr>
                                        <p:cTn id="34" dur="500"/>
                                        <p:tgtEl>
                                          <p:spTgt spid="389137"/>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389129"/>
                                        </p:tgtEl>
                                        <p:attrNameLst>
                                          <p:attrName>style.visibility</p:attrName>
                                        </p:attrNameLst>
                                      </p:cBhvr>
                                      <p:to>
                                        <p:strVal val="visible"/>
                                      </p:to>
                                    </p:set>
                                    <p:animEffect transition="in" filter="wipe(up)">
                                      <p:cBhvr>
                                        <p:cTn id="38" dur="500"/>
                                        <p:tgtEl>
                                          <p:spTgt spid="389129"/>
                                        </p:tgtEl>
                                      </p:cBhvr>
                                    </p:animEffect>
                                  </p:childTnLst>
                                  <p:subTnLst>
                                    <p:audio>
                                      <p:cMediaNode>
                                        <p:cTn display="0" masterRel="sameClick">
                                          <p:stCondLst>
                                            <p:cond evt="begin" delay="0">
                                              <p:tn val="36"/>
                                            </p:cond>
                                          </p:stCondLst>
                                          <p:endCondLst>
                                            <p:cond evt="onStopAudio" delay="0">
                                              <p:tgtEl>
                                                <p:sldTgt/>
                                              </p:tgtEl>
                                            </p:cond>
                                          </p:endCondLst>
                                        </p:cTn>
                                        <p:tgtEl>
                                          <p:sndTgt r:embed="rId3" name="Vibro Up"/>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389141"/>
                                        </p:tgtEl>
                                        <p:attrNameLst>
                                          <p:attrName>style.visibility</p:attrName>
                                        </p:attrNameLst>
                                      </p:cBhvr>
                                      <p:to>
                                        <p:strVal val="visible"/>
                                      </p:to>
                                    </p:set>
                                    <p:animEffect transition="in" filter="wipe(up)">
                                      <p:cBhvr>
                                        <p:cTn id="43" dur="500"/>
                                        <p:tgtEl>
                                          <p:spTgt spid="389141"/>
                                        </p:tgtEl>
                                      </p:cBhvr>
                                    </p:animEffect>
                                  </p:childTnLst>
                                </p:cTn>
                              </p:par>
                            </p:childTnLst>
                          </p:cTn>
                        </p:par>
                        <p:par>
                          <p:cTn id="44" fill="hold" nodeType="afterGroup">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389132"/>
                                        </p:tgtEl>
                                        <p:attrNameLst>
                                          <p:attrName>style.visibility</p:attrName>
                                        </p:attrNameLst>
                                      </p:cBhvr>
                                      <p:to>
                                        <p:strVal val="visible"/>
                                      </p:to>
                                    </p:set>
                                    <p:animEffect transition="in" filter="wipe(up)">
                                      <p:cBhvr>
                                        <p:cTn id="47" dur="500"/>
                                        <p:tgtEl>
                                          <p:spTgt spid="389132"/>
                                        </p:tgtEl>
                                      </p:cBhvr>
                                    </p:animEffect>
                                  </p:childTnLst>
                                  <p:subTnLst>
                                    <p:audio>
                                      <p:cMediaNode>
                                        <p:cTn display="0" masterRel="sameClick">
                                          <p:stCondLst>
                                            <p:cond evt="begin" delay="0">
                                              <p:tn val="45"/>
                                            </p:cond>
                                          </p:stCondLst>
                                          <p:endCondLst>
                                            <p:cond evt="onStopAudio" delay="0">
                                              <p:tgtEl>
                                                <p:sldTgt/>
                                              </p:tgtEl>
                                            </p:cond>
                                          </p:endCondLst>
                                        </p:cTn>
                                        <p:tgtEl>
                                          <p:sndTgt r:embed="rId3" name="Vibro Up"/>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89142"/>
                                        </p:tgtEl>
                                        <p:attrNameLst>
                                          <p:attrName>style.visibility</p:attrName>
                                        </p:attrNameLst>
                                      </p:cBhvr>
                                      <p:to>
                                        <p:strVal val="visible"/>
                                      </p:to>
                                    </p:set>
                                    <p:animEffect transition="in" filter="wipe(up)">
                                      <p:cBhvr>
                                        <p:cTn id="52" dur="500"/>
                                        <p:tgtEl>
                                          <p:spTgt spid="389142"/>
                                        </p:tgtEl>
                                      </p:cBhvr>
                                    </p:animEffect>
                                  </p:childTnLst>
                                </p:cTn>
                              </p:par>
                            </p:childTnLst>
                          </p:cTn>
                        </p:par>
                        <p:par>
                          <p:cTn id="53" fill="hold" nodeType="afterGroup">
                            <p:stCondLst>
                              <p:cond delay="500"/>
                            </p:stCondLst>
                            <p:childTnLst>
                              <p:par>
                                <p:cTn id="54" presetID="22" presetClass="entr" presetSubtype="1" fill="hold" grpId="0" nodeType="afterEffect">
                                  <p:stCondLst>
                                    <p:cond delay="0"/>
                                  </p:stCondLst>
                                  <p:childTnLst>
                                    <p:set>
                                      <p:cBhvr>
                                        <p:cTn id="55" dur="1" fill="hold">
                                          <p:stCondLst>
                                            <p:cond delay="0"/>
                                          </p:stCondLst>
                                        </p:cTn>
                                        <p:tgtEl>
                                          <p:spTgt spid="389134"/>
                                        </p:tgtEl>
                                        <p:attrNameLst>
                                          <p:attrName>style.visibility</p:attrName>
                                        </p:attrNameLst>
                                      </p:cBhvr>
                                      <p:to>
                                        <p:strVal val="visible"/>
                                      </p:to>
                                    </p:set>
                                    <p:animEffect transition="in" filter="wipe(up)">
                                      <p:cBhvr>
                                        <p:cTn id="56" dur="500"/>
                                        <p:tgtEl>
                                          <p:spTgt spid="389134"/>
                                        </p:tgtEl>
                                      </p:cBhvr>
                                    </p:animEffect>
                                  </p:childTnLst>
                                  <p:subTnLst>
                                    <p:audio>
                                      <p:cMediaNode>
                                        <p:cTn display="0" masterRel="sameClick">
                                          <p:stCondLst>
                                            <p:cond evt="begin" delay="0">
                                              <p:tn val="54"/>
                                            </p:cond>
                                          </p:stCondLst>
                                          <p:endCondLst>
                                            <p:cond evt="onStopAudio" delay="0">
                                              <p:tgtEl>
                                                <p:sldTgt/>
                                              </p:tgtEl>
                                            </p:cond>
                                          </p:endCondLst>
                                        </p:cTn>
                                        <p:tgtEl>
                                          <p:sndTgt r:embed="rId4" name="Chimes"/>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2" fill="hold" grpId="0" nodeType="clickEffect">
                                  <p:stCondLst>
                                    <p:cond delay="0"/>
                                  </p:stCondLst>
                                  <p:childTnLst>
                                    <p:set>
                                      <p:cBhvr>
                                        <p:cTn id="60" dur="1" fill="hold">
                                          <p:stCondLst>
                                            <p:cond delay="0"/>
                                          </p:stCondLst>
                                        </p:cTn>
                                        <p:tgtEl>
                                          <p:spTgt spid="389143"/>
                                        </p:tgtEl>
                                        <p:attrNameLst>
                                          <p:attrName>style.visibility</p:attrName>
                                        </p:attrNameLst>
                                      </p:cBhvr>
                                      <p:to>
                                        <p:strVal val="visible"/>
                                      </p:to>
                                    </p:set>
                                    <p:animEffect transition="in" filter="wipe(right)">
                                      <p:cBhvr>
                                        <p:cTn id="61" dur="500"/>
                                        <p:tgtEl>
                                          <p:spTgt spid="389143"/>
                                        </p:tgtEl>
                                      </p:cBhvr>
                                    </p:animEffect>
                                  </p:childTnLst>
                                </p:cTn>
                              </p:par>
                            </p:childTnLst>
                          </p:cTn>
                        </p:par>
                        <p:par>
                          <p:cTn id="62" fill="hold" nodeType="afterGroup">
                            <p:stCondLst>
                              <p:cond delay="500"/>
                            </p:stCondLst>
                            <p:childTnLst>
                              <p:par>
                                <p:cTn id="63" presetID="22" presetClass="entr" presetSubtype="2" fill="hold" grpId="0" nodeType="afterEffect">
                                  <p:stCondLst>
                                    <p:cond delay="0"/>
                                  </p:stCondLst>
                                  <p:childTnLst>
                                    <p:set>
                                      <p:cBhvr>
                                        <p:cTn id="64" dur="1" fill="hold">
                                          <p:stCondLst>
                                            <p:cond delay="0"/>
                                          </p:stCondLst>
                                        </p:cTn>
                                        <p:tgtEl>
                                          <p:spTgt spid="389135"/>
                                        </p:tgtEl>
                                        <p:attrNameLst>
                                          <p:attrName>style.visibility</p:attrName>
                                        </p:attrNameLst>
                                      </p:cBhvr>
                                      <p:to>
                                        <p:strVal val="visible"/>
                                      </p:to>
                                    </p:set>
                                    <p:animEffect transition="in" filter="wipe(right)">
                                      <p:cBhvr>
                                        <p:cTn id="65" dur="500"/>
                                        <p:tgtEl>
                                          <p:spTgt spid="389135"/>
                                        </p:tgtEl>
                                      </p:cBhvr>
                                    </p:animEffect>
                                  </p:childTnLst>
                                  <p:subTnLst>
                                    <p:audio>
                                      <p:cMediaNode>
                                        <p:cTn display="0" masterRel="sameClick">
                                          <p:stCondLst>
                                            <p:cond evt="begin" delay="0">
                                              <p:tn val="63"/>
                                            </p:cond>
                                          </p:stCondLst>
                                          <p:endCondLst>
                                            <p:cond evt="onStopAudio" delay="0">
                                              <p:tgtEl>
                                                <p:sldTgt/>
                                              </p:tgtEl>
                                            </p:cond>
                                          </p:endCondLst>
                                        </p:cTn>
                                        <p:tgtEl>
                                          <p:sndTgt r:embed="rId3" name="Vibro Up"/>
                                        </p:tgtEl>
                                      </p:cMediaNode>
                                    </p:audio>
                                  </p:subTnLst>
                                </p:cTn>
                              </p:par>
                            </p:childTnLst>
                          </p:cTn>
                        </p:par>
                        <p:par>
                          <p:cTn id="66" fill="hold" nodeType="afterGroup">
                            <p:stCondLst>
                              <p:cond delay="1000"/>
                            </p:stCondLst>
                            <p:childTnLst>
                              <p:par>
                                <p:cTn id="67" presetID="22" presetClass="entr" presetSubtype="2" fill="hold" grpId="0" nodeType="afterEffect">
                                  <p:stCondLst>
                                    <p:cond delay="0"/>
                                  </p:stCondLst>
                                  <p:childTnLst>
                                    <p:set>
                                      <p:cBhvr>
                                        <p:cTn id="68" dur="1" fill="hold">
                                          <p:stCondLst>
                                            <p:cond delay="0"/>
                                          </p:stCondLst>
                                        </p:cTn>
                                        <p:tgtEl>
                                          <p:spTgt spid="389144"/>
                                        </p:tgtEl>
                                        <p:attrNameLst>
                                          <p:attrName>style.visibility</p:attrName>
                                        </p:attrNameLst>
                                      </p:cBhvr>
                                      <p:to>
                                        <p:strVal val="visible"/>
                                      </p:to>
                                    </p:set>
                                    <p:animEffect transition="in" filter="wipe(right)">
                                      <p:cBhvr>
                                        <p:cTn id="69" dur="500"/>
                                        <p:tgtEl>
                                          <p:spTgt spid="389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7" grpId="0" animBg="1" autoUpdateAnimBg="0"/>
      <p:bldP spid="389129" grpId="0" animBg="1" autoUpdateAnimBg="0"/>
      <p:bldP spid="389131" grpId="0" animBg="1" autoUpdateAnimBg="0"/>
      <p:bldP spid="389132" grpId="0" animBg="1" autoUpdateAnimBg="0"/>
      <p:bldP spid="389133" grpId="0" animBg="1" autoUpdateAnimBg="0"/>
      <p:bldP spid="389134" grpId="0" animBg="1" autoUpdateAnimBg="0"/>
      <p:bldP spid="389135" grpId="0" animBg="1" autoUpdateAnimBg="0"/>
      <p:bldP spid="389139" grpId="0" animBg="1"/>
      <p:bldP spid="389140" grpId="0" animBg="1"/>
      <p:bldP spid="389141" grpId="0" animBg="1"/>
      <p:bldP spid="389142" grpId="0" animBg="1"/>
      <p:bldP spid="389143" grpId="0" animBg="1"/>
      <p:bldP spid="3891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029">
            <a:extLst>
              <a:ext uri="{FF2B5EF4-FFF2-40B4-BE49-F238E27FC236}">
                <a16:creationId xmlns:a16="http://schemas.microsoft.com/office/drawing/2014/main" id="{E6AE9E1B-6C78-3245-90CF-C091B199CB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2819400"/>
            <a:ext cx="3962400"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1027">
            <a:extLst>
              <a:ext uri="{FF2B5EF4-FFF2-40B4-BE49-F238E27FC236}">
                <a16:creationId xmlns:a16="http://schemas.microsoft.com/office/drawing/2014/main" id="{6BF252F1-A3FB-814E-8B86-7B58EA30EA0C}"/>
              </a:ext>
            </a:extLst>
          </p:cNvPr>
          <p:cNvSpPr>
            <a:spLocks noGrp="1" noChangeArrowheads="1"/>
          </p:cNvSpPr>
          <p:nvPr>
            <p:ph type="title"/>
          </p:nvPr>
        </p:nvSpPr>
        <p:spPr>
          <a:noFill/>
        </p:spPr>
        <p:txBody>
          <a:bodyPr/>
          <a:lstStyle/>
          <a:p>
            <a:pPr eaLnBrk="1" hangingPunct="1"/>
            <a:r>
              <a:rPr lang="en-US" altLang="en-US" dirty="0"/>
              <a:t>Interphase</a:t>
            </a:r>
          </a:p>
        </p:txBody>
      </p:sp>
      <p:sp>
        <p:nvSpPr>
          <p:cNvPr id="397316" name="Rectangle 1028" descr="Rectangle: Click to edit Master text styles&#13;&#10;Second level&#13;&#10;Third level&#13;&#10;Fourth level&#13;&#10;Fifth level">
            <a:extLst>
              <a:ext uri="{FF2B5EF4-FFF2-40B4-BE49-F238E27FC236}">
                <a16:creationId xmlns:a16="http://schemas.microsoft.com/office/drawing/2014/main" id="{4E3E5AD7-01CE-5740-BE41-7707608FC5D8}"/>
              </a:ext>
            </a:extLst>
          </p:cNvPr>
          <p:cNvSpPr>
            <a:spLocks noGrp="1" noChangeArrowheads="1"/>
          </p:cNvSpPr>
          <p:nvPr>
            <p:ph type="body" idx="1"/>
          </p:nvPr>
        </p:nvSpPr>
        <p:spPr>
          <a:xfrm>
            <a:off x="838200" y="1371600"/>
            <a:ext cx="7772400" cy="5257800"/>
          </a:xfrm>
          <a:noFill/>
        </p:spPr>
        <p:txBody>
          <a:bodyPr/>
          <a:lstStyle/>
          <a:p>
            <a:pPr eaLnBrk="1" hangingPunct="1">
              <a:lnSpc>
                <a:spcPct val="90000"/>
              </a:lnSpc>
            </a:pPr>
            <a:r>
              <a:rPr lang="en-US" altLang="en-US" sz="2800" dirty="0"/>
              <a:t>Divided into 3 phases:</a:t>
            </a:r>
          </a:p>
          <a:p>
            <a:pPr lvl="1" eaLnBrk="1" hangingPunct="1">
              <a:lnSpc>
                <a:spcPct val="90000"/>
              </a:lnSpc>
            </a:pPr>
            <a:r>
              <a:rPr lang="en-US" altLang="en-US" sz="2600" dirty="0">
                <a:solidFill>
                  <a:srgbClr val="CC0000"/>
                </a:solidFill>
                <a:ea typeface="ＭＳ Ｐゴシック" panose="020B0600070205080204" pitchFamily="34" charset="-128"/>
              </a:rPr>
              <a:t>G</a:t>
            </a:r>
            <a:r>
              <a:rPr lang="en-US" altLang="en-US" sz="2600" baseline="-25000" dirty="0">
                <a:solidFill>
                  <a:srgbClr val="CC0000"/>
                </a:solidFill>
                <a:ea typeface="ＭＳ Ｐゴシック" panose="020B0600070205080204" pitchFamily="34" charset="-128"/>
              </a:rPr>
              <a:t>1</a:t>
            </a:r>
            <a:r>
              <a:rPr lang="en-US" altLang="en-US" sz="2600" dirty="0">
                <a:solidFill>
                  <a:schemeClr val="tx2"/>
                </a:solidFill>
                <a:ea typeface="ＭＳ Ｐゴシック" panose="020B0600070205080204" pitchFamily="34" charset="-128"/>
              </a:rPr>
              <a:t> </a:t>
            </a:r>
            <a:r>
              <a:rPr lang="en-US" altLang="en-US" sz="2600" dirty="0">
                <a:ea typeface="ＭＳ Ｐゴシック" panose="020B0600070205080204" pitchFamily="34" charset="-128"/>
              </a:rPr>
              <a:t>= 1</a:t>
            </a:r>
            <a:r>
              <a:rPr lang="en-US" altLang="en-US" sz="2600" baseline="30000" dirty="0">
                <a:ea typeface="ＭＳ Ｐゴシック" panose="020B0600070205080204" pitchFamily="34" charset="-128"/>
              </a:rPr>
              <a:t>st</a:t>
            </a:r>
            <a:r>
              <a:rPr lang="en-US" altLang="en-US" sz="2600" dirty="0">
                <a:ea typeface="ＭＳ Ｐゴシック" panose="020B0600070205080204" pitchFamily="34" charset="-128"/>
              </a:rPr>
              <a:t> </a:t>
            </a:r>
            <a:r>
              <a:rPr lang="en-US" altLang="en-US" sz="2600" u="sng" dirty="0">
                <a:solidFill>
                  <a:srgbClr val="CC0000"/>
                </a:solidFill>
                <a:ea typeface="ＭＳ Ｐゴシック" panose="020B0600070205080204" pitchFamily="34" charset="-128"/>
              </a:rPr>
              <a:t>G</a:t>
            </a:r>
            <a:r>
              <a:rPr lang="en-US" altLang="en-US" sz="2600" dirty="0">
                <a:ea typeface="ＭＳ Ｐゴシック" panose="020B0600070205080204" pitchFamily="34" charset="-128"/>
              </a:rPr>
              <a:t>ap</a:t>
            </a:r>
          </a:p>
          <a:p>
            <a:pPr lvl="2" eaLnBrk="1" hangingPunct="1">
              <a:lnSpc>
                <a:spcPct val="90000"/>
              </a:lnSpc>
            </a:pPr>
            <a:r>
              <a:rPr lang="en-US" altLang="en-US" dirty="0">
                <a:ea typeface="ＭＳ Ｐゴシック" panose="020B0600070205080204" pitchFamily="34" charset="-128"/>
              </a:rPr>
              <a:t>cell doing its “everyday job”</a:t>
            </a:r>
          </a:p>
          <a:p>
            <a:pPr lvl="2" eaLnBrk="1" hangingPunct="1">
              <a:lnSpc>
                <a:spcPct val="90000"/>
              </a:lnSpc>
            </a:pPr>
            <a:r>
              <a:rPr lang="en-US" altLang="en-US" dirty="0">
                <a:ea typeface="ＭＳ Ｐゴシック" panose="020B0600070205080204" pitchFamily="34" charset="-128"/>
              </a:rPr>
              <a:t>cell grows</a:t>
            </a:r>
          </a:p>
          <a:p>
            <a:pPr lvl="1" eaLnBrk="1" hangingPunct="1">
              <a:lnSpc>
                <a:spcPct val="90000"/>
              </a:lnSpc>
            </a:pPr>
            <a:r>
              <a:rPr lang="en-US" altLang="en-US" sz="2600" dirty="0">
                <a:solidFill>
                  <a:srgbClr val="CC0000"/>
                </a:solidFill>
                <a:ea typeface="ＭＳ Ｐゴシック" panose="020B0600070205080204" pitchFamily="34" charset="-128"/>
              </a:rPr>
              <a:t>S</a:t>
            </a:r>
            <a:r>
              <a:rPr lang="en-US" altLang="en-US" sz="2600" dirty="0">
                <a:solidFill>
                  <a:schemeClr val="tx2"/>
                </a:solidFill>
                <a:ea typeface="ＭＳ Ｐゴシック" panose="020B0600070205080204" pitchFamily="34" charset="-128"/>
              </a:rPr>
              <a:t> </a:t>
            </a:r>
            <a:r>
              <a:rPr lang="en-US" altLang="en-US" sz="2600" dirty="0">
                <a:ea typeface="ＭＳ Ｐゴシック" panose="020B0600070205080204" pitchFamily="34" charset="-128"/>
              </a:rPr>
              <a:t>= DNA </a:t>
            </a:r>
            <a:r>
              <a:rPr lang="en-US" altLang="en-US" sz="2600" u="sng" dirty="0">
                <a:solidFill>
                  <a:srgbClr val="CC0000"/>
                </a:solidFill>
                <a:ea typeface="ＭＳ Ｐゴシック" panose="020B0600070205080204" pitchFamily="34" charset="-128"/>
              </a:rPr>
              <a:t>S</a:t>
            </a:r>
            <a:r>
              <a:rPr lang="en-US" altLang="en-US" sz="2600" dirty="0">
                <a:ea typeface="ＭＳ Ｐゴシック" panose="020B0600070205080204" pitchFamily="34" charset="-128"/>
              </a:rPr>
              <a:t>ynthesis</a:t>
            </a:r>
          </a:p>
          <a:p>
            <a:pPr lvl="2" eaLnBrk="1" hangingPunct="1">
              <a:lnSpc>
                <a:spcPct val="90000"/>
              </a:lnSpc>
            </a:pPr>
            <a:r>
              <a:rPr lang="en-US" altLang="en-US" dirty="0">
                <a:ea typeface="ＭＳ Ｐゴシック" panose="020B0600070205080204" pitchFamily="34" charset="-128"/>
              </a:rPr>
              <a:t>copies chromosomes</a:t>
            </a:r>
          </a:p>
          <a:p>
            <a:pPr lvl="1" eaLnBrk="1" hangingPunct="1">
              <a:lnSpc>
                <a:spcPct val="90000"/>
              </a:lnSpc>
            </a:pPr>
            <a:r>
              <a:rPr lang="en-US" altLang="en-US" sz="2600" dirty="0">
                <a:solidFill>
                  <a:srgbClr val="CC0000"/>
                </a:solidFill>
                <a:ea typeface="ＭＳ Ｐゴシック" panose="020B0600070205080204" pitchFamily="34" charset="-128"/>
              </a:rPr>
              <a:t>G</a:t>
            </a:r>
            <a:r>
              <a:rPr lang="en-US" altLang="en-US" sz="2600" baseline="-25000" dirty="0">
                <a:solidFill>
                  <a:srgbClr val="CC0000"/>
                </a:solidFill>
                <a:ea typeface="ＭＳ Ｐゴシック" panose="020B0600070205080204" pitchFamily="34" charset="-128"/>
              </a:rPr>
              <a:t>2</a:t>
            </a:r>
            <a:r>
              <a:rPr lang="en-US" altLang="en-US" sz="2600" dirty="0">
                <a:ea typeface="ＭＳ Ｐゴシック" panose="020B0600070205080204" pitchFamily="34" charset="-128"/>
              </a:rPr>
              <a:t> = 2</a:t>
            </a:r>
            <a:r>
              <a:rPr lang="en-US" altLang="en-US" sz="2600" baseline="30000" dirty="0">
                <a:ea typeface="ＭＳ Ｐゴシック" panose="020B0600070205080204" pitchFamily="34" charset="-128"/>
              </a:rPr>
              <a:t>nd</a:t>
            </a:r>
            <a:r>
              <a:rPr lang="en-US" altLang="en-US" sz="2600" dirty="0">
                <a:ea typeface="ＭＳ Ｐゴシック" panose="020B0600070205080204" pitchFamily="34" charset="-128"/>
              </a:rPr>
              <a:t> </a:t>
            </a:r>
            <a:r>
              <a:rPr lang="en-US" altLang="en-US" sz="2600" u="sng" dirty="0">
                <a:solidFill>
                  <a:srgbClr val="CC0000"/>
                </a:solidFill>
                <a:ea typeface="ＭＳ Ｐゴシック" panose="020B0600070205080204" pitchFamily="34" charset="-128"/>
              </a:rPr>
              <a:t>G</a:t>
            </a:r>
            <a:r>
              <a:rPr lang="en-US" altLang="en-US" sz="2600" dirty="0">
                <a:ea typeface="ＭＳ Ｐゴシック" panose="020B0600070205080204" pitchFamily="34" charset="-128"/>
              </a:rPr>
              <a:t>ap</a:t>
            </a:r>
          </a:p>
          <a:p>
            <a:pPr lvl="2" eaLnBrk="1" hangingPunct="1">
              <a:lnSpc>
                <a:spcPct val="90000"/>
              </a:lnSpc>
            </a:pPr>
            <a:r>
              <a:rPr lang="en-US" altLang="en-US" dirty="0">
                <a:ea typeface="ＭＳ Ｐゴシック" panose="020B0600070205080204" pitchFamily="34" charset="-128"/>
              </a:rPr>
              <a:t>prepares for division </a:t>
            </a:r>
          </a:p>
          <a:p>
            <a:pPr lvl="2" eaLnBrk="1" hangingPunct="1">
              <a:lnSpc>
                <a:spcPct val="90000"/>
              </a:lnSpc>
            </a:pPr>
            <a:r>
              <a:rPr lang="en-US" altLang="en-US" dirty="0">
                <a:ea typeface="ＭＳ Ｐゴシック" panose="020B0600070205080204" pitchFamily="34" charset="-128"/>
              </a:rPr>
              <a:t>cell grows (more)</a:t>
            </a:r>
          </a:p>
          <a:p>
            <a:pPr lvl="2" eaLnBrk="1" hangingPunct="1">
              <a:lnSpc>
                <a:spcPct val="90000"/>
              </a:lnSpc>
            </a:pPr>
            <a:r>
              <a:rPr lang="en-US" altLang="en-US" dirty="0">
                <a:ea typeface="ＭＳ Ｐゴシック" panose="020B0600070205080204" pitchFamily="34" charset="-128"/>
              </a:rPr>
              <a:t>produces organelles,</a:t>
            </a:r>
            <a:br>
              <a:rPr lang="en-US" altLang="en-US" dirty="0">
                <a:ea typeface="ＭＳ Ｐゴシック" panose="020B0600070205080204" pitchFamily="34" charset="-128"/>
              </a:rPr>
            </a:br>
            <a:r>
              <a:rPr lang="en-US" altLang="en-US" dirty="0">
                <a:ea typeface="ＭＳ Ｐゴシック" panose="020B0600070205080204" pitchFamily="34" charset="-128"/>
              </a:rPr>
              <a:t>proteins, membranes</a:t>
            </a:r>
          </a:p>
        </p:txBody>
      </p:sp>
      <p:grpSp>
        <p:nvGrpSpPr>
          <p:cNvPr id="2" name="Group 1032">
            <a:extLst>
              <a:ext uri="{FF2B5EF4-FFF2-40B4-BE49-F238E27FC236}">
                <a16:creationId xmlns:a16="http://schemas.microsoft.com/office/drawing/2014/main" id="{00207998-DCEC-8C41-BBAB-556F4E07B237}"/>
              </a:ext>
            </a:extLst>
          </p:cNvPr>
          <p:cNvGrpSpPr>
            <a:grpSpLocks/>
          </p:cNvGrpSpPr>
          <p:nvPr/>
        </p:nvGrpSpPr>
        <p:grpSpPr bwMode="auto">
          <a:xfrm>
            <a:off x="5815013" y="1374775"/>
            <a:ext cx="1706562" cy="1489075"/>
            <a:chOff x="3663" y="866"/>
            <a:chExt cx="1075" cy="938"/>
          </a:xfrm>
        </p:grpSpPr>
        <p:sp>
          <p:nvSpPr>
            <p:cNvPr id="46089" name="AutoShape 1030">
              <a:extLst>
                <a:ext uri="{FF2B5EF4-FFF2-40B4-BE49-F238E27FC236}">
                  <a16:creationId xmlns:a16="http://schemas.microsoft.com/office/drawing/2014/main" id="{4AB29EAA-3F4A-F945-BB3C-A216BBAC4175}"/>
                </a:ext>
              </a:extLst>
            </p:cNvPr>
            <p:cNvSpPr>
              <a:spLocks noChangeArrowheads="1"/>
            </p:cNvSpPr>
            <p:nvPr/>
          </p:nvSpPr>
          <p:spPr bwMode="auto">
            <a:xfrm>
              <a:off x="3663" y="1059"/>
              <a:ext cx="745" cy="745"/>
            </a:xfrm>
            <a:custGeom>
              <a:avLst/>
              <a:gdLst>
                <a:gd name="T0" fmla="*/ 0 w 21600"/>
                <a:gd name="T1" fmla="*/ 0 h 21600"/>
                <a:gd name="T2" fmla="*/ 0 w 21600"/>
                <a:gd name="T3" fmla="*/ 0 h 21600"/>
                <a:gd name="T4" fmla="*/ 0 w 21600"/>
                <a:gd name="T5" fmla="*/ 0 h 21600"/>
                <a:gd name="T6" fmla="*/ 0 w 21600"/>
                <a:gd name="T7" fmla="*/ 0 h 21600"/>
                <a:gd name="T8" fmla="*/ 1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0 w 21600"/>
                <a:gd name="T19" fmla="*/ 3160 h 21600"/>
                <a:gd name="T20" fmla="*/ 18440 w 21600"/>
                <a:gd name="T21" fmla="*/ 1844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0728" y="3044"/>
                  </a:moveTo>
                  <a:cubicBezTo>
                    <a:pt x="6472" y="3083"/>
                    <a:pt x="3044" y="6544"/>
                    <a:pt x="3044" y="10799"/>
                  </a:cubicBezTo>
                  <a:lnTo>
                    <a:pt x="0" y="10800"/>
                  </a:lnTo>
                  <a:cubicBezTo>
                    <a:pt x="0" y="4874"/>
                    <a:pt x="4774" y="55"/>
                    <a:pt x="10699" y="0"/>
                  </a:cubicBezTo>
                  <a:lnTo>
                    <a:pt x="10674" y="-2700"/>
                  </a:lnTo>
                  <a:lnTo>
                    <a:pt x="14935" y="1482"/>
                  </a:lnTo>
                  <a:lnTo>
                    <a:pt x="10753" y="5744"/>
                  </a:lnTo>
                  <a:lnTo>
                    <a:pt x="10728" y="3044"/>
                  </a:lnTo>
                  <a:close/>
                </a:path>
              </a:pathLst>
            </a:custGeom>
            <a:solidFill>
              <a:srgbClr val="FFEA18"/>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6090" name="Oval 1031">
              <a:extLst>
                <a:ext uri="{FF2B5EF4-FFF2-40B4-BE49-F238E27FC236}">
                  <a16:creationId xmlns:a16="http://schemas.microsoft.com/office/drawing/2014/main" id="{50680FC7-DCFB-F440-80BC-9B1F3CBADE6B}"/>
                </a:ext>
              </a:extLst>
            </p:cNvPr>
            <p:cNvSpPr>
              <a:spLocks noChangeArrowheads="1"/>
            </p:cNvSpPr>
            <p:nvPr/>
          </p:nvSpPr>
          <p:spPr bwMode="auto">
            <a:xfrm>
              <a:off x="4255" y="866"/>
              <a:ext cx="483" cy="439"/>
            </a:xfrm>
            <a:prstGeom prst="ellipse">
              <a:avLst/>
            </a:prstGeom>
            <a:solidFill>
              <a:srgbClr val="FFEA1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CC0000"/>
                  </a:solidFill>
                </a:rPr>
                <a:t>G</a:t>
              </a:r>
              <a:r>
                <a:rPr lang="en-US" altLang="en-US" sz="2800" b="1" baseline="-25000">
                  <a:solidFill>
                    <a:srgbClr val="CC0000"/>
                  </a:solidFill>
                </a:rPr>
                <a:t>0</a:t>
              </a:r>
            </a:p>
          </p:txBody>
        </p:sp>
      </p:grpSp>
      <p:grpSp>
        <p:nvGrpSpPr>
          <p:cNvPr id="3" name="Group 1035">
            <a:extLst>
              <a:ext uri="{FF2B5EF4-FFF2-40B4-BE49-F238E27FC236}">
                <a16:creationId xmlns:a16="http://schemas.microsoft.com/office/drawing/2014/main" id="{A1C9DB39-8341-5E43-B405-901DB04AFF46}"/>
              </a:ext>
            </a:extLst>
          </p:cNvPr>
          <p:cNvGrpSpPr>
            <a:grpSpLocks/>
          </p:cNvGrpSpPr>
          <p:nvPr/>
        </p:nvGrpSpPr>
        <p:grpSpPr bwMode="auto">
          <a:xfrm>
            <a:off x="-50800" y="2571750"/>
            <a:ext cx="1831975" cy="1268413"/>
            <a:chOff x="0" y="1764"/>
            <a:chExt cx="1154" cy="799"/>
          </a:xfrm>
        </p:grpSpPr>
        <p:sp>
          <p:nvSpPr>
            <p:cNvPr id="46087" name="AutoShape 1033">
              <a:extLst>
                <a:ext uri="{FF2B5EF4-FFF2-40B4-BE49-F238E27FC236}">
                  <a16:creationId xmlns:a16="http://schemas.microsoft.com/office/drawing/2014/main" id="{9CEDE251-2A56-1B4B-9D1A-C2ED19D782DA}"/>
                </a:ext>
              </a:extLst>
            </p:cNvPr>
            <p:cNvSpPr>
              <a:spLocks noChangeArrowheads="1"/>
            </p:cNvSpPr>
            <p:nvPr/>
          </p:nvSpPr>
          <p:spPr bwMode="auto">
            <a:xfrm>
              <a:off x="16" y="1764"/>
              <a:ext cx="1138" cy="799"/>
            </a:xfrm>
            <a:prstGeom prst="irregularSeal2">
              <a:avLst/>
            </a:prstGeom>
            <a:solidFill>
              <a:srgbClr val="FFEA18"/>
            </a:solidFill>
            <a:ln w="28575">
              <a:solidFill>
                <a:srgbClr val="0073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46088" name="Rectangle 1034">
              <a:extLst>
                <a:ext uri="{FF2B5EF4-FFF2-40B4-BE49-F238E27FC236}">
                  <a16:creationId xmlns:a16="http://schemas.microsoft.com/office/drawing/2014/main" id="{D137847B-8688-184E-9679-07E773DA8139}"/>
                </a:ext>
              </a:extLst>
            </p:cNvPr>
            <p:cNvSpPr>
              <a:spLocks noChangeArrowheads="1"/>
            </p:cNvSpPr>
            <p:nvPr/>
          </p:nvSpPr>
          <p:spPr bwMode="auto">
            <a:xfrm rot="-1546959">
              <a:off x="0" y="2016"/>
              <a:ext cx="1069"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2000" b="1">
                  <a:solidFill>
                    <a:srgbClr val="007300"/>
                  </a:solidFill>
                </a:rPr>
                <a:t>signal to divide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7316">
                                            <p:txEl>
                                              <p:pRg st="0" end="0"/>
                                            </p:txEl>
                                          </p:spTgt>
                                        </p:tgtEl>
                                        <p:attrNameLst>
                                          <p:attrName>style.visibility</p:attrName>
                                        </p:attrNameLst>
                                      </p:cBhvr>
                                      <p:to>
                                        <p:strVal val="visible"/>
                                      </p:to>
                                    </p:set>
                                    <p:anim calcmode="lin" valueType="num">
                                      <p:cBhvr additive="base">
                                        <p:cTn id="7" dur="500" fill="hold"/>
                                        <p:tgtEl>
                                          <p:spTgt spid="39731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731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7316">
                                            <p:txEl>
                                              <p:pRg st="1" end="1"/>
                                            </p:txEl>
                                          </p:spTgt>
                                        </p:tgtEl>
                                        <p:attrNameLst>
                                          <p:attrName>style.visibility</p:attrName>
                                        </p:attrNameLst>
                                      </p:cBhvr>
                                      <p:to>
                                        <p:strVal val="visible"/>
                                      </p:to>
                                    </p:set>
                                    <p:anim calcmode="lin" valueType="num">
                                      <p:cBhvr additive="base">
                                        <p:cTn id="13" dur="500" fill="hold"/>
                                        <p:tgtEl>
                                          <p:spTgt spid="39731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7316">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7316">
                                            <p:txEl>
                                              <p:pRg st="2" end="2"/>
                                            </p:txEl>
                                          </p:spTgt>
                                        </p:tgtEl>
                                        <p:attrNameLst>
                                          <p:attrName>style.visibility</p:attrName>
                                        </p:attrNameLst>
                                      </p:cBhvr>
                                      <p:to>
                                        <p:strVal val="visible"/>
                                      </p:to>
                                    </p:set>
                                    <p:anim calcmode="lin" valueType="num">
                                      <p:cBhvr additive="base">
                                        <p:cTn id="19" dur="500" fill="hold"/>
                                        <p:tgtEl>
                                          <p:spTgt spid="39731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7316">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4" name="String"/>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397316">
                                            <p:txEl>
                                              <p:pRg st="3" end="3"/>
                                            </p:txEl>
                                          </p:spTgt>
                                        </p:tgtEl>
                                        <p:attrNameLst>
                                          <p:attrName>style.visibility</p:attrName>
                                        </p:attrNameLst>
                                      </p:cBhvr>
                                      <p:to>
                                        <p:strVal val="visible"/>
                                      </p:to>
                                    </p:set>
                                    <p:anim calcmode="lin" valueType="num">
                                      <p:cBhvr additive="base">
                                        <p:cTn id="30" dur="500" fill="hold"/>
                                        <p:tgtEl>
                                          <p:spTgt spid="397316">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97316">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Whoosh"/>
                                        </p:tgtEl>
                                      </p:cMediaNode>
                                    </p:audio>
                                  </p:sub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subTnLst>
                                    <p:audio>
                                      <p:cMediaNode>
                                        <p:cTn display="0" masterRel="sameClick">
                                          <p:stCondLst>
                                            <p:cond evt="begin" delay="0">
                                              <p:tn val="34"/>
                                            </p:cond>
                                          </p:stCondLst>
                                          <p:endCondLst>
                                            <p:cond evt="onStopAudio" delay="0">
                                              <p:tgtEl>
                                                <p:sldTgt/>
                                              </p:tgtEl>
                                            </p:cond>
                                          </p:endCondLst>
                                        </p:cTn>
                                        <p:tgtEl>
                                          <p:sndTgt r:embed="rId5" name="Explosion"/>
                                        </p:tgtEl>
                                      </p:cMediaNode>
                                    </p:audio>
                                  </p:sub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97316">
                                            <p:txEl>
                                              <p:pRg st="4" end="4"/>
                                            </p:txEl>
                                          </p:spTgt>
                                        </p:tgtEl>
                                        <p:attrNameLst>
                                          <p:attrName>style.visibility</p:attrName>
                                        </p:attrNameLst>
                                      </p:cBhvr>
                                      <p:to>
                                        <p:strVal val="visible"/>
                                      </p:to>
                                    </p:set>
                                    <p:anim calcmode="lin" valueType="num">
                                      <p:cBhvr additive="base">
                                        <p:cTn id="41" dur="500" fill="hold"/>
                                        <p:tgtEl>
                                          <p:spTgt spid="397316">
                                            <p:txEl>
                                              <p:pRg st="4" end="4"/>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97316">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Whoosh"/>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7316">
                                            <p:txEl>
                                              <p:pRg st="5" end="5"/>
                                            </p:txEl>
                                          </p:spTgt>
                                        </p:tgtEl>
                                        <p:attrNameLst>
                                          <p:attrName>style.visibility</p:attrName>
                                        </p:attrNameLst>
                                      </p:cBhvr>
                                      <p:to>
                                        <p:strVal val="visible"/>
                                      </p:to>
                                    </p:set>
                                    <p:anim calcmode="lin" valueType="num">
                                      <p:cBhvr additive="base">
                                        <p:cTn id="47" dur="500" fill="hold"/>
                                        <p:tgtEl>
                                          <p:spTgt spid="397316">
                                            <p:txEl>
                                              <p:pRg st="5" end="5"/>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97316">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3" name="Whoosh"/>
                                        </p:tgtEl>
                                      </p:cMediaNode>
                                    </p:audio>
                                  </p:sub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97316">
                                            <p:txEl>
                                              <p:pRg st="6" end="6"/>
                                            </p:txEl>
                                          </p:spTgt>
                                        </p:tgtEl>
                                        <p:attrNameLst>
                                          <p:attrName>style.visibility</p:attrName>
                                        </p:attrNameLst>
                                      </p:cBhvr>
                                      <p:to>
                                        <p:strVal val="visible"/>
                                      </p:to>
                                    </p:set>
                                    <p:anim calcmode="lin" valueType="num">
                                      <p:cBhvr additive="base">
                                        <p:cTn id="53" dur="500" fill="hold"/>
                                        <p:tgtEl>
                                          <p:spTgt spid="397316">
                                            <p:txEl>
                                              <p:pRg st="6" end="6"/>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397316">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3" name="Whoosh"/>
                                        </p:tgtEl>
                                      </p:cMediaNode>
                                    </p:audio>
                                  </p:sub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97316">
                                            <p:txEl>
                                              <p:pRg st="7" end="7"/>
                                            </p:txEl>
                                          </p:spTgt>
                                        </p:tgtEl>
                                        <p:attrNameLst>
                                          <p:attrName>style.visibility</p:attrName>
                                        </p:attrNameLst>
                                      </p:cBhvr>
                                      <p:to>
                                        <p:strVal val="visible"/>
                                      </p:to>
                                    </p:set>
                                    <p:anim calcmode="lin" valueType="num">
                                      <p:cBhvr additive="base">
                                        <p:cTn id="59" dur="500" fill="hold"/>
                                        <p:tgtEl>
                                          <p:spTgt spid="397316">
                                            <p:txEl>
                                              <p:pRg st="7" end="7"/>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397316">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3" name="Whoosh"/>
                                        </p:tgtEl>
                                      </p:cMediaNode>
                                    </p:audio>
                                  </p:sub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397316">
                                            <p:txEl>
                                              <p:pRg st="8" end="8"/>
                                            </p:txEl>
                                          </p:spTgt>
                                        </p:tgtEl>
                                        <p:attrNameLst>
                                          <p:attrName>style.visibility</p:attrName>
                                        </p:attrNameLst>
                                      </p:cBhvr>
                                      <p:to>
                                        <p:strVal val="visible"/>
                                      </p:to>
                                    </p:set>
                                    <p:anim calcmode="lin" valueType="num">
                                      <p:cBhvr additive="base">
                                        <p:cTn id="65" dur="500" fill="hold"/>
                                        <p:tgtEl>
                                          <p:spTgt spid="397316">
                                            <p:txEl>
                                              <p:pRg st="8" end="8"/>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397316">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3" name="Whoosh"/>
                                        </p:tgtEl>
                                      </p:cMediaNode>
                                    </p:audio>
                                  </p:sub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397316">
                                            <p:txEl>
                                              <p:pRg st="9" end="9"/>
                                            </p:txEl>
                                          </p:spTgt>
                                        </p:tgtEl>
                                        <p:attrNameLst>
                                          <p:attrName>style.visibility</p:attrName>
                                        </p:attrNameLst>
                                      </p:cBhvr>
                                      <p:to>
                                        <p:strVal val="visible"/>
                                      </p:to>
                                    </p:set>
                                    <p:anim calcmode="lin" valueType="num">
                                      <p:cBhvr additive="base">
                                        <p:cTn id="71" dur="500" fill="hold"/>
                                        <p:tgtEl>
                                          <p:spTgt spid="397316">
                                            <p:txEl>
                                              <p:pRg st="9" end="9"/>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397316">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16"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777DB45E-B955-3C45-9273-755F6AE5D7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6600" b="4007"/>
          <a:stretch>
            <a:fillRect/>
          </a:stretch>
        </p:blipFill>
        <p:spPr bwMode="auto">
          <a:xfrm>
            <a:off x="5943600" y="830263"/>
            <a:ext cx="2992438" cy="579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3">
            <a:extLst>
              <a:ext uri="{FF2B5EF4-FFF2-40B4-BE49-F238E27FC236}">
                <a16:creationId xmlns:a16="http://schemas.microsoft.com/office/drawing/2014/main" id="{19B46AFE-694F-3346-8D5E-B8BF0A316AFF}"/>
              </a:ext>
            </a:extLst>
          </p:cNvPr>
          <p:cNvSpPr>
            <a:spLocks noChangeArrowheads="1"/>
          </p:cNvSpPr>
          <p:nvPr/>
        </p:nvSpPr>
        <p:spPr bwMode="auto">
          <a:xfrm>
            <a:off x="8839200" y="762000"/>
            <a:ext cx="228600" cy="2362200"/>
          </a:xfrm>
          <a:prstGeom prst="rect">
            <a:avLst/>
          </a:prstGeom>
          <a:solidFill>
            <a:schemeClr val="bg1"/>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8132" name="Rectangle 4">
            <a:extLst>
              <a:ext uri="{FF2B5EF4-FFF2-40B4-BE49-F238E27FC236}">
                <a16:creationId xmlns:a16="http://schemas.microsoft.com/office/drawing/2014/main" id="{575D3BB3-9500-6D4C-9F07-55CDE670A67D}"/>
              </a:ext>
            </a:extLst>
          </p:cNvPr>
          <p:cNvSpPr>
            <a:spLocks noGrp="1" noChangeArrowheads="1"/>
          </p:cNvSpPr>
          <p:nvPr>
            <p:ph type="title"/>
          </p:nvPr>
        </p:nvSpPr>
        <p:spPr>
          <a:noFill/>
        </p:spPr>
        <p:txBody>
          <a:bodyPr/>
          <a:lstStyle/>
          <a:p>
            <a:pPr eaLnBrk="1" hangingPunct="1"/>
            <a:r>
              <a:rPr lang="en-US" altLang="en-US" dirty="0"/>
              <a:t>Interphase</a:t>
            </a:r>
          </a:p>
        </p:txBody>
      </p:sp>
      <p:sp>
        <p:nvSpPr>
          <p:cNvPr id="399365" name="Rectangle 5" descr="Rectangle: Click to edit Master text styles&#13;&#10;Second level&#13;&#10;Third level&#13;&#10;Fourth level&#13;&#10;Fifth level">
            <a:extLst>
              <a:ext uri="{FF2B5EF4-FFF2-40B4-BE49-F238E27FC236}">
                <a16:creationId xmlns:a16="http://schemas.microsoft.com/office/drawing/2014/main" id="{04915F18-3195-BF4B-BD1C-511C79A0DFFE}"/>
              </a:ext>
            </a:extLst>
          </p:cNvPr>
          <p:cNvSpPr>
            <a:spLocks noGrp="1" noChangeArrowheads="1"/>
          </p:cNvSpPr>
          <p:nvPr>
            <p:ph type="body" idx="1"/>
          </p:nvPr>
        </p:nvSpPr>
        <p:spPr>
          <a:xfrm>
            <a:off x="838200" y="1371600"/>
            <a:ext cx="5105400" cy="4419600"/>
          </a:xfrm>
          <a:noFill/>
        </p:spPr>
        <p:txBody>
          <a:bodyPr/>
          <a:lstStyle/>
          <a:p>
            <a:pPr eaLnBrk="1" hangingPunct="1">
              <a:lnSpc>
                <a:spcPct val="90000"/>
              </a:lnSpc>
            </a:pPr>
            <a:r>
              <a:rPr lang="en-US" altLang="en-US" sz="3200" u="sng" dirty="0">
                <a:solidFill>
                  <a:srgbClr val="007300"/>
                </a:solidFill>
              </a:rPr>
              <a:t>Nucleus well-defined</a:t>
            </a:r>
            <a:endParaRPr lang="en-US" altLang="en-US" sz="3200" dirty="0"/>
          </a:p>
          <a:p>
            <a:pPr lvl="1" eaLnBrk="1" hangingPunct="1">
              <a:lnSpc>
                <a:spcPct val="90000"/>
              </a:lnSpc>
            </a:pPr>
            <a:r>
              <a:rPr lang="en-US" altLang="en-US" sz="3000" u="sng" dirty="0">
                <a:solidFill>
                  <a:srgbClr val="007300"/>
                </a:solidFill>
                <a:ea typeface="ＭＳ Ｐゴシック" panose="020B0600070205080204" pitchFamily="34" charset="-128"/>
              </a:rPr>
              <a:t>DNA loosely packed in long chromatin fibers</a:t>
            </a:r>
            <a:endParaRPr lang="en-US" altLang="en-US" sz="3000" dirty="0">
              <a:ea typeface="ＭＳ Ｐゴシック" panose="020B0600070205080204" pitchFamily="34" charset="-128"/>
            </a:endParaRPr>
          </a:p>
          <a:p>
            <a:pPr eaLnBrk="1" hangingPunct="1">
              <a:lnSpc>
                <a:spcPct val="90000"/>
              </a:lnSpc>
            </a:pPr>
            <a:r>
              <a:rPr lang="en-US" altLang="en-US" sz="3200" dirty="0"/>
              <a:t>Prepares for mitosis 	</a:t>
            </a:r>
          </a:p>
          <a:p>
            <a:pPr lvl="1" eaLnBrk="1" hangingPunct="1">
              <a:lnSpc>
                <a:spcPct val="90000"/>
              </a:lnSpc>
            </a:pPr>
            <a:r>
              <a:rPr lang="en-US" altLang="en-US" sz="3000" dirty="0">
                <a:ea typeface="ＭＳ Ｐゴシック" panose="020B0600070205080204" pitchFamily="34" charset="-128"/>
              </a:rPr>
              <a:t>replicates chromosome</a:t>
            </a:r>
          </a:p>
          <a:p>
            <a:pPr lvl="2" eaLnBrk="1" hangingPunct="1">
              <a:lnSpc>
                <a:spcPct val="90000"/>
              </a:lnSpc>
            </a:pPr>
            <a:r>
              <a:rPr lang="en-US" altLang="en-US" sz="2600" dirty="0">
                <a:ea typeface="ＭＳ Ｐゴシック" panose="020B0600070205080204" pitchFamily="34" charset="-128"/>
              </a:rPr>
              <a:t>DNA &amp; proteins</a:t>
            </a:r>
          </a:p>
          <a:p>
            <a:pPr lvl="1" eaLnBrk="1" hangingPunct="1">
              <a:lnSpc>
                <a:spcPct val="90000"/>
              </a:lnSpc>
            </a:pPr>
            <a:r>
              <a:rPr lang="en-US" altLang="en-US" sz="3000" dirty="0">
                <a:ea typeface="ＭＳ Ｐゴシック" panose="020B0600070205080204" pitchFamily="34" charset="-128"/>
              </a:rPr>
              <a:t>produces proteins &amp; organelles</a:t>
            </a:r>
            <a:endParaRPr lang="en-US" altLang="en-US" sz="3000" u="sng" dirty="0">
              <a:solidFill>
                <a:srgbClr val="007300"/>
              </a:solidFill>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9365">
                                            <p:txEl>
                                              <p:pRg st="0" end="0"/>
                                            </p:txEl>
                                          </p:spTgt>
                                        </p:tgtEl>
                                        <p:attrNameLst>
                                          <p:attrName>style.visibility</p:attrName>
                                        </p:attrNameLst>
                                      </p:cBhvr>
                                      <p:to>
                                        <p:strVal val="visible"/>
                                      </p:to>
                                    </p:set>
                                    <p:anim calcmode="lin" valueType="num">
                                      <p:cBhvr additive="base">
                                        <p:cTn id="7" dur="500" fill="hold"/>
                                        <p:tgtEl>
                                          <p:spTgt spid="39936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936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9365">
                                            <p:txEl>
                                              <p:pRg st="1" end="1"/>
                                            </p:txEl>
                                          </p:spTgt>
                                        </p:tgtEl>
                                        <p:attrNameLst>
                                          <p:attrName>style.visibility</p:attrName>
                                        </p:attrNameLst>
                                      </p:cBhvr>
                                      <p:to>
                                        <p:strVal val="visible"/>
                                      </p:to>
                                    </p:set>
                                    <p:anim calcmode="lin" valueType="num">
                                      <p:cBhvr additive="base">
                                        <p:cTn id="13" dur="500" fill="hold"/>
                                        <p:tgtEl>
                                          <p:spTgt spid="39936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936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9365">
                                            <p:txEl>
                                              <p:pRg st="2" end="2"/>
                                            </p:txEl>
                                          </p:spTgt>
                                        </p:tgtEl>
                                        <p:attrNameLst>
                                          <p:attrName>style.visibility</p:attrName>
                                        </p:attrNameLst>
                                      </p:cBhvr>
                                      <p:to>
                                        <p:strVal val="visible"/>
                                      </p:to>
                                    </p:set>
                                    <p:anim calcmode="lin" valueType="num">
                                      <p:cBhvr additive="base">
                                        <p:cTn id="19" dur="500" fill="hold"/>
                                        <p:tgtEl>
                                          <p:spTgt spid="39936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936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9365">
                                            <p:txEl>
                                              <p:pRg st="3" end="3"/>
                                            </p:txEl>
                                          </p:spTgt>
                                        </p:tgtEl>
                                        <p:attrNameLst>
                                          <p:attrName>style.visibility</p:attrName>
                                        </p:attrNameLst>
                                      </p:cBhvr>
                                      <p:to>
                                        <p:strVal val="visible"/>
                                      </p:to>
                                    </p:set>
                                    <p:anim calcmode="lin" valueType="num">
                                      <p:cBhvr additive="base">
                                        <p:cTn id="25" dur="500" fill="hold"/>
                                        <p:tgtEl>
                                          <p:spTgt spid="39936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99365">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par>
                                <p:cTn id="27" presetID="2" presetClass="entr" presetSubtype="8" fill="hold" grpId="0" nodeType="withEffect">
                                  <p:stCondLst>
                                    <p:cond delay="0"/>
                                  </p:stCondLst>
                                  <p:childTnLst>
                                    <p:set>
                                      <p:cBhvr>
                                        <p:cTn id="28" dur="1" fill="hold">
                                          <p:stCondLst>
                                            <p:cond delay="0"/>
                                          </p:stCondLst>
                                        </p:cTn>
                                        <p:tgtEl>
                                          <p:spTgt spid="399365">
                                            <p:txEl>
                                              <p:pRg st="4" end="4"/>
                                            </p:txEl>
                                          </p:spTgt>
                                        </p:tgtEl>
                                        <p:attrNameLst>
                                          <p:attrName>style.visibility</p:attrName>
                                        </p:attrNameLst>
                                      </p:cBhvr>
                                      <p:to>
                                        <p:strVal val="visible"/>
                                      </p:to>
                                    </p:set>
                                    <p:anim calcmode="lin" valueType="num">
                                      <p:cBhvr additive="base">
                                        <p:cTn id="29" dur="500" fill="hold"/>
                                        <p:tgtEl>
                                          <p:spTgt spid="399365">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99365">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Whoosh"/>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99365">
                                            <p:txEl>
                                              <p:pRg st="5" end="5"/>
                                            </p:txEl>
                                          </p:spTgt>
                                        </p:tgtEl>
                                        <p:attrNameLst>
                                          <p:attrName>style.visibility</p:attrName>
                                        </p:attrNameLst>
                                      </p:cBhvr>
                                      <p:to>
                                        <p:strVal val="visible"/>
                                      </p:to>
                                    </p:set>
                                    <p:anim calcmode="lin" valueType="num">
                                      <p:cBhvr additive="base">
                                        <p:cTn id="35" dur="500" fill="hold"/>
                                        <p:tgtEl>
                                          <p:spTgt spid="399365">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99365">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5"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56679E4F-9F29-FF4F-91F5-A030F2395CD7}"/>
              </a:ext>
            </a:extLst>
          </p:cNvPr>
          <p:cNvSpPr>
            <a:spLocks noGrp="1" noChangeArrowheads="1"/>
          </p:cNvSpPr>
          <p:nvPr>
            <p:ph type="title"/>
          </p:nvPr>
        </p:nvSpPr>
        <p:spPr/>
        <p:txBody>
          <a:bodyPr/>
          <a:lstStyle/>
          <a:p>
            <a:pPr eaLnBrk="1" hangingPunct="1"/>
            <a:r>
              <a:rPr lang="en-US" altLang="en-US" dirty="0"/>
              <a:t>Copying / Replicating DNA</a:t>
            </a:r>
          </a:p>
        </p:txBody>
      </p:sp>
      <p:pic>
        <p:nvPicPr>
          <p:cNvPr id="50179" name="Picture 4" descr="dna_is_copied">
            <a:extLst>
              <a:ext uri="{FF2B5EF4-FFF2-40B4-BE49-F238E27FC236}">
                <a16:creationId xmlns:a16="http://schemas.microsoft.com/office/drawing/2014/main" id="{417E3BD5-4EB4-9148-B7ED-48A2F8860C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381000"/>
            <a:ext cx="19161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5" descr="new_genes_arise">
            <a:extLst>
              <a:ext uri="{FF2B5EF4-FFF2-40B4-BE49-F238E27FC236}">
                <a16:creationId xmlns:a16="http://schemas.microsoft.com/office/drawing/2014/main" id="{11BEE670-F160-F740-9F39-60E6B078B9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1363" y="4108450"/>
            <a:ext cx="1919287"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931" name="Rectangle 3" descr="Rectangle: Click to edit Master text styles&#13;&#10;Second level&#13;&#10;Third level&#13;&#10;Fourth level&#13;&#10;Fifth level">
            <a:extLst>
              <a:ext uri="{FF2B5EF4-FFF2-40B4-BE49-F238E27FC236}">
                <a16:creationId xmlns:a16="http://schemas.microsoft.com/office/drawing/2014/main" id="{D1E8A13B-403C-AB47-B930-5522AF9C2B72}"/>
              </a:ext>
            </a:extLst>
          </p:cNvPr>
          <p:cNvSpPr>
            <a:spLocks noGrp="1" noChangeArrowheads="1"/>
          </p:cNvSpPr>
          <p:nvPr>
            <p:ph type="body" idx="1"/>
          </p:nvPr>
        </p:nvSpPr>
        <p:spPr>
          <a:xfrm>
            <a:off x="620713" y="1371600"/>
            <a:ext cx="6823075" cy="5257800"/>
          </a:xfrm>
        </p:spPr>
        <p:txBody>
          <a:bodyPr/>
          <a:lstStyle/>
          <a:p>
            <a:pPr eaLnBrk="1" hangingPunct="1">
              <a:buClrTx/>
            </a:pPr>
            <a:r>
              <a:rPr lang="en-US" altLang="en-US" dirty="0"/>
              <a:t>Synthesis phase of Interphase</a:t>
            </a:r>
          </a:p>
          <a:p>
            <a:pPr lvl="1" eaLnBrk="1" hangingPunct="1">
              <a:buClrTx/>
            </a:pPr>
            <a:r>
              <a:rPr lang="en-US" altLang="en-US" dirty="0">
                <a:ea typeface="ＭＳ Ｐゴシック" panose="020B0600070205080204" pitchFamily="34" charset="-128"/>
              </a:rPr>
              <a:t>dividing cell </a:t>
            </a:r>
            <a:r>
              <a:rPr lang="en-US" altLang="en-US" u="sng" dirty="0">
                <a:solidFill>
                  <a:srgbClr val="CC0000"/>
                </a:solidFill>
                <a:ea typeface="ＭＳ Ｐゴシック" panose="020B0600070205080204" pitchFamily="34" charset="-128"/>
              </a:rPr>
              <a:t>replicates DNA</a:t>
            </a:r>
            <a:endParaRPr lang="en-US" altLang="en-US" u="sng" dirty="0">
              <a:solidFill>
                <a:schemeClr val="tx2"/>
              </a:solidFill>
              <a:ea typeface="ＭＳ Ｐゴシック" panose="020B0600070205080204" pitchFamily="34" charset="-128"/>
            </a:endParaRPr>
          </a:p>
          <a:p>
            <a:pPr lvl="1" eaLnBrk="1" hangingPunct="1">
              <a:buClrTx/>
            </a:pPr>
            <a:r>
              <a:rPr lang="en-US" altLang="en-US" dirty="0">
                <a:ea typeface="ＭＳ Ｐゴシック" panose="020B0600070205080204" pitchFamily="34" charset="-128"/>
              </a:rPr>
              <a:t>must separate DNA copies correctly to 2 daughter cells</a:t>
            </a:r>
          </a:p>
          <a:p>
            <a:pPr lvl="2" eaLnBrk="1" hangingPunct="1"/>
            <a:r>
              <a:rPr lang="en-US" altLang="en-US" dirty="0">
                <a:ea typeface="ＭＳ Ｐゴシック" panose="020B0600070205080204" pitchFamily="34" charset="-128"/>
              </a:rPr>
              <a:t>human cell duplicates ~3 meters DNA </a:t>
            </a:r>
          </a:p>
          <a:p>
            <a:pPr lvl="2" eaLnBrk="1" hangingPunct="1"/>
            <a:r>
              <a:rPr lang="en-US" altLang="en-US" dirty="0">
                <a:ea typeface="ＭＳ Ｐゴシック" panose="020B0600070205080204" pitchFamily="34" charset="-128"/>
              </a:rPr>
              <a:t>each daughter cell gets complete </a:t>
            </a:r>
            <a:br>
              <a:rPr lang="en-US" altLang="en-US" dirty="0">
                <a:ea typeface="ＭＳ Ｐゴシック" panose="020B0600070205080204" pitchFamily="34" charset="-128"/>
              </a:rPr>
            </a:br>
            <a:r>
              <a:rPr lang="en-US" altLang="en-US" dirty="0">
                <a:ea typeface="ＭＳ Ｐゴシック" panose="020B0600070205080204" pitchFamily="34" charset="-128"/>
              </a:rPr>
              <a:t>identical copy</a:t>
            </a:r>
          </a:p>
          <a:p>
            <a:pPr lvl="2" eaLnBrk="1" hangingPunct="1"/>
            <a:r>
              <a:rPr lang="en-US" altLang="en-US" dirty="0">
                <a:ea typeface="ＭＳ Ｐゴシック" panose="020B0600070205080204" pitchFamily="34" charset="-128"/>
              </a:rPr>
              <a:t>error rate = ~1 per 100 million bases</a:t>
            </a:r>
          </a:p>
          <a:p>
            <a:pPr lvl="3" eaLnBrk="1" hangingPunct="1"/>
            <a:r>
              <a:rPr lang="en-US" altLang="en-US" dirty="0">
                <a:ea typeface="ＭＳ Ｐゴシック" panose="020B0600070205080204" pitchFamily="34" charset="-128"/>
              </a:rPr>
              <a:t>3 billion base pairs in mammalian </a:t>
            </a:r>
            <a:r>
              <a:rPr lang="en-US" altLang="en-US" u="sng" dirty="0">
                <a:solidFill>
                  <a:srgbClr val="CC0000"/>
                </a:solidFill>
                <a:ea typeface="ＭＳ Ｐゴシック" panose="020B0600070205080204" pitchFamily="34" charset="-128"/>
              </a:rPr>
              <a:t>genome</a:t>
            </a:r>
            <a:endParaRPr lang="en-US" altLang="en-US" dirty="0">
              <a:ea typeface="ＭＳ Ｐゴシック" panose="020B0600070205080204" pitchFamily="34" charset="-128"/>
            </a:endParaRPr>
          </a:p>
          <a:p>
            <a:pPr lvl="3" eaLnBrk="1" hangingPunct="1"/>
            <a:r>
              <a:rPr lang="en-US" altLang="en-US" dirty="0">
                <a:ea typeface="ＭＳ Ｐゴシック" panose="020B0600070205080204" pitchFamily="34" charset="-128"/>
              </a:rPr>
              <a:t>~30 errors per cell cycle</a:t>
            </a:r>
          </a:p>
          <a:p>
            <a:pPr lvl="4" eaLnBrk="1" hangingPunct="1"/>
            <a:r>
              <a:rPr lang="en-US" altLang="en-US" dirty="0">
                <a:ea typeface="ＭＳ Ｐゴシック" panose="020B0600070205080204" pitchFamily="34" charset="-128"/>
              </a:rPr>
              <a:t>mutations (to </a:t>
            </a:r>
            <a:r>
              <a:rPr lang="en-US" altLang="en-US" u="sng" dirty="0">
                <a:solidFill>
                  <a:srgbClr val="CC0000"/>
                </a:solidFill>
                <a:ea typeface="ＭＳ Ｐゴシック" panose="020B0600070205080204" pitchFamily="34" charset="-128"/>
              </a:rPr>
              <a:t>somatic cells</a:t>
            </a:r>
            <a:r>
              <a:rPr lang="en-US" altLang="en-US" dirty="0">
                <a:ea typeface="ＭＳ Ｐゴシック" panose="020B0600070205080204" pitchFamily="34" charset="-128"/>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0931">
                                            <p:txEl>
                                              <p:pRg st="0" end="0"/>
                                            </p:txEl>
                                          </p:spTgt>
                                        </p:tgtEl>
                                        <p:attrNameLst>
                                          <p:attrName>style.visibility</p:attrName>
                                        </p:attrNameLst>
                                      </p:cBhvr>
                                      <p:to>
                                        <p:strVal val="visible"/>
                                      </p:to>
                                    </p:set>
                                    <p:anim calcmode="lin" valueType="num">
                                      <p:cBhvr additive="base">
                                        <p:cTn id="7" dur="500" fill="hold"/>
                                        <p:tgtEl>
                                          <p:spTgt spid="3809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093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par>
                                <p:cTn id="9" presetID="2" presetClass="entr" presetSubtype="8" fill="hold" grpId="0" nodeType="withEffect">
                                  <p:stCondLst>
                                    <p:cond delay="0"/>
                                  </p:stCondLst>
                                  <p:childTnLst>
                                    <p:set>
                                      <p:cBhvr>
                                        <p:cTn id="10" dur="1" fill="hold">
                                          <p:stCondLst>
                                            <p:cond delay="0"/>
                                          </p:stCondLst>
                                        </p:cTn>
                                        <p:tgtEl>
                                          <p:spTgt spid="380931">
                                            <p:txEl>
                                              <p:pRg st="1" end="1"/>
                                            </p:txEl>
                                          </p:spTgt>
                                        </p:tgtEl>
                                        <p:attrNameLst>
                                          <p:attrName>style.visibility</p:attrName>
                                        </p:attrNameLst>
                                      </p:cBhvr>
                                      <p:to>
                                        <p:strVal val="visible"/>
                                      </p:to>
                                    </p:set>
                                    <p:anim calcmode="lin" valueType="num">
                                      <p:cBhvr additive="base">
                                        <p:cTn id="11" dur="500" fill="hold"/>
                                        <p:tgtEl>
                                          <p:spTgt spid="380931">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8093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Whoosh"/>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80931">
                                            <p:txEl>
                                              <p:pRg st="2" end="2"/>
                                            </p:txEl>
                                          </p:spTgt>
                                        </p:tgtEl>
                                        <p:attrNameLst>
                                          <p:attrName>style.visibility</p:attrName>
                                        </p:attrNameLst>
                                      </p:cBhvr>
                                      <p:to>
                                        <p:strVal val="visible"/>
                                      </p:to>
                                    </p:set>
                                    <p:anim calcmode="lin" valueType="num">
                                      <p:cBhvr additive="base">
                                        <p:cTn id="17" dur="500" fill="hold"/>
                                        <p:tgtEl>
                                          <p:spTgt spid="380931">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8093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Whoosh"/>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80931">
                                            <p:txEl>
                                              <p:pRg st="3" end="3"/>
                                            </p:txEl>
                                          </p:spTgt>
                                        </p:tgtEl>
                                        <p:attrNameLst>
                                          <p:attrName>style.visibility</p:attrName>
                                        </p:attrNameLst>
                                      </p:cBhvr>
                                      <p:to>
                                        <p:strVal val="visible"/>
                                      </p:to>
                                    </p:set>
                                    <p:anim calcmode="lin" valueType="num">
                                      <p:cBhvr additive="base">
                                        <p:cTn id="23" dur="500" fill="hold"/>
                                        <p:tgtEl>
                                          <p:spTgt spid="380931">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80931">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Whoosh"/>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80931">
                                            <p:txEl>
                                              <p:pRg st="4" end="4"/>
                                            </p:txEl>
                                          </p:spTgt>
                                        </p:tgtEl>
                                        <p:attrNameLst>
                                          <p:attrName>style.visibility</p:attrName>
                                        </p:attrNameLst>
                                      </p:cBhvr>
                                      <p:to>
                                        <p:strVal val="visible"/>
                                      </p:to>
                                    </p:set>
                                    <p:anim calcmode="lin" valueType="num">
                                      <p:cBhvr additive="base">
                                        <p:cTn id="29" dur="500" fill="hold"/>
                                        <p:tgtEl>
                                          <p:spTgt spid="380931">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80931">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Whoosh"/>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80931">
                                            <p:txEl>
                                              <p:pRg st="5" end="5"/>
                                            </p:txEl>
                                          </p:spTgt>
                                        </p:tgtEl>
                                        <p:attrNameLst>
                                          <p:attrName>style.visibility</p:attrName>
                                        </p:attrNameLst>
                                      </p:cBhvr>
                                      <p:to>
                                        <p:strVal val="visible"/>
                                      </p:to>
                                    </p:set>
                                    <p:anim calcmode="lin" valueType="num">
                                      <p:cBhvr additive="base">
                                        <p:cTn id="35" dur="500" fill="hold"/>
                                        <p:tgtEl>
                                          <p:spTgt spid="380931">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80931">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Whoosh"/>
                                        </p:tgtEl>
                                      </p:cMediaNode>
                                    </p:audio>
                                  </p:sub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80931">
                                            <p:txEl>
                                              <p:pRg st="6" end="6"/>
                                            </p:txEl>
                                          </p:spTgt>
                                        </p:tgtEl>
                                        <p:attrNameLst>
                                          <p:attrName>style.visibility</p:attrName>
                                        </p:attrNameLst>
                                      </p:cBhvr>
                                      <p:to>
                                        <p:strVal val="visible"/>
                                      </p:to>
                                    </p:set>
                                    <p:anim calcmode="lin" valueType="num">
                                      <p:cBhvr additive="base">
                                        <p:cTn id="41" dur="500" fill="hold"/>
                                        <p:tgtEl>
                                          <p:spTgt spid="380931">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80931">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Whoosh"/>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80931">
                                            <p:txEl>
                                              <p:pRg st="7" end="7"/>
                                            </p:txEl>
                                          </p:spTgt>
                                        </p:tgtEl>
                                        <p:attrNameLst>
                                          <p:attrName>style.visibility</p:attrName>
                                        </p:attrNameLst>
                                      </p:cBhvr>
                                      <p:to>
                                        <p:strVal val="visible"/>
                                      </p:to>
                                    </p:set>
                                    <p:anim calcmode="lin" valueType="num">
                                      <p:cBhvr additive="base">
                                        <p:cTn id="47" dur="500" fill="hold"/>
                                        <p:tgtEl>
                                          <p:spTgt spid="380931">
                                            <p:txEl>
                                              <p:pRg st="7" end="7"/>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80931">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3" name="Whoosh"/>
                                        </p:tgtEl>
                                      </p:cMediaNode>
                                    </p:audio>
                                  </p:sub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80931">
                                            <p:txEl>
                                              <p:pRg st="8" end="8"/>
                                            </p:txEl>
                                          </p:spTgt>
                                        </p:tgtEl>
                                        <p:attrNameLst>
                                          <p:attrName>style.visibility</p:attrName>
                                        </p:attrNameLst>
                                      </p:cBhvr>
                                      <p:to>
                                        <p:strVal val="visible"/>
                                      </p:to>
                                    </p:set>
                                    <p:anim calcmode="lin" valueType="num">
                                      <p:cBhvr additive="base">
                                        <p:cTn id="53" dur="500" fill="hold"/>
                                        <p:tgtEl>
                                          <p:spTgt spid="380931">
                                            <p:txEl>
                                              <p:pRg st="8" end="8"/>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380931">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1"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1B911D7E-493B-B443-B118-9623FC11D464}"/>
              </a:ext>
            </a:extLst>
          </p:cNvPr>
          <p:cNvSpPr>
            <a:spLocks noGrp="1" noChangeArrowheads="1"/>
          </p:cNvSpPr>
          <p:nvPr>
            <p:ph type="title"/>
          </p:nvPr>
        </p:nvSpPr>
        <p:spPr/>
        <p:txBody>
          <a:bodyPr/>
          <a:lstStyle/>
          <a:p>
            <a:pPr eaLnBrk="1" hangingPunct="1"/>
            <a:r>
              <a:rPr lang="en-US" altLang="en-US" dirty="0"/>
              <a:t>Where it all began…</a:t>
            </a:r>
          </a:p>
        </p:txBody>
      </p:sp>
      <p:sp>
        <p:nvSpPr>
          <p:cNvPr id="19459" name="Rectangle 3" descr="Rectangle: Click to edit Master text styles&#13;&#10;Second level&#13;&#10;Third level&#13;&#10;Fourth level&#13;&#10;Fifth level">
            <a:extLst>
              <a:ext uri="{FF2B5EF4-FFF2-40B4-BE49-F238E27FC236}">
                <a16:creationId xmlns:a16="http://schemas.microsoft.com/office/drawing/2014/main" id="{F46B1605-BAB6-AB4C-ADFC-38EA29DD46A2}"/>
              </a:ext>
            </a:extLst>
          </p:cNvPr>
          <p:cNvSpPr>
            <a:spLocks noGrp="1" noChangeArrowheads="1"/>
          </p:cNvSpPr>
          <p:nvPr>
            <p:ph type="body" idx="1"/>
          </p:nvPr>
        </p:nvSpPr>
        <p:spPr>
          <a:xfrm>
            <a:off x="795338" y="1371600"/>
            <a:ext cx="7586662" cy="1447800"/>
          </a:xfrm>
        </p:spPr>
        <p:txBody>
          <a:bodyPr/>
          <a:lstStyle/>
          <a:p>
            <a:pPr marL="0" indent="0" eaLnBrk="1" hangingPunct="1">
              <a:buFont typeface="Wingdings" pitchFamily="2" charset="2"/>
              <a:buNone/>
            </a:pPr>
            <a:r>
              <a:rPr lang="en-US" altLang="en-US" sz="3400" dirty="0"/>
              <a:t>You started as a cell smaller than </a:t>
            </a:r>
            <a:br>
              <a:rPr lang="en-US" altLang="en-US" sz="3400" dirty="0"/>
            </a:br>
            <a:r>
              <a:rPr lang="en-US" altLang="en-US" sz="3400" dirty="0"/>
              <a:t>a period at the end of a sentence…</a:t>
            </a:r>
          </a:p>
        </p:txBody>
      </p:sp>
      <p:sp>
        <p:nvSpPr>
          <p:cNvPr id="19460" name="AutoShape 4">
            <a:extLst>
              <a:ext uri="{FF2B5EF4-FFF2-40B4-BE49-F238E27FC236}">
                <a16:creationId xmlns:a16="http://schemas.microsoft.com/office/drawing/2014/main" id="{C1A7D87F-C865-9F44-B205-71EAD49D9616}"/>
              </a:ext>
            </a:extLst>
          </p:cNvPr>
          <p:cNvSpPr>
            <a:spLocks noChangeArrowheads="1"/>
          </p:cNvSpPr>
          <p:nvPr/>
        </p:nvSpPr>
        <p:spPr bwMode="auto">
          <a:xfrm>
            <a:off x="2667000" y="3460750"/>
            <a:ext cx="1676400" cy="685800"/>
          </a:xfrm>
          <a:prstGeom prst="rightArrow">
            <a:avLst>
              <a:gd name="adj1" fmla="val 50000"/>
              <a:gd name="adj2" fmla="val 61111"/>
            </a:avLst>
          </a:prstGeom>
          <a:solidFill>
            <a:srgbClr val="CC0000"/>
          </a:solidFill>
          <a:ln w="9525">
            <a:solidFill>
              <a:srgbClr val="CC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9461" name="Oval 6">
            <a:extLst>
              <a:ext uri="{FF2B5EF4-FFF2-40B4-BE49-F238E27FC236}">
                <a16:creationId xmlns:a16="http://schemas.microsoft.com/office/drawing/2014/main" id="{815D55CB-B39C-354A-BB62-E80F6DC7249F}"/>
              </a:ext>
            </a:extLst>
          </p:cNvPr>
          <p:cNvSpPr>
            <a:spLocks noChangeArrowheads="1"/>
          </p:cNvSpPr>
          <p:nvPr/>
        </p:nvSpPr>
        <p:spPr bwMode="auto">
          <a:xfrm>
            <a:off x="4419600" y="3781425"/>
            <a:ext cx="46038" cy="46038"/>
          </a:xfrm>
          <a:prstGeom prst="ellipse">
            <a:avLst/>
          </a:prstGeom>
          <a:solidFill>
            <a:srgbClr val="0F116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66B01D91-D7A1-F14F-93F4-C2BF6D0418A2}"/>
              </a:ext>
            </a:extLst>
          </p:cNvPr>
          <p:cNvSpPr>
            <a:spLocks noGrp="1" noChangeArrowheads="1"/>
          </p:cNvSpPr>
          <p:nvPr>
            <p:ph type="title"/>
          </p:nvPr>
        </p:nvSpPr>
        <p:spPr/>
        <p:txBody>
          <a:bodyPr/>
          <a:lstStyle/>
          <a:p>
            <a:pPr eaLnBrk="1" hangingPunct="1"/>
            <a:r>
              <a:rPr lang="en-US" altLang="en-US" dirty="0"/>
              <a:t>Organizing DNA</a:t>
            </a:r>
          </a:p>
        </p:txBody>
      </p:sp>
      <p:sp>
        <p:nvSpPr>
          <p:cNvPr id="382979" name="Rectangle 3" descr="Rectangle: Click to edit Master text styles&#13;&#10;Second level&#13;&#10;Third level&#13;&#10;Fourth level&#13;&#10;Fifth level">
            <a:extLst>
              <a:ext uri="{FF2B5EF4-FFF2-40B4-BE49-F238E27FC236}">
                <a16:creationId xmlns:a16="http://schemas.microsoft.com/office/drawing/2014/main" id="{8C193CB4-510E-9C46-A684-4F0FEE8DBD04}"/>
              </a:ext>
            </a:extLst>
          </p:cNvPr>
          <p:cNvSpPr>
            <a:spLocks noGrp="1" noChangeArrowheads="1"/>
          </p:cNvSpPr>
          <p:nvPr>
            <p:ph type="body" idx="1"/>
          </p:nvPr>
        </p:nvSpPr>
        <p:spPr>
          <a:xfrm>
            <a:off x="838200" y="1371600"/>
            <a:ext cx="5257800" cy="4876800"/>
          </a:xfrm>
        </p:spPr>
        <p:txBody>
          <a:bodyPr/>
          <a:lstStyle/>
          <a:p>
            <a:pPr eaLnBrk="1" hangingPunct="1">
              <a:lnSpc>
                <a:spcPct val="90000"/>
              </a:lnSpc>
            </a:pPr>
            <a:r>
              <a:rPr lang="en-US" altLang="en-US" sz="3200" dirty="0"/>
              <a:t>DNA is organized in </a:t>
            </a:r>
            <a:br>
              <a:rPr lang="en-US" altLang="en-US" sz="3200" dirty="0"/>
            </a:br>
            <a:r>
              <a:rPr lang="en-US" altLang="en-US" sz="3200" u="sng" dirty="0">
                <a:solidFill>
                  <a:srgbClr val="CC0000"/>
                </a:solidFill>
              </a:rPr>
              <a:t>chromosomes</a:t>
            </a:r>
            <a:endParaRPr lang="en-US" altLang="en-US" u="sng" dirty="0">
              <a:solidFill>
                <a:schemeClr val="tx2"/>
              </a:solidFill>
            </a:endParaRPr>
          </a:p>
          <a:p>
            <a:pPr lvl="1" eaLnBrk="1" hangingPunct="1">
              <a:lnSpc>
                <a:spcPct val="90000"/>
              </a:lnSpc>
            </a:pPr>
            <a:r>
              <a:rPr lang="en-US" altLang="en-US" sz="2600" dirty="0">
                <a:ea typeface="ＭＳ Ｐゴシック" panose="020B0600070205080204" pitchFamily="34" charset="-128"/>
              </a:rPr>
              <a:t>double helix DNA molecule</a:t>
            </a:r>
          </a:p>
          <a:p>
            <a:pPr lvl="1" eaLnBrk="1" hangingPunct="1">
              <a:lnSpc>
                <a:spcPct val="90000"/>
              </a:lnSpc>
            </a:pPr>
            <a:r>
              <a:rPr lang="en-US" altLang="en-US" sz="2600" dirty="0">
                <a:ea typeface="ＭＳ Ｐゴシック" panose="020B0600070205080204" pitchFamily="34" charset="-128"/>
              </a:rPr>
              <a:t>wrapped around </a:t>
            </a:r>
            <a:r>
              <a:rPr lang="en-US" altLang="en-US" sz="2600" u="sng" dirty="0">
                <a:solidFill>
                  <a:srgbClr val="CC0000"/>
                </a:solidFill>
                <a:ea typeface="ＭＳ Ｐゴシック" panose="020B0600070205080204" pitchFamily="34" charset="-128"/>
              </a:rPr>
              <a:t>histone proteins</a:t>
            </a:r>
          </a:p>
          <a:p>
            <a:pPr marL="1085850" lvl="2" eaLnBrk="1" hangingPunct="1">
              <a:lnSpc>
                <a:spcPct val="90000"/>
              </a:lnSpc>
            </a:pPr>
            <a:r>
              <a:rPr lang="en-US" altLang="en-US" sz="2200" dirty="0">
                <a:ea typeface="ＭＳ Ｐゴシック" panose="020B0600070205080204" pitchFamily="34" charset="-128"/>
              </a:rPr>
              <a:t>like thread on spools</a:t>
            </a:r>
            <a:endParaRPr lang="en-US" altLang="en-US" sz="2200" u="sng" dirty="0">
              <a:solidFill>
                <a:schemeClr val="tx2"/>
              </a:solidFill>
              <a:ea typeface="ＭＳ Ｐゴシック" panose="020B0600070205080204" pitchFamily="34" charset="-128"/>
            </a:endParaRPr>
          </a:p>
          <a:p>
            <a:pPr lvl="1" eaLnBrk="1" hangingPunct="1">
              <a:lnSpc>
                <a:spcPct val="90000"/>
              </a:lnSpc>
            </a:pPr>
            <a:r>
              <a:rPr lang="en-US" altLang="en-US" sz="2600" dirty="0">
                <a:ea typeface="ＭＳ Ｐゴシック" panose="020B0600070205080204" pitchFamily="34" charset="-128"/>
              </a:rPr>
              <a:t>DNA-protein complex =</a:t>
            </a:r>
            <a:br>
              <a:rPr lang="en-US" altLang="en-US" sz="2600" dirty="0">
                <a:ea typeface="ＭＳ Ｐゴシック" panose="020B0600070205080204" pitchFamily="34" charset="-128"/>
              </a:rPr>
            </a:br>
            <a:r>
              <a:rPr lang="en-US" altLang="en-US" sz="2600" u="sng" dirty="0">
                <a:solidFill>
                  <a:srgbClr val="CC0000"/>
                </a:solidFill>
                <a:ea typeface="ＭＳ Ｐゴシック" panose="020B0600070205080204" pitchFamily="34" charset="-128"/>
              </a:rPr>
              <a:t>chromatin</a:t>
            </a:r>
            <a:endParaRPr lang="en-US" altLang="en-US" sz="2600" dirty="0">
              <a:ea typeface="ＭＳ Ｐゴシック" panose="020B0600070205080204" pitchFamily="34" charset="-128"/>
            </a:endParaRPr>
          </a:p>
          <a:p>
            <a:pPr marL="1085850" lvl="2" eaLnBrk="1" hangingPunct="1">
              <a:lnSpc>
                <a:spcPct val="90000"/>
              </a:lnSpc>
            </a:pPr>
            <a:r>
              <a:rPr lang="en-US" altLang="en-US" sz="2200" dirty="0">
                <a:ea typeface="ＭＳ Ｐゴシック" panose="020B0600070205080204" pitchFamily="34" charset="-128"/>
              </a:rPr>
              <a:t>organized into long thin fiber</a:t>
            </a:r>
          </a:p>
          <a:p>
            <a:pPr lvl="1" eaLnBrk="1" hangingPunct="1">
              <a:lnSpc>
                <a:spcPct val="90000"/>
              </a:lnSpc>
            </a:pPr>
            <a:r>
              <a:rPr lang="en-US" altLang="en-US" sz="2600" dirty="0">
                <a:ea typeface="ＭＳ Ｐゴシック" panose="020B0600070205080204" pitchFamily="34" charset="-128"/>
              </a:rPr>
              <a:t>condensed further during mitosis</a:t>
            </a:r>
          </a:p>
        </p:txBody>
      </p:sp>
      <p:pic>
        <p:nvPicPr>
          <p:cNvPr id="52228" name="Picture 4">
            <a:extLst>
              <a:ext uri="{FF2B5EF4-FFF2-40B4-BE49-F238E27FC236}">
                <a16:creationId xmlns:a16="http://schemas.microsoft.com/office/drawing/2014/main" id="{01A33A42-109C-2F44-95B3-8F8216D200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864" b="7201"/>
          <a:stretch>
            <a:fillRect/>
          </a:stretch>
        </p:blipFill>
        <p:spPr bwMode="auto">
          <a:xfrm>
            <a:off x="6172200" y="811213"/>
            <a:ext cx="2959100" cy="589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981" name="Rectangle 5">
            <a:extLst>
              <a:ext uri="{FF2B5EF4-FFF2-40B4-BE49-F238E27FC236}">
                <a16:creationId xmlns:a16="http://schemas.microsoft.com/office/drawing/2014/main" id="{195FD2FF-7B25-F541-B8D6-6D252DCFF7E1}"/>
              </a:ext>
            </a:extLst>
          </p:cNvPr>
          <p:cNvSpPr>
            <a:spLocks noChangeArrowheads="1"/>
          </p:cNvSpPr>
          <p:nvPr/>
        </p:nvSpPr>
        <p:spPr bwMode="auto">
          <a:xfrm>
            <a:off x="5865813" y="523875"/>
            <a:ext cx="735012" cy="396875"/>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2000" b="1">
                <a:solidFill>
                  <a:srgbClr val="0F116A"/>
                </a:solidFill>
              </a:rPr>
              <a:t>DNA</a:t>
            </a:r>
            <a:endParaRPr lang="en-US" altLang="en-US" b="1">
              <a:solidFill>
                <a:srgbClr val="0F116A"/>
              </a:solidFill>
            </a:endParaRPr>
          </a:p>
        </p:txBody>
      </p:sp>
      <p:sp>
        <p:nvSpPr>
          <p:cNvPr id="382985" name="Rectangle 9">
            <a:extLst>
              <a:ext uri="{FF2B5EF4-FFF2-40B4-BE49-F238E27FC236}">
                <a16:creationId xmlns:a16="http://schemas.microsoft.com/office/drawing/2014/main" id="{2FC07EE7-403F-B24C-96E5-E50203DCACB3}"/>
              </a:ext>
            </a:extLst>
          </p:cNvPr>
          <p:cNvSpPr>
            <a:spLocks noChangeArrowheads="1"/>
          </p:cNvSpPr>
          <p:nvPr/>
        </p:nvSpPr>
        <p:spPr bwMode="auto">
          <a:xfrm>
            <a:off x="5865813" y="2055813"/>
            <a:ext cx="1228725" cy="396875"/>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2000" b="1">
                <a:solidFill>
                  <a:srgbClr val="0F116A"/>
                </a:solidFill>
              </a:rPr>
              <a:t>histones</a:t>
            </a:r>
          </a:p>
        </p:txBody>
      </p:sp>
      <p:sp>
        <p:nvSpPr>
          <p:cNvPr id="382986" name="Rectangle 10">
            <a:extLst>
              <a:ext uri="{FF2B5EF4-FFF2-40B4-BE49-F238E27FC236}">
                <a16:creationId xmlns:a16="http://schemas.microsoft.com/office/drawing/2014/main" id="{A69683B0-40A7-3F40-8DB2-BF6B1EA777E0}"/>
              </a:ext>
            </a:extLst>
          </p:cNvPr>
          <p:cNvSpPr>
            <a:spLocks noChangeArrowheads="1"/>
          </p:cNvSpPr>
          <p:nvPr/>
        </p:nvSpPr>
        <p:spPr bwMode="auto">
          <a:xfrm>
            <a:off x="5865813" y="4278313"/>
            <a:ext cx="1411287" cy="396875"/>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2000" b="1">
                <a:solidFill>
                  <a:srgbClr val="0F116A"/>
                </a:solidFill>
              </a:rPr>
              <a:t>chromatin</a:t>
            </a:r>
          </a:p>
        </p:txBody>
      </p:sp>
      <p:sp>
        <p:nvSpPr>
          <p:cNvPr id="382987" name="Rectangle 11">
            <a:extLst>
              <a:ext uri="{FF2B5EF4-FFF2-40B4-BE49-F238E27FC236}">
                <a16:creationId xmlns:a16="http://schemas.microsoft.com/office/drawing/2014/main" id="{4E85C436-265B-494C-A194-034CE03AAA15}"/>
              </a:ext>
            </a:extLst>
          </p:cNvPr>
          <p:cNvSpPr>
            <a:spLocks noChangeArrowheads="1"/>
          </p:cNvSpPr>
          <p:nvPr/>
        </p:nvSpPr>
        <p:spPr bwMode="auto">
          <a:xfrm>
            <a:off x="2189163" y="6413500"/>
            <a:ext cx="4022725" cy="396875"/>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2000" b="1">
                <a:solidFill>
                  <a:srgbClr val="0F116A"/>
                </a:solidFill>
              </a:rPr>
              <a:t>duplicated mitotic chromosome</a:t>
            </a:r>
          </a:p>
        </p:txBody>
      </p:sp>
      <p:sp>
        <p:nvSpPr>
          <p:cNvPr id="52233" name="Rectangle 12">
            <a:extLst>
              <a:ext uri="{FF2B5EF4-FFF2-40B4-BE49-F238E27FC236}">
                <a16:creationId xmlns:a16="http://schemas.microsoft.com/office/drawing/2014/main" id="{DE144CCC-5C3B-8E49-A929-47E0AABF9A1C}"/>
              </a:ext>
            </a:extLst>
          </p:cNvPr>
          <p:cNvSpPr>
            <a:spLocks noChangeArrowheads="1"/>
          </p:cNvSpPr>
          <p:nvPr/>
        </p:nvSpPr>
        <p:spPr bwMode="auto">
          <a:xfrm>
            <a:off x="6135688" y="252413"/>
            <a:ext cx="2460625" cy="244475"/>
          </a:xfrm>
          <a:prstGeom prst="rect">
            <a:avLst/>
          </a:prstGeom>
          <a:solidFill>
            <a:srgbClr val="FF66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1600" b="1">
                <a:solidFill>
                  <a:srgbClr val="000000"/>
                </a:solidFill>
              </a:rPr>
              <a:t>ACTGGTCAGGCAATGTC</a:t>
            </a:r>
          </a:p>
        </p:txBody>
      </p:sp>
      <p:sp>
        <p:nvSpPr>
          <p:cNvPr id="52234" name="Line 13">
            <a:extLst>
              <a:ext uri="{FF2B5EF4-FFF2-40B4-BE49-F238E27FC236}">
                <a16:creationId xmlns:a16="http://schemas.microsoft.com/office/drawing/2014/main" id="{8B365717-8189-5A41-B1E6-A7BF0600C236}"/>
              </a:ext>
            </a:extLst>
          </p:cNvPr>
          <p:cNvSpPr>
            <a:spLocks noChangeShapeType="1"/>
          </p:cNvSpPr>
          <p:nvPr/>
        </p:nvSpPr>
        <p:spPr bwMode="auto">
          <a:xfrm>
            <a:off x="7399338" y="501650"/>
            <a:ext cx="0" cy="274638"/>
          </a:xfrm>
          <a:prstGeom prst="line">
            <a:avLst/>
          </a:prstGeom>
          <a:noFill/>
          <a:ln w="38100">
            <a:solidFill>
              <a:srgbClr val="000000"/>
            </a:solidFill>
            <a:round/>
            <a:headEnd/>
            <a:tailEnd type="stealth" w="sm" len="med"/>
          </a:ln>
          <a:extLst>
            <a:ext uri="{909E8E84-426E-40DD-AFC4-6F175D3DCCD1}">
              <a14:hiddenFill xmlns:a14="http://schemas.microsoft.com/office/drawing/2010/main">
                <a:noFill/>
              </a14:hiddenFill>
            </a:ext>
          </a:extLst>
        </p:spPr>
        <p:txBody>
          <a:bodyPr wrap="none" anchor="ctr"/>
          <a:lstStyle/>
          <a:p>
            <a:endParaRPr lang="en-US"/>
          </a:p>
        </p:txBody>
      </p:sp>
      <p:sp>
        <p:nvSpPr>
          <p:cNvPr id="382990" name="Rectangle 14">
            <a:extLst>
              <a:ext uri="{FF2B5EF4-FFF2-40B4-BE49-F238E27FC236}">
                <a16:creationId xmlns:a16="http://schemas.microsoft.com/office/drawing/2014/main" id="{C59476FF-2739-7045-9C55-630183544610}"/>
              </a:ext>
            </a:extLst>
          </p:cNvPr>
          <p:cNvSpPr>
            <a:spLocks noChangeArrowheads="1"/>
          </p:cNvSpPr>
          <p:nvPr/>
        </p:nvSpPr>
        <p:spPr bwMode="auto">
          <a:xfrm>
            <a:off x="2468563" y="5934075"/>
            <a:ext cx="3825875" cy="396875"/>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2000" b="1">
                <a:solidFill>
                  <a:schemeClr val="bg1"/>
                </a:solidFill>
              </a:rPr>
              <a:t>double stranded chromosome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2979">
                                            <p:txEl>
                                              <p:pRg st="0" end="0"/>
                                            </p:txEl>
                                          </p:spTgt>
                                        </p:tgtEl>
                                        <p:attrNameLst>
                                          <p:attrName>style.visibility</p:attrName>
                                        </p:attrNameLst>
                                      </p:cBhvr>
                                      <p:to>
                                        <p:strVal val="visible"/>
                                      </p:to>
                                    </p:set>
                                    <p:anim calcmode="lin" valueType="num">
                                      <p:cBhvr additive="base">
                                        <p:cTn id="7" dur="500" fill="hold"/>
                                        <p:tgtEl>
                                          <p:spTgt spid="3829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297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2979">
                                            <p:txEl>
                                              <p:pRg st="1" end="1"/>
                                            </p:txEl>
                                          </p:spTgt>
                                        </p:tgtEl>
                                        <p:attrNameLst>
                                          <p:attrName>style.visibility</p:attrName>
                                        </p:attrNameLst>
                                      </p:cBhvr>
                                      <p:to>
                                        <p:strVal val="visible"/>
                                      </p:to>
                                    </p:set>
                                    <p:anim calcmode="lin" valueType="num">
                                      <p:cBhvr additive="base">
                                        <p:cTn id="13" dur="500" fill="hold"/>
                                        <p:tgtEl>
                                          <p:spTgt spid="3829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297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82981"/>
                                        </p:tgtEl>
                                        <p:attrNameLst>
                                          <p:attrName>style.visibility</p:attrName>
                                        </p:attrNameLst>
                                      </p:cBhvr>
                                      <p:to>
                                        <p:strVal val="visible"/>
                                      </p:to>
                                    </p:set>
                                    <p:animEffect transition="in" filter="wipe(left)">
                                      <p:cBhvr>
                                        <p:cTn id="19" dur="500"/>
                                        <p:tgtEl>
                                          <p:spTgt spid="382981"/>
                                        </p:tgtEl>
                                      </p:cBhvr>
                                    </p:animEffect>
                                  </p:childTnLst>
                                  <p:subTnLst>
                                    <p:audio>
                                      <p:cMediaNode>
                                        <p:cTn display="0" masterRel="sameClick">
                                          <p:stCondLst>
                                            <p:cond evt="begin" delay="0">
                                              <p:tn val="17"/>
                                            </p:cond>
                                          </p:stCondLst>
                                          <p:endCondLst>
                                            <p:cond evt="onStopAudio" delay="0">
                                              <p:tgtEl>
                                                <p:sldTgt/>
                                              </p:tgtEl>
                                            </p:cond>
                                          </p:endCondLst>
                                        </p:cTn>
                                        <p:tgtEl>
                                          <p:sndTgt r:embed="rId4" name="Vibro Up"/>
                                        </p:tgtEl>
                                      </p:cMediaNode>
                                    </p:audio>
                                  </p:sub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82979">
                                            <p:txEl>
                                              <p:pRg st="2" end="2"/>
                                            </p:txEl>
                                          </p:spTgt>
                                        </p:tgtEl>
                                        <p:attrNameLst>
                                          <p:attrName>style.visibility</p:attrName>
                                        </p:attrNameLst>
                                      </p:cBhvr>
                                      <p:to>
                                        <p:strVal val="visible"/>
                                      </p:to>
                                    </p:set>
                                    <p:anim calcmode="lin" valueType="num">
                                      <p:cBhvr additive="base">
                                        <p:cTn id="24" dur="500" fill="hold"/>
                                        <p:tgtEl>
                                          <p:spTgt spid="38297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8297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Whoosh"/>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82985"/>
                                        </p:tgtEl>
                                        <p:attrNameLst>
                                          <p:attrName>style.visibility</p:attrName>
                                        </p:attrNameLst>
                                      </p:cBhvr>
                                      <p:to>
                                        <p:strVal val="visible"/>
                                      </p:to>
                                    </p:set>
                                    <p:animEffect transition="in" filter="wipe(left)">
                                      <p:cBhvr>
                                        <p:cTn id="30" dur="500"/>
                                        <p:tgtEl>
                                          <p:spTgt spid="382985"/>
                                        </p:tgtEl>
                                      </p:cBhvr>
                                    </p:animEffect>
                                  </p:childTnLst>
                                  <p:subTnLst>
                                    <p:audio>
                                      <p:cMediaNode>
                                        <p:cTn display="0" masterRel="sameClick">
                                          <p:stCondLst>
                                            <p:cond evt="begin" delay="0">
                                              <p:tn val="28"/>
                                            </p:cond>
                                          </p:stCondLst>
                                          <p:endCondLst>
                                            <p:cond evt="onStopAudio" delay="0">
                                              <p:tgtEl>
                                                <p:sldTgt/>
                                              </p:tgtEl>
                                            </p:cond>
                                          </p:endCondLst>
                                        </p:cTn>
                                        <p:tgtEl>
                                          <p:sndTgt r:embed="rId4" name="Vibro Up"/>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82979">
                                            <p:txEl>
                                              <p:pRg st="3" end="3"/>
                                            </p:txEl>
                                          </p:spTgt>
                                        </p:tgtEl>
                                        <p:attrNameLst>
                                          <p:attrName>style.visibility</p:attrName>
                                        </p:attrNameLst>
                                      </p:cBhvr>
                                      <p:to>
                                        <p:strVal val="visible"/>
                                      </p:to>
                                    </p:set>
                                    <p:anim calcmode="lin" valueType="num">
                                      <p:cBhvr additive="base">
                                        <p:cTn id="35" dur="500" fill="hold"/>
                                        <p:tgtEl>
                                          <p:spTgt spid="382979">
                                            <p:txEl>
                                              <p:pRg st="3" end="3"/>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8297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Whoosh"/>
                                        </p:tgtEl>
                                      </p:cMediaNode>
                                    </p:audio>
                                  </p:sub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82979">
                                            <p:txEl>
                                              <p:pRg st="4" end="4"/>
                                            </p:txEl>
                                          </p:spTgt>
                                        </p:tgtEl>
                                        <p:attrNameLst>
                                          <p:attrName>style.visibility</p:attrName>
                                        </p:attrNameLst>
                                      </p:cBhvr>
                                      <p:to>
                                        <p:strVal val="visible"/>
                                      </p:to>
                                    </p:set>
                                    <p:anim calcmode="lin" valueType="num">
                                      <p:cBhvr additive="base">
                                        <p:cTn id="41" dur="500" fill="hold"/>
                                        <p:tgtEl>
                                          <p:spTgt spid="382979">
                                            <p:txEl>
                                              <p:pRg st="4" end="4"/>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82979">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Whoosh"/>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82979">
                                            <p:txEl>
                                              <p:pRg st="5" end="5"/>
                                            </p:txEl>
                                          </p:spTgt>
                                        </p:tgtEl>
                                        <p:attrNameLst>
                                          <p:attrName>style.visibility</p:attrName>
                                        </p:attrNameLst>
                                      </p:cBhvr>
                                      <p:to>
                                        <p:strVal val="visible"/>
                                      </p:to>
                                    </p:set>
                                    <p:anim calcmode="lin" valueType="num">
                                      <p:cBhvr additive="base">
                                        <p:cTn id="47" dur="500" fill="hold"/>
                                        <p:tgtEl>
                                          <p:spTgt spid="382979">
                                            <p:txEl>
                                              <p:pRg st="5" end="5"/>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82979">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3" name="Whoosh"/>
                                        </p:tgtEl>
                                      </p:cMediaNode>
                                    </p:audio>
                                  </p:sub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82986"/>
                                        </p:tgtEl>
                                        <p:attrNameLst>
                                          <p:attrName>style.visibility</p:attrName>
                                        </p:attrNameLst>
                                      </p:cBhvr>
                                      <p:to>
                                        <p:strVal val="visible"/>
                                      </p:to>
                                    </p:set>
                                    <p:animEffect transition="in" filter="wipe(left)">
                                      <p:cBhvr>
                                        <p:cTn id="53" dur="500"/>
                                        <p:tgtEl>
                                          <p:spTgt spid="382986"/>
                                        </p:tgtEl>
                                      </p:cBhvr>
                                    </p:animEffect>
                                  </p:childTnLst>
                                  <p:subTnLst>
                                    <p:audio>
                                      <p:cMediaNode>
                                        <p:cTn display="0" masterRel="sameClick">
                                          <p:stCondLst>
                                            <p:cond evt="begin" delay="0">
                                              <p:tn val="51"/>
                                            </p:cond>
                                          </p:stCondLst>
                                          <p:endCondLst>
                                            <p:cond evt="onStopAudio" delay="0">
                                              <p:tgtEl>
                                                <p:sldTgt/>
                                              </p:tgtEl>
                                            </p:cond>
                                          </p:endCondLst>
                                        </p:cTn>
                                        <p:tgtEl>
                                          <p:sndTgt r:embed="rId4" name="Vibro Up"/>
                                        </p:tgtEl>
                                      </p:cMediaNode>
                                    </p:audio>
                                  </p:sub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382979">
                                            <p:txEl>
                                              <p:pRg st="6" end="6"/>
                                            </p:txEl>
                                          </p:spTgt>
                                        </p:tgtEl>
                                        <p:attrNameLst>
                                          <p:attrName>style.visibility</p:attrName>
                                        </p:attrNameLst>
                                      </p:cBhvr>
                                      <p:to>
                                        <p:strVal val="visible"/>
                                      </p:to>
                                    </p:set>
                                    <p:anim calcmode="lin" valueType="num">
                                      <p:cBhvr additive="base">
                                        <p:cTn id="58" dur="500" fill="hold"/>
                                        <p:tgtEl>
                                          <p:spTgt spid="382979">
                                            <p:txEl>
                                              <p:pRg st="6" end="6"/>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382979">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6"/>
                                            </p:cond>
                                          </p:stCondLst>
                                          <p:endCondLst>
                                            <p:cond evt="onStopAudio" delay="0">
                                              <p:tgtEl>
                                                <p:sldTgt/>
                                              </p:tgtEl>
                                            </p:cond>
                                          </p:endCondLst>
                                        </p:cTn>
                                        <p:tgtEl>
                                          <p:sndTgt r:embed="rId3" name="Whoosh"/>
                                        </p:tgtEl>
                                      </p:cMediaNode>
                                    </p:audio>
                                  </p:sub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382987"/>
                                        </p:tgtEl>
                                        <p:attrNameLst>
                                          <p:attrName>style.visibility</p:attrName>
                                        </p:attrNameLst>
                                      </p:cBhvr>
                                      <p:to>
                                        <p:strVal val="visible"/>
                                      </p:to>
                                    </p:set>
                                    <p:animEffect transition="in" filter="wipe(left)">
                                      <p:cBhvr>
                                        <p:cTn id="64" dur="500"/>
                                        <p:tgtEl>
                                          <p:spTgt spid="382987"/>
                                        </p:tgtEl>
                                      </p:cBhvr>
                                    </p:animEffect>
                                  </p:childTnLst>
                                  <p:subTnLst>
                                    <p:audio>
                                      <p:cMediaNode>
                                        <p:cTn display="0" masterRel="sameClick">
                                          <p:stCondLst>
                                            <p:cond evt="begin" delay="0">
                                              <p:tn val="62"/>
                                            </p:cond>
                                          </p:stCondLst>
                                          <p:endCondLst>
                                            <p:cond evt="onStopAudio" delay="0">
                                              <p:tgtEl>
                                                <p:sldTgt/>
                                              </p:tgtEl>
                                            </p:cond>
                                          </p:endCondLst>
                                        </p:cTn>
                                        <p:tgtEl>
                                          <p:sndTgt r:embed="rId4" name="Vibro Up"/>
                                        </p:tgtEl>
                                      </p:cMediaNode>
                                    </p:audio>
                                  </p:sub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382990"/>
                                        </p:tgtEl>
                                        <p:attrNameLst>
                                          <p:attrName>style.visibility</p:attrName>
                                        </p:attrNameLst>
                                      </p:cBhvr>
                                      <p:to>
                                        <p:strVal val="visible"/>
                                      </p:to>
                                    </p:set>
                                    <p:animEffect transition="in" filter="wipe(left)">
                                      <p:cBhvr>
                                        <p:cTn id="69" dur="500"/>
                                        <p:tgtEl>
                                          <p:spTgt spid="382990"/>
                                        </p:tgtEl>
                                      </p:cBhvr>
                                    </p:animEffect>
                                  </p:childTnLst>
                                  <p:subTnLst>
                                    <p:audio>
                                      <p:cMediaNode>
                                        <p:cTn display="0" masterRel="sameClick">
                                          <p:stCondLst>
                                            <p:cond evt="begin" delay="0">
                                              <p:tn val="67"/>
                                            </p:cond>
                                          </p:stCondLst>
                                          <p:endCondLst>
                                            <p:cond evt="onStopAudio" delay="0">
                                              <p:tgtEl>
                                                <p:sldTgt/>
                                              </p:tgtEl>
                                            </p:cond>
                                          </p:endCondLst>
                                        </p:cTn>
                                        <p:tgtEl>
                                          <p:sndTgt r:embed="rId4" name="Vibro Up"/>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79" grpId="0" build="p" autoUpdateAnimBg="0"/>
      <p:bldP spid="382981" grpId="0" animBg="1" autoUpdateAnimBg="0"/>
      <p:bldP spid="382985" grpId="0" animBg="1" autoUpdateAnimBg="0"/>
      <p:bldP spid="382986" grpId="0" animBg="1" autoUpdateAnimBg="0"/>
      <p:bldP spid="382987" grpId="0" animBg="1" autoUpdateAnimBg="0"/>
      <p:bldP spid="382990"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5">
            <a:extLst>
              <a:ext uri="{FF2B5EF4-FFF2-40B4-BE49-F238E27FC236}">
                <a16:creationId xmlns:a16="http://schemas.microsoft.com/office/drawing/2014/main" id="{D06C7BFD-3C63-4940-938F-17F913DF1A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499" b="12000"/>
          <a:stretch>
            <a:fillRect/>
          </a:stretch>
        </p:blipFill>
        <p:spPr bwMode="auto">
          <a:xfrm>
            <a:off x="381000" y="1371600"/>
            <a:ext cx="8410575"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Rectangle 6">
            <a:extLst>
              <a:ext uri="{FF2B5EF4-FFF2-40B4-BE49-F238E27FC236}">
                <a16:creationId xmlns:a16="http://schemas.microsoft.com/office/drawing/2014/main" id="{1F361280-75B1-2C44-89B5-357AA5DB120A}"/>
              </a:ext>
            </a:extLst>
          </p:cNvPr>
          <p:cNvSpPr>
            <a:spLocks noChangeArrowheads="1"/>
          </p:cNvSpPr>
          <p:nvPr/>
        </p:nvSpPr>
        <p:spPr bwMode="auto">
          <a:xfrm>
            <a:off x="6248400" y="3852863"/>
            <a:ext cx="1808163"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b="1">
                <a:solidFill>
                  <a:srgbClr val="000000"/>
                </a:solidFill>
              </a:rPr>
              <a:t>nucleosome</a:t>
            </a:r>
            <a:endParaRPr lang="en-US" altLang="en-US" b="1"/>
          </a:p>
        </p:txBody>
      </p:sp>
      <p:sp>
        <p:nvSpPr>
          <p:cNvPr id="110596" name="Rectangle 7">
            <a:extLst>
              <a:ext uri="{FF2B5EF4-FFF2-40B4-BE49-F238E27FC236}">
                <a16:creationId xmlns:a16="http://schemas.microsoft.com/office/drawing/2014/main" id="{87ECE1FA-9069-354F-B220-60B3CECB9A87}"/>
              </a:ext>
            </a:extLst>
          </p:cNvPr>
          <p:cNvSpPr>
            <a:spLocks noChangeArrowheads="1"/>
          </p:cNvSpPr>
          <p:nvPr/>
        </p:nvSpPr>
        <p:spPr bwMode="auto">
          <a:xfrm>
            <a:off x="5341938" y="3752850"/>
            <a:ext cx="6604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b="1">
                <a:solidFill>
                  <a:srgbClr val="000000"/>
                </a:solidFill>
              </a:rPr>
              <a:t>DNA</a:t>
            </a:r>
            <a:endParaRPr lang="en-US" altLang="en-US" b="1"/>
          </a:p>
        </p:txBody>
      </p:sp>
      <p:sp>
        <p:nvSpPr>
          <p:cNvPr id="110597" name="Rectangle 8">
            <a:extLst>
              <a:ext uri="{FF2B5EF4-FFF2-40B4-BE49-F238E27FC236}">
                <a16:creationId xmlns:a16="http://schemas.microsoft.com/office/drawing/2014/main" id="{CDC3E6D6-2698-2549-80F9-3425FE5A0ACD}"/>
              </a:ext>
            </a:extLst>
          </p:cNvPr>
          <p:cNvSpPr>
            <a:spLocks noChangeArrowheads="1"/>
          </p:cNvSpPr>
          <p:nvPr/>
        </p:nvSpPr>
        <p:spPr bwMode="auto">
          <a:xfrm>
            <a:off x="5003800" y="4291013"/>
            <a:ext cx="1084263"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85000"/>
              </a:lnSpc>
            </a:pPr>
            <a:r>
              <a:rPr lang="en-US" altLang="en-US" b="1">
                <a:solidFill>
                  <a:srgbClr val="000000"/>
                </a:solidFill>
              </a:rPr>
              <a:t>histone</a:t>
            </a:r>
            <a:endParaRPr lang="en-US" altLang="en-US" b="1"/>
          </a:p>
        </p:txBody>
      </p:sp>
      <p:sp>
        <p:nvSpPr>
          <p:cNvPr id="110598" name="Line 9">
            <a:extLst>
              <a:ext uri="{FF2B5EF4-FFF2-40B4-BE49-F238E27FC236}">
                <a16:creationId xmlns:a16="http://schemas.microsoft.com/office/drawing/2014/main" id="{D91BF7EE-3136-E045-B7B7-0470863F9850}"/>
              </a:ext>
            </a:extLst>
          </p:cNvPr>
          <p:cNvSpPr>
            <a:spLocks noChangeShapeType="1"/>
          </p:cNvSpPr>
          <p:nvPr/>
        </p:nvSpPr>
        <p:spPr bwMode="auto">
          <a:xfrm flipV="1">
            <a:off x="4818063" y="3940175"/>
            <a:ext cx="423862" cy="1333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599" name="Line 10">
            <a:extLst>
              <a:ext uri="{FF2B5EF4-FFF2-40B4-BE49-F238E27FC236}">
                <a16:creationId xmlns:a16="http://schemas.microsoft.com/office/drawing/2014/main" id="{EAEA3FAF-A8FC-6144-BB6E-F4F7F6730389}"/>
              </a:ext>
            </a:extLst>
          </p:cNvPr>
          <p:cNvSpPr>
            <a:spLocks noChangeShapeType="1"/>
          </p:cNvSpPr>
          <p:nvPr/>
        </p:nvSpPr>
        <p:spPr bwMode="auto">
          <a:xfrm>
            <a:off x="4800600" y="4233863"/>
            <a:ext cx="152400" cy="2286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00" name="Freeform 12">
            <a:extLst>
              <a:ext uri="{FF2B5EF4-FFF2-40B4-BE49-F238E27FC236}">
                <a16:creationId xmlns:a16="http://schemas.microsoft.com/office/drawing/2014/main" id="{7EC6FDBD-FB97-3D4A-A2F4-913BC2E37F0E}"/>
              </a:ext>
            </a:extLst>
          </p:cNvPr>
          <p:cNvSpPr>
            <a:spLocks/>
          </p:cNvSpPr>
          <p:nvPr/>
        </p:nvSpPr>
        <p:spPr bwMode="auto">
          <a:xfrm>
            <a:off x="6019800" y="3808413"/>
            <a:ext cx="109538" cy="806450"/>
          </a:xfrm>
          <a:custGeom>
            <a:avLst/>
            <a:gdLst>
              <a:gd name="T0" fmla="*/ 0 w 83"/>
              <a:gd name="T1" fmla="*/ 0 h 692"/>
              <a:gd name="T2" fmla="*/ 144561126 w 83"/>
              <a:gd name="T3" fmla="*/ 0 h 692"/>
              <a:gd name="T4" fmla="*/ 144561126 w 83"/>
              <a:gd name="T5" fmla="*/ 939828905 h 692"/>
              <a:gd name="T6" fmla="*/ 13933761 w 83"/>
              <a:gd name="T7" fmla="*/ 939828905 h 692"/>
              <a:gd name="T8" fmla="*/ 0 60000 65536"/>
              <a:gd name="T9" fmla="*/ 0 60000 65536"/>
              <a:gd name="T10" fmla="*/ 0 60000 65536"/>
              <a:gd name="T11" fmla="*/ 0 60000 65536"/>
              <a:gd name="T12" fmla="*/ 0 w 83"/>
              <a:gd name="T13" fmla="*/ 0 h 692"/>
              <a:gd name="T14" fmla="*/ 83 w 83"/>
              <a:gd name="T15" fmla="*/ 692 h 692"/>
            </a:gdLst>
            <a:ahLst/>
            <a:cxnLst>
              <a:cxn ang="T8">
                <a:pos x="T0" y="T1"/>
              </a:cxn>
              <a:cxn ang="T9">
                <a:pos x="T2" y="T3"/>
              </a:cxn>
              <a:cxn ang="T10">
                <a:pos x="T4" y="T5"/>
              </a:cxn>
              <a:cxn ang="T11">
                <a:pos x="T6" y="T7"/>
              </a:cxn>
            </a:cxnLst>
            <a:rect l="T12" t="T13" r="T14" b="T15"/>
            <a:pathLst>
              <a:path w="83" h="692">
                <a:moveTo>
                  <a:pt x="0" y="0"/>
                </a:moveTo>
                <a:lnTo>
                  <a:pt x="83" y="0"/>
                </a:lnTo>
                <a:lnTo>
                  <a:pt x="83" y="692"/>
                </a:lnTo>
                <a:lnTo>
                  <a:pt x="8" y="692"/>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10601" name="Line 13">
            <a:extLst>
              <a:ext uri="{FF2B5EF4-FFF2-40B4-BE49-F238E27FC236}">
                <a16:creationId xmlns:a16="http://schemas.microsoft.com/office/drawing/2014/main" id="{36113C91-50ED-FB40-8BEE-6339660D4148}"/>
              </a:ext>
            </a:extLst>
          </p:cNvPr>
          <p:cNvSpPr>
            <a:spLocks noChangeShapeType="1"/>
          </p:cNvSpPr>
          <p:nvPr/>
        </p:nvSpPr>
        <p:spPr bwMode="auto">
          <a:xfrm flipV="1">
            <a:off x="6142038" y="4157663"/>
            <a:ext cx="334962" cy="2333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02" name="Rectangle 14">
            <a:extLst>
              <a:ext uri="{FF2B5EF4-FFF2-40B4-BE49-F238E27FC236}">
                <a16:creationId xmlns:a16="http://schemas.microsoft.com/office/drawing/2014/main" id="{83BA4F2F-DB42-E448-BC3F-E293CC8ABA3A}"/>
              </a:ext>
            </a:extLst>
          </p:cNvPr>
          <p:cNvSpPr>
            <a:spLocks noChangeArrowheads="1"/>
          </p:cNvSpPr>
          <p:nvPr/>
        </p:nvSpPr>
        <p:spPr bwMode="auto">
          <a:xfrm>
            <a:off x="6172200" y="5224463"/>
            <a:ext cx="2522538"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b="1">
                <a:solidFill>
                  <a:srgbClr val="000000"/>
                </a:solidFill>
              </a:rPr>
              <a:t>DNA double helix</a:t>
            </a:r>
            <a:endParaRPr lang="en-US" altLang="en-US" b="1"/>
          </a:p>
        </p:txBody>
      </p:sp>
      <p:sp>
        <p:nvSpPr>
          <p:cNvPr id="110603" name="Line 17">
            <a:extLst>
              <a:ext uri="{FF2B5EF4-FFF2-40B4-BE49-F238E27FC236}">
                <a16:creationId xmlns:a16="http://schemas.microsoft.com/office/drawing/2014/main" id="{DC5168E0-DF29-E144-BABE-5216FDA52D49}"/>
              </a:ext>
            </a:extLst>
          </p:cNvPr>
          <p:cNvSpPr>
            <a:spLocks noChangeShapeType="1"/>
          </p:cNvSpPr>
          <p:nvPr/>
        </p:nvSpPr>
        <p:spPr bwMode="auto">
          <a:xfrm flipH="1">
            <a:off x="6288088" y="2020888"/>
            <a:ext cx="212725" cy="1063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04" name="Line 19">
            <a:extLst>
              <a:ext uri="{FF2B5EF4-FFF2-40B4-BE49-F238E27FC236}">
                <a16:creationId xmlns:a16="http://schemas.microsoft.com/office/drawing/2014/main" id="{A013F30C-9D8A-4F45-BBCE-E7B1DF587B6D}"/>
              </a:ext>
            </a:extLst>
          </p:cNvPr>
          <p:cNvSpPr>
            <a:spLocks noChangeShapeType="1"/>
          </p:cNvSpPr>
          <p:nvPr/>
        </p:nvSpPr>
        <p:spPr bwMode="auto">
          <a:xfrm>
            <a:off x="2057400" y="2481263"/>
            <a:ext cx="628650" cy="9953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05" name="Rectangle 21">
            <a:extLst>
              <a:ext uri="{FF2B5EF4-FFF2-40B4-BE49-F238E27FC236}">
                <a16:creationId xmlns:a16="http://schemas.microsoft.com/office/drawing/2014/main" id="{40CD2CB5-6111-3646-B6E3-A812F18DD01D}"/>
              </a:ext>
            </a:extLst>
          </p:cNvPr>
          <p:cNvSpPr>
            <a:spLocks noChangeArrowheads="1"/>
          </p:cNvSpPr>
          <p:nvPr/>
        </p:nvSpPr>
        <p:spPr bwMode="auto">
          <a:xfrm>
            <a:off x="187325" y="5233988"/>
            <a:ext cx="19145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b="1">
                <a:solidFill>
                  <a:srgbClr val="000000"/>
                </a:solidFill>
              </a:rPr>
              <a:t>chromosome</a:t>
            </a:r>
            <a:endParaRPr lang="en-US" altLang="en-US" b="1"/>
          </a:p>
        </p:txBody>
      </p:sp>
      <p:sp>
        <p:nvSpPr>
          <p:cNvPr id="110606" name="Rectangle 22">
            <a:extLst>
              <a:ext uri="{FF2B5EF4-FFF2-40B4-BE49-F238E27FC236}">
                <a16:creationId xmlns:a16="http://schemas.microsoft.com/office/drawing/2014/main" id="{F250CFD3-8FA0-5549-A6D4-24FE42340770}"/>
              </a:ext>
            </a:extLst>
          </p:cNvPr>
          <p:cNvSpPr>
            <a:spLocks noChangeArrowheads="1"/>
          </p:cNvSpPr>
          <p:nvPr/>
        </p:nvSpPr>
        <p:spPr bwMode="auto">
          <a:xfrm>
            <a:off x="1620838" y="4600575"/>
            <a:ext cx="237013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b="1">
                <a:solidFill>
                  <a:srgbClr val="000000"/>
                </a:solidFill>
              </a:rPr>
              <a:t>rosettes of</a:t>
            </a:r>
          </a:p>
          <a:p>
            <a:pPr eaLnBrk="1" hangingPunct="1">
              <a:lnSpc>
                <a:spcPct val="85000"/>
              </a:lnSpc>
            </a:pPr>
            <a:r>
              <a:rPr lang="en-US" altLang="en-US" b="1">
                <a:solidFill>
                  <a:srgbClr val="000000"/>
                </a:solidFill>
              </a:rPr>
              <a:t>chromatin loops</a:t>
            </a:r>
            <a:endParaRPr lang="en-US" altLang="en-US" b="1"/>
          </a:p>
        </p:txBody>
      </p:sp>
      <p:sp>
        <p:nvSpPr>
          <p:cNvPr id="110607" name="Rectangle 23">
            <a:extLst>
              <a:ext uri="{FF2B5EF4-FFF2-40B4-BE49-F238E27FC236}">
                <a16:creationId xmlns:a16="http://schemas.microsoft.com/office/drawing/2014/main" id="{4828AE95-B9A1-614E-B3E8-C704275009C2}"/>
              </a:ext>
            </a:extLst>
          </p:cNvPr>
          <p:cNvSpPr>
            <a:spLocks noChangeArrowheads="1"/>
          </p:cNvSpPr>
          <p:nvPr/>
        </p:nvSpPr>
        <p:spPr bwMode="auto">
          <a:xfrm>
            <a:off x="889000" y="1947863"/>
            <a:ext cx="11684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b="1">
                <a:solidFill>
                  <a:srgbClr val="000000"/>
                </a:solidFill>
              </a:rPr>
              <a:t>scaffold</a:t>
            </a:r>
            <a:br>
              <a:rPr lang="en-US" altLang="en-US" b="1">
                <a:solidFill>
                  <a:srgbClr val="000000"/>
                </a:solidFill>
              </a:rPr>
            </a:br>
            <a:r>
              <a:rPr lang="en-US" altLang="en-US" b="1">
                <a:solidFill>
                  <a:srgbClr val="000000"/>
                </a:solidFill>
              </a:rPr>
              <a:t>protein</a:t>
            </a:r>
            <a:endParaRPr lang="en-US" altLang="en-US" b="1"/>
          </a:p>
        </p:txBody>
      </p:sp>
      <p:sp>
        <p:nvSpPr>
          <p:cNvPr id="110608" name="Rectangle 25">
            <a:extLst>
              <a:ext uri="{FF2B5EF4-FFF2-40B4-BE49-F238E27FC236}">
                <a16:creationId xmlns:a16="http://schemas.microsoft.com/office/drawing/2014/main" id="{90036A18-D71A-214C-A17E-D4D1512C0E89}"/>
              </a:ext>
            </a:extLst>
          </p:cNvPr>
          <p:cNvSpPr>
            <a:spLocks noChangeArrowheads="1"/>
          </p:cNvSpPr>
          <p:nvPr/>
        </p:nvSpPr>
        <p:spPr bwMode="auto">
          <a:xfrm>
            <a:off x="6550025" y="1819275"/>
            <a:ext cx="2201863"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b="1">
                <a:solidFill>
                  <a:srgbClr val="000000"/>
                </a:solidFill>
              </a:rPr>
              <a:t>chromatin loop</a:t>
            </a:r>
            <a:endParaRPr lang="en-US" altLang="en-US" b="1"/>
          </a:p>
        </p:txBody>
      </p:sp>
      <p:sp>
        <p:nvSpPr>
          <p:cNvPr id="110609" name="Rectangle 27">
            <a:extLst>
              <a:ext uri="{FF2B5EF4-FFF2-40B4-BE49-F238E27FC236}">
                <a16:creationId xmlns:a16="http://schemas.microsoft.com/office/drawing/2014/main" id="{04767B26-508B-FF4A-B181-55CB517C3EF4}"/>
              </a:ext>
            </a:extLst>
          </p:cNvPr>
          <p:cNvSpPr>
            <a:spLocks noChangeArrowheads="1"/>
          </p:cNvSpPr>
          <p:nvPr/>
        </p:nvSpPr>
        <p:spPr bwMode="auto">
          <a:xfrm rot="-1408215">
            <a:off x="5545138" y="3024188"/>
            <a:ext cx="66040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800" b="1">
                <a:solidFill>
                  <a:srgbClr val="000000"/>
                </a:solidFill>
              </a:rPr>
              <a:t>30 nm</a:t>
            </a:r>
            <a:endParaRPr lang="en-US" altLang="en-US" sz="1800" b="1"/>
          </a:p>
        </p:txBody>
      </p:sp>
      <p:sp>
        <p:nvSpPr>
          <p:cNvPr id="110610" name="Line 32">
            <a:extLst>
              <a:ext uri="{FF2B5EF4-FFF2-40B4-BE49-F238E27FC236}">
                <a16:creationId xmlns:a16="http://schemas.microsoft.com/office/drawing/2014/main" id="{63DB60D0-D0AE-F54E-BCA1-9773571D9424}"/>
              </a:ext>
            </a:extLst>
          </p:cNvPr>
          <p:cNvSpPr>
            <a:spLocks noChangeShapeType="1"/>
          </p:cNvSpPr>
          <p:nvPr/>
        </p:nvSpPr>
        <p:spPr bwMode="auto">
          <a:xfrm flipV="1">
            <a:off x="2057400" y="2300288"/>
            <a:ext cx="2366963" cy="1809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11" name="Rectangle 33">
            <a:extLst>
              <a:ext uri="{FF2B5EF4-FFF2-40B4-BE49-F238E27FC236}">
                <a16:creationId xmlns:a16="http://schemas.microsoft.com/office/drawing/2014/main" id="{76AF7FB7-5D5A-6741-A788-88015478E41A}"/>
              </a:ext>
            </a:extLst>
          </p:cNvPr>
          <p:cNvSpPr>
            <a:spLocks noGrp="1" noChangeArrowheads="1"/>
          </p:cNvSpPr>
          <p:nvPr>
            <p:ph type="title"/>
          </p:nvPr>
        </p:nvSpPr>
        <p:spPr>
          <a:noFill/>
        </p:spPr>
        <p:txBody>
          <a:bodyPr/>
          <a:lstStyle/>
          <a:p>
            <a:pPr eaLnBrk="1" hangingPunct="1"/>
            <a:r>
              <a:rPr lang="en-US" altLang="en-US" dirty="0"/>
              <a:t>Chromosome structure</a:t>
            </a:r>
          </a:p>
        </p:txBody>
      </p:sp>
      <p:sp>
        <p:nvSpPr>
          <p:cNvPr id="455715" name="AutoShape 35">
            <a:extLst>
              <a:ext uri="{FF2B5EF4-FFF2-40B4-BE49-F238E27FC236}">
                <a16:creationId xmlns:a16="http://schemas.microsoft.com/office/drawing/2014/main" id="{B26F1FC7-BFFA-5E4B-A590-143F856D4831}"/>
              </a:ext>
            </a:extLst>
          </p:cNvPr>
          <p:cNvSpPr>
            <a:spLocks noChangeArrowheads="1"/>
          </p:cNvSpPr>
          <p:nvPr/>
        </p:nvSpPr>
        <p:spPr bwMode="auto">
          <a:xfrm>
            <a:off x="2209800" y="5757863"/>
            <a:ext cx="4114800" cy="457200"/>
          </a:xfrm>
          <a:prstGeom prst="leftArrow">
            <a:avLst>
              <a:gd name="adj1" fmla="val 51389"/>
              <a:gd name="adj2" fmla="val 138542"/>
            </a:avLst>
          </a:prstGeom>
          <a:solidFill>
            <a:srgbClr val="CC00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55715"/>
                                        </p:tgtEl>
                                        <p:attrNameLst>
                                          <p:attrName>style.visibility</p:attrName>
                                        </p:attrNameLst>
                                      </p:cBhvr>
                                      <p:to>
                                        <p:strVal val="visible"/>
                                      </p:to>
                                    </p:set>
                                    <p:animEffect transition="in" filter="wipe(right)">
                                      <p:cBhvr>
                                        <p:cTn id="7" dur="500"/>
                                        <p:tgtEl>
                                          <p:spTgt spid="455715"/>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7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11_05">
            <a:extLst>
              <a:ext uri="{FF2B5EF4-FFF2-40B4-BE49-F238E27FC236}">
                <a16:creationId xmlns:a16="http://schemas.microsoft.com/office/drawing/2014/main" id="{5B9CB13C-EE50-3A44-8E92-102E5EDAC8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000"/>
          <a:stretch>
            <a:fillRect/>
          </a:stretch>
        </p:blipFill>
        <p:spPr bwMode="auto">
          <a:xfrm>
            <a:off x="381000" y="587375"/>
            <a:ext cx="8410575" cy="611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AutoShape 5">
            <a:extLst>
              <a:ext uri="{FF2B5EF4-FFF2-40B4-BE49-F238E27FC236}">
                <a16:creationId xmlns:a16="http://schemas.microsoft.com/office/drawing/2014/main" id="{56AB9512-7B3B-6940-A5DD-4DE43257C565}"/>
              </a:ext>
            </a:extLst>
          </p:cNvPr>
          <p:cNvSpPr>
            <a:spLocks noChangeArrowheads="1"/>
          </p:cNvSpPr>
          <p:nvPr/>
        </p:nvSpPr>
        <p:spPr bwMode="auto">
          <a:xfrm>
            <a:off x="47625" y="355600"/>
            <a:ext cx="3084513" cy="1227138"/>
          </a:xfrm>
          <a:prstGeom prst="roundRect">
            <a:avLst>
              <a:gd name="adj" fmla="val 16667"/>
            </a:avLst>
          </a:prstGeom>
          <a:solidFill>
            <a:srgbClr val="FFEA18"/>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0000"/>
              </a:lnSpc>
            </a:pPr>
            <a:r>
              <a:rPr lang="en-US" altLang="en-US" sz="2800" b="1">
                <a:solidFill>
                  <a:srgbClr val="000000"/>
                </a:solidFill>
              </a:rPr>
              <a:t>double-stranded</a:t>
            </a:r>
            <a:br>
              <a:rPr lang="en-US" altLang="en-US" sz="2800" b="1">
                <a:solidFill>
                  <a:srgbClr val="000000"/>
                </a:solidFill>
              </a:rPr>
            </a:br>
            <a:r>
              <a:rPr lang="en-US" altLang="en-US" sz="2800" b="1">
                <a:solidFill>
                  <a:srgbClr val="000000"/>
                </a:solidFill>
              </a:rPr>
              <a:t>mitotic human</a:t>
            </a:r>
            <a:br>
              <a:rPr lang="en-US" altLang="en-US" sz="2800" b="1">
                <a:solidFill>
                  <a:srgbClr val="000000"/>
                </a:solidFill>
              </a:rPr>
            </a:br>
            <a:r>
              <a:rPr lang="en-US" altLang="en-US" sz="2800" b="1">
                <a:solidFill>
                  <a:srgbClr val="000000"/>
                </a:solidFill>
              </a:rPr>
              <a:t>chromosomes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7257B561-5F6B-124D-8B5A-02376BD48B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3600"/>
          <a:stretch>
            <a:fillRect/>
          </a:stretch>
        </p:blipFill>
        <p:spPr bwMode="auto">
          <a:xfrm>
            <a:off x="4538663" y="377825"/>
            <a:ext cx="4605337" cy="602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a:extLst>
              <a:ext uri="{FF2B5EF4-FFF2-40B4-BE49-F238E27FC236}">
                <a16:creationId xmlns:a16="http://schemas.microsoft.com/office/drawing/2014/main" id="{DD98A9EA-7EF7-2B42-BE3C-2862971F441F}"/>
              </a:ext>
            </a:extLst>
          </p:cNvPr>
          <p:cNvSpPr>
            <a:spLocks noGrp="1" noChangeArrowheads="1"/>
          </p:cNvSpPr>
          <p:nvPr>
            <p:ph type="title"/>
          </p:nvPr>
        </p:nvSpPr>
        <p:spPr>
          <a:noFill/>
        </p:spPr>
        <p:txBody>
          <a:bodyPr/>
          <a:lstStyle/>
          <a:p>
            <a:pPr eaLnBrk="1" hangingPunct="1"/>
            <a:r>
              <a:rPr lang="en-US" altLang="en-US" dirty="0"/>
              <a:t>Mitotic Chromosome </a:t>
            </a:r>
          </a:p>
        </p:txBody>
      </p:sp>
      <p:sp>
        <p:nvSpPr>
          <p:cNvPr id="387076" name="Rectangle 4" descr="Rectangle: Click to edit Master text styles&#13;&#10;Second level&#13;&#10;Third level&#13;&#10;Fourth level&#13;&#10;Fifth level">
            <a:extLst>
              <a:ext uri="{FF2B5EF4-FFF2-40B4-BE49-F238E27FC236}">
                <a16:creationId xmlns:a16="http://schemas.microsoft.com/office/drawing/2014/main" id="{143ECA0C-E888-4347-A1B8-A0A123A120B4}"/>
              </a:ext>
            </a:extLst>
          </p:cNvPr>
          <p:cNvSpPr>
            <a:spLocks noChangeArrowheads="1"/>
          </p:cNvSpPr>
          <p:nvPr/>
        </p:nvSpPr>
        <p:spPr bwMode="auto">
          <a:xfrm>
            <a:off x="536575" y="1323975"/>
            <a:ext cx="5287963"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20000"/>
              </a:spcBef>
              <a:buClr>
                <a:srgbClr val="0F116A"/>
              </a:buClr>
              <a:buSzPct val="120000"/>
              <a:buFont typeface="Wingdings" pitchFamily="2" charset="2"/>
              <a:buChar char="§"/>
            </a:pPr>
            <a:r>
              <a:rPr lang="en-US" altLang="en-US" sz="2800" b="1">
                <a:solidFill>
                  <a:srgbClr val="0F116A"/>
                </a:solidFill>
              </a:rPr>
              <a:t>Duplicated chromosome </a:t>
            </a:r>
          </a:p>
          <a:p>
            <a:pPr lvl="1" algn="l" eaLnBrk="1" hangingPunct="1">
              <a:spcBef>
                <a:spcPct val="20000"/>
              </a:spcBef>
              <a:buClr>
                <a:schemeClr val="tx1"/>
              </a:buClr>
              <a:buSzPct val="60000"/>
              <a:buFont typeface="Wingdings" pitchFamily="2" charset="2"/>
              <a:buChar char="u"/>
            </a:pPr>
            <a:r>
              <a:rPr lang="en-US" altLang="en-US" sz="2600" b="1"/>
              <a:t>2 </a:t>
            </a:r>
            <a:r>
              <a:rPr lang="en-US" altLang="en-US" sz="2600" b="1" u="sng">
                <a:solidFill>
                  <a:srgbClr val="CC0000"/>
                </a:solidFill>
              </a:rPr>
              <a:t>sister chromatids</a:t>
            </a:r>
            <a:endParaRPr lang="en-US" altLang="en-US" sz="2600" b="1"/>
          </a:p>
          <a:p>
            <a:pPr lvl="1" algn="l" eaLnBrk="1" hangingPunct="1">
              <a:spcBef>
                <a:spcPct val="20000"/>
              </a:spcBef>
              <a:buClr>
                <a:schemeClr val="tx1"/>
              </a:buClr>
              <a:buSzPct val="60000"/>
              <a:buFont typeface="Wingdings" pitchFamily="2" charset="2"/>
              <a:buChar char="u"/>
            </a:pPr>
            <a:r>
              <a:rPr lang="en-US" altLang="en-US" sz="2600" b="1"/>
              <a:t>narrow at </a:t>
            </a:r>
            <a:r>
              <a:rPr lang="en-US" altLang="en-US" sz="2600" b="1" u="sng">
                <a:solidFill>
                  <a:srgbClr val="CC0000"/>
                </a:solidFill>
              </a:rPr>
              <a:t>centromeres</a:t>
            </a:r>
            <a:endParaRPr lang="en-US" altLang="en-US" sz="2600" b="1"/>
          </a:p>
          <a:p>
            <a:pPr lvl="1" algn="l" eaLnBrk="1" hangingPunct="1">
              <a:spcBef>
                <a:spcPct val="20000"/>
              </a:spcBef>
              <a:buClr>
                <a:schemeClr val="tx1"/>
              </a:buClr>
              <a:buSzPct val="60000"/>
              <a:buFont typeface="Wingdings" pitchFamily="2" charset="2"/>
              <a:buChar char="u"/>
            </a:pPr>
            <a:r>
              <a:rPr lang="en-US" altLang="en-US" sz="2600" b="1"/>
              <a:t>contain identical </a:t>
            </a:r>
            <a:br>
              <a:rPr lang="en-US" altLang="en-US" sz="2600" b="1"/>
            </a:br>
            <a:r>
              <a:rPr lang="en-US" altLang="en-US" sz="2600" b="1"/>
              <a:t>copies of original DNA</a:t>
            </a:r>
          </a:p>
        </p:txBody>
      </p:sp>
      <p:pic>
        <p:nvPicPr>
          <p:cNvPr id="58373" name="Picture 5" descr="11_08">
            <a:extLst>
              <a:ext uri="{FF2B5EF4-FFF2-40B4-BE49-F238E27FC236}">
                <a16:creationId xmlns:a16="http://schemas.microsoft.com/office/drawing/2014/main" id="{A4AFA62F-52DD-7742-9F93-3173E69DC4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4626" t="19501" r="6750" b="19501"/>
          <a:stretch>
            <a:fillRect/>
          </a:stretch>
        </p:blipFill>
        <p:spPr bwMode="auto">
          <a:xfrm>
            <a:off x="158750" y="4249738"/>
            <a:ext cx="3886200"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nvGrpSpPr>
          <p:cNvPr id="2" name="Group 66">
            <a:extLst>
              <a:ext uri="{FF2B5EF4-FFF2-40B4-BE49-F238E27FC236}">
                <a16:creationId xmlns:a16="http://schemas.microsoft.com/office/drawing/2014/main" id="{445C49AF-FD2F-1F42-BA52-5C616EF8EA80}"/>
              </a:ext>
            </a:extLst>
          </p:cNvPr>
          <p:cNvGrpSpPr>
            <a:grpSpLocks/>
          </p:cNvGrpSpPr>
          <p:nvPr/>
        </p:nvGrpSpPr>
        <p:grpSpPr bwMode="auto">
          <a:xfrm>
            <a:off x="71438" y="3727450"/>
            <a:ext cx="1481137" cy="682625"/>
            <a:chOff x="30" y="2480"/>
            <a:chExt cx="933" cy="430"/>
          </a:xfrm>
        </p:grpSpPr>
        <p:sp>
          <p:nvSpPr>
            <p:cNvPr id="58413" name="Freeform 9">
              <a:extLst>
                <a:ext uri="{FF2B5EF4-FFF2-40B4-BE49-F238E27FC236}">
                  <a16:creationId xmlns:a16="http://schemas.microsoft.com/office/drawing/2014/main" id="{0507AE35-B17D-0549-B10F-EF3AEB9F5F39}"/>
                </a:ext>
              </a:extLst>
            </p:cNvPr>
            <p:cNvSpPr>
              <a:spLocks/>
            </p:cNvSpPr>
            <p:nvPr/>
          </p:nvSpPr>
          <p:spPr bwMode="auto">
            <a:xfrm>
              <a:off x="250" y="2755"/>
              <a:ext cx="380" cy="155"/>
            </a:xfrm>
            <a:custGeom>
              <a:avLst/>
              <a:gdLst>
                <a:gd name="T0" fmla="*/ 0 w 380"/>
                <a:gd name="T1" fmla="*/ 140 h 155"/>
                <a:gd name="T2" fmla="*/ 225 w 380"/>
                <a:gd name="T3" fmla="*/ 0 h 155"/>
                <a:gd name="T4" fmla="*/ 380 w 380"/>
                <a:gd name="T5" fmla="*/ 155 h 155"/>
                <a:gd name="T6" fmla="*/ 0 60000 65536"/>
                <a:gd name="T7" fmla="*/ 0 60000 65536"/>
                <a:gd name="T8" fmla="*/ 0 60000 65536"/>
                <a:gd name="T9" fmla="*/ 0 w 380"/>
                <a:gd name="T10" fmla="*/ 0 h 155"/>
                <a:gd name="T11" fmla="*/ 380 w 380"/>
                <a:gd name="T12" fmla="*/ 155 h 155"/>
              </a:gdLst>
              <a:ahLst/>
              <a:cxnLst>
                <a:cxn ang="T6">
                  <a:pos x="T0" y="T1"/>
                </a:cxn>
                <a:cxn ang="T7">
                  <a:pos x="T2" y="T3"/>
                </a:cxn>
                <a:cxn ang="T8">
                  <a:pos x="T4" y="T5"/>
                </a:cxn>
              </a:cxnLst>
              <a:rect l="T9" t="T10" r="T11" b="T12"/>
              <a:pathLst>
                <a:path w="380" h="155">
                  <a:moveTo>
                    <a:pt x="0" y="140"/>
                  </a:moveTo>
                  <a:lnTo>
                    <a:pt x="225" y="0"/>
                  </a:lnTo>
                  <a:lnTo>
                    <a:pt x="380" y="15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8414" name="Rectangle 10">
              <a:extLst>
                <a:ext uri="{FF2B5EF4-FFF2-40B4-BE49-F238E27FC236}">
                  <a16:creationId xmlns:a16="http://schemas.microsoft.com/office/drawing/2014/main" id="{785FDC88-3CFD-DC44-A6C1-728A191680EF}"/>
                </a:ext>
              </a:extLst>
            </p:cNvPr>
            <p:cNvSpPr>
              <a:spLocks noChangeArrowheads="1"/>
            </p:cNvSpPr>
            <p:nvPr/>
          </p:nvSpPr>
          <p:spPr bwMode="auto">
            <a:xfrm>
              <a:off x="30" y="2480"/>
              <a:ext cx="933" cy="262"/>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tIns="0" rIns="4572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600" b="1">
                  <a:solidFill>
                    <a:srgbClr val="000000"/>
                  </a:solidFill>
                </a:rPr>
                <a:t>homologous</a:t>
              </a:r>
            </a:p>
            <a:p>
              <a:pPr eaLnBrk="1" hangingPunct="1">
                <a:lnSpc>
                  <a:spcPct val="85000"/>
                </a:lnSpc>
              </a:pPr>
              <a:r>
                <a:rPr lang="en-US" altLang="en-US" sz="1600" b="1">
                  <a:solidFill>
                    <a:srgbClr val="000000"/>
                  </a:solidFill>
                </a:rPr>
                <a:t>chromosomes</a:t>
              </a:r>
              <a:endParaRPr lang="en-US" altLang="en-US" sz="1600" b="1"/>
            </a:p>
          </p:txBody>
        </p:sp>
      </p:grpSp>
      <p:grpSp>
        <p:nvGrpSpPr>
          <p:cNvPr id="3" name="Group 68">
            <a:extLst>
              <a:ext uri="{FF2B5EF4-FFF2-40B4-BE49-F238E27FC236}">
                <a16:creationId xmlns:a16="http://schemas.microsoft.com/office/drawing/2014/main" id="{B5B76AD1-C465-FC46-B08A-523E97FA44AE}"/>
              </a:ext>
            </a:extLst>
          </p:cNvPr>
          <p:cNvGrpSpPr>
            <a:grpSpLocks/>
          </p:cNvGrpSpPr>
          <p:nvPr/>
        </p:nvGrpSpPr>
        <p:grpSpPr bwMode="auto">
          <a:xfrm>
            <a:off x="2405063" y="3727450"/>
            <a:ext cx="1481137" cy="642938"/>
            <a:chOff x="1515" y="2480"/>
            <a:chExt cx="933" cy="405"/>
          </a:xfrm>
        </p:grpSpPr>
        <p:sp>
          <p:nvSpPr>
            <p:cNvPr id="58402" name="Rectangle 42">
              <a:extLst>
                <a:ext uri="{FF2B5EF4-FFF2-40B4-BE49-F238E27FC236}">
                  <a16:creationId xmlns:a16="http://schemas.microsoft.com/office/drawing/2014/main" id="{E7DB529D-A3D9-2D49-9839-9A9D25CDA0D1}"/>
                </a:ext>
              </a:extLst>
            </p:cNvPr>
            <p:cNvSpPr>
              <a:spLocks noChangeArrowheads="1"/>
            </p:cNvSpPr>
            <p:nvPr/>
          </p:nvSpPr>
          <p:spPr bwMode="auto">
            <a:xfrm>
              <a:off x="1515" y="2480"/>
              <a:ext cx="933" cy="262"/>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tIns="0" rIns="4572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600" b="1">
                  <a:solidFill>
                    <a:srgbClr val="000000"/>
                  </a:solidFill>
                </a:rPr>
                <a:t>homologous</a:t>
              </a:r>
            </a:p>
            <a:p>
              <a:pPr eaLnBrk="1" hangingPunct="1">
                <a:lnSpc>
                  <a:spcPct val="85000"/>
                </a:lnSpc>
              </a:pPr>
              <a:r>
                <a:rPr lang="en-US" altLang="en-US" sz="1600" b="1">
                  <a:solidFill>
                    <a:srgbClr val="000000"/>
                  </a:solidFill>
                </a:rPr>
                <a:t>chromosomes</a:t>
              </a:r>
              <a:endParaRPr lang="en-US" altLang="en-US" sz="1600" b="1"/>
            </a:p>
          </p:txBody>
        </p:sp>
        <p:grpSp>
          <p:nvGrpSpPr>
            <p:cNvPr id="58403" name="Group 67">
              <a:extLst>
                <a:ext uri="{FF2B5EF4-FFF2-40B4-BE49-F238E27FC236}">
                  <a16:creationId xmlns:a16="http://schemas.microsoft.com/office/drawing/2014/main" id="{F6A9C80C-21AE-C947-84E6-EABAF877AE6D}"/>
                </a:ext>
              </a:extLst>
            </p:cNvPr>
            <p:cNvGrpSpPr>
              <a:grpSpLocks/>
            </p:cNvGrpSpPr>
            <p:nvPr/>
          </p:nvGrpSpPr>
          <p:grpSpPr bwMode="auto">
            <a:xfrm>
              <a:off x="1572" y="2723"/>
              <a:ext cx="805" cy="162"/>
              <a:chOff x="1572" y="2723"/>
              <a:chExt cx="805" cy="162"/>
            </a:xfrm>
          </p:grpSpPr>
          <p:grpSp>
            <p:nvGrpSpPr>
              <p:cNvPr id="58404" name="Group 33">
                <a:extLst>
                  <a:ext uri="{FF2B5EF4-FFF2-40B4-BE49-F238E27FC236}">
                    <a16:creationId xmlns:a16="http://schemas.microsoft.com/office/drawing/2014/main" id="{F953A553-90F0-7342-BA73-D6FD3E94011C}"/>
                  </a:ext>
                </a:extLst>
              </p:cNvPr>
              <p:cNvGrpSpPr>
                <a:grpSpLocks/>
              </p:cNvGrpSpPr>
              <p:nvPr/>
            </p:nvGrpSpPr>
            <p:grpSpPr bwMode="auto">
              <a:xfrm>
                <a:off x="2062" y="2833"/>
                <a:ext cx="315" cy="52"/>
                <a:chOff x="4322" y="988"/>
                <a:chExt cx="530" cy="57"/>
              </a:xfrm>
            </p:grpSpPr>
            <p:sp>
              <p:nvSpPr>
                <p:cNvPr id="58410" name="Line 34">
                  <a:extLst>
                    <a:ext uri="{FF2B5EF4-FFF2-40B4-BE49-F238E27FC236}">
                      <a16:creationId xmlns:a16="http://schemas.microsoft.com/office/drawing/2014/main" id="{F290A6CA-C9E8-A24B-A21F-8867329CD6BE}"/>
                    </a:ext>
                  </a:extLst>
                </p:cNvPr>
                <p:cNvSpPr>
                  <a:spLocks noChangeShapeType="1"/>
                </p:cNvSpPr>
                <p:nvPr/>
              </p:nvSpPr>
              <p:spPr bwMode="auto">
                <a:xfrm>
                  <a:off x="4851" y="988"/>
                  <a:ext cx="1" cy="5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11" name="Line 35">
                  <a:extLst>
                    <a:ext uri="{FF2B5EF4-FFF2-40B4-BE49-F238E27FC236}">
                      <a16:creationId xmlns:a16="http://schemas.microsoft.com/office/drawing/2014/main" id="{4D32E8F2-27C5-8541-8EE9-49E98EB14A85}"/>
                    </a:ext>
                  </a:extLst>
                </p:cNvPr>
                <p:cNvSpPr>
                  <a:spLocks noChangeShapeType="1"/>
                </p:cNvSpPr>
                <p:nvPr/>
              </p:nvSpPr>
              <p:spPr bwMode="auto">
                <a:xfrm>
                  <a:off x="4322" y="988"/>
                  <a:ext cx="529"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12" name="Line 36">
                  <a:extLst>
                    <a:ext uri="{FF2B5EF4-FFF2-40B4-BE49-F238E27FC236}">
                      <a16:creationId xmlns:a16="http://schemas.microsoft.com/office/drawing/2014/main" id="{389E7D9F-3175-534C-988E-9EB933DF4F09}"/>
                    </a:ext>
                  </a:extLst>
                </p:cNvPr>
                <p:cNvSpPr>
                  <a:spLocks noChangeShapeType="1"/>
                </p:cNvSpPr>
                <p:nvPr/>
              </p:nvSpPr>
              <p:spPr bwMode="auto">
                <a:xfrm flipV="1">
                  <a:off x="4322" y="988"/>
                  <a:ext cx="1" cy="5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8405" name="Group 38">
                <a:extLst>
                  <a:ext uri="{FF2B5EF4-FFF2-40B4-BE49-F238E27FC236}">
                    <a16:creationId xmlns:a16="http://schemas.microsoft.com/office/drawing/2014/main" id="{6AE023FB-B245-AB46-BFA4-9C8E03E7DFC0}"/>
                  </a:ext>
                </a:extLst>
              </p:cNvPr>
              <p:cNvGrpSpPr>
                <a:grpSpLocks/>
              </p:cNvGrpSpPr>
              <p:nvPr/>
            </p:nvGrpSpPr>
            <p:grpSpPr bwMode="auto">
              <a:xfrm>
                <a:off x="1572" y="2833"/>
                <a:ext cx="295" cy="52"/>
                <a:chOff x="4322" y="988"/>
                <a:chExt cx="530" cy="57"/>
              </a:xfrm>
            </p:grpSpPr>
            <p:sp>
              <p:nvSpPr>
                <p:cNvPr id="58407" name="Line 39">
                  <a:extLst>
                    <a:ext uri="{FF2B5EF4-FFF2-40B4-BE49-F238E27FC236}">
                      <a16:creationId xmlns:a16="http://schemas.microsoft.com/office/drawing/2014/main" id="{2CA2F80A-94D9-FA4D-850F-B57284E0CA85}"/>
                    </a:ext>
                  </a:extLst>
                </p:cNvPr>
                <p:cNvSpPr>
                  <a:spLocks noChangeShapeType="1"/>
                </p:cNvSpPr>
                <p:nvPr/>
              </p:nvSpPr>
              <p:spPr bwMode="auto">
                <a:xfrm>
                  <a:off x="4851" y="988"/>
                  <a:ext cx="1" cy="5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08" name="Line 40">
                  <a:extLst>
                    <a:ext uri="{FF2B5EF4-FFF2-40B4-BE49-F238E27FC236}">
                      <a16:creationId xmlns:a16="http://schemas.microsoft.com/office/drawing/2014/main" id="{9B70B982-1374-7447-993E-5B8104E561C6}"/>
                    </a:ext>
                  </a:extLst>
                </p:cNvPr>
                <p:cNvSpPr>
                  <a:spLocks noChangeShapeType="1"/>
                </p:cNvSpPr>
                <p:nvPr/>
              </p:nvSpPr>
              <p:spPr bwMode="auto">
                <a:xfrm>
                  <a:off x="4322" y="988"/>
                  <a:ext cx="529"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09" name="Line 41">
                  <a:extLst>
                    <a:ext uri="{FF2B5EF4-FFF2-40B4-BE49-F238E27FC236}">
                      <a16:creationId xmlns:a16="http://schemas.microsoft.com/office/drawing/2014/main" id="{E72CADFF-4050-3F4C-B227-AE8EABB6B410}"/>
                    </a:ext>
                  </a:extLst>
                </p:cNvPr>
                <p:cNvSpPr>
                  <a:spLocks noChangeShapeType="1"/>
                </p:cNvSpPr>
                <p:nvPr/>
              </p:nvSpPr>
              <p:spPr bwMode="auto">
                <a:xfrm flipV="1">
                  <a:off x="4322" y="988"/>
                  <a:ext cx="1" cy="5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8406" name="Freeform 37">
                <a:extLst>
                  <a:ext uri="{FF2B5EF4-FFF2-40B4-BE49-F238E27FC236}">
                    <a16:creationId xmlns:a16="http://schemas.microsoft.com/office/drawing/2014/main" id="{104D0FE1-AFE9-DB46-8262-B9F9CC86A6FE}"/>
                  </a:ext>
                </a:extLst>
              </p:cNvPr>
              <p:cNvSpPr>
                <a:spLocks/>
              </p:cNvSpPr>
              <p:nvPr/>
            </p:nvSpPr>
            <p:spPr bwMode="auto">
              <a:xfrm>
                <a:off x="1711" y="2723"/>
                <a:ext cx="531" cy="105"/>
              </a:xfrm>
              <a:custGeom>
                <a:avLst/>
                <a:gdLst>
                  <a:gd name="T0" fmla="*/ 313 w 901"/>
                  <a:gd name="T1" fmla="*/ 46 h 240"/>
                  <a:gd name="T2" fmla="*/ 172 w 901"/>
                  <a:gd name="T3" fmla="*/ 0 h 240"/>
                  <a:gd name="T4" fmla="*/ 0 w 901"/>
                  <a:gd name="T5" fmla="*/ 46 h 240"/>
                  <a:gd name="T6" fmla="*/ 0 60000 65536"/>
                  <a:gd name="T7" fmla="*/ 0 60000 65536"/>
                  <a:gd name="T8" fmla="*/ 0 60000 65536"/>
                  <a:gd name="T9" fmla="*/ 0 w 901"/>
                  <a:gd name="T10" fmla="*/ 0 h 240"/>
                  <a:gd name="T11" fmla="*/ 901 w 901"/>
                  <a:gd name="T12" fmla="*/ 240 h 240"/>
                </a:gdLst>
                <a:ahLst/>
                <a:cxnLst>
                  <a:cxn ang="T6">
                    <a:pos x="T0" y="T1"/>
                  </a:cxn>
                  <a:cxn ang="T7">
                    <a:pos x="T2" y="T3"/>
                  </a:cxn>
                  <a:cxn ang="T8">
                    <a:pos x="T4" y="T5"/>
                  </a:cxn>
                </a:cxnLst>
                <a:rect l="T9" t="T10" r="T11" b="T12"/>
                <a:pathLst>
                  <a:path w="901" h="240">
                    <a:moveTo>
                      <a:pt x="901" y="240"/>
                    </a:moveTo>
                    <a:lnTo>
                      <a:pt x="496" y="0"/>
                    </a:lnTo>
                    <a:lnTo>
                      <a:pt x="0" y="240"/>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grpSp>
        <p:nvGrpSpPr>
          <p:cNvPr id="7" name="Group 69">
            <a:extLst>
              <a:ext uri="{FF2B5EF4-FFF2-40B4-BE49-F238E27FC236}">
                <a16:creationId xmlns:a16="http://schemas.microsoft.com/office/drawing/2014/main" id="{56A49238-C14C-AA42-9EF7-FEAED71743BD}"/>
              </a:ext>
            </a:extLst>
          </p:cNvPr>
          <p:cNvGrpSpPr>
            <a:grpSpLocks/>
          </p:cNvGrpSpPr>
          <p:nvPr/>
        </p:nvGrpSpPr>
        <p:grpSpPr bwMode="auto">
          <a:xfrm>
            <a:off x="2274888" y="6215063"/>
            <a:ext cx="1785937" cy="403225"/>
            <a:chOff x="1433" y="4047"/>
            <a:chExt cx="1125" cy="254"/>
          </a:xfrm>
        </p:grpSpPr>
        <p:sp>
          <p:nvSpPr>
            <p:cNvPr id="58381" name="Rectangle 43">
              <a:extLst>
                <a:ext uri="{FF2B5EF4-FFF2-40B4-BE49-F238E27FC236}">
                  <a16:creationId xmlns:a16="http://schemas.microsoft.com/office/drawing/2014/main" id="{7E13D8C2-C014-D743-93F5-760FDA3E7D48}"/>
                </a:ext>
              </a:extLst>
            </p:cNvPr>
            <p:cNvSpPr>
              <a:spLocks noChangeArrowheads="1"/>
            </p:cNvSpPr>
            <p:nvPr/>
          </p:nvSpPr>
          <p:spPr bwMode="auto">
            <a:xfrm>
              <a:off x="1433" y="4170"/>
              <a:ext cx="1125" cy="131"/>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tIns="0" rIns="4572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600" b="1">
                  <a:solidFill>
                    <a:srgbClr val="000000"/>
                  </a:solidFill>
                </a:rPr>
                <a:t>sister chromatids</a:t>
              </a:r>
              <a:endParaRPr lang="en-US" altLang="en-US" sz="1600" b="1"/>
            </a:p>
          </p:txBody>
        </p:sp>
        <p:grpSp>
          <p:nvGrpSpPr>
            <p:cNvPr id="58382" name="Group 54">
              <a:extLst>
                <a:ext uri="{FF2B5EF4-FFF2-40B4-BE49-F238E27FC236}">
                  <a16:creationId xmlns:a16="http://schemas.microsoft.com/office/drawing/2014/main" id="{A2B327F6-DF9A-3947-827F-25CEED614FD4}"/>
                </a:ext>
              </a:extLst>
            </p:cNvPr>
            <p:cNvGrpSpPr>
              <a:grpSpLocks/>
            </p:cNvGrpSpPr>
            <p:nvPr/>
          </p:nvGrpSpPr>
          <p:grpSpPr bwMode="auto">
            <a:xfrm>
              <a:off x="1581" y="4047"/>
              <a:ext cx="344" cy="129"/>
              <a:chOff x="1581" y="4047"/>
              <a:chExt cx="344" cy="129"/>
            </a:xfrm>
          </p:grpSpPr>
          <p:grpSp>
            <p:nvGrpSpPr>
              <p:cNvPr id="58393" name="Group 45">
                <a:extLst>
                  <a:ext uri="{FF2B5EF4-FFF2-40B4-BE49-F238E27FC236}">
                    <a16:creationId xmlns:a16="http://schemas.microsoft.com/office/drawing/2014/main" id="{8D75B22E-4EF6-D64B-80EC-63A3BB55B90A}"/>
                  </a:ext>
                </a:extLst>
              </p:cNvPr>
              <p:cNvGrpSpPr>
                <a:grpSpLocks/>
              </p:cNvGrpSpPr>
              <p:nvPr/>
            </p:nvGrpSpPr>
            <p:grpSpPr bwMode="auto">
              <a:xfrm>
                <a:off x="1826" y="4047"/>
                <a:ext cx="99" cy="43"/>
                <a:chOff x="3926" y="3102"/>
                <a:chExt cx="183" cy="43"/>
              </a:xfrm>
            </p:grpSpPr>
            <p:sp>
              <p:nvSpPr>
                <p:cNvPr id="58399" name="Line 46">
                  <a:extLst>
                    <a:ext uri="{FF2B5EF4-FFF2-40B4-BE49-F238E27FC236}">
                      <a16:creationId xmlns:a16="http://schemas.microsoft.com/office/drawing/2014/main" id="{1594D512-B7F1-4B46-A60B-CB68F6782AF4}"/>
                    </a:ext>
                  </a:extLst>
                </p:cNvPr>
                <p:cNvSpPr>
                  <a:spLocks noChangeShapeType="1"/>
                </p:cNvSpPr>
                <p:nvPr/>
              </p:nvSpPr>
              <p:spPr bwMode="auto">
                <a:xfrm flipV="1">
                  <a:off x="4108" y="3102"/>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00" name="Line 47">
                  <a:extLst>
                    <a:ext uri="{FF2B5EF4-FFF2-40B4-BE49-F238E27FC236}">
                      <a16:creationId xmlns:a16="http://schemas.microsoft.com/office/drawing/2014/main" id="{087E814D-651A-8D40-BF53-8841734B7F13}"/>
                    </a:ext>
                  </a:extLst>
                </p:cNvPr>
                <p:cNvSpPr>
                  <a:spLocks noChangeShapeType="1"/>
                </p:cNvSpPr>
                <p:nvPr/>
              </p:nvSpPr>
              <p:spPr bwMode="auto">
                <a:xfrm>
                  <a:off x="3926" y="3144"/>
                  <a:ext cx="18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01" name="Line 48">
                  <a:extLst>
                    <a:ext uri="{FF2B5EF4-FFF2-40B4-BE49-F238E27FC236}">
                      <a16:creationId xmlns:a16="http://schemas.microsoft.com/office/drawing/2014/main" id="{C01A8A15-1EA9-1149-BF1E-48028B202C09}"/>
                    </a:ext>
                  </a:extLst>
                </p:cNvPr>
                <p:cNvSpPr>
                  <a:spLocks noChangeShapeType="1"/>
                </p:cNvSpPr>
                <p:nvPr/>
              </p:nvSpPr>
              <p:spPr bwMode="auto">
                <a:xfrm>
                  <a:off x="3926" y="3102"/>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8394" name="Group 49">
                <a:extLst>
                  <a:ext uri="{FF2B5EF4-FFF2-40B4-BE49-F238E27FC236}">
                    <a16:creationId xmlns:a16="http://schemas.microsoft.com/office/drawing/2014/main" id="{C0531ECF-4957-FB4B-B5BF-11ED4AD3FBB1}"/>
                  </a:ext>
                </a:extLst>
              </p:cNvPr>
              <p:cNvGrpSpPr>
                <a:grpSpLocks/>
              </p:cNvGrpSpPr>
              <p:nvPr/>
            </p:nvGrpSpPr>
            <p:grpSpPr bwMode="auto">
              <a:xfrm>
                <a:off x="1581" y="4052"/>
                <a:ext cx="103" cy="43"/>
                <a:chOff x="3521" y="3102"/>
                <a:chExt cx="191" cy="43"/>
              </a:xfrm>
            </p:grpSpPr>
            <p:sp>
              <p:nvSpPr>
                <p:cNvPr id="58396" name="Line 50">
                  <a:extLst>
                    <a:ext uri="{FF2B5EF4-FFF2-40B4-BE49-F238E27FC236}">
                      <a16:creationId xmlns:a16="http://schemas.microsoft.com/office/drawing/2014/main" id="{0B45ADFE-E7CE-CB43-BBD3-E35B317F6F79}"/>
                    </a:ext>
                  </a:extLst>
                </p:cNvPr>
                <p:cNvSpPr>
                  <a:spLocks noChangeShapeType="1"/>
                </p:cNvSpPr>
                <p:nvPr/>
              </p:nvSpPr>
              <p:spPr bwMode="auto">
                <a:xfrm flipV="1">
                  <a:off x="3711" y="3102"/>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97" name="Line 51">
                  <a:extLst>
                    <a:ext uri="{FF2B5EF4-FFF2-40B4-BE49-F238E27FC236}">
                      <a16:creationId xmlns:a16="http://schemas.microsoft.com/office/drawing/2014/main" id="{2E4AE64A-1E60-0040-AC6F-FE79D96CCE9E}"/>
                    </a:ext>
                  </a:extLst>
                </p:cNvPr>
                <p:cNvSpPr>
                  <a:spLocks noChangeShapeType="1"/>
                </p:cNvSpPr>
                <p:nvPr/>
              </p:nvSpPr>
              <p:spPr bwMode="auto">
                <a:xfrm>
                  <a:off x="3521" y="3144"/>
                  <a:ext cx="19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98" name="Line 52">
                  <a:extLst>
                    <a:ext uri="{FF2B5EF4-FFF2-40B4-BE49-F238E27FC236}">
                      <a16:creationId xmlns:a16="http://schemas.microsoft.com/office/drawing/2014/main" id="{99B5ACE5-46B0-E342-A554-4AF063CC7E3A}"/>
                    </a:ext>
                  </a:extLst>
                </p:cNvPr>
                <p:cNvSpPr>
                  <a:spLocks noChangeShapeType="1"/>
                </p:cNvSpPr>
                <p:nvPr/>
              </p:nvSpPr>
              <p:spPr bwMode="auto">
                <a:xfrm>
                  <a:off x="3521" y="3102"/>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8395" name="Freeform 53">
                <a:extLst>
                  <a:ext uri="{FF2B5EF4-FFF2-40B4-BE49-F238E27FC236}">
                    <a16:creationId xmlns:a16="http://schemas.microsoft.com/office/drawing/2014/main" id="{FC009FCD-42B4-7C4B-AF9B-5240DDC65F44}"/>
                  </a:ext>
                </a:extLst>
              </p:cNvPr>
              <p:cNvSpPr>
                <a:spLocks/>
              </p:cNvSpPr>
              <p:nvPr/>
            </p:nvSpPr>
            <p:spPr bwMode="auto">
              <a:xfrm>
                <a:off x="1622" y="4094"/>
                <a:ext cx="273" cy="82"/>
              </a:xfrm>
              <a:custGeom>
                <a:avLst/>
                <a:gdLst>
                  <a:gd name="T0" fmla="*/ 180 w 413"/>
                  <a:gd name="T1" fmla="*/ 0 h 157"/>
                  <a:gd name="T2" fmla="*/ 91 w 413"/>
                  <a:gd name="T3" fmla="*/ 43 h 157"/>
                  <a:gd name="T4" fmla="*/ 0 w 413"/>
                  <a:gd name="T5" fmla="*/ 0 h 157"/>
                  <a:gd name="T6" fmla="*/ 0 60000 65536"/>
                  <a:gd name="T7" fmla="*/ 0 60000 65536"/>
                  <a:gd name="T8" fmla="*/ 0 60000 65536"/>
                  <a:gd name="T9" fmla="*/ 0 w 413"/>
                  <a:gd name="T10" fmla="*/ 0 h 157"/>
                  <a:gd name="T11" fmla="*/ 413 w 413"/>
                  <a:gd name="T12" fmla="*/ 157 h 157"/>
                </a:gdLst>
                <a:ahLst/>
                <a:cxnLst>
                  <a:cxn ang="T6">
                    <a:pos x="T0" y="T1"/>
                  </a:cxn>
                  <a:cxn ang="T7">
                    <a:pos x="T2" y="T3"/>
                  </a:cxn>
                  <a:cxn ang="T8">
                    <a:pos x="T4" y="T5"/>
                  </a:cxn>
                </a:cxnLst>
                <a:rect l="T9" t="T10" r="T11" b="T12"/>
                <a:pathLst>
                  <a:path w="413" h="157">
                    <a:moveTo>
                      <a:pt x="413" y="0"/>
                    </a:moveTo>
                    <a:lnTo>
                      <a:pt x="207" y="157"/>
                    </a:lnTo>
                    <a:lnTo>
                      <a:pt x="0" y="0"/>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nvGrpSpPr>
            <p:cNvPr id="58383" name="Group 55">
              <a:extLst>
                <a:ext uri="{FF2B5EF4-FFF2-40B4-BE49-F238E27FC236}">
                  <a16:creationId xmlns:a16="http://schemas.microsoft.com/office/drawing/2014/main" id="{2006323D-09B5-1C40-A2BC-2DD8FA36F594}"/>
                </a:ext>
              </a:extLst>
            </p:cNvPr>
            <p:cNvGrpSpPr>
              <a:grpSpLocks/>
            </p:cNvGrpSpPr>
            <p:nvPr/>
          </p:nvGrpSpPr>
          <p:grpSpPr bwMode="auto">
            <a:xfrm>
              <a:off x="2086" y="4047"/>
              <a:ext cx="344" cy="129"/>
              <a:chOff x="1581" y="4047"/>
              <a:chExt cx="344" cy="129"/>
            </a:xfrm>
          </p:grpSpPr>
          <p:grpSp>
            <p:nvGrpSpPr>
              <p:cNvPr id="58384" name="Group 56">
                <a:extLst>
                  <a:ext uri="{FF2B5EF4-FFF2-40B4-BE49-F238E27FC236}">
                    <a16:creationId xmlns:a16="http://schemas.microsoft.com/office/drawing/2014/main" id="{AE52DA27-C546-0542-9052-848E8C1B97DA}"/>
                  </a:ext>
                </a:extLst>
              </p:cNvPr>
              <p:cNvGrpSpPr>
                <a:grpSpLocks/>
              </p:cNvGrpSpPr>
              <p:nvPr/>
            </p:nvGrpSpPr>
            <p:grpSpPr bwMode="auto">
              <a:xfrm>
                <a:off x="1826" y="4047"/>
                <a:ext cx="99" cy="43"/>
                <a:chOff x="3926" y="3102"/>
                <a:chExt cx="183" cy="43"/>
              </a:xfrm>
            </p:grpSpPr>
            <p:sp>
              <p:nvSpPr>
                <p:cNvPr id="58390" name="Line 57">
                  <a:extLst>
                    <a:ext uri="{FF2B5EF4-FFF2-40B4-BE49-F238E27FC236}">
                      <a16:creationId xmlns:a16="http://schemas.microsoft.com/office/drawing/2014/main" id="{FF991ECB-F94A-1544-90F2-E7489BE41F12}"/>
                    </a:ext>
                  </a:extLst>
                </p:cNvPr>
                <p:cNvSpPr>
                  <a:spLocks noChangeShapeType="1"/>
                </p:cNvSpPr>
                <p:nvPr/>
              </p:nvSpPr>
              <p:spPr bwMode="auto">
                <a:xfrm flipV="1">
                  <a:off x="4108" y="3102"/>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91" name="Line 58">
                  <a:extLst>
                    <a:ext uri="{FF2B5EF4-FFF2-40B4-BE49-F238E27FC236}">
                      <a16:creationId xmlns:a16="http://schemas.microsoft.com/office/drawing/2014/main" id="{70683FDF-F2F2-DA42-997D-6B482B5441A8}"/>
                    </a:ext>
                  </a:extLst>
                </p:cNvPr>
                <p:cNvSpPr>
                  <a:spLocks noChangeShapeType="1"/>
                </p:cNvSpPr>
                <p:nvPr/>
              </p:nvSpPr>
              <p:spPr bwMode="auto">
                <a:xfrm>
                  <a:off x="3926" y="3144"/>
                  <a:ext cx="18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92" name="Line 59">
                  <a:extLst>
                    <a:ext uri="{FF2B5EF4-FFF2-40B4-BE49-F238E27FC236}">
                      <a16:creationId xmlns:a16="http://schemas.microsoft.com/office/drawing/2014/main" id="{F328EA55-2D8A-5549-8E54-A9E4013C0715}"/>
                    </a:ext>
                  </a:extLst>
                </p:cNvPr>
                <p:cNvSpPr>
                  <a:spLocks noChangeShapeType="1"/>
                </p:cNvSpPr>
                <p:nvPr/>
              </p:nvSpPr>
              <p:spPr bwMode="auto">
                <a:xfrm>
                  <a:off x="3926" y="3102"/>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8385" name="Group 60">
                <a:extLst>
                  <a:ext uri="{FF2B5EF4-FFF2-40B4-BE49-F238E27FC236}">
                    <a16:creationId xmlns:a16="http://schemas.microsoft.com/office/drawing/2014/main" id="{5B4B2DAF-DD96-E149-834D-157BD718A4DB}"/>
                  </a:ext>
                </a:extLst>
              </p:cNvPr>
              <p:cNvGrpSpPr>
                <a:grpSpLocks/>
              </p:cNvGrpSpPr>
              <p:nvPr/>
            </p:nvGrpSpPr>
            <p:grpSpPr bwMode="auto">
              <a:xfrm>
                <a:off x="1581" y="4052"/>
                <a:ext cx="103" cy="43"/>
                <a:chOff x="3521" y="3102"/>
                <a:chExt cx="191" cy="43"/>
              </a:xfrm>
            </p:grpSpPr>
            <p:sp>
              <p:nvSpPr>
                <p:cNvPr id="58387" name="Line 61">
                  <a:extLst>
                    <a:ext uri="{FF2B5EF4-FFF2-40B4-BE49-F238E27FC236}">
                      <a16:creationId xmlns:a16="http://schemas.microsoft.com/office/drawing/2014/main" id="{1938B1F7-D7E8-F443-A6A1-8C316BC978BA}"/>
                    </a:ext>
                  </a:extLst>
                </p:cNvPr>
                <p:cNvSpPr>
                  <a:spLocks noChangeShapeType="1"/>
                </p:cNvSpPr>
                <p:nvPr/>
              </p:nvSpPr>
              <p:spPr bwMode="auto">
                <a:xfrm flipV="1">
                  <a:off x="3711" y="3102"/>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88" name="Line 62">
                  <a:extLst>
                    <a:ext uri="{FF2B5EF4-FFF2-40B4-BE49-F238E27FC236}">
                      <a16:creationId xmlns:a16="http://schemas.microsoft.com/office/drawing/2014/main" id="{669A2CE7-E34E-DB46-B07B-982823D7B918}"/>
                    </a:ext>
                  </a:extLst>
                </p:cNvPr>
                <p:cNvSpPr>
                  <a:spLocks noChangeShapeType="1"/>
                </p:cNvSpPr>
                <p:nvPr/>
              </p:nvSpPr>
              <p:spPr bwMode="auto">
                <a:xfrm>
                  <a:off x="3521" y="3144"/>
                  <a:ext cx="19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89" name="Line 63">
                  <a:extLst>
                    <a:ext uri="{FF2B5EF4-FFF2-40B4-BE49-F238E27FC236}">
                      <a16:creationId xmlns:a16="http://schemas.microsoft.com/office/drawing/2014/main" id="{79018BF6-6147-C04D-BCCE-A804F237EB49}"/>
                    </a:ext>
                  </a:extLst>
                </p:cNvPr>
                <p:cNvSpPr>
                  <a:spLocks noChangeShapeType="1"/>
                </p:cNvSpPr>
                <p:nvPr/>
              </p:nvSpPr>
              <p:spPr bwMode="auto">
                <a:xfrm>
                  <a:off x="3521" y="3102"/>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8386" name="Freeform 64">
                <a:extLst>
                  <a:ext uri="{FF2B5EF4-FFF2-40B4-BE49-F238E27FC236}">
                    <a16:creationId xmlns:a16="http://schemas.microsoft.com/office/drawing/2014/main" id="{E1BE92C8-8AB4-8749-8C72-F5C7E413022C}"/>
                  </a:ext>
                </a:extLst>
              </p:cNvPr>
              <p:cNvSpPr>
                <a:spLocks/>
              </p:cNvSpPr>
              <p:nvPr/>
            </p:nvSpPr>
            <p:spPr bwMode="auto">
              <a:xfrm>
                <a:off x="1622" y="4094"/>
                <a:ext cx="273" cy="82"/>
              </a:xfrm>
              <a:custGeom>
                <a:avLst/>
                <a:gdLst>
                  <a:gd name="T0" fmla="*/ 180 w 413"/>
                  <a:gd name="T1" fmla="*/ 0 h 157"/>
                  <a:gd name="T2" fmla="*/ 91 w 413"/>
                  <a:gd name="T3" fmla="*/ 43 h 157"/>
                  <a:gd name="T4" fmla="*/ 0 w 413"/>
                  <a:gd name="T5" fmla="*/ 0 h 157"/>
                  <a:gd name="T6" fmla="*/ 0 60000 65536"/>
                  <a:gd name="T7" fmla="*/ 0 60000 65536"/>
                  <a:gd name="T8" fmla="*/ 0 60000 65536"/>
                  <a:gd name="T9" fmla="*/ 0 w 413"/>
                  <a:gd name="T10" fmla="*/ 0 h 157"/>
                  <a:gd name="T11" fmla="*/ 413 w 413"/>
                  <a:gd name="T12" fmla="*/ 157 h 157"/>
                </a:gdLst>
                <a:ahLst/>
                <a:cxnLst>
                  <a:cxn ang="T6">
                    <a:pos x="T0" y="T1"/>
                  </a:cxn>
                  <a:cxn ang="T7">
                    <a:pos x="T2" y="T3"/>
                  </a:cxn>
                  <a:cxn ang="T8">
                    <a:pos x="T4" y="T5"/>
                  </a:cxn>
                </a:cxnLst>
                <a:rect l="T9" t="T10" r="T11" b="T12"/>
                <a:pathLst>
                  <a:path w="413" h="157">
                    <a:moveTo>
                      <a:pt x="413" y="0"/>
                    </a:moveTo>
                    <a:lnTo>
                      <a:pt x="207" y="157"/>
                    </a:lnTo>
                    <a:lnTo>
                      <a:pt x="0" y="0"/>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sp>
        <p:nvSpPr>
          <p:cNvPr id="58377" name="AutoShape 65">
            <a:extLst>
              <a:ext uri="{FF2B5EF4-FFF2-40B4-BE49-F238E27FC236}">
                <a16:creationId xmlns:a16="http://schemas.microsoft.com/office/drawing/2014/main" id="{EF9939CC-E474-9747-9A68-6B26034553FD}"/>
              </a:ext>
            </a:extLst>
          </p:cNvPr>
          <p:cNvSpPr>
            <a:spLocks noChangeArrowheads="1"/>
          </p:cNvSpPr>
          <p:nvPr/>
        </p:nvSpPr>
        <p:spPr bwMode="auto">
          <a:xfrm>
            <a:off x="1238250" y="5187950"/>
            <a:ext cx="1277938" cy="206375"/>
          </a:xfrm>
          <a:prstGeom prst="rightArrow">
            <a:avLst>
              <a:gd name="adj1" fmla="val 50398"/>
              <a:gd name="adj2" fmla="val 100768"/>
            </a:avLst>
          </a:prstGeom>
          <a:solidFill>
            <a:srgbClr val="FFEA18"/>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87142" name="Rectangle 70">
            <a:extLst>
              <a:ext uri="{FF2B5EF4-FFF2-40B4-BE49-F238E27FC236}">
                <a16:creationId xmlns:a16="http://schemas.microsoft.com/office/drawing/2014/main" id="{A4404620-46AE-2043-931C-8FF633526D78}"/>
              </a:ext>
            </a:extLst>
          </p:cNvPr>
          <p:cNvSpPr>
            <a:spLocks noChangeArrowheads="1"/>
          </p:cNvSpPr>
          <p:nvPr/>
        </p:nvSpPr>
        <p:spPr bwMode="auto">
          <a:xfrm>
            <a:off x="5532438" y="6457950"/>
            <a:ext cx="3532187" cy="336550"/>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1600" b="1" u="sng">
                <a:solidFill>
                  <a:srgbClr val="CC0000"/>
                </a:solidFill>
              </a:rPr>
              <a:t>homologous</a:t>
            </a:r>
            <a:r>
              <a:rPr lang="en-US" altLang="en-US" sz="1600" b="1">
                <a:solidFill>
                  <a:srgbClr val="000000"/>
                </a:solidFill>
              </a:rPr>
              <a:t> = “same information”</a:t>
            </a:r>
          </a:p>
        </p:txBody>
      </p:sp>
      <p:sp>
        <p:nvSpPr>
          <p:cNvPr id="387146" name="Rectangle 74">
            <a:extLst>
              <a:ext uri="{FF2B5EF4-FFF2-40B4-BE49-F238E27FC236}">
                <a16:creationId xmlns:a16="http://schemas.microsoft.com/office/drawing/2014/main" id="{9FDD3009-4E81-404A-A491-DD8E95B80EC1}"/>
              </a:ext>
            </a:extLst>
          </p:cNvPr>
          <p:cNvSpPr>
            <a:spLocks noChangeArrowheads="1"/>
          </p:cNvSpPr>
          <p:nvPr/>
        </p:nvSpPr>
        <p:spPr bwMode="auto">
          <a:xfrm>
            <a:off x="23813" y="6456363"/>
            <a:ext cx="1604962" cy="207962"/>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tIns="0" rIns="4572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600" b="1">
                <a:solidFill>
                  <a:schemeClr val="bg1"/>
                </a:solidFill>
              </a:rPr>
              <a:t>single-stranded</a:t>
            </a:r>
          </a:p>
        </p:txBody>
      </p:sp>
      <p:sp>
        <p:nvSpPr>
          <p:cNvPr id="387147" name="Rectangle 75">
            <a:extLst>
              <a:ext uri="{FF2B5EF4-FFF2-40B4-BE49-F238E27FC236}">
                <a16:creationId xmlns:a16="http://schemas.microsoft.com/office/drawing/2014/main" id="{F4516625-640D-D64B-9AB6-E79F881A54B5}"/>
              </a:ext>
            </a:extLst>
          </p:cNvPr>
          <p:cNvSpPr>
            <a:spLocks noChangeArrowheads="1"/>
          </p:cNvSpPr>
          <p:nvPr/>
        </p:nvSpPr>
        <p:spPr bwMode="auto">
          <a:xfrm>
            <a:off x="2325688" y="6634163"/>
            <a:ext cx="1684337" cy="207962"/>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tIns="0" rIns="4572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600" b="1">
                <a:solidFill>
                  <a:schemeClr val="bg1"/>
                </a:solidFill>
              </a:rPr>
              <a:t>double-stranded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7076">
                                            <p:txEl>
                                              <p:pRg st="0" end="0"/>
                                            </p:txEl>
                                          </p:spTgt>
                                        </p:tgtEl>
                                        <p:attrNameLst>
                                          <p:attrName>style.visibility</p:attrName>
                                        </p:attrNameLst>
                                      </p:cBhvr>
                                      <p:to>
                                        <p:strVal val="visible"/>
                                      </p:to>
                                    </p:set>
                                    <p:anim calcmode="lin" valueType="num">
                                      <p:cBhvr additive="base">
                                        <p:cTn id="7" dur="500" fill="hold"/>
                                        <p:tgtEl>
                                          <p:spTgt spid="38707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707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7076">
                                            <p:txEl>
                                              <p:pRg st="1" end="1"/>
                                            </p:txEl>
                                          </p:spTgt>
                                        </p:tgtEl>
                                        <p:attrNameLst>
                                          <p:attrName>style.visibility</p:attrName>
                                        </p:attrNameLst>
                                      </p:cBhvr>
                                      <p:to>
                                        <p:strVal val="visible"/>
                                      </p:to>
                                    </p:set>
                                    <p:anim calcmode="lin" valueType="num">
                                      <p:cBhvr additive="base">
                                        <p:cTn id="13" dur="500" fill="hold"/>
                                        <p:tgtEl>
                                          <p:spTgt spid="38707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7076">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7076">
                                            <p:txEl>
                                              <p:pRg st="2" end="2"/>
                                            </p:txEl>
                                          </p:spTgt>
                                        </p:tgtEl>
                                        <p:attrNameLst>
                                          <p:attrName>style.visibility</p:attrName>
                                        </p:attrNameLst>
                                      </p:cBhvr>
                                      <p:to>
                                        <p:strVal val="visible"/>
                                      </p:to>
                                    </p:set>
                                    <p:anim calcmode="lin" valueType="num">
                                      <p:cBhvr additive="base">
                                        <p:cTn id="19" dur="500" fill="hold"/>
                                        <p:tgtEl>
                                          <p:spTgt spid="38707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7076">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87076">
                                            <p:txEl>
                                              <p:pRg st="3" end="3"/>
                                            </p:txEl>
                                          </p:spTgt>
                                        </p:tgtEl>
                                        <p:attrNameLst>
                                          <p:attrName>style.visibility</p:attrName>
                                        </p:attrNameLst>
                                      </p:cBhvr>
                                      <p:to>
                                        <p:strVal val="visible"/>
                                      </p:to>
                                    </p:set>
                                    <p:anim calcmode="lin" valueType="num">
                                      <p:cBhvr additive="base">
                                        <p:cTn id="25" dur="500" fill="hold"/>
                                        <p:tgtEl>
                                          <p:spTgt spid="38707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87076">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subTnLst>
                                    <p:audio>
                                      <p:cMediaNode>
                                        <p:cTn display="0" masterRel="sameClick">
                                          <p:stCondLst>
                                            <p:cond evt="begin" delay="0">
                                              <p:tn val="29"/>
                                            </p:cond>
                                          </p:stCondLst>
                                          <p:endCondLst>
                                            <p:cond evt="onStopAudio" delay="0">
                                              <p:tgtEl>
                                                <p:sldTgt/>
                                              </p:tgtEl>
                                            </p:cond>
                                          </p:endCondLst>
                                        </p:cTn>
                                        <p:tgtEl>
                                          <p:sndTgt r:embed="rId4" name="Vibro Up"/>
                                        </p:tgtEl>
                                      </p:cMediaNode>
                                    </p:audio>
                                  </p:sub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87142"/>
                                        </p:tgtEl>
                                        <p:attrNameLst>
                                          <p:attrName>style.visibility</p:attrName>
                                        </p:attrNameLst>
                                      </p:cBhvr>
                                      <p:to>
                                        <p:strVal val="visible"/>
                                      </p:to>
                                    </p:set>
                                    <p:animEffect transition="in" filter="wipe(left)">
                                      <p:cBhvr>
                                        <p:cTn id="36" dur="500"/>
                                        <p:tgtEl>
                                          <p:spTgt spid="387142"/>
                                        </p:tgtEl>
                                      </p:cBhvr>
                                    </p:animEffect>
                                  </p:childTnLst>
                                  <p:subTnLst>
                                    <p:audio>
                                      <p:cMediaNode>
                                        <p:cTn display="0" masterRel="sameClick">
                                          <p:stCondLst>
                                            <p:cond evt="begin" delay="0">
                                              <p:tn val="34"/>
                                            </p:cond>
                                          </p:stCondLst>
                                          <p:endCondLst>
                                            <p:cond evt="onStopAudio" delay="0">
                                              <p:tgtEl>
                                                <p:sldTgt/>
                                              </p:tgtEl>
                                            </p:cond>
                                          </p:endCondLst>
                                        </p:cTn>
                                        <p:tgtEl>
                                          <p:sndTgt r:embed="rId5" name="Chimes"/>
                                        </p:tgtEl>
                                      </p:cMediaNode>
                                    </p:audio>
                                  </p:sub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87146"/>
                                        </p:tgtEl>
                                        <p:attrNameLst>
                                          <p:attrName>style.visibility</p:attrName>
                                        </p:attrNameLst>
                                      </p:cBhvr>
                                      <p:to>
                                        <p:strVal val="visible"/>
                                      </p:to>
                                    </p:set>
                                    <p:animEffect transition="in" filter="wipe(left)">
                                      <p:cBhvr>
                                        <p:cTn id="41" dur="500"/>
                                        <p:tgtEl>
                                          <p:spTgt spid="387146"/>
                                        </p:tgtEl>
                                      </p:cBhvr>
                                    </p:animEffect>
                                  </p:childTnLst>
                                  <p:subTnLst>
                                    <p:audio>
                                      <p:cMediaNode>
                                        <p:cTn display="0" masterRel="sameClick">
                                          <p:stCondLst>
                                            <p:cond evt="begin" delay="0">
                                              <p:tn val="39"/>
                                            </p:cond>
                                          </p:stCondLst>
                                          <p:endCondLst>
                                            <p:cond evt="onStopAudio" delay="0">
                                              <p:tgtEl>
                                                <p:sldTgt/>
                                              </p:tgtEl>
                                            </p:cond>
                                          </p:endCondLst>
                                        </p:cTn>
                                        <p:tgtEl>
                                          <p:sndTgt r:embed="rId5" name="Chimes"/>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left)">
                                      <p:cBhvr>
                                        <p:cTn id="46" dur="500"/>
                                        <p:tgtEl>
                                          <p:spTgt spid="3"/>
                                        </p:tgtEl>
                                      </p:cBhvr>
                                    </p:animEffect>
                                  </p:childTnLst>
                                  <p:subTnLst>
                                    <p:audio>
                                      <p:cMediaNode>
                                        <p:cTn display="0" masterRel="sameClick">
                                          <p:stCondLst>
                                            <p:cond evt="begin" delay="0">
                                              <p:tn val="44"/>
                                            </p:cond>
                                          </p:stCondLst>
                                          <p:endCondLst>
                                            <p:cond evt="onStopAudio" delay="0">
                                              <p:tgtEl>
                                                <p:sldTgt/>
                                              </p:tgtEl>
                                            </p:cond>
                                          </p:endCondLst>
                                        </p:cTn>
                                        <p:tgtEl>
                                          <p:sndTgt r:embed="rId4" name="Vibro Up"/>
                                        </p:tgtEl>
                                      </p:cMediaNode>
                                    </p:audio>
                                  </p:sub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87147"/>
                                        </p:tgtEl>
                                        <p:attrNameLst>
                                          <p:attrName>style.visibility</p:attrName>
                                        </p:attrNameLst>
                                      </p:cBhvr>
                                      <p:to>
                                        <p:strVal val="visible"/>
                                      </p:to>
                                    </p:set>
                                    <p:animEffect transition="in" filter="wipe(left)">
                                      <p:cBhvr>
                                        <p:cTn id="51" dur="500"/>
                                        <p:tgtEl>
                                          <p:spTgt spid="387147"/>
                                        </p:tgtEl>
                                      </p:cBhvr>
                                    </p:animEffect>
                                  </p:childTnLst>
                                  <p:subTnLst>
                                    <p:audio>
                                      <p:cMediaNode>
                                        <p:cTn display="0" masterRel="sameClick">
                                          <p:stCondLst>
                                            <p:cond evt="begin" delay="0">
                                              <p:tn val="49"/>
                                            </p:cond>
                                          </p:stCondLst>
                                          <p:endCondLst>
                                            <p:cond evt="onStopAudio" delay="0">
                                              <p:tgtEl>
                                                <p:sldTgt/>
                                              </p:tgtEl>
                                            </p:cond>
                                          </p:endCondLst>
                                        </p:cTn>
                                        <p:tgtEl>
                                          <p:sndTgt r:embed="rId5" name="Chimes"/>
                                        </p:tgtEl>
                                      </p:cMediaNode>
                                    </p:audio>
                                  </p:sub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4" name="Vibro Up"/>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6" grpId="0" build="p" autoUpdateAnimBg="0"/>
      <p:bldP spid="387142" grpId="0" animBg="1" autoUpdateAnimBg="0"/>
      <p:bldP spid="387146" grpId="0" animBg="1" autoUpdateAnimBg="0"/>
      <p:bldP spid="387147"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85BC47D0-DB20-7E4D-AF5C-E040A8524D79}"/>
              </a:ext>
            </a:extLst>
          </p:cNvPr>
          <p:cNvSpPr>
            <a:spLocks noGrp="1" noChangeArrowheads="1"/>
          </p:cNvSpPr>
          <p:nvPr>
            <p:ph type="title"/>
          </p:nvPr>
        </p:nvSpPr>
        <p:spPr/>
        <p:txBody>
          <a:bodyPr/>
          <a:lstStyle/>
          <a:p>
            <a:pPr eaLnBrk="1" hangingPunct="1"/>
            <a:r>
              <a:rPr lang="en-US" altLang="en-US" dirty="0"/>
              <a:t>Mitosis </a:t>
            </a:r>
          </a:p>
        </p:txBody>
      </p:sp>
      <p:sp>
        <p:nvSpPr>
          <p:cNvPr id="401411" name="Rectangle 3" descr="Rectangle: Click to edit Master text styles&#13;&#10;Second level&#13;&#10;Third level&#13;&#10;Fourth level&#13;&#10;Fifth level">
            <a:extLst>
              <a:ext uri="{FF2B5EF4-FFF2-40B4-BE49-F238E27FC236}">
                <a16:creationId xmlns:a16="http://schemas.microsoft.com/office/drawing/2014/main" id="{20324CE0-8EEA-5E40-B2C9-BCE9B786BE77}"/>
              </a:ext>
            </a:extLst>
          </p:cNvPr>
          <p:cNvSpPr>
            <a:spLocks noGrp="1" noChangeArrowheads="1"/>
          </p:cNvSpPr>
          <p:nvPr>
            <p:ph type="body" idx="1"/>
          </p:nvPr>
        </p:nvSpPr>
        <p:spPr>
          <a:xfrm>
            <a:off x="838200" y="1371600"/>
            <a:ext cx="6367463" cy="4605338"/>
          </a:xfrm>
        </p:spPr>
        <p:txBody>
          <a:bodyPr/>
          <a:lstStyle/>
          <a:p>
            <a:pPr eaLnBrk="1" hangingPunct="1"/>
            <a:r>
              <a:rPr lang="en-US" altLang="en-US" dirty="0"/>
              <a:t>Dividing cell’s DNA between </a:t>
            </a:r>
            <a:br>
              <a:rPr lang="en-US" altLang="en-US" dirty="0"/>
            </a:br>
            <a:r>
              <a:rPr lang="en-US" altLang="en-US" dirty="0"/>
              <a:t>2 daughter nuclei</a:t>
            </a:r>
          </a:p>
          <a:p>
            <a:pPr lvl="1" eaLnBrk="1" hangingPunct="1"/>
            <a:r>
              <a:rPr lang="en-US" altLang="en-US" dirty="0">
                <a:ea typeface="ＭＳ Ｐゴシック" panose="020B0600070205080204" pitchFamily="34" charset="-128"/>
              </a:rPr>
              <a:t>“dance of the chromosomes”</a:t>
            </a:r>
            <a:endParaRPr lang="en-US" altLang="en-US" u="sng" dirty="0">
              <a:solidFill>
                <a:schemeClr val="tx2"/>
              </a:solidFill>
              <a:ea typeface="ＭＳ Ｐゴシック" panose="020B0600070205080204" pitchFamily="34" charset="-128"/>
            </a:endParaRPr>
          </a:p>
          <a:p>
            <a:pPr eaLnBrk="1" hangingPunct="1"/>
            <a:r>
              <a:rPr lang="en-US" altLang="en-US" dirty="0"/>
              <a:t>4 phases</a:t>
            </a:r>
          </a:p>
          <a:p>
            <a:pPr lvl="1" eaLnBrk="1" hangingPunct="1"/>
            <a:r>
              <a:rPr lang="en-US" altLang="en-US" u="sng" dirty="0">
                <a:solidFill>
                  <a:srgbClr val="CC0000"/>
                </a:solidFill>
                <a:ea typeface="ＭＳ Ｐゴシック" panose="020B0600070205080204" pitchFamily="34" charset="-128"/>
              </a:rPr>
              <a:t>prophase</a:t>
            </a:r>
          </a:p>
          <a:p>
            <a:pPr lvl="1" eaLnBrk="1" hangingPunct="1"/>
            <a:r>
              <a:rPr lang="en-US" altLang="en-US" u="sng" dirty="0">
                <a:solidFill>
                  <a:srgbClr val="CC0000"/>
                </a:solidFill>
                <a:ea typeface="ＭＳ Ｐゴシック" panose="020B0600070205080204" pitchFamily="34" charset="-128"/>
              </a:rPr>
              <a:t>metaphase</a:t>
            </a:r>
          </a:p>
          <a:p>
            <a:pPr lvl="1" eaLnBrk="1" hangingPunct="1"/>
            <a:r>
              <a:rPr lang="en-US" altLang="en-US" u="sng" dirty="0">
                <a:solidFill>
                  <a:srgbClr val="CC0000"/>
                </a:solidFill>
                <a:ea typeface="ＭＳ Ｐゴシック" panose="020B0600070205080204" pitchFamily="34" charset="-128"/>
              </a:rPr>
              <a:t>anaphase</a:t>
            </a:r>
          </a:p>
          <a:p>
            <a:pPr lvl="1" eaLnBrk="1" hangingPunct="1"/>
            <a:r>
              <a:rPr lang="en-US" altLang="en-US" u="sng" dirty="0">
                <a:solidFill>
                  <a:srgbClr val="CC0000"/>
                </a:solidFill>
                <a:ea typeface="ＭＳ Ｐゴシック" panose="020B0600070205080204" pitchFamily="34" charset="-128"/>
              </a:rPr>
              <a:t>telophase</a:t>
            </a:r>
            <a:endParaRPr lang="en-US" altLang="en-US" b="0" dirty="0">
              <a:ea typeface="ＭＳ Ｐゴシック" panose="020B0600070205080204" pitchFamily="34" charset="-128"/>
            </a:endParaRPr>
          </a:p>
        </p:txBody>
      </p:sp>
      <p:pic>
        <p:nvPicPr>
          <p:cNvPr id="60420" name="Picture 4">
            <a:extLst>
              <a:ext uri="{FF2B5EF4-FFF2-40B4-BE49-F238E27FC236}">
                <a16:creationId xmlns:a16="http://schemas.microsoft.com/office/drawing/2014/main" id="{2353281C-AB9F-5A4F-AC68-A0802DF298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717"/>
          <a:stretch>
            <a:fillRect/>
          </a:stretch>
        </p:blipFill>
        <p:spPr bwMode="auto">
          <a:xfrm>
            <a:off x="4343400" y="3429000"/>
            <a:ext cx="4743450" cy="331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413" name="Picture 5" descr="new_cell_division">
            <a:extLst>
              <a:ext uri="{FF2B5EF4-FFF2-40B4-BE49-F238E27FC236}">
                <a16:creationId xmlns:a16="http://schemas.microsoft.com/office/drawing/2014/main" id="{10381004-C6DB-964F-A626-BDF6E5A7F5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333" t="21666" r="5000" b="30000"/>
          <a:stretch>
            <a:fillRect/>
          </a:stretch>
        </p:blipFill>
        <p:spPr bwMode="auto">
          <a:xfrm>
            <a:off x="6518275" y="371475"/>
            <a:ext cx="2562225" cy="1430338"/>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1411">
                                            <p:txEl>
                                              <p:pRg st="0" end="0"/>
                                            </p:txEl>
                                          </p:spTgt>
                                        </p:tgtEl>
                                        <p:attrNameLst>
                                          <p:attrName>style.visibility</p:attrName>
                                        </p:attrNameLst>
                                      </p:cBhvr>
                                      <p:to>
                                        <p:strVal val="visible"/>
                                      </p:to>
                                    </p:set>
                                    <p:anim calcmode="lin" valueType="num">
                                      <p:cBhvr additive="base">
                                        <p:cTn id="7" dur="500" fill="hold"/>
                                        <p:tgtEl>
                                          <p:spTgt spid="4014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141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1411">
                                            <p:txEl>
                                              <p:pRg st="1" end="1"/>
                                            </p:txEl>
                                          </p:spTgt>
                                        </p:tgtEl>
                                        <p:attrNameLst>
                                          <p:attrName>style.visibility</p:attrName>
                                        </p:attrNameLst>
                                      </p:cBhvr>
                                      <p:to>
                                        <p:strVal val="visible"/>
                                      </p:to>
                                    </p:set>
                                    <p:anim calcmode="lin" valueType="num">
                                      <p:cBhvr additive="base">
                                        <p:cTn id="13" dur="500" fill="hold"/>
                                        <p:tgtEl>
                                          <p:spTgt spid="40141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141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1411">
                                            <p:txEl>
                                              <p:pRg st="2" end="2"/>
                                            </p:txEl>
                                          </p:spTgt>
                                        </p:tgtEl>
                                        <p:attrNameLst>
                                          <p:attrName>style.visibility</p:attrName>
                                        </p:attrNameLst>
                                      </p:cBhvr>
                                      <p:to>
                                        <p:strVal val="visible"/>
                                      </p:to>
                                    </p:set>
                                    <p:anim calcmode="lin" valueType="num">
                                      <p:cBhvr additive="base">
                                        <p:cTn id="19" dur="500" fill="hold"/>
                                        <p:tgtEl>
                                          <p:spTgt spid="40141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141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1411">
                                            <p:txEl>
                                              <p:pRg st="3" end="3"/>
                                            </p:txEl>
                                          </p:spTgt>
                                        </p:tgtEl>
                                        <p:attrNameLst>
                                          <p:attrName>style.visibility</p:attrName>
                                        </p:attrNameLst>
                                      </p:cBhvr>
                                      <p:to>
                                        <p:strVal val="visible"/>
                                      </p:to>
                                    </p:set>
                                    <p:anim calcmode="lin" valueType="num">
                                      <p:cBhvr additive="base">
                                        <p:cTn id="25" dur="500" fill="hold"/>
                                        <p:tgtEl>
                                          <p:spTgt spid="40141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01411">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1411">
                                            <p:txEl>
                                              <p:pRg st="4" end="4"/>
                                            </p:txEl>
                                          </p:spTgt>
                                        </p:tgtEl>
                                        <p:attrNameLst>
                                          <p:attrName>style.visibility</p:attrName>
                                        </p:attrNameLst>
                                      </p:cBhvr>
                                      <p:to>
                                        <p:strVal val="visible"/>
                                      </p:to>
                                    </p:set>
                                    <p:anim calcmode="lin" valueType="num">
                                      <p:cBhvr additive="base">
                                        <p:cTn id="31" dur="500" fill="hold"/>
                                        <p:tgtEl>
                                          <p:spTgt spid="40141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01411">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1411">
                                            <p:txEl>
                                              <p:pRg st="5" end="5"/>
                                            </p:txEl>
                                          </p:spTgt>
                                        </p:tgtEl>
                                        <p:attrNameLst>
                                          <p:attrName>style.visibility</p:attrName>
                                        </p:attrNameLst>
                                      </p:cBhvr>
                                      <p:to>
                                        <p:strVal val="visible"/>
                                      </p:to>
                                    </p:set>
                                    <p:anim calcmode="lin" valueType="num">
                                      <p:cBhvr additive="base">
                                        <p:cTn id="37" dur="500" fill="hold"/>
                                        <p:tgtEl>
                                          <p:spTgt spid="40141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01411">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1411">
                                            <p:txEl>
                                              <p:pRg st="6" end="6"/>
                                            </p:txEl>
                                          </p:spTgt>
                                        </p:tgtEl>
                                        <p:attrNameLst>
                                          <p:attrName>style.visibility</p:attrName>
                                        </p:attrNameLst>
                                      </p:cBhvr>
                                      <p:to>
                                        <p:strVal val="visible"/>
                                      </p:to>
                                    </p:set>
                                    <p:anim calcmode="lin" valueType="num">
                                      <p:cBhvr additive="base">
                                        <p:cTn id="43" dur="500" fill="hold"/>
                                        <p:tgtEl>
                                          <p:spTgt spid="401411">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01411">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6">
            <a:extLst>
              <a:ext uri="{FF2B5EF4-FFF2-40B4-BE49-F238E27FC236}">
                <a16:creationId xmlns:a16="http://schemas.microsoft.com/office/drawing/2014/main" id="{B2DB60F0-574B-714B-8D23-A65C95C6D1A2}"/>
              </a:ext>
            </a:extLst>
          </p:cNvPr>
          <p:cNvSpPr>
            <a:spLocks noChangeArrowheads="1"/>
          </p:cNvSpPr>
          <p:nvPr/>
        </p:nvSpPr>
        <p:spPr bwMode="auto">
          <a:xfrm>
            <a:off x="198438" y="6281738"/>
            <a:ext cx="1589087"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62467" name="Picture 2">
            <a:extLst>
              <a:ext uri="{FF2B5EF4-FFF2-40B4-BE49-F238E27FC236}">
                <a16:creationId xmlns:a16="http://schemas.microsoft.com/office/drawing/2014/main" id="{1139DEA2-EB69-5B45-AF6E-57DDB83BCA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299" r="33299" b="4007"/>
          <a:stretch>
            <a:fillRect/>
          </a:stretch>
        </p:blipFill>
        <p:spPr bwMode="auto">
          <a:xfrm>
            <a:off x="5943600" y="838200"/>
            <a:ext cx="2997200" cy="579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ctangle 3">
            <a:extLst>
              <a:ext uri="{FF2B5EF4-FFF2-40B4-BE49-F238E27FC236}">
                <a16:creationId xmlns:a16="http://schemas.microsoft.com/office/drawing/2014/main" id="{F28CC421-B227-1544-B7D1-1EDA73C7A66E}"/>
              </a:ext>
            </a:extLst>
          </p:cNvPr>
          <p:cNvSpPr>
            <a:spLocks noChangeArrowheads="1"/>
          </p:cNvSpPr>
          <p:nvPr/>
        </p:nvSpPr>
        <p:spPr bwMode="auto">
          <a:xfrm>
            <a:off x="8839200" y="762000"/>
            <a:ext cx="152400" cy="3124200"/>
          </a:xfrm>
          <a:prstGeom prst="rect">
            <a:avLst/>
          </a:prstGeom>
          <a:solidFill>
            <a:schemeClr val="bg1"/>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2469" name="Rectangle 4">
            <a:extLst>
              <a:ext uri="{FF2B5EF4-FFF2-40B4-BE49-F238E27FC236}">
                <a16:creationId xmlns:a16="http://schemas.microsoft.com/office/drawing/2014/main" id="{4CC3F266-05B7-E04A-9AB3-FDEB994E2533}"/>
              </a:ext>
            </a:extLst>
          </p:cNvPr>
          <p:cNvSpPr>
            <a:spLocks noGrp="1" noChangeArrowheads="1"/>
          </p:cNvSpPr>
          <p:nvPr>
            <p:ph type="title"/>
          </p:nvPr>
        </p:nvSpPr>
        <p:spPr>
          <a:xfrm>
            <a:off x="609600" y="682625"/>
            <a:ext cx="7772400" cy="762000"/>
          </a:xfrm>
          <a:noFill/>
        </p:spPr>
        <p:txBody>
          <a:bodyPr/>
          <a:lstStyle/>
          <a:p>
            <a:pPr eaLnBrk="1" hangingPunct="1"/>
            <a:r>
              <a:rPr lang="en-US" altLang="en-US" dirty="0"/>
              <a:t>Prophase  </a:t>
            </a:r>
          </a:p>
        </p:txBody>
      </p:sp>
      <p:sp>
        <p:nvSpPr>
          <p:cNvPr id="405509" name="Rectangle 5" descr="Rectangle: Click to edit Master text styles&#13;&#10;Second level&#13;&#10;Third level&#13;&#10;Fourth level&#13;&#10;Fifth level">
            <a:extLst>
              <a:ext uri="{FF2B5EF4-FFF2-40B4-BE49-F238E27FC236}">
                <a16:creationId xmlns:a16="http://schemas.microsoft.com/office/drawing/2014/main" id="{277FA3BD-A6FE-CE49-BCA1-DD08A3BEB3D4}"/>
              </a:ext>
            </a:extLst>
          </p:cNvPr>
          <p:cNvSpPr>
            <a:spLocks noGrp="1" noChangeArrowheads="1"/>
          </p:cNvSpPr>
          <p:nvPr>
            <p:ph type="body" idx="1"/>
          </p:nvPr>
        </p:nvSpPr>
        <p:spPr>
          <a:xfrm>
            <a:off x="711200" y="1368425"/>
            <a:ext cx="5461000" cy="5184775"/>
          </a:xfrm>
          <a:noFill/>
        </p:spPr>
        <p:txBody>
          <a:bodyPr/>
          <a:lstStyle/>
          <a:p>
            <a:pPr eaLnBrk="1" hangingPunct="1">
              <a:lnSpc>
                <a:spcPct val="90000"/>
              </a:lnSpc>
            </a:pPr>
            <a:r>
              <a:rPr lang="en-US" altLang="en-US" sz="2400" dirty="0"/>
              <a:t>Chromatin condenses </a:t>
            </a:r>
          </a:p>
          <a:p>
            <a:pPr lvl="1" eaLnBrk="1" hangingPunct="1">
              <a:lnSpc>
                <a:spcPct val="90000"/>
              </a:lnSpc>
            </a:pPr>
            <a:r>
              <a:rPr lang="en-US" altLang="en-US" sz="2400" u="sng" dirty="0">
                <a:solidFill>
                  <a:srgbClr val="007300"/>
                </a:solidFill>
                <a:ea typeface="ＭＳ Ｐゴシック" panose="020B0600070205080204" pitchFamily="34" charset="-128"/>
              </a:rPr>
              <a:t>visible chromosomes</a:t>
            </a:r>
            <a:endParaRPr lang="en-US" altLang="en-US" sz="2400" dirty="0">
              <a:ea typeface="ＭＳ Ｐゴシック" panose="020B0600070205080204" pitchFamily="34" charset="-128"/>
            </a:endParaRPr>
          </a:p>
          <a:p>
            <a:pPr lvl="2" eaLnBrk="1" hangingPunct="1">
              <a:lnSpc>
                <a:spcPct val="90000"/>
              </a:lnSpc>
            </a:pPr>
            <a:r>
              <a:rPr lang="en-US" altLang="en-US" sz="2000" dirty="0">
                <a:ea typeface="ＭＳ Ｐゴシック" panose="020B0600070205080204" pitchFamily="34" charset="-128"/>
              </a:rPr>
              <a:t>chromatids</a:t>
            </a:r>
          </a:p>
          <a:p>
            <a:pPr eaLnBrk="1" hangingPunct="1">
              <a:lnSpc>
                <a:spcPct val="90000"/>
              </a:lnSpc>
            </a:pPr>
            <a:r>
              <a:rPr lang="en-US" altLang="en-US" sz="2400" u="sng" dirty="0">
                <a:solidFill>
                  <a:srgbClr val="CC0000"/>
                </a:solidFill>
              </a:rPr>
              <a:t>Centrioles</a:t>
            </a:r>
            <a:r>
              <a:rPr lang="en-US" altLang="en-US" sz="2400" dirty="0"/>
              <a:t> move to opposite poles of cell </a:t>
            </a:r>
          </a:p>
          <a:p>
            <a:pPr lvl="1" eaLnBrk="1" hangingPunct="1">
              <a:lnSpc>
                <a:spcPct val="90000"/>
              </a:lnSpc>
            </a:pPr>
            <a:r>
              <a:rPr lang="en-US" altLang="en-US" sz="2200" dirty="0">
                <a:ea typeface="ＭＳ Ｐゴシック" panose="020B0600070205080204" pitchFamily="34" charset="-128"/>
              </a:rPr>
              <a:t>animal cell</a:t>
            </a:r>
          </a:p>
          <a:p>
            <a:pPr eaLnBrk="1" hangingPunct="1">
              <a:lnSpc>
                <a:spcPct val="90000"/>
              </a:lnSpc>
            </a:pPr>
            <a:r>
              <a:rPr lang="en-US" altLang="en-US" sz="2400" dirty="0"/>
              <a:t>Protein fibers cross cell to form </a:t>
            </a:r>
            <a:r>
              <a:rPr lang="en-US" altLang="en-US" sz="2400" u="sng" dirty="0">
                <a:solidFill>
                  <a:srgbClr val="CC0000"/>
                </a:solidFill>
              </a:rPr>
              <a:t>mitotic spindle</a:t>
            </a:r>
            <a:endParaRPr lang="en-US" altLang="en-US" sz="2400" u="sng" dirty="0">
              <a:solidFill>
                <a:schemeClr val="tx2"/>
              </a:solidFill>
            </a:endParaRPr>
          </a:p>
          <a:p>
            <a:pPr lvl="1" eaLnBrk="1" hangingPunct="1">
              <a:lnSpc>
                <a:spcPct val="90000"/>
              </a:lnSpc>
            </a:pPr>
            <a:r>
              <a:rPr lang="en-US" altLang="en-US" sz="2200" u="sng" dirty="0">
                <a:solidFill>
                  <a:srgbClr val="CC0000"/>
                </a:solidFill>
                <a:ea typeface="ＭＳ Ｐゴシック" panose="020B0600070205080204" pitchFamily="34" charset="-128"/>
              </a:rPr>
              <a:t>microtubules</a:t>
            </a:r>
            <a:r>
              <a:rPr lang="en-US" altLang="en-US" sz="2200" dirty="0">
                <a:ea typeface="ＭＳ Ｐゴシック" panose="020B0600070205080204" pitchFamily="34" charset="-128"/>
              </a:rPr>
              <a:t> </a:t>
            </a:r>
          </a:p>
          <a:p>
            <a:pPr lvl="2" eaLnBrk="1" hangingPunct="1">
              <a:lnSpc>
                <a:spcPct val="90000"/>
              </a:lnSpc>
            </a:pPr>
            <a:r>
              <a:rPr lang="en-US" altLang="en-US" sz="2000" dirty="0">
                <a:ea typeface="ＭＳ Ｐゴシック" panose="020B0600070205080204" pitchFamily="34" charset="-128"/>
              </a:rPr>
              <a:t>actin, myosin </a:t>
            </a:r>
          </a:p>
          <a:p>
            <a:pPr lvl="1" eaLnBrk="1" hangingPunct="1">
              <a:lnSpc>
                <a:spcPct val="90000"/>
              </a:lnSpc>
            </a:pPr>
            <a:r>
              <a:rPr lang="en-US" altLang="en-US" sz="2200" dirty="0">
                <a:ea typeface="ＭＳ Ｐゴシック" panose="020B0600070205080204" pitchFamily="34" charset="-128"/>
              </a:rPr>
              <a:t>coordinates movement of chromosomes</a:t>
            </a:r>
            <a:endParaRPr lang="en-US" altLang="en-US" sz="2200" u="sng" dirty="0">
              <a:solidFill>
                <a:schemeClr val="tx2"/>
              </a:solidFill>
              <a:ea typeface="ＭＳ Ｐゴシック" panose="020B0600070205080204" pitchFamily="34" charset="-128"/>
            </a:endParaRPr>
          </a:p>
          <a:p>
            <a:pPr eaLnBrk="1" hangingPunct="1">
              <a:lnSpc>
                <a:spcPct val="90000"/>
              </a:lnSpc>
            </a:pPr>
            <a:r>
              <a:rPr lang="en-US" altLang="en-US" sz="2400" u="sng" dirty="0">
                <a:solidFill>
                  <a:srgbClr val="007300"/>
                </a:solidFill>
              </a:rPr>
              <a:t>Nucleolus disappears</a:t>
            </a:r>
            <a:endParaRPr lang="en-US" altLang="en-US" sz="2400" dirty="0"/>
          </a:p>
          <a:p>
            <a:pPr eaLnBrk="1" hangingPunct="1">
              <a:lnSpc>
                <a:spcPct val="90000"/>
              </a:lnSpc>
            </a:pPr>
            <a:r>
              <a:rPr lang="en-US" altLang="en-US" sz="2400" u="sng" dirty="0">
                <a:solidFill>
                  <a:srgbClr val="007300"/>
                </a:solidFill>
              </a:rPr>
              <a:t>Nuclear membrane breaks down</a:t>
            </a:r>
            <a:r>
              <a:rPr lang="en-US" altLang="en-US" sz="2400"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5509">
                                            <p:txEl>
                                              <p:pRg st="0" end="0"/>
                                            </p:txEl>
                                          </p:spTgt>
                                        </p:tgtEl>
                                        <p:attrNameLst>
                                          <p:attrName>style.visibility</p:attrName>
                                        </p:attrNameLst>
                                      </p:cBhvr>
                                      <p:to>
                                        <p:strVal val="visible"/>
                                      </p:to>
                                    </p:set>
                                    <p:anim calcmode="lin" valueType="num">
                                      <p:cBhvr additive="base">
                                        <p:cTn id="7" dur="500" fill="hold"/>
                                        <p:tgtEl>
                                          <p:spTgt spid="40550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550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5509">
                                            <p:txEl>
                                              <p:pRg st="1" end="1"/>
                                            </p:txEl>
                                          </p:spTgt>
                                        </p:tgtEl>
                                        <p:attrNameLst>
                                          <p:attrName>style.visibility</p:attrName>
                                        </p:attrNameLst>
                                      </p:cBhvr>
                                      <p:to>
                                        <p:strVal val="visible"/>
                                      </p:to>
                                    </p:set>
                                    <p:anim calcmode="lin" valueType="num">
                                      <p:cBhvr additive="base">
                                        <p:cTn id="13" dur="500" fill="hold"/>
                                        <p:tgtEl>
                                          <p:spTgt spid="40550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550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5509">
                                            <p:txEl>
                                              <p:pRg st="2" end="2"/>
                                            </p:txEl>
                                          </p:spTgt>
                                        </p:tgtEl>
                                        <p:attrNameLst>
                                          <p:attrName>style.visibility</p:attrName>
                                        </p:attrNameLst>
                                      </p:cBhvr>
                                      <p:to>
                                        <p:strVal val="visible"/>
                                      </p:to>
                                    </p:set>
                                    <p:anim calcmode="lin" valueType="num">
                                      <p:cBhvr additive="base">
                                        <p:cTn id="19" dur="500" fill="hold"/>
                                        <p:tgtEl>
                                          <p:spTgt spid="40550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550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5509">
                                            <p:txEl>
                                              <p:pRg st="3" end="3"/>
                                            </p:txEl>
                                          </p:spTgt>
                                        </p:tgtEl>
                                        <p:attrNameLst>
                                          <p:attrName>style.visibility</p:attrName>
                                        </p:attrNameLst>
                                      </p:cBhvr>
                                      <p:to>
                                        <p:strVal val="visible"/>
                                      </p:to>
                                    </p:set>
                                    <p:anim calcmode="lin" valueType="num">
                                      <p:cBhvr additive="base">
                                        <p:cTn id="25" dur="500" fill="hold"/>
                                        <p:tgtEl>
                                          <p:spTgt spid="40550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0550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par>
                                <p:cTn id="27" presetID="2" presetClass="entr" presetSubtype="8" fill="hold" grpId="0" nodeType="withEffect">
                                  <p:stCondLst>
                                    <p:cond delay="0"/>
                                  </p:stCondLst>
                                  <p:childTnLst>
                                    <p:set>
                                      <p:cBhvr>
                                        <p:cTn id="28" dur="1" fill="hold">
                                          <p:stCondLst>
                                            <p:cond delay="0"/>
                                          </p:stCondLst>
                                        </p:cTn>
                                        <p:tgtEl>
                                          <p:spTgt spid="405509">
                                            <p:txEl>
                                              <p:pRg st="4" end="4"/>
                                            </p:txEl>
                                          </p:spTgt>
                                        </p:tgtEl>
                                        <p:attrNameLst>
                                          <p:attrName>style.visibility</p:attrName>
                                        </p:attrNameLst>
                                      </p:cBhvr>
                                      <p:to>
                                        <p:strVal val="visible"/>
                                      </p:to>
                                    </p:set>
                                    <p:anim calcmode="lin" valueType="num">
                                      <p:cBhvr additive="base">
                                        <p:cTn id="29" dur="500" fill="hold"/>
                                        <p:tgtEl>
                                          <p:spTgt spid="405509">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05509">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Whoosh"/>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05509">
                                            <p:txEl>
                                              <p:pRg st="5" end="5"/>
                                            </p:txEl>
                                          </p:spTgt>
                                        </p:tgtEl>
                                        <p:attrNameLst>
                                          <p:attrName>style.visibility</p:attrName>
                                        </p:attrNameLst>
                                      </p:cBhvr>
                                      <p:to>
                                        <p:strVal val="visible"/>
                                      </p:to>
                                    </p:set>
                                    <p:anim calcmode="lin" valueType="num">
                                      <p:cBhvr additive="base">
                                        <p:cTn id="35" dur="500" fill="hold"/>
                                        <p:tgtEl>
                                          <p:spTgt spid="405509">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405509">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Whoosh"/>
                                        </p:tgtEl>
                                      </p:cMediaNode>
                                    </p:audio>
                                  </p:sub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405509">
                                            <p:txEl>
                                              <p:pRg st="6" end="6"/>
                                            </p:txEl>
                                          </p:spTgt>
                                        </p:tgtEl>
                                        <p:attrNameLst>
                                          <p:attrName>style.visibility</p:attrName>
                                        </p:attrNameLst>
                                      </p:cBhvr>
                                      <p:to>
                                        <p:strVal val="visible"/>
                                      </p:to>
                                    </p:set>
                                    <p:anim calcmode="lin" valueType="num">
                                      <p:cBhvr additive="base">
                                        <p:cTn id="41" dur="500" fill="hold"/>
                                        <p:tgtEl>
                                          <p:spTgt spid="405509">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405509">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Whoosh"/>
                                        </p:tgtEl>
                                      </p:cMediaNode>
                                    </p:audio>
                                  </p:subTnLst>
                                </p:cTn>
                              </p:par>
                              <p:par>
                                <p:cTn id="43" presetID="2" presetClass="entr" presetSubtype="8" fill="hold" grpId="0" nodeType="withEffect">
                                  <p:stCondLst>
                                    <p:cond delay="0"/>
                                  </p:stCondLst>
                                  <p:childTnLst>
                                    <p:set>
                                      <p:cBhvr>
                                        <p:cTn id="44" dur="1" fill="hold">
                                          <p:stCondLst>
                                            <p:cond delay="0"/>
                                          </p:stCondLst>
                                        </p:cTn>
                                        <p:tgtEl>
                                          <p:spTgt spid="405509">
                                            <p:txEl>
                                              <p:pRg st="7" end="7"/>
                                            </p:txEl>
                                          </p:spTgt>
                                        </p:tgtEl>
                                        <p:attrNameLst>
                                          <p:attrName>style.visibility</p:attrName>
                                        </p:attrNameLst>
                                      </p:cBhvr>
                                      <p:to>
                                        <p:strVal val="visible"/>
                                      </p:to>
                                    </p:set>
                                    <p:anim calcmode="lin" valueType="num">
                                      <p:cBhvr additive="base">
                                        <p:cTn id="45" dur="500" fill="hold"/>
                                        <p:tgtEl>
                                          <p:spTgt spid="405509">
                                            <p:txEl>
                                              <p:pRg st="7" end="7"/>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405509">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Whoosh"/>
                                        </p:tgtEl>
                                      </p:cMediaNode>
                                    </p:audio>
                                  </p:sub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405509">
                                            <p:txEl>
                                              <p:pRg st="8" end="8"/>
                                            </p:txEl>
                                          </p:spTgt>
                                        </p:tgtEl>
                                        <p:attrNameLst>
                                          <p:attrName>style.visibility</p:attrName>
                                        </p:attrNameLst>
                                      </p:cBhvr>
                                      <p:to>
                                        <p:strVal val="visible"/>
                                      </p:to>
                                    </p:set>
                                    <p:anim calcmode="lin" valueType="num">
                                      <p:cBhvr additive="base">
                                        <p:cTn id="51" dur="500" fill="hold"/>
                                        <p:tgtEl>
                                          <p:spTgt spid="405509">
                                            <p:txEl>
                                              <p:pRg st="8" end="8"/>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405509">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3" name="Whoosh"/>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405509">
                                            <p:txEl>
                                              <p:pRg st="9" end="9"/>
                                            </p:txEl>
                                          </p:spTgt>
                                        </p:tgtEl>
                                        <p:attrNameLst>
                                          <p:attrName>style.visibility</p:attrName>
                                        </p:attrNameLst>
                                      </p:cBhvr>
                                      <p:to>
                                        <p:strVal val="visible"/>
                                      </p:to>
                                    </p:set>
                                    <p:anim calcmode="lin" valueType="num">
                                      <p:cBhvr additive="base">
                                        <p:cTn id="57" dur="500" fill="hold"/>
                                        <p:tgtEl>
                                          <p:spTgt spid="405509">
                                            <p:txEl>
                                              <p:pRg st="9" end="9"/>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405509">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3" name="Whoosh"/>
                                        </p:tgtEl>
                                      </p:cMediaNode>
                                    </p:audio>
                                  </p:sub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405509">
                                            <p:txEl>
                                              <p:pRg st="10" end="10"/>
                                            </p:txEl>
                                          </p:spTgt>
                                        </p:tgtEl>
                                        <p:attrNameLst>
                                          <p:attrName>style.visibility</p:attrName>
                                        </p:attrNameLst>
                                      </p:cBhvr>
                                      <p:to>
                                        <p:strVal val="visible"/>
                                      </p:to>
                                    </p:set>
                                    <p:anim calcmode="lin" valueType="num">
                                      <p:cBhvr additive="base">
                                        <p:cTn id="63" dur="500" fill="hold"/>
                                        <p:tgtEl>
                                          <p:spTgt spid="405509">
                                            <p:txEl>
                                              <p:pRg st="10" end="10"/>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405509">
                                            <p:txEl>
                                              <p:pRg st="10" end="1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9"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7166E298-F100-E648-BCA1-6D8EFB8B5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5700" b="4007"/>
          <a:stretch>
            <a:fillRect/>
          </a:stretch>
        </p:blipFill>
        <p:spPr bwMode="auto">
          <a:xfrm>
            <a:off x="5992813" y="906463"/>
            <a:ext cx="3074987" cy="579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3">
            <a:extLst>
              <a:ext uri="{FF2B5EF4-FFF2-40B4-BE49-F238E27FC236}">
                <a16:creationId xmlns:a16="http://schemas.microsoft.com/office/drawing/2014/main" id="{59F14C09-7010-3144-8771-83009086CECA}"/>
              </a:ext>
            </a:extLst>
          </p:cNvPr>
          <p:cNvSpPr>
            <a:spLocks noGrp="1" noChangeArrowheads="1"/>
          </p:cNvSpPr>
          <p:nvPr>
            <p:ph type="title"/>
          </p:nvPr>
        </p:nvSpPr>
        <p:spPr>
          <a:xfrm>
            <a:off x="609600" y="682625"/>
            <a:ext cx="7772400" cy="762000"/>
          </a:xfrm>
          <a:noFill/>
        </p:spPr>
        <p:txBody>
          <a:bodyPr/>
          <a:lstStyle/>
          <a:p>
            <a:pPr eaLnBrk="1" hangingPunct="1"/>
            <a:r>
              <a:rPr lang="en-US" altLang="en-US" dirty="0"/>
              <a:t>Transition to Metaphase  </a:t>
            </a:r>
          </a:p>
        </p:txBody>
      </p:sp>
      <p:pic>
        <p:nvPicPr>
          <p:cNvPr id="64516" name="Picture 5">
            <a:extLst>
              <a:ext uri="{FF2B5EF4-FFF2-40B4-BE49-F238E27FC236}">
                <a16:creationId xmlns:a16="http://schemas.microsoft.com/office/drawing/2014/main" id="{75368ED1-538D-FA4E-A5F6-C74BA57B3F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7325" y="5289550"/>
            <a:ext cx="3298825"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556" name="Rectangle 4" descr="Rectangle: Click to edit Master text styles&#13;&#10;Second level&#13;&#10;Third level&#13;&#10;Fourth level&#13;&#10;Fifth level">
            <a:extLst>
              <a:ext uri="{FF2B5EF4-FFF2-40B4-BE49-F238E27FC236}">
                <a16:creationId xmlns:a16="http://schemas.microsoft.com/office/drawing/2014/main" id="{E78102FA-C7A1-1E43-A055-4D3E9DDCA82B}"/>
              </a:ext>
            </a:extLst>
          </p:cNvPr>
          <p:cNvSpPr>
            <a:spLocks noGrp="1" noChangeArrowheads="1"/>
          </p:cNvSpPr>
          <p:nvPr>
            <p:ph type="body" idx="1"/>
          </p:nvPr>
        </p:nvSpPr>
        <p:spPr>
          <a:xfrm>
            <a:off x="665163" y="1368425"/>
            <a:ext cx="5126037" cy="4803775"/>
          </a:xfrm>
          <a:noFill/>
        </p:spPr>
        <p:txBody>
          <a:bodyPr/>
          <a:lstStyle/>
          <a:p>
            <a:pPr eaLnBrk="1" hangingPunct="1"/>
            <a:r>
              <a:rPr lang="en-US" altLang="en-US" sz="2800" dirty="0"/>
              <a:t>Prometaphase</a:t>
            </a:r>
            <a:endParaRPr lang="en-US" altLang="en-US" sz="2800" u="sng" dirty="0">
              <a:solidFill>
                <a:srgbClr val="CC0000"/>
              </a:solidFill>
            </a:endParaRPr>
          </a:p>
          <a:p>
            <a:pPr marL="749300" lvl="1" indent="-292100" eaLnBrk="1" hangingPunct="1"/>
            <a:r>
              <a:rPr lang="en-US" altLang="en-US" sz="2600" u="sng" dirty="0">
                <a:solidFill>
                  <a:srgbClr val="0070C0"/>
                </a:solidFill>
                <a:ea typeface="ＭＳ Ｐゴシック" panose="020B0600070205080204" pitchFamily="34" charset="-128"/>
              </a:rPr>
              <a:t>spindle fibers</a:t>
            </a:r>
            <a:r>
              <a:rPr lang="en-US" altLang="en-US" sz="2600" dirty="0">
                <a:solidFill>
                  <a:srgbClr val="0070C0"/>
                </a:solidFill>
                <a:ea typeface="ＭＳ Ｐゴシック" panose="020B0600070205080204" pitchFamily="34" charset="-128"/>
              </a:rPr>
              <a:t> </a:t>
            </a:r>
            <a:r>
              <a:rPr lang="en-US" altLang="en-US" sz="2600" u="sng" dirty="0">
                <a:solidFill>
                  <a:srgbClr val="0070C0"/>
                </a:solidFill>
                <a:ea typeface="ＭＳ Ｐゴシック" panose="020B0600070205080204" pitchFamily="34" charset="-128"/>
              </a:rPr>
              <a:t>attach to centromeres</a:t>
            </a:r>
            <a:r>
              <a:rPr lang="en-US" altLang="en-US" sz="2600" dirty="0">
                <a:solidFill>
                  <a:srgbClr val="0070C0"/>
                </a:solidFill>
                <a:ea typeface="ＭＳ Ｐゴシック" panose="020B0600070205080204" pitchFamily="34" charset="-128"/>
              </a:rPr>
              <a:t> </a:t>
            </a:r>
          </a:p>
          <a:p>
            <a:pPr marL="1147763" lvl="2" indent="-231775" eaLnBrk="1" hangingPunct="1"/>
            <a:r>
              <a:rPr lang="en-US" altLang="en-US" sz="2200" dirty="0">
                <a:ea typeface="ＭＳ Ｐゴシック" panose="020B0600070205080204" pitchFamily="34" charset="-128"/>
              </a:rPr>
              <a:t>creating </a:t>
            </a:r>
            <a:r>
              <a:rPr lang="en-US" altLang="en-US" sz="2200" u="sng" dirty="0">
                <a:solidFill>
                  <a:srgbClr val="CC0000"/>
                </a:solidFill>
                <a:ea typeface="ＭＳ Ｐゴシック" panose="020B0600070205080204" pitchFamily="34" charset="-128"/>
              </a:rPr>
              <a:t>kinetochores</a:t>
            </a:r>
            <a:endParaRPr lang="en-US" altLang="en-US" sz="2200" dirty="0">
              <a:ea typeface="ＭＳ Ｐゴシック" panose="020B0600070205080204" pitchFamily="34" charset="-128"/>
            </a:endParaRPr>
          </a:p>
          <a:p>
            <a:pPr marL="749300" lvl="1" indent="-292100" eaLnBrk="1" hangingPunct="1"/>
            <a:r>
              <a:rPr lang="en-US" altLang="en-US" sz="2600" dirty="0">
                <a:ea typeface="ＭＳ Ｐゴシック" panose="020B0600070205080204" pitchFamily="34" charset="-128"/>
              </a:rPr>
              <a:t>microtubules attach at  kinetochores </a:t>
            </a:r>
          </a:p>
          <a:p>
            <a:pPr marL="1147763" lvl="2" indent="-231775" eaLnBrk="1" hangingPunct="1"/>
            <a:r>
              <a:rPr lang="en-US" altLang="en-US" sz="2200" dirty="0">
                <a:ea typeface="ＭＳ Ｐゴシック" panose="020B0600070205080204" pitchFamily="34" charset="-128"/>
              </a:rPr>
              <a:t>connect </a:t>
            </a:r>
            <a:r>
              <a:rPr lang="en-US" altLang="en-US" sz="2200" u="sng" dirty="0">
                <a:solidFill>
                  <a:srgbClr val="002060"/>
                </a:solidFill>
                <a:ea typeface="ＭＳ Ｐゴシック" panose="020B0600070205080204" pitchFamily="34" charset="-128"/>
              </a:rPr>
              <a:t>centromeres</a:t>
            </a:r>
            <a:r>
              <a:rPr lang="en-US" altLang="en-US" sz="2200" dirty="0">
                <a:ea typeface="ＭＳ Ｐゴシック" panose="020B0600070205080204" pitchFamily="34" charset="-128"/>
              </a:rPr>
              <a:t> to </a:t>
            </a:r>
            <a:r>
              <a:rPr lang="en-US" altLang="en-US" sz="2200" u="sng" dirty="0">
                <a:solidFill>
                  <a:srgbClr val="002060"/>
                </a:solidFill>
                <a:ea typeface="ＭＳ Ｐゴシック" panose="020B0600070205080204" pitchFamily="34" charset="-128"/>
              </a:rPr>
              <a:t>centrioles</a:t>
            </a:r>
            <a:endParaRPr lang="en-US" altLang="en-US" sz="2200" dirty="0">
              <a:solidFill>
                <a:srgbClr val="002060"/>
              </a:solidFill>
              <a:ea typeface="ＭＳ Ｐゴシック" panose="020B0600070205080204" pitchFamily="34" charset="-128"/>
            </a:endParaRPr>
          </a:p>
          <a:p>
            <a:pPr marL="749300" lvl="1" indent="-292100" eaLnBrk="1" hangingPunct="1"/>
            <a:r>
              <a:rPr lang="en-US" altLang="en-US" sz="2600" u="sng" dirty="0">
                <a:solidFill>
                  <a:srgbClr val="007300"/>
                </a:solidFill>
                <a:ea typeface="ＭＳ Ｐゴシック" panose="020B0600070205080204" pitchFamily="34" charset="-128"/>
              </a:rPr>
              <a:t>chromosomes begin moving</a:t>
            </a:r>
            <a:endParaRPr lang="en-US" altLang="en-US" sz="2600" dirty="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6">
                                            <p:txEl>
                                              <p:pRg st="0" end="0"/>
                                            </p:txEl>
                                          </p:spTgt>
                                        </p:tgtEl>
                                        <p:attrNameLst>
                                          <p:attrName>style.visibility</p:attrName>
                                        </p:attrNameLst>
                                      </p:cBhvr>
                                      <p:to>
                                        <p:strVal val="visible"/>
                                      </p:to>
                                    </p:set>
                                    <p:anim calcmode="lin" valueType="num">
                                      <p:cBhvr additive="base">
                                        <p:cTn id="7" dur="500" fill="hold"/>
                                        <p:tgtEl>
                                          <p:spTgt spid="40755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755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par>
                                <p:cTn id="9" presetID="2" presetClass="entr" presetSubtype="8" fill="hold" grpId="0" nodeType="withEffect">
                                  <p:stCondLst>
                                    <p:cond delay="0"/>
                                  </p:stCondLst>
                                  <p:childTnLst>
                                    <p:set>
                                      <p:cBhvr>
                                        <p:cTn id="10" dur="1" fill="hold">
                                          <p:stCondLst>
                                            <p:cond delay="0"/>
                                          </p:stCondLst>
                                        </p:cTn>
                                        <p:tgtEl>
                                          <p:spTgt spid="407556">
                                            <p:txEl>
                                              <p:pRg st="1" end="1"/>
                                            </p:txEl>
                                          </p:spTgt>
                                        </p:tgtEl>
                                        <p:attrNameLst>
                                          <p:attrName>style.visibility</p:attrName>
                                        </p:attrNameLst>
                                      </p:cBhvr>
                                      <p:to>
                                        <p:strVal val="visible"/>
                                      </p:to>
                                    </p:set>
                                    <p:anim calcmode="lin" valueType="num">
                                      <p:cBhvr additive="base">
                                        <p:cTn id="11" dur="500" fill="hold"/>
                                        <p:tgtEl>
                                          <p:spTgt spid="407556">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07556">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Whoosh"/>
                                        </p:tgtEl>
                                      </p:cMediaNode>
                                    </p:audio>
                                  </p:subTnLst>
                                </p:cTn>
                              </p:par>
                              <p:par>
                                <p:cTn id="13" presetID="2" presetClass="entr" presetSubtype="8" fill="hold" grpId="0" nodeType="withEffect">
                                  <p:stCondLst>
                                    <p:cond delay="0"/>
                                  </p:stCondLst>
                                  <p:childTnLst>
                                    <p:set>
                                      <p:cBhvr>
                                        <p:cTn id="14" dur="1" fill="hold">
                                          <p:stCondLst>
                                            <p:cond delay="0"/>
                                          </p:stCondLst>
                                        </p:cTn>
                                        <p:tgtEl>
                                          <p:spTgt spid="407556">
                                            <p:txEl>
                                              <p:pRg st="2" end="2"/>
                                            </p:txEl>
                                          </p:spTgt>
                                        </p:tgtEl>
                                        <p:attrNameLst>
                                          <p:attrName>style.visibility</p:attrName>
                                        </p:attrNameLst>
                                      </p:cBhvr>
                                      <p:to>
                                        <p:strVal val="visible"/>
                                      </p:to>
                                    </p:set>
                                    <p:anim calcmode="lin" valueType="num">
                                      <p:cBhvr additive="base">
                                        <p:cTn id="15" dur="500" fill="hold"/>
                                        <p:tgtEl>
                                          <p:spTgt spid="407556">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07556">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Whoosh"/>
                                        </p:tgtEl>
                                      </p:cMediaNode>
                                    </p:audio>
                                  </p:subTnLst>
                                </p:cTn>
                              </p:par>
                              <p:par>
                                <p:cTn id="17" presetID="2" presetClass="entr" presetSubtype="8" fill="hold" grpId="0" nodeType="withEffect">
                                  <p:stCondLst>
                                    <p:cond delay="0"/>
                                  </p:stCondLst>
                                  <p:childTnLst>
                                    <p:set>
                                      <p:cBhvr>
                                        <p:cTn id="18" dur="1" fill="hold">
                                          <p:stCondLst>
                                            <p:cond delay="0"/>
                                          </p:stCondLst>
                                        </p:cTn>
                                        <p:tgtEl>
                                          <p:spTgt spid="407556">
                                            <p:txEl>
                                              <p:pRg st="3" end="3"/>
                                            </p:txEl>
                                          </p:spTgt>
                                        </p:tgtEl>
                                        <p:attrNameLst>
                                          <p:attrName>style.visibility</p:attrName>
                                        </p:attrNameLst>
                                      </p:cBhvr>
                                      <p:to>
                                        <p:strVal val="visible"/>
                                      </p:to>
                                    </p:set>
                                    <p:anim calcmode="lin" valueType="num">
                                      <p:cBhvr additive="base">
                                        <p:cTn id="19" dur="500" fill="hold"/>
                                        <p:tgtEl>
                                          <p:spTgt spid="407556">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7556">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par>
                                <p:cTn id="21" presetID="2" presetClass="entr" presetSubtype="8" fill="hold" grpId="0" nodeType="withEffect">
                                  <p:stCondLst>
                                    <p:cond delay="0"/>
                                  </p:stCondLst>
                                  <p:childTnLst>
                                    <p:set>
                                      <p:cBhvr>
                                        <p:cTn id="22" dur="1" fill="hold">
                                          <p:stCondLst>
                                            <p:cond delay="0"/>
                                          </p:stCondLst>
                                        </p:cTn>
                                        <p:tgtEl>
                                          <p:spTgt spid="407556">
                                            <p:txEl>
                                              <p:pRg st="4" end="4"/>
                                            </p:txEl>
                                          </p:spTgt>
                                        </p:tgtEl>
                                        <p:attrNameLst>
                                          <p:attrName>style.visibility</p:attrName>
                                        </p:attrNameLst>
                                      </p:cBhvr>
                                      <p:to>
                                        <p:strVal val="visible"/>
                                      </p:to>
                                    </p:set>
                                    <p:anim calcmode="lin" valueType="num">
                                      <p:cBhvr additive="base">
                                        <p:cTn id="23" dur="500" fill="hold"/>
                                        <p:tgtEl>
                                          <p:spTgt spid="407556">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07556">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Whoosh"/>
                                        </p:tgtEl>
                                      </p:cMediaNode>
                                    </p:audio>
                                  </p:subTnLst>
                                </p:cTn>
                              </p:par>
                              <p:par>
                                <p:cTn id="25" presetID="2" presetClass="entr" presetSubtype="8" fill="hold" grpId="0" nodeType="withEffect">
                                  <p:stCondLst>
                                    <p:cond delay="0"/>
                                  </p:stCondLst>
                                  <p:childTnLst>
                                    <p:set>
                                      <p:cBhvr>
                                        <p:cTn id="26" dur="1" fill="hold">
                                          <p:stCondLst>
                                            <p:cond delay="0"/>
                                          </p:stCondLst>
                                        </p:cTn>
                                        <p:tgtEl>
                                          <p:spTgt spid="407556">
                                            <p:txEl>
                                              <p:pRg st="5" end="5"/>
                                            </p:txEl>
                                          </p:spTgt>
                                        </p:tgtEl>
                                        <p:attrNameLst>
                                          <p:attrName>style.visibility</p:attrName>
                                        </p:attrNameLst>
                                      </p:cBhvr>
                                      <p:to>
                                        <p:strVal val="visible"/>
                                      </p:to>
                                    </p:set>
                                    <p:anim calcmode="lin" valueType="num">
                                      <p:cBhvr additive="base">
                                        <p:cTn id="27" dur="500" fill="hold"/>
                                        <p:tgtEl>
                                          <p:spTgt spid="407556">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07556">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6"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a:extLst>
              <a:ext uri="{FF2B5EF4-FFF2-40B4-BE49-F238E27FC236}">
                <a16:creationId xmlns:a16="http://schemas.microsoft.com/office/drawing/2014/main" id="{2918B779-2B86-1243-8FE1-6112AA5435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1200" b="4015"/>
          <a:stretch>
            <a:fillRect/>
          </a:stretch>
        </p:blipFill>
        <p:spPr bwMode="auto">
          <a:xfrm>
            <a:off x="5638800" y="952500"/>
            <a:ext cx="3457575"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3">
            <a:extLst>
              <a:ext uri="{FF2B5EF4-FFF2-40B4-BE49-F238E27FC236}">
                <a16:creationId xmlns:a16="http://schemas.microsoft.com/office/drawing/2014/main" id="{FB94CFBD-7869-9D49-AD07-E08784A915E4}"/>
              </a:ext>
            </a:extLst>
          </p:cNvPr>
          <p:cNvSpPr>
            <a:spLocks noChangeArrowheads="1"/>
          </p:cNvSpPr>
          <p:nvPr/>
        </p:nvSpPr>
        <p:spPr bwMode="auto">
          <a:xfrm>
            <a:off x="8686800" y="6248400"/>
            <a:ext cx="304800" cy="457200"/>
          </a:xfrm>
          <a:prstGeom prst="rect">
            <a:avLst/>
          </a:prstGeom>
          <a:solidFill>
            <a:schemeClr val="bg1"/>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6564" name="Rectangle 4">
            <a:extLst>
              <a:ext uri="{FF2B5EF4-FFF2-40B4-BE49-F238E27FC236}">
                <a16:creationId xmlns:a16="http://schemas.microsoft.com/office/drawing/2014/main" id="{BA2A0E42-40C4-3947-A2AE-D6D4238D8B37}"/>
              </a:ext>
            </a:extLst>
          </p:cNvPr>
          <p:cNvSpPr>
            <a:spLocks noGrp="1" noChangeArrowheads="1"/>
          </p:cNvSpPr>
          <p:nvPr>
            <p:ph type="title"/>
          </p:nvPr>
        </p:nvSpPr>
        <p:spPr>
          <a:xfrm>
            <a:off x="609600" y="679450"/>
            <a:ext cx="7772400" cy="762000"/>
          </a:xfrm>
          <a:noFill/>
        </p:spPr>
        <p:txBody>
          <a:bodyPr/>
          <a:lstStyle/>
          <a:p>
            <a:pPr eaLnBrk="1" hangingPunct="1"/>
            <a:r>
              <a:rPr lang="en-US" altLang="en-US" dirty="0"/>
              <a:t>Metaphase </a:t>
            </a:r>
          </a:p>
        </p:txBody>
      </p:sp>
      <p:sp>
        <p:nvSpPr>
          <p:cNvPr id="411653" name="Rectangle 5" descr="Rectangle: Click to edit Master text styles&#13;&#10;Second level&#13;&#10;Third level&#13;&#10;Fourth level&#13;&#10;Fifth level">
            <a:extLst>
              <a:ext uri="{FF2B5EF4-FFF2-40B4-BE49-F238E27FC236}">
                <a16:creationId xmlns:a16="http://schemas.microsoft.com/office/drawing/2014/main" id="{05A8407D-84F8-D643-883A-6509CB1EE02F}"/>
              </a:ext>
            </a:extLst>
          </p:cNvPr>
          <p:cNvSpPr>
            <a:spLocks noGrp="1" noChangeArrowheads="1"/>
          </p:cNvSpPr>
          <p:nvPr>
            <p:ph type="body" idx="1"/>
          </p:nvPr>
        </p:nvSpPr>
        <p:spPr>
          <a:xfrm>
            <a:off x="838200" y="1371600"/>
            <a:ext cx="4953000" cy="5129213"/>
          </a:xfrm>
        </p:spPr>
        <p:txBody>
          <a:bodyPr/>
          <a:lstStyle/>
          <a:p>
            <a:pPr eaLnBrk="1" hangingPunct="1"/>
            <a:r>
              <a:rPr lang="en-US" altLang="en-US" sz="2800" u="sng" dirty="0">
                <a:solidFill>
                  <a:srgbClr val="007300"/>
                </a:solidFill>
              </a:rPr>
              <a:t>Chromosomes align along middle of cell</a:t>
            </a:r>
            <a:endParaRPr lang="en-US" altLang="en-US" sz="2800" dirty="0"/>
          </a:p>
          <a:p>
            <a:pPr lvl="1" eaLnBrk="1" hangingPunct="1"/>
            <a:r>
              <a:rPr lang="en-US" altLang="en-US" sz="2600" u="sng" dirty="0">
                <a:solidFill>
                  <a:srgbClr val="CC0000"/>
                </a:solidFill>
                <a:ea typeface="ＭＳ Ｐゴシック" panose="020B0600070205080204" pitchFamily="34" charset="-128"/>
              </a:rPr>
              <a:t>metaphase plate</a:t>
            </a:r>
            <a:r>
              <a:rPr lang="en-US" altLang="en-US" sz="2600" dirty="0">
                <a:ea typeface="ＭＳ Ｐゴシック" panose="020B0600070205080204" pitchFamily="34" charset="-128"/>
              </a:rPr>
              <a:t> </a:t>
            </a:r>
          </a:p>
          <a:p>
            <a:pPr lvl="2" eaLnBrk="1" hangingPunct="1"/>
            <a:r>
              <a:rPr lang="en-US" altLang="en-US" sz="2100" dirty="0">
                <a:ea typeface="ＭＳ Ｐゴシック" panose="020B0600070205080204" pitchFamily="34" charset="-128"/>
              </a:rPr>
              <a:t>meta = middle </a:t>
            </a:r>
          </a:p>
          <a:p>
            <a:pPr lvl="1" eaLnBrk="1" hangingPunct="1"/>
            <a:r>
              <a:rPr lang="en-US" altLang="en-US" sz="2600" dirty="0">
                <a:ea typeface="ＭＳ Ｐゴシック" panose="020B0600070205080204" pitchFamily="34" charset="-128"/>
              </a:rPr>
              <a:t>spindle fibers coordinate movement</a:t>
            </a:r>
          </a:p>
          <a:p>
            <a:pPr lvl="1" eaLnBrk="1" hangingPunct="1"/>
            <a:r>
              <a:rPr lang="en-US" altLang="en-US" sz="2600" dirty="0">
                <a:ea typeface="ＭＳ Ｐゴシック" panose="020B0600070205080204" pitchFamily="34" charset="-128"/>
              </a:rPr>
              <a:t>helps to ensure chromosomes separate properly</a:t>
            </a:r>
          </a:p>
          <a:p>
            <a:pPr lvl="2" eaLnBrk="1" hangingPunct="1"/>
            <a:r>
              <a:rPr lang="en-US" altLang="en-US" sz="2200" dirty="0">
                <a:ea typeface="ＭＳ Ｐゴシック" panose="020B0600070205080204" pitchFamily="34" charset="-128"/>
              </a:rPr>
              <a:t>so each new nucleus receives only 1 copy of each chromosome</a:t>
            </a:r>
          </a:p>
        </p:txBody>
      </p:sp>
      <p:sp>
        <p:nvSpPr>
          <p:cNvPr id="66566" name="Rectangle 6">
            <a:extLst>
              <a:ext uri="{FF2B5EF4-FFF2-40B4-BE49-F238E27FC236}">
                <a16:creationId xmlns:a16="http://schemas.microsoft.com/office/drawing/2014/main" id="{AEDC00F9-65D9-B24A-A655-17DA6264AFB3}"/>
              </a:ext>
            </a:extLst>
          </p:cNvPr>
          <p:cNvSpPr>
            <a:spLocks noChangeArrowheads="1"/>
          </p:cNvSpPr>
          <p:nvPr/>
        </p:nvSpPr>
        <p:spPr bwMode="auto">
          <a:xfrm>
            <a:off x="8915400" y="6248400"/>
            <a:ext cx="228600" cy="457200"/>
          </a:xfrm>
          <a:prstGeom prst="rect">
            <a:avLst/>
          </a:prstGeom>
          <a:solidFill>
            <a:schemeClr val="bg1"/>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1653">
                                            <p:txEl>
                                              <p:pRg st="0" end="0"/>
                                            </p:txEl>
                                          </p:spTgt>
                                        </p:tgtEl>
                                        <p:attrNameLst>
                                          <p:attrName>style.visibility</p:attrName>
                                        </p:attrNameLst>
                                      </p:cBhvr>
                                      <p:to>
                                        <p:strVal val="visible"/>
                                      </p:to>
                                    </p:set>
                                    <p:anim calcmode="lin" valueType="num">
                                      <p:cBhvr additive="base">
                                        <p:cTn id="7" dur="500" fill="hold"/>
                                        <p:tgtEl>
                                          <p:spTgt spid="41165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165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1653">
                                            <p:txEl>
                                              <p:pRg st="1" end="1"/>
                                            </p:txEl>
                                          </p:spTgt>
                                        </p:tgtEl>
                                        <p:attrNameLst>
                                          <p:attrName>style.visibility</p:attrName>
                                        </p:attrNameLst>
                                      </p:cBhvr>
                                      <p:to>
                                        <p:strVal val="visible"/>
                                      </p:to>
                                    </p:set>
                                    <p:anim calcmode="lin" valueType="num">
                                      <p:cBhvr additive="base">
                                        <p:cTn id="13" dur="500" fill="hold"/>
                                        <p:tgtEl>
                                          <p:spTgt spid="41165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165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1653">
                                            <p:txEl>
                                              <p:pRg st="2" end="2"/>
                                            </p:txEl>
                                          </p:spTgt>
                                        </p:tgtEl>
                                        <p:attrNameLst>
                                          <p:attrName>style.visibility</p:attrName>
                                        </p:attrNameLst>
                                      </p:cBhvr>
                                      <p:to>
                                        <p:strVal val="visible"/>
                                      </p:to>
                                    </p:set>
                                    <p:anim calcmode="lin" valueType="num">
                                      <p:cBhvr additive="base">
                                        <p:cTn id="19" dur="500" fill="hold"/>
                                        <p:tgtEl>
                                          <p:spTgt spid="41165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165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1653">
                                            <p:txEl>
                                              <p:pRg st="3" end="3"/>
                                            </p:txEl>
                                          </p:spTgt>
                                        </p:tgtEl>
                                        <p:attrNameLst>
                                          <p:attrName>style.visibility</p:attrName>
                                        </p:attrNameLst>
                                      </p:cBhvr>
                                      <p:to>
                                        <p:strVal val="visible"/>
                                      </p:to>
                                    </p:set>
                                    <p:anim calcmode="lin" valueType="num">
                                      <p:cBhvr additive="base">
                                        <p:cTn id="25" dur="500" fill="hold"/>
                                        <p:tgtEl>
                                          <p:spTgt spid="41165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165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1653">
                                            <p:txEl>
                                              <p:pRg st="4" end="4"/>
                                            </p:txEl>
                                          </p:spTgt>
                                        </p:tgtEl>
                                        <p:attrNameLst>
                                          <p:attrName>style.visibility</p:attrName>
                                        </p:attrNameLst>
                                      </p:cBhvr>
                                      <p:to>
                                        <p:strVal val="visible"/>
                                      </p:to>
                                    </p:set>
                                    <p:anim calcmode="lin" valueType="num">
                                      <p:cBhvr additive="base">
                                        <p:cTn id="31" dur="500" fill="hold"/>
                                        <p:tgtEl>
                                          <p:spTgt spid="41165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1165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1653">
                                            <p:txEl>
                                              <p:pRg st="5" end="5"/>
                                            </p:txEl>
                                          </p:spTgt>
                                        </p:tgtEl>
                                        <p:attrNameLst>
                                          <p:attrName>style.visibility</p:attrName>
                                        </p:attrNameLst>
                                      </p:cBhvr>
                                      <p:to>
                                        <p:strVal val="visible"/>
                                      </p:to>
                                    </p:set>
                                    <p:anim calcmode="lin" valueType="num">
                                      <p:cBhvr additive="base">
                                        <p:cTn id="37" dur="500" fill="hold"/>
                                        <p:tgtEl>
                                          <p:spTgt spid="41165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11653">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3"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0EE7801E-D041-7947-A69C-FE8DDC4FD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687"/>
          <a:stretch>
            <a:fillRect/>
          </a:stretch>
        </p:blipFill>
        <p:spPr bwMode="auto">
          <a:xfrm>
            <a:off x="231775" y="509588"/>
            <a:ext cx="8759825" cy="619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a:extLst>
              <a:ext uri="{FF2B5EF4-FFF2-40B4-BE49-F238E27FC236}">
                <a16:creationId xmlns:a16="http://schemas.microsoft.com/office/drawing/2014/main" id="{016A7065-CF04-7444-B81D-8E183FB7D2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6000" r="30600" b="4015"/>
          <a:stretch>
            <a:fillRect/>
          </a:stretch>
        </p:blipFill>
        <p:spPr bwMode="auto">
          <a:xfrm>
            <a:off x="5943600" y="952500"/>
            <a:ext cx="2976563"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3">
            <a:extLst>
              <a:ext uri="{FF2B5EF4-FFF2-40B4-BE49-F238E27FC236}">
                <a16:creationId xmlns:a16="http://schemas.microsoft.com/office/drawing/2014/main" id="{093AA425-FBF7-E14A-8908-585A47351989}"/>
              </a:ext>
            </a:extLst>
          </p:cNvPr>
          <p:cNvSpPr>
            <a:spLocks noChangeArrowheads="1"/>
          </p:cNvSpPr>
          <p:nvPr/>
        </p:nvSpPr>
        <p:spPr bwMode="auto">
          <a:xfrm>
            <a:off x="8763000" y="6096000"/>
            <a:ext cx="228600" cy="762000"/>
          </a:xfrm>
          <a:prstGeom prst="rect">
            <a:avLst/>
          </a:prstGeom>
          <a:solidFill>
            <a:schemeClr val="bg1"/>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70660" name="Rectangle 4">
            <a:extLst>
              <a:ext uri="{FF2B5EF4-FFF2-40B4-BE49-F238E27FC236}">
                <a16:creationId xmlns:a16="http://schemas.microsoft.com/office/drawing/2014/main" id="{BA1C54B4-CCFF-9441-BA1E-98BF5F2EC4ED}"/>
              </a:ext>
            </a:extLst>
          </p:cNvPr>
          <p:cNvSpPr>
            <a:spLocks noChangeArrowheads="1"/>
          </p:cNvSpPr>
          <p:nvPr/>
        </p:nvSpPr>
        <p:spPr bwMode="auto">
          <a:xfrm>
            <a:off x="8839200" y="838200"/>
            <a:ext cx="228600" cy="2438400"/>
          </a:xfrm>
          <a:prstGeom prst="rect">
            <a:avLst/>
          </a:prstGeom>
          <a:solidFill>
            <a:schemeClr val="bg1"/>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70661" name="Rectangle 5">
            <a:extLst>
              <a:ext uri="{FF2B5EF4-FFF2-40B4-BE49-F238E27FC236}">
                <a16:creationId xmlns:a16="http://schemas.microsoft.com/office/drawing/2014/main" id="{19AE4256-321F-DB44-A45B-E54A31E59467}"/>
              </a:ext>
            </a:extLst>
          </p:cNvPr>
          <p:cNvSpPr>
            <a:spLocks noGrp="1" noChangeArrowheads="1"/>
          </p:cNvSpPr>
          <p:nvPr>
            <p:ph type="title"/>
          </p:nvPr>
        </p:nvSpPr>
        <p:spPr>
          <a:xfrm>
            <a:off x="609600" y="679450"/>
            <a:ext cx="7772400" cy="762000"/>
          </a:xfrm>
          <a:noFill/>
        </p:spPr>
        <p:txBody>
          <a:bodyPr/>
          <a:lstStyle/>
          <a:p>
            <a:pPr eaLnBrk="1" hangingPunct="1"/>
            <a:r>
              <a:rPr lang="en-US" altLang="en-US" dirty="0"/>
              <a:t>Anaphase </a:t>
            </a:r>
          </a:p>
        </p:txBody>
      </p:sp>
      <p:sp>
        <p:nvSpPr>
          <p:cNvPr id="415750" name="Rectangle 6" descr="Rectangle: Click to edit Master text styles&#13;&#10;Second level&#13;&#10;Third level&#13;&#10;Fourth level&#13;&#10;Fifth level">
            <a:extLst>
              <a:ext uri="{FF2B5EF4-FFF2-40B4-BE49-F238E27FC236}">
                <a16:creationId xmlns:a16="http://schemas.microsoft.com/office/drawing/2014/main" id="{8553F74B-493C-5F48-8133-F53328819FAF}"/>
              </a:ext>
            </a:extLst>
          </p:cNvPr>
          <p:cNvSpPr>
            <a:spLocks noGrp="1" noChangeArrowheads="1"/>
          </p:cNvSpPr>
          <p:nvPr>
            <p:ph type="body" idx="1"/>
          </p:nvPr>
        </p:nvSpPr>
        <p:spPr>
          <a:xfrm>
            <a:off x="647700" y="1371600"/>
            <a:ext cx="5826125" cy="5334000"/>
          </a:xfrm>
          <a:noFill/>
        </p:spPr>
        <p:txBody>
          <a:bodyPr/>
          <a:lstStyle/>
          <a:p>
            <a:pPr eaLnBrk="1" hangingPunct="1"/>
            <a:r>
              <a:rPr lang="en-US" altLang="en-US" sz="2800" u="sng" dirty="0">
                <a:solidFill>
                  <a:srgbClr val="007300"/>
                </a:solidFill>
              </a:rPr>
              <a:t>Sister chromatids separate</a:t>
            </a:r>
            <a:r>
              <a:rPr lang="en-US" altLang="en-US" sz="2800" dirty="0"/>
              <a:t> at kinetochores </a:t>
            </a:r>
          </a:p>
          <a:p>
            <a:pPr lvl="1" eaLnBrk="1" hangingPunct="1"/>
            <a:r>
              <a:rPr lang="en-US" altLang="en-US" sz="2600" dirty="0">
                <a:ea typeface="ＭＳ Ｐゴシック" panose="020B0600070205080204" pitchFamily="34" charset="-128"/>
              </a:rPr>
              <a:t>move to opposite poles</a:t>
            </a:r>
          </a:p>
          <a:p>
            <a:pPr lvl="1" eaLnBrk="1" hangingPunct="1"/>
            <a:r>
              <a:rPr lang="en-US" altLang="en-US" sz="2600" dirty="0">
                <a:ea typeface="ＭＳ Ｐゴシック" panose="020B0600070205080204" pitchFamily="34" charset="-128"/>
              </a:rPr>
              <a:t>pulled at centromeres</a:t>
            </a:r>
          </a:p>
          <a:p>
            <a:pPr lvl="1" eaLnBrk="1" hangingPunct="1"/>
            <a:r>
              <a:rPr lang="en-US" altLang="en-US" sz="2600" dirty="0">
                <a:ea typeface="ＭＳ Ｐゴシック" panose="020B0600070205080204" pitchFamily="34" charset="-128"/>
              </a:rPr>
              <a:t>pulled by motor proteins “</a:t>
            </a:r>
            <a:r>
              <a:rPr lang="en-US" altLang="en-US" sz="2600" dirty="0" err="1">
                <a:ea typeface="ＭＳ Ｐゴシック" panose="020B0600070205080204" pitchFamily="34" charset="-128"/>
              </a:rPr>
              <a:t>walking”along</a:t>
            </a:r>
            <a:r>
              <a:rPr lang="en-US" altLang="en-US" sz="2600" dirty="0">
                <a:ea typeface="ＭＳ Ｐゴシック" panose="020B0600070205080204" pitchFamily="34" charset="-128"/>
              </a:rPr>
              <a:t> microtubules</a:t>
            </a:r>
          </a:p>
          <a:p>
            <a:pPr lvl="2" eaLnBrk="1" hangingPunct="1"/>
            <a:r>
              <a:rPr lang="en-US" altLang="en-US" dirty="0">
                <a:ea typeface="ＭＳ Ｐゴシック" panose="020B0600070205080204" pitchFamily="34" charset="-128"/>
              </a:rPr>
              <a:t>actin, myosin</a:t>
            </a:r>
          </a:p>
          <a:p>
            <a:pPr lvl="2" eaLnBrk="1" hangingPunct="1"/>
            <a:r>
              <a:rPr lang="en-US" altLang="en-US" dirty="0">
                <a:ea typeface="ＭＳ Ｐゴシック" panose="020B0600070205080204" pitchFamily="34" charset="-128"/>
              </a:rPr>
              <a:t>increased production of </a:t>
            </a:r>
            <a:br>
              <a:rPr lang="en-US" altLang="en-US" dirty="0">
                <a:ea typeface="ＭＳ Ｐゴシック" panose="020B0600070205080204" pitchFamily="34" charset="-128"/>
              </a:rPr>
            </a:br>
            <a:r>
              <a:rPr lang="en-US" altLang="en-US" dirty="0">
                <a:ea typeface="ＭＳ Ｐゴシック" panose="020B0600070205080204" pitchFamily="34" charset="-128"/>
              </a:rPr>
              <a:t>ATP by mitochondria</a:t>
            </a:r>
          </a:p>
          <a:p>
            <a:pPr eaLnBrk="1" hangingPunct="1"/>
            <a:r>
              <a:rPr lang="en-US" altLang="en-US" sz="2800" dirty="0"/>
              <a:t>Poles move farther apart</a:t>
            </a:r>
          </a:p>
          <a:p>
            <a:pPr lvl="1" eaLnBrk="1" hangingPunct="1"/>
            <a:r>
              <a:rPr lang="en-US" altLang="en-US" sz="2600" dirty="0">
                <a:ea typeface="ＭＳ Ｐゴシック" panose="020B0600070205080204" pitchFamily="34" charset="-128"/>
              </a:rPr>
              <a:t>polar microtubules lengthen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5750">
                                            <p:txEl>
                                              <p:pRg st="0" end="0"/>
                                            </p:txEl>
                                          </p:spTgt>
                                        </p:tgtEl>
                                        <p:attrNameLst>
                                          <p:attrName>style.visibility</p:attrName>
                                        </p:attrNameLst>
                                      </p:cBhvr>
                                      <p:to>
                                        <p:strVal val="visible"/>
                                      </p:to>
                                    </p:set>
                                    <p:anim calcmode="lin" valueType="num">
                                      <p:cBhvr additive="base">
                                        <p:cTn id="7" dur="500" fill="hold"/>
                                        <p:tgtEl>
                                          <p:spTgt spid="41575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575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5750">
                                            <p:txEl>
                                              <p:pRg st="1" end="1"/>
                                            </p:txEl>
                                          </p:spTgt>
                                        </p:tgtEl>
                                        <p:attrNameLst>
                                          <p:attrName>style.visibility</p:attrName>
                                        </p:attrNameLst>
                                      </p:cBhvr>
                                      <p:to>
                                        <p:strVal val="visible"/>
                                      </p:to>
                                    </p:set>
                                    <p:anim calcmode="lin" valueType="num">
                                      <p:cBhvr additive="base">
                                        <p:cTn id="13" dur="500" fill="hold"/>
                                        <p:tgtEl>
                                          <p:spTgt spid="41575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5750">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5750">
                                            <p:txEl>
                                              <p:pRg st="2" end="2"/>
                                            </p:txEl>
                                          </p:spTgt>
                                        </p:tgtEl>
                                        <p:attrNameLst>
                                          <p:attrName>style.visibility</p:attrName>
                                        </p:attrNameLst>
                                      </p:cBhvr>
                                      <p:to>
                                        <p:strVal val="visible"/>
                                      </p:to>
                                    </p:set>
                                    <p:anim calcmode="lin" valueType="num">
                                      <p:cBhvr additive="base">
                                        <p:cTn id="19" dur="500" fill="hold"/>
                                        <p:tgtEl>
                                          <p:spTgt spid="41575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5750">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5750">
                                            <p:txEl>
                                              <p:pRg st="3" end="3"/>
                                            </p:txEl>
                                          </p:spTgt>
                                        </p:tgtEl>
                                        <p:attrNameLst>
                                          <p:attrName>style.visibility</p:attrName>
                                        </p:attrNameLst>
                                      </p:cBhvr>
                                      <p:to>
                                        <p:strVal val="visible"/>
                                      </p:to>
                                    </p:set>
                                    <p:anim calcmode="lin" valueType="num">
                                      <p:cBhvr additive="base">
                                        <p:cTn id="25" dur="500" fill="hold"/>
                                        <p:tgtEl>
                                          <p:spTgt spid="41575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5750">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5750">
                                            <p:txEl>
                                              <p:pRg st="4" end="4"/>
                                            </p:txEl>
                                          </p:spTgt>
                                        </p:tgtEl>
                                        <p:attrNameLst>
                                          <p:attrName>style.visibility</p:attrName>
                                        </p:attrNameLst>
                                      </p:cBhvr>
                                      <p:to>
                                        <p:strVal val="visible"/>
                                      </p:to>
                                    </p:set>
                                    <p:anim calcmode="lin" valueType="num">
                                      <p:cBhvr additive="base">
                                        <p:cTn id="31" dur="500" fill="hold"/>
                                        <p:tgtEl>
                                          <p:spTgt spid="415750">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15750">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5750">
                                            <p:txEl>
                                              <p:pRg st="5" end="5"/>
                                            </p:txEl>
                                          </p:spTgt>
                                        </p:tgtEl>
                                        <p:attrNameLst>
                                          <p:attrName>style.visibility</p:attrName>
                                        </p:attrNameLst>
                                      </p:cBhvr>
                                      <p:to>
                                        <p:strVal val="visible"/>
                                      </p:to>
                                    </p:set>
                                    <p:anim calcmode="lin" valueType="num">
                                      <p:cBhvr additive="base">
                                        <p:cTn id="37" dur="500" fill="hold"/>
                                        <p:tgtEl>
                                          <p:spTgt spid="415750">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15750">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5750">
                                            <p:txEl>
                                              <p:pRg st="6" end="6"/>
                                            </p:txEl>
                                          </p:spTgt>
                                        </p:tgtEl>
                                        <p:attrNameLst>
                                          <p:attrName>style.visibility</p:attrName>
                                        </p:attrNameLst>
                                      </p:cBhvr>
                                      <p:to>
                                        <p:strVal val="visible"/>
                                      </p:to>
                                    </p:set>
                                    <p:anim calcmode="lin" valueType="num">
                                      <p:cBhvr additive="base">
                                        <p:cTn id="43" dur="500" fill="hold"/>
                                        <p:tgtEl>
                                          <p:spTgt spid="415750">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15750">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15750">
                                            <p:txEl>
                                              <p:pRg st="7" end="7"/>
                                            </p:txEl>
                                          </p:spTgt>
                                        </p:tgtEl>
                                        <p:attrNameLst>
                                          <p:attrName>style.visibility</p:attrName>
                                        </p:attrNameLst>
                                      </p:cBhvr>
                                      <p:to>
                                        <p:strVal val="visible"/>
                                      </p:to>
                                    </p:set>
                                    <p:anim calcmode="lin" valueType="num">
                                      <p:cBhvr additive="base">
                                        <p:cTn id="49" dur="500" fill="hold"/>
                                        <p:tgtEl>
                                          <p:spTgt spid="415750">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15750">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50"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a:extLst>
              <a:ext uri="{FF2B5EF4-FFF2-40B4-BE49-F238E27FC236}">
                <a16:creationId xmlns:a16="http://schemas.microsoft.com/office/drawing/2014/main" id="{94B94DA4-14BA-DA4C-BCB3-2427744A9285}"/>
              </a:ext>
            </a:extLst>
          </p:cNvPr>
          <p:cNvSpPr>
            <a:spLocks noGrp="1" noChangeArrowheads="1"/>
          </p:cNvSpPr>
          <p:nvPr>
            <p:ph type="title"/>
          </p:nvPr>
        </p:nvSpPr>
        <p:spPr>
          <a:xfrm>
            <a:off x="76200" y="457200"/>
            <a:ext cx="5181600" cy="762000"/>
          </a:xfrm>
        </p:spPr>
        <p:txBody>
          <a:bodyPr/>
          <a:lstStyle/>
          <a:p>
            <a:pPr eaLnBrk="1" hangingPunct="1"/>
            <a:r>
              <a:rPr lang="en-US" altLang="en-US" sz="3200" dirty="0"/>
              <a:t>And now look at you…</a:t>
            </a:r>
          </a:p>
        </p:txBody>
      </p:sp>
      <p:sp>
        <p:nvSpPr>
          <p:cNvPr id="466978" name="AutoShape 34">
            <a:extLst>
              <a:ext uri="{FF2B5EF4-FFF2-40B4-BE49-F238E27FC236}">
                <a16:creationId xmlns:a16="http://schemas.microsoft.com/office/drawing/2014/main" id="{CC27BE27-D00C-6F45-95C1-87A2CCAF85AD}"/>
              </a:ext>
            </a:extLst>
          </p:cNvPr>
          <p:cNvSpPr>
            <a:spLocks noChangeArrowheads="1"/>
          </p:cNvSpPr>
          <p:nvPr/>
        </p:nvSpPr>
        <p:spPr bwMode="auto">
          <a:xfrm>
            <a:off x="5913438" y="5300663"/>
            <a:ext cx="3122612" cy="1512887"/>
          </a:xfrm>
          <a:prstGeom prst="roundRect">
            <a:avLst>
              <a:gd name="adj" fmla="val 16667"/>
            </a:avLst>
          </a:prstGeom>
          <a:solidFill>
            <a:srgbClr val="FFCC18"/>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0F116A"/>
                </a:solidFill>
                <a:latin typeface="Comic Sans MS" panose="030F0902030302020204" pitchFamily="66" charset="0"/>
              </a:rPr>
              <a:t>How did you get from there to here?</a:t>
            </a:r>
            <a:endParaRPr lang="en-US" altLang="en-US" sz="2800" b="1">
              <a:solidFill>
                <a:schemeClr val="tx2"/>
              </a:solidFill>
              <a:latin typeface="Comic Sans MS" panose="030F0902030302020204" pitchFamily="66" charset="0"/>
            </a:endParaRPr>
          </a:p>
        </p:txBody>
      </p:sp>
      <p:pic>
        <p:nvPicPr>
          <p:cNvPr id="21508" name="Picture 4" descr="Avery Tibbs.JPG">
            <a:extLst>
              <a:ext uri="{FF2B5EF4-FFF2-40B4-BE49-F238E27FC236}">
                <a16:creationId xmlns:a16="http://schemas.microsoft.com/office/drawing/2014/main" id="{85F777CE-1DE0-B74F-9F01-2F88160CF5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63625"/>
            <a:ext cx="161607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urtney Newton.JPG">
            <a:extLst>
              <a:ext uri="{FF2B5EF4-FFF2-40B4-BE49-F238E27FC236}">
                <a16:creationId xmlns:a16="http://schemas.microsoft.com/office/drawing/2014/main" id="{FEDEC018-D100-7548-BA68-8EB6CA50135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99363" y="468313"/>
            <a:ext cx="1544637"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Ashley Gillespie.JPG">
            <a:extLst>
              <a:ext uri="{FF2B5EF4-FFF2-40B4-BE49-F238E27FC236}">
                <a16:creationId xmlns:a16="http://schemas.microsoft.com/office/drawing/2014/main" id="{86AF6C3F-6815-B145-94E6-180C4557DA9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81938" y="1701800"/>
            <a:ext cx="126206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Erika Sankey.JPG">
            <a:extLst>
              <a:ext uri="{FF2B5EF4-FFF2-40B4-BE49-F238E27FC236}">
                <a16:creationId xmlns:a16="http://schemas.microsoft.com/office/drawing/2014/main" id="{EFE0650E-8BE8-BA4B-B9E3-5D25E2EB961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2265363"/>
            <a:ext cx="1360488"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Hillary Flippo.JPG">
            <a:extLst>
              <a:ext uri="{FF2B5EF4-FFF2-40B4-BE49-F238E27FC236}">
                <a16:creationId xmlns:a16="http://schemas.microsoft.com/office/drawing/2014/main" id="{3AA7DBDE-7796-AE49-BFA2-099657FB4BE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1079500"/>
            <a:ext cx="1466850"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Jessica Grimes.JPG">
            <a:extLst>
              <a:ext uri="{FF2B5EF4-FFF2-40B4-BE49-F238E27FC236}">
                <a16:creationId xmlns:a16="http://schemas.microsoft.com/office/drawing/2014/main" id="{1290F22A-0241-704E-B08B-BE2B58D2A6A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43075" y="1143000"/>
            <a:ext cx="1552575"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Kristen Spence.JPG">
            <a:extLst>
              <a:ext uri="{FF2B5EF4-FFF2-40B4-BE49-F238E27FC236}">
                <a16:creationId xmlns:a16="http://schemas.microsoft.com/office/drawing/2014/main" id="{E19BFD3C-C4AC-A84B-88AF-BD8385178C4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145213" y="1743075"/>
            <a:ext cx="1601787"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Kyle Johnson.JPG">
            <a:extLst>
              <a:ext uri="{FF2B5EF4-FFF2-40B4-BE49-F238E27FC236}">
                <a16:creationId xmlns:a16="http://schemas.microsoft.com/office/drawing/2014/main" id="{EC9FA8EF-D365-8746-A291-E753706F3EA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529263" y="377825"/>
            <a:ext cx="172243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Maddie Hughes.JPG">
            <a:extLst>
              <a:ext uri="{FF2B5EF4-FFF2-40B4-BE49-F238E27FC236}">
                <a16:creationId xmlns:a16="http://schemas.microsoft.com/office/drawing/2014/main" id="{36A2EF57-E21F-064F-A149-A24CC1A8DE4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805488" y="3003550"/>
            <a:ext cx="17653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Mary Craig.JPG">
            <a:extLst>
              <a:ext uri="{FF2B5EF4-FFF2-40B4-BE49-F238E27FC236}">
                <a16:creationId xmlns:a16="http://schemas.microsoft.com/office/drawing/2014/main" id="{EFBA2804-5B02-6340-B6BC-6C28479D4F3B}"/>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889875" y="2876550"/>
            <a:ext cx="12541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Michelle Craig.JPG">
            <a:extLst>
              <a:ext uri="{FF2B5EF4-FFF2-40B4-BE49-F238E27FC236}">
                <a16:creationId xmlns:a16="http://schemas.microsoft.com/office/drawing/2014/main" id="{70A7DF97-423D-904A-85CC-256AC2A28AD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507288" y="3859213"/>
            <a:ext cx="170021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Sam Phillips.JPG">
            <a:extLst>
              <a:ext uri="{FF2B5EF4-FFF2-40B4-BE49-F238E27FC236}">
                <a16:creationId xmlns:a16="http://schemas.microsoft.com/office/drawing/2014/main" id="{00EFCBAF-3FDF-DE47-AA4D-FE8490D5A6E9}"/>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097213" y="2360613"/>
            <a:ext cx="13890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Taylor Kelley.JPG">
            <a:extLst>
              <a:ext uri="{FF2B5EF4-FFF2-40B4-BE49-F238E27FC236}">
                <a16:creationId xmlns:a16="http://schemas.microsoft.com/office/drawing/2014/main" id="{E52BEC85-FD55-2F46-ADB3-D8034E4E5BEE}"/>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3370263"/>
            <a:ext cx="161607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Tim Hudson.JPG">
            <a:extLst>
              <a:ext uri="{FF2B5EF4-FFF2-40B4-BE49-F238E27FC236}">
                <a16:creationId xmlns:a16="http://schemas.microsoft.com/office/drawing/2014/main" id="{176F3DDF-41B8-694F-8F92-ABFC6A929B0D}"/>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0" y="4635500"/>
            <a:ext cx="17430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Trey Prosch.JPG">
            <a:extLst>
              <a:ext uri="{FF2B5EF4-FFF2-40B4-BE49-F238E27FC236}">
                <a16:creationId xmlns:a16="http://schemas.microsoft.com/office/drawing/2014/main" id="{56F34669-8F6A-BA4D-995C-A42C3A6BF360}"/>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5443538" y="4146550"/>
            <a:ext cx="143192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Alexis Jackson.JPG">
            <a:extLst>
              <a:ext uri="{FF2B5EF4-FFF2-40B4-BE49-F238E27FC236}">
                <a16:creationId xmlns:a16="http://schemas.microsoft.com/office/drawing/2014/main" id="{EF448773-ADCC-7B4B-9728-094E80153019}"/>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887538" y="4105275"/>
            <a:ext cx="9398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Alisa Fujihashi.JPG">
            <a:extLst>
              <a:ext uri="{FF2B5EF4-FFF2-40B4-BE49-F238E27FC236}">
                <a16:creationId xmlns:a16="http://schemas.microsoft.com/office/drawing/2014/main" id="{D366AD08-D25C-C947-A71E-DB9067DB2E55}"/>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0" y="5719763"/>
            <a:ext cx="151765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Amanda Zuaiter.JPG">
            <a:extLst>
              <a:ext uri="{FF2B5EF4-FFF2-40B4-BE49-F238E27FC236}">
                <a16:creationId xmlns:a16="http://schemas.microsoft.com/office/drawing/2014/main" id="{86F148B2-D17E-E840-B9B6-FC1851B767AC}"/>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658938" y="2657475"/>
            <a:ext cx="1360487"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Emily Lin.JPG">
            <a:extLst>
              <a:ext uri="{FF2B5EF4-FFF2-40B4-BE49-F238E27FC236}">
                <a16:creationId xmlns:a16="http://schemas.microsoft.com/office/drawing/2014/main" id="{782E8258-3F65-4C4D-BF2C-84B527498617}"/>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4375150" y="3694113"/>
            <a:ext cx="1004888"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Katthlen Wilson.JPG">
            <a:extLst>
              <a:ext uri="{FF2B5EF4-FFF2-40B4-BE49-F238E27FC236}">
                <a16:creationId xmlns:a16="http://schemas.microsoft.com/office/drawing/2014/main" id="{CB43D682-1F0D-7A42-B038-B6C6ADB6FC90}"/>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2998788" y="3594100"/>
            <a:ext cx="1233487"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descr="Kelsey Davenport.JPG">
            <a:extLst>
              <a:ext uri="{FF2B5EF4-FFF2-40B4-BE49-F238E27FC236}">
                <a16:creationId xmlns:a16="http://schemas.microsoft.com/office/drawing/2014/main" id="{E59B8C70-D047-0047-8C82-9E8AB5E1FF5F}"/>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1701800" y="5826125"/>
            <a:ext cx="1374775"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5" descr="Meaghan DaCosta.JPG">
            <a:extLst>
              <a:ext uri="{FF2B5EF4-FFF2-40B4-BE49-F238E27FC236}">
                <a16:creationId xmlns:a16="http://schemas.microsoft.com/office/drawing/2014/main" id="{26FDC401-23CF-3042-9A85-BBA6CE3CC1D4}"/>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4083050" y="5518150"/>
            <a:ext cx="1785938"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descr="Melissa Kolazyk.JPG">
            <a:extLst>
              <a:ext uri="{FF2B5EF4-FFF2-40B4-BE49-F238E27FC236}">
                <a16:creationId xmlns:a16="http://schemas.microsoft.com/office/drawing/2014/main" id="{A637933B-CF41-8D43-BF9C-2C9F14BB78E1}"/>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4757738" y="1987550"/>
            <a:ext cx="10572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27" descr="Mirielle Jefferson.JPG">
            <a:extLst>
              <a:ext uri="{FF2B5EF4-FFF2-40B4-BE49-F238E27FC236}">
                <a16:creationId xmlns:a16="http://schemas.microsoft.com/office/drawing/2014/main" id="{FFAA8C74-A525-F74D-AF64-10FEF0C45AA3}"/>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3057525" y="4764088"/>
            <a:ext cx="1031875"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6978"/>
                                        </p:tgtEl>
                                        <p:attrNameLst>
                                          <p:attrName>style.visibility</p:attrName>
                                        </p:attrNameLst>
                                      </p:cBhvr>
                                      <p:to>
                                        <p:strVal val="visible"/>
                                      </p:to>
                                    </p:set>
                                    <p:animEffect transition="in" filter="wipe(left)">
                                      <p:cBhvr>
                                        <p:cTn id="7" dur="500"/>
                                        <p:tgtEl>
                                          <p:spTgt spid="466978"/>
                                        </p:tgtEl>
                                      </p:cBhvr>
                                    </p:animEffect>
                                  </p:childTnLst>
                                  <p:subTnLst>
                                    <p:audio>
                                      <p:cMediaNode>
                                        <p:cTn display="0" masterRel="sameClick">
                                          <p:stCondLst>
                                            <p:cond evt="begin" delay="0">
                                              <p:tn val="5"/>
                                            </p:cond>
                                          </p:stCondLst>
                                          <p:endCondLst>
                                            <p:cond evt="onStopAudio" delay="0">
                                              <p:tgtEl>
                                                <p:sldTgt/>
                                              </p:tgtEl>
                                            </p:cond>
                                          </p:endCondLst>
                                        </p:cTn>
                                        <p:tgtEl>
                                          <p:sndTgt r:embed="rId3" name="String"/>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978"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5">
            <a:extLst>
              <a:ext uri="{FF2B5EF4-FFF2-40B4-BE49-F238E27FC236}">
                <a16:creationId xmlns:a16="http://schemas.microsoft.com/office/drawing/2014/main" id="{0CD4DE7E-3AF5-7A46-862E-8D43C6616CFD}"/>
              </a:ext>
            </a:extLst>
          </p:cNvPr>
          <p:cNvSpPr>
            <a:spLocks noChangeArrowheads="1"/>
          </p:cNvSpPr>
          <p:nvPr/>
        </p:nvSpPr>
        <p:spPr bwMode="auto">
          <a:xfrm>
            <a:off x="198438" y="6281738"/>
            <a:ext cx="1589087"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72707" name="Rectangle 2">
            <a:extLst>
              <a:ext uri="{FF2B5EF4-FFF2-40B4-BE49-F238E27FC236}">
                <a16:creationId xmlns:a16="http://schemas.microsoft.com/office/drawing/2014/main" id="{6AAFB6DC-9FEF-B14A-BCBC-7E45D181117E}"/>
              </a:ext>
            </a:extLst>
          </p:cNvPr>
          <p:cNvSpPr>
            <a:spLocks noGrp="1" noChangeArrowheads="1"/>
          </p:cNvSpPr>
          <p:nvPr>
            <p:ph type="title"/>
          </p:nvPr>
        </p:nvSpPr>
        <p:spPr/>
        <p:txBody>
          <a:bodyPr/>
          <a:lstStyle/>
          <a:p>
            <a:pPr eaLnBrk="1" hangingPunct="1"/>
            <a:r>
              <a:rPr lang="en-US" altLang="en-US" dirty="0"/>
              <a:t>Separation of chromatids</a:t>
            </a:r>
          </a:p>
        </p:txBody>
      </p:sp>
      <p:sp>
        <p:nvSpPr>
          <p:cNvPr id="417795" name="Rectangle 3" descr="Rectangle: Click to edit Master text styles&#13;&#10;Second level&#13;&#10;Third level&#13;&#10;Fourth level&#13;&#10;Fifth level">
            <a:extLst>
              <a:ext uri="{FF2B5EF4-FFF2-40B4-BE49-F238E27FC236}">
                <a16:creationId xmlns:a16="http://schemas.microsoft.com/office/drawing/2014/main" id="{F7DCCBD4-3F65-6743-B9C2-3EDD6DA8517C}"/>
              </a:ext>
            </a:extLst>
          </p:cNvPr>
          <p:cNvSpPr>
            <a:spLocks noGrp="1" noChangeArrowheads="1"/>
          </p:cNvSpPr>
          <p:nvPr>
            <p:ph type="body" idx="1"/>
          </p:nvPr>
        </p:nvSpPr>
        <p:spPr>
          <a:xfrm>
            <a:off x="528638" y="1371600"/>
            <a:ext cx="8615362" cy="1927225"/>
          </a:xfrm>
          <a:noFill/>
        </p:spPr>
        <p:txBody>
          <a:bodyPr rIns="0"/>
          <a:lstStyle/>
          <a:p>
            <a:pPr eaLnBrk="1" hangingPunct="1"/>
            <a:r>
              <a:rPr lang="en-US" altLang="en-US" dirty="0"/>
              <a:t>In anaphase, proteins holding together sister chromatids are inactivated</a:t>
            </a:r>
          </a:p>
          <a:p>
            <a:pPr lvl="1" eaLnBrk="1" hangingPunct="1"/>
            <a:r>
              <a:rPr lang="en-US" altLang="en-US" dirty="0">
                <a:ea typeface="ＭＳ Ｐゴシック" panose="020B0600070205080204" pitchFamily="34" charset="-128"/>
              </a:rPr>
              <a:t>separate to become individual chromosomes</a:t>
            </a:r>
          </a:p>
        </p:txBody>
      </p:sp>
      <p:pic>
        <p:nvPicPr>
          <p:cNvPr id="72709" name="Picture 4">
            <a:extLst>
              <a:ext uri="{FF2B5EF4-FFF2-40B4-BE49-F238E27FC236}">
                <a16:creationId xmlns:a16="http://schemas.microsoft.com/office/drawing/2014/main" id="{B08D3091-FC1F-F246-9FD0-7B5D8403EE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4800" y="3219450"/>
            <a:ext cx="4953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7803" name="AutoShape 11">
            <a:extLst>
              <a:ext uri="{FF2B5EF4-FFF2-40B4-BE49-F238E27FC236}">
                <a16:creationId xmlns:a16="http://schemas.microsoft.com/office/drawing/2014/main" id="{5DCB9C13-0160-0449-9CFA-FF0F0C01ED2A}"/>
              </a:ext>
            </a:extLst>
          </p:cNvPr>
          <p:cNvSpPr>
            <a:spLocks noChangeArrowheads="1"/>
          </p:cNvSpPr>
          <p:nvPr/>
        </p:nvSpPr>
        <p:spPr bwMode="auto">
          <a:xfrm>
            <a:off x="1676400" y="4343400"/>
            <a:ext cx="457200" cy="609600"/>
          </a:xfrm>
          <a:custGeom>
            <a:avLst/>
            <a:gdLst>
              <a:gd name="T0" fmla="*/ 153628725 w 21600"/>
              <a:gd name="T1" fmla="*/ 0 h 21600"/>
              <a:gd name="T2" fmla="*/ 0 w 21600"/>
              <a:gd name="T3" fmla="*/ 242771337 h 21600"/>
              <a:gd name="T4" fmla="*/ 153628725 w 21600"/>
              <a:gd name="T5" fmla="*/ 485542646 h 21600"/>
              <a:gd name="T6" fmla="*/ 204838279 w 21600"/>
              <a:gd name="T7" fmla="*/ 242771337 h 21600"/>
              <a:gd name="T8" fmla="*/ 3 60000 65536"/>
              <a:gd name="T9" fmla="*/ 2 60000 65536"/>
              <a:gd name="T10" fmla="*/ 1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FF66"/>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17804" name="Rectangle 12">
            <a:extLst>
              <a:ext uri="{FF2B5EF4-FFF2-40B4-BE49-F238E27FC236}">
                <a16:creationId xmlns:a16="http://schemas.microsoft.com/office/drawing/2014/main" id="{7EC8DAD3-888B-7349-9703-DDC6897D802E}"/>
              </a:ext>
            </a:extLst>
          </p:cNvPr>
          <p:cNvSpPr>
            <a:spLocks noChangeArrowheads="1"/>
          </p:cNvSpPr>
          <p:nvPr/>
        </p:nvSpPr>
        <p:spPr bwMode="auto">
          <a:xfrm>
            <a:off x="2089150" y="5943600"/>
            <a:ext cx="1743075" cy="336550"/>
          </a:xfrm>
          <a:prstGeom prst="rect">
            <a:avLst/>
          </a:prstGeom>
          <a:solidFill>
            <a:srgbClr val="FFEA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CC0000"/>
                </a:solidFill>
              </a:rPr>
              <a:t>2 chromosomes</a:t>
            </a:r>
          </a:p>
        </p:txBody>
      </p:sp>
      <p:sp>
        <p:nvSpPr>
          <p:cNvPr id="417805" name="Rectangle 13">
            <a:extLst>
              <a:ext uri="{FF2B5EF4-FFF2-40B4-BE49-F238E27FC236}">
                <a16:creationId xmlns:a16="http://schemas.microsoft.com/office/drawing/2014/main" id="{B5D14B43-9A99-5949-BB7A-3B00C399939A}"/>
              </a:ext>
            </a:extLst>
          </p:cNvPr>
          <p:cNvSpPr>
            <a:spLocks noChangeArrowheads="1"/>
          </p:cNvSpPr>
          <p:nvPr/>
        </p:nvSpPr>
        <p:spPr bwMode="auto">
          <a:xfrm>
            <a:off x="258763" y="5943600"/>
            <a:ext cx="1630362" cy="581025"/>
          </a:xfrm>
          <a:prstGeom prst="rect">
            <a:avLst/>
          </a:prstGeom>
          <a:solidFill>
            <a:srgbClr val="FFEA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CC0000"/>
                </a:solidFill>
              </a:rPr>
              <a:t>1 chromosome</a:t>
            </a:r>
          </a:p>
          <a:p>
            <a:r>
              <a:rPr lang="en-US" altLang="en-US" sz="1600" b="1">
                <a:solidFill>
                  <a:srgbClr val="CC0000"/>
                </a:solidFill>
              </a:rPr>
              <a:t>2 chromatids</a:t>
            </a:r>
          </a:p>
        </p:txBody>
      </p:sp>
      <p:grpSp>
        <p:nvGrpSpPr>
          <p:cNvPr id="2" name="Group 19">
            <a:extLst>
              <a:ext uri="{FF2B5EF4-FFF2-40B4-BE49-F238E27FC236}">
                <a16:creationId xmlns:a16="http://schemas.microsoft.com/office/drawing/2014/main" id="{9BFE99DF-5D24-5243-A2B0-8548EDD12C8D}"/>
              </a:ext>
            </a:extLst>
          </p:cNvPr>
          <p:cNvGrpSpPr>
            <a:grpSpLocks/>
          </p:cNvGrpSpPr>
          <p:nvPr/>
        </p:nvGrpSpPr>
        <p:grpSpPr bwMode="auto">
          <a:xfrm>
            <a:off x="549275" y="3733800"/>
            <a:ext cx="990600" cy="2133600"/>
            <a:chOff x="336" y="2352"/>
            <a:chExt cx="624" cy="1344"/>
          </a:xfrm>
        </p:grpSpPr>
        <p:sp>
          <p:nvSpPr>
            <p:cNvPr id="72723" name="Freeform 5">
              <a:extLst>
                <a:ext uri="{FF2B5EF4-FFF2-40B4-BE49-F238E27FC236}">
                  <a16:creationId xmlns:a16="http://schemas.microsoft.com/office/drawing/2014/main" id="{C0F7EC8A-9EDB-3A41-B052-DAFA8DC270CC}"/>
                </a:ext>
              </a:extLst>
            </p:cNvPr>
            <p:cNvSpPr>
              <a:spLocks/>
            </p:cNvSpPr>
            <p:nvPr/>
          </p:nvSpPr>
          <p:spPr bwMode="auto">
            <a:xfrm>
              <a:off x="336" y="2352"/>
              <a:ext cx="288" cy="1344"/>
            </a:xfrm>
            <a:custGeom>
              <a:avLst/>
              <a:gdLst>
                <a:gd name="T0" fmla="*/ 0 w 288"/>
                <a:gd name="T1" fmla="*/ 0 h 1344"/>
                <a:gd name="T2" fmla="*/ 288 w 288"/>
                <a:gd name="T3" fmla="*/ 528 h 1344"/>
                <a:gd name="T4" fmla="*/ 0 w 288"/>
                <a:gd name="T5" fmla="*/ 1344 h 1344"/>
                <a:gd name="T6" fmla="*/ 0 60000 65536"/>
                <a:gd name="T7" fmla="*/ 0 60000 65536"/>
                <a:gd name="T8" fmla="*/ 0 60000 65536"/>
                <a:gd name="T9" fmla="*/ 0 w 288"/>
                <a:gd name="T10" fmla="*/ 0 h 1344"/>
                <a:gd name="T11" fmla="*/ 288 w 288"/>
                <a:gd name="T12" fmla="*/ 1344 h 1344"/>
              </a:gdLst>
              <a:ahLst/>
              <a:cxnLst>
                <a:cxn ang="T6">
                  <a:pos x="T0" y="T1"/>
                </a:cxn>
                <a:cxn ang="T7">
                  <a:pos x="T2" y="T3"/>
                </a:cxn>
                <a:cxn ang="T8">
                  <a:pos x="T4" y="T5"/>
                </a:cxn>
              </a:cxnLst>
              <a:rect l="T9" t="T10" r="T11" b="T12"/>
              <a:pathLst>
                <a:path w="288" h="1344">
                  <a:moveTo>
                    <a:pt x="0" y="0"/>
                  </a:moveTo>
                  <a:cubicBezTo>
                    <a:pt x="144" y="152"/>
                    <a:pt x="288" y="304"/>
                    <a:pt x="288" y="528"/>
                  </a:cubicBezTo>
                  <a:cubicBezTo>
                    <a:pt x="288" y="752"/>
                    <a:pt x="48" y="1208"/>
                    <a:pt x="0" y="1344"/>
                  </a:cubicBezTo>
                </a:path>
              </a:pathLst>
            </a:custGeom>
            <a:noFill/>
            <a:ln w="1778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72724" name="Freeform 6">
              <a:extLst>
                <a:ext uri="{FF2B5EF4-FFF2-40B4-BE49-F238E27FC236}">
                  <a16:creationId xmlns:a16="http://schemas.microsoft.com/office/drawing/2014/main" id="{D99FB9BD-FE78-154A-8673-4CDEA2A851BF}"/>
                </a:ext>
              </a:extLst>
            </p:cNvPr>
            <p:cNvSpPr>
              <a:spLocks/>
            </p:cNvSpPr>
            <p:nvPr/>
          </p:nvSpPr>
          <p:spPr bwMode="auto">
            <a:xfrm flipH="1">
              <a:off x="672" y="2352"/>
              <a:ext cx="288" cy="1344"/>
            </a:xfrm>
            <a:custGeom>
              <a:avLst/>
              <a:gdLst>
                <a:gd name="T0" fmla="*/ 0 w 288"/>
                <a:gd name="T1" fmla="*/ 0 h 1344"/>
                <a:gd name="T2" fmla="*/ 288 w 288"/>
                <a:gd name="T3" fmla="*/ 528 h 1344"/>
                <a:gd name="T4" fmla="*/ 0 w 288"/>
                <a:gd name="T5" fmla="*/ 1344 h 1344"/>
                <a:gd name="T6" fmla="*/ 0 60000 65536"/>
                <a:gd name="T7" fmla="*/ 0 60000 65536"/>
                <a:gd name="T8" fmla="*/ 0 60000 65536"/>
                <a:gd name="T9" fmla="*/ 0 w 288"/>
                <a:gd name="T10" fmla="*/ 0 h 1344"/>
                <a:gd name="T11" fmla="*/ 288 w 288"/>
                <a:gd name="T12" fmla="*/ 1344 h 1344"/>
              </a:gdLst>
              <a:ahLst/>
              <a:cxnLst>
                <a:cxn ang="T6">
                  <a:pos x="T0" y="T1"/>
                </a:cxn>
                <a:cxn ang="T7">
                  <a:pos x="T2" y="T3"/>
                </a:cxn>
                <a:cxn ang="T8">
                  <a:pos x="T4" y="T5"/>
                </a:cxn>
              </a:cxnLst>
              <a:rect l="T9" t="T10" r="T11" b="T12"/>
              <a:pathLst>
                <a:path w="288" h="1344">
                  <a:moveTo>
                    <a:pt x="0" y="0"/>
                  </a:moveTo>
                  <a:cubicBezTo>
                    <a:pt x="144" y="152"/>
                    <a:pt x="288" y="304"/>
                    <a:pt x="288" y="528"/>
                  </a:cubicBezTo>
                  <a:cubicBezTo>
                    <a:pt x="288" y="752"/>
                    <a:pt x="48" y="1208"/>
                    <a:pt x="0" y="1344"/>
                  </a:cubicBezTo>
                </a:path>
              </a:pathLst>
            </a:custGeom>
            <a:noFill/>
            <a:ln w="1778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72725" name="Oval 15">
              <a:extLst>
                <a:ext uri="{FF2B5EF4-FFF2-40B4-BE49-F238E27FC236}">
                  <a16:creationId xmlns:a16="http://schemas.microsoft.com/office/drawing/2014/main" id="{1DB98333-E8D7-874B-B299-477DDE40E020}"/>
                </a:ext>
              </a:extLst>
            </p:cNvPr>
            <p:cNvSpPr>
              <a:spLocks noChangeArrowheads="1"/>
            </p:cNvSpPr>
            <p:nvPr/>
          </p:nvSpPr>
          <p:spPr bwMode="auto">
            <a:xfrm>
              <a:off x="639" y="2821"/>
              <a:ext cx="81" cy="155"/>
            </a:xfrm>
            <a:prstGeom prst="ellipse">
              <a:avLst/>
            </a:prstGeom>
            <a:solidFill>
              <a:srgbClr val="0F116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72726" name="Oval 16">
              <a:extLst>
                <a:ext uri="{FF2B5EF4-FFF2-40B4-BE49-F238E27FC236}">
                  <a16:creationId xmlns:a16="http://schemas.microsoft.com/office/drawing/2014/main" id="{535440AF-2F19-1641-9070-0FB4511A261B}"/>
                </a:ext>
              </a:extLst>
            </p:cNvPr>
            <p:cNvSpPr>
              <a:spLocks noChangeArrowheads="1"/>
            </p:cNvSpPr>
            <p:nvPr/>
          </p:nvSpPr>
          <p:spPr bwMode="auto">
            <a:xfrm>
              <a:off x="576" y="2821"/>
              <a:ext cx="81" cy="155"/>
            </a:xfrm>
            <a:prstGeom prst="ellipse">
              <a:avLst/>
            </a:prstGeom>
            <a:solidFill>
              <a:srgbClr val="0F116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nvGrpSpPr>
          <p:cNvPr id="3" name="Group 22">
            <a:extLst>
              <a:ext uri="{FF2B5EF4-FFF2-40B4-BE49-F238E27FC236}">
                <a16:creationId xmlns:a16="http://schemas.microsoft.com/office/drawing/2014/main" id="{7F194071-D34B-B743-B095-AD92D6A20937}"/>
              </a:ext>
            </a:extLst>
          </p:cNvPr>
          <p:cNvGrpSpPr>
            <a:grpSpLocks/>
          </p:cNvGrpSpPr>
          <p:nvPr/>
        </p:nvGrpSpPr>
        <p:grpSpPr bwMode="auto">
          <a:xfrm>
            <a:off x="2209800" y="3733800"/>
            <a:ext cx="1524000" cy="2133600"/>
            <a:chOff x="1392" y="2352"/>
            <a:chExt cx="960" cy="1344"/>
          </a:xfrm>
        </p:grpSpPr>
        <p:grpSp>
          <p:nvGrpSpPr>
            <p:cNvPr id="72717" name="Group 20">
              <a:extLst>
                <a:ext uri="{FF2B5EF4-FFF2-40B4-BE49-F238E27FC236}">
                  <a16:creationId xmlns:a16="http://schemas.microsoft.com/office/drawing/2014/main" id="{69656C72-3B34-6A40-93AD-141F9A77E935}"/>
                </a:ext>
              </a:extLst>
            </p:cNvPr>
            <p:cNvGrpSpPr>
              <a:grpSpLocks/>
            </p:cNvGrpSpPr>
            <p:nvPr/>
          </p:nvGrpSpPr>
          <p:grpSpPr bwMode="auto">
            <a:xfrm>
              <a:off x="1392" y="2352"/>
              <a:ext cx="321" cy="1344"/>
              <a:chOff x="1392" y="2352"/>
              <a:chExt cx="321" cy="1344"/>
            </a:xfrm>
          </p:grpSpPr>
          <p:sp>
            <p:nvSpPr>
              <p:cNvPr id="72721" name="Freeform 9">
                <a:extLst>
                  <a:ext uri="{FF2B5EF4-FFF2-40B4-BE49-F238E27FC236}">
                    <a16:creationId xmlns:a16="http://schemas.microsoft.com/office/drawing/2014/main" id="{586410E0-EE15-D74D-8A4C-3D3C746B646A}"/>
                  </a:ext>
                </a:extLst>
              </p:cNvPr>
              <p:cNvSpPr>
                <a:spLocks/>
              </p:cNvSpPr>
              <p:nvPr/>
            </p:nvSpPr>
            <p:spPr bwMode="auto">
              <a:xfrm>
                <a:off x="1392" y="2352"/>
                <a:ext cx="288" cy="1344"/>
              </a:xfrm>
              <a:custGeom>
                <a:avLst/>
                <a:gdLst>
                  <a:gd name="T0" fmla="*/ 0 w 288"/>
                  <a:gd name="T1" fmla="*/ 0 h 1344"/>
                  <a:gd name="T2" fmla="*/ 288 w 288"/>
                  <a:gd name="T3" fmla="*/ 528 h 1344"/>
                  <a:gd name="T4" fmla="*/ 0 w 288"/>
                  <a:gd name="T5" fmla="*/ 1344 h 1344"/>
                  <a:gd name="T6" fmla="*/ 0 60000 65536"/>
                  <a:gd name="T7" fmla="*/ 0 60000 65536"/>
                  <a:gd name="T8" fmla="*/ 0 60000 65536"/>
                  <a:gd name="T9" fmla="*/ 0 w 288"/>
                  <a:gd name="T10" fmla="*/ 0 h 1344"/>
                  <a:gd name="T11" fmla="*/ 288 w 288"/>
                  <a:gd name="T12" fmla="*/ 1344 h 1344"/>
                </a:gdLst>
                <a:ahLst/>
                <a:cxnLst>
                  <a:cxn ang="T6">
                    <a:pos x="T0" y="T1"/>
                  </a:cxn>
                  <a:cxn ang="T7">
                    <a:pos x="T2" y="T3"/>
                  </a:cxn>
                  <a:cxn ang="T8">
                    <a:pos x="T4" y="T5"/>
                  </a:cxn>
                </a:cxnLst>
                <a:rect l="T9" t="T10" r="T11" b="T12"/>
                <a:pathLst>
                  <a:path w="288" h="1344">
                    <a:moveTo>
                      <a:pt x="0" y="0"/>
                    </a:moveTo>
                    <a:cubicBezTo>
                      <a:pt x="144" y="152"/>
                      <a:pt x="288" y="304"/>
                      <a:pt x="288" y="528"/>
                    </a:cubicBezTo>
                    <a:cubicBezTo>
                      <a:pt x="288" y="752"/>
                      <a:pt x="48" y="1208"/>
                      <a:pt x="0" y="1344"/>
                    </a:cubicBezTo>
                  </a:path>
                </a:pathLst>
              </a:custGeom>
              <a:noFill/>
              <a:ln w="1778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72722" name="Oval 17">
                <a:extLst>
                  <a:ext uri="{FF2B5EF4-FFF2-40B4-BE49-F238E27FC236}">
                    <a16:creationId xmlns:a16="http://schemas.microsoft.com/office/drawing/2014/main" id="{EE0A62FC-A708-BD42-9A01-B26954833489}"/>
                  </a:ext>
                </a:extLst>
              </p:cNvPr>
              <p:cNvSpPr>
                <a:spLocks noChangeArrowheads="1"/>
              </p:cNvSpPr>
              <p:nvPr/>
            </p:nvSpPr>
            <p:spPr bwMode="auto">
              <a:xfrm>
                <a:off x="1632" y="2821"/>
                <a:ext cx="81" cy="155"/>
              </a:xfrm>
              <a:prstGeom prst="ellipse">
                <a:avLst/>
              </a:prstGeom>
              <a:solidFill>
                <a:srgbClr val="0F116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nvGrpSpPr>
            <p:cNvPr id="72718" name="Group 21">
              <a:extLst>
                <a:ext uri="{FF2B5EF4-FFF2-40B4-BE49-F238E27FC236}">
                  <a16:creationId xmlns:a16="http://schemas.microsoft.com/office/drawing/2014/main" id="{9F64936E-22CF-7249-AF79-6603B0CB5C3A}"/>
                </a:ext>
              </a:extLst>
            </p:cNvPr>
            <p:cNvGrpSpPr>
              <a:grpSpLocks/>
            </p:cNvGrpSpPr>
            <p:nvPr/>
          </p:nvGrpSpPr>
          <p:grpSpPr bwMode="auto">
            <a:xfrm>
              <a:off x="2016" y="2352"/>
              <a:ext cx="336" cy="1344"/>
              <a:chOff x="2016" y="2352"/>
              <a:chExt cx="336" cy="1344"/>
            </a:xfrm>
          </p:grpSpPr>
          <p:sp>
            <p:nvSpPr>
              <p:cNvPr id="72719" name="Freeform 10">
                <a:extLst>
                  <a:ext uri="{FF2B5EF4-FFF2-40B4-BE49-F238E27FC236}">
                    <a16:creationId xmlns:a16="http://schemas.microsoft.com/office/drawing/2014/main" id="{C59A9FDE-73B3-4740-91C5-D0F6DFFEB3B1}"/>
                  </a:ext>
                </a:extLst>
              </p:cNvPr>
              <p:cNvSpPr>
                <a:spLocks/>
              </p:cNvSpPr>
              <p:nvPr/>
            </p:nvSpPr>
            <p:spPr bwMode="auto">
              <a:xfrm flipH="1">
                <a:off x="2064" y="2352"/>
                <a:ext cx="288" cy="1344"/>
              </a:xfrm>
              <a:custGeom>
                <a:avLst/>
                <a:gdLst>
                  <a:gd name="T0" fmla="*/ 0 w 288"/>
                  <a:gd name="T1" fmla="*/ 0 h 1344"/>
                  <a:gd name="T2" fmla="*/ 288 w 288"/>
                  <a:gd name="T3" fmla="*/ 528 h 1344"/>
                  <a:gd name="T4" fmla="*/ 0 w 288"/>
                  <a:gd name="T5" fmla="*/ 1344 h 1344"/>
                  <a:gd name="T6" fmla="*/ 0 60000 65536"/>
                  <a:gd name="T7" fmla="*/ 0 60000 65536"/>
                  <a:gd name="T8" fmla="*/ 0 60000 65536"/>
                  <a:gd name="T9" fmla="*/ 0 w 288"/>
                  <a:gd name="T10" fmla="*/ 0 h 1344"/>
                  <a:gd name="T11" fmla="*/ 288 w 288"/>
                  <a:gd name="T12" fmla="*/ 1344 h 1344"/>
                </a:gdLst>
                <a:ahLst/>
                <a:cxnLst>
                  <a:cxn ang="T6">
                    <a:pos x="T0" y="T1"/>
                  </a:cxn>
                  <a:cxn ang="T7">
                    <a:pos x="T2" y="T3"/>
                  </a:cxn>
                  <a:cxn ang="T8">
                    <a:pos x="T4" y="T5"/>
                  </a:cxn>
                </a:cxnLst>
                <a:rect l="T9" t="T10" r="T11" b="T12"/>
                <a:pathLst>
                  <a:path w="288" h="1344">
                    <a:moveTo>
                      <a:pt x="0" y="0"/>
                    </a:moveTo>
                    <a:cubicBezTo>
                      <a:pt x="144" y="152"/>
                      <a:pt x="288" y="304"/>
                      <a:pt x="288" y="528"/>
                    </a:cubicBezTo>
                    <a:cubicBezTo>
                      <a:pt x="288" y="752"/>
                      <a:pt x="48" y="1208"/>
                      <a:pt x="0" y="1344"/>
                    </a:cubicBezTo>
                  </a:path>
                </a:pathLst>
              </a:custGeom>
              <a:noFill/>
              <a:ln w="1778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72720" name="Oval 18">
                <a:extLst>
                  <a:ext uri="{FF2B5EF4-FFF2-40B4-BE49-F238E27FC236}">
                    <a16:creationId xmlns:a16="http://schemas.microsoft.com/office/drawing/2014/main" id="{998A42EB-F2E5-7F4E-8BDD-208BAFB37F3E}"/>
                  </a:ext>
                </a:extLst>
              </p:cNvPr>
              <p:cNvSpPr>
                <a:spLocks noChangeArrowheads="1"/>
              </p:cNvSpPr>
              <p:nvPr/>
            </p:nvSpPr>
            <p:spPr bwMode="auto">
              <a:xfrm>
                <a:off x="2016" y="2821"/>
                <a:ext cx="81" cy="155"/>
              </a:xfrm>
              <a:prstGeom prst="ellipse">
                <a:avLst/>
              </a:prstGeom>
              <a:solidFill>
                <a:srgbClr val="0F116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sp>
        <p:nvSpPr>
          <p:cNvPr id="417815" name="Rectangle 23">
            <a:extLst>
              <a:ext uri="{FF2B5EF4-FFF2-40B4-BE49-F238E27FC236}">
                <a16:creationId xmlns:a16="http://schemas.microsoft.com/office/drawing/2014/main" id="{7799F50E-59B2-984F-A65D-94576A46BA4A}"/>
              </a:ext>
            </a:extLst>
          </p:cNvPr>
          <p:cNvSpPr>
            <a:spLocks noChangeArrowheads="1"/>
          </p:cNvSpPr>
          <p:nvPr/>
        </p:nvSpPr>
        <p:spPr bwMode="auto">
          <a:xfrm>
            <a:off x="2182813" y="6373813"/>
            <a:ext cx="1604962" cy="207962"/>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tIns="0" rIns="4572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600" b="1">
                <a:solidFill>
                  <a:schemeClr val="bg1"/>
                </a:solidFill>
              </a:rPr>
              <a:t>single-stranded</a:t>
            </a:r>
          </a:p>
        </p:txBody>
      </p:sp>
      <p:sp>
        <p:nvSpPr>
          <p:cNvPr id="417816" name="Rectangle 24">
            <a:extLst>
              <a:ext uri="{FF2B5EF4-FFF2-40B4-BE49-F238E27FC236}">
                <a16:creationId xmlns:a16="http://schemas.microsoft.com/office/drawing/2014/main" id="{11561AE1-D7F3-4F4C-AFE5-637D4A2E5D70}"/>
              </a:ext>
            </a:extLst>
          </p:cNvPr>
          <p:cNvSpPr>
            <a:spLocks noChangeArrowheads="1"/>
          </p:cNvSpPr>
          <p:nvPr/>
        </p:nvSpPr>
        <p:spPr bwMode="auto">
          <a:xfrm>
            <a:off x="203200" y="6594475"/>
            <a:ext cx="1684338" cy="207963"/>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tIns="0" rIns="4572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600" b="1">
                <a:solidFill>
                  <a:schemeClr val="bg1"/>
                </a:solidFill>
              </a:rPr>
              <a:t>double-stranded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7795">
                                            <p:txEl>
                                              <p:pRg st="0" end="0"/>
                                            </p:txEl>
                                          </p:spTgt>
                                        </p:tgtEl>
                                        <p:attrNameLst>
                                          <p:attrName>style.visibility</p:attrName>
                                        </p:attrNameLst>
                                      </p:cBhvr>
                                      <p:to>
                                        <p:strVal val="visible"/>
                                      </p:to>
                                    </p:set>
                                    <p:anim calcmode="lin" valueType="num">
                                      <p:cBhvr additive="base">
                                        <p:cTn id="7" dur="500" fill="hold"/>
                                        <p:tgtEl>
                                          <p:spTgt spid="4177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779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7795">
                                            <p:txEl>
                                              <p:pRg st="1" end="1"/>
                                            </p:txEl>
                                          </p:spTgt>
                                        </p:tgtEl>
                                        <p:attrNameLst>
                                          <p:attrName>style.visibility</p:attrName>
                                        </p:attrNameLst>
                                      </p:cBhvr>
                                      <p:to>
                                        <p:strVal val="visible"/>
                                      </p:to>
                                    </p:set>
                                    <p:anim calcmode="lin" valueType="num">
                                      <p:cBhvr additive="base">
                                        <p:cTn id="13" dur="500" fill="hold"/>
                                        <p:tgtEl>
                                          <p:spTgt spid="4177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779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4" name="Vibro Up"/>
                                        </p:tgtEl>
                                      </p:cMediaNode>
                                    </p:audio>
                                  </p:sub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17805"/>
                                        </p:tgtEl>
                                        <p:attrNameLst>
                                          <p:attrName>style.visibility</p:attrName>
                                        </p:attrNameLst>
                                      </p:cBhvr>
                                      <p:to>
                                        <p:strVal val="visible"/>
                                      </p:to>
                                    </p:set>
                                    <p:animEffect transition="in" filter="wipe(left)">
                                      <p:cBhvr>
                                        <p:cTn id="24" dur="500"/>
                                        <p:tgtEl>
                                          <p:spTgt spid="417805"/>
                                        </p:tgtEl>
                                      </p:cBhvr>
                                    </p:animEffect>
                                  </p:childTnLst>
                                  <p:subTnLst>
                                    <p:audio>
                                      <p:cMediaNode>
                                        <p:cTn display="0" masterRel="sameClick">
                                          <p:stCondLst>
                                            <p:cond evt="begin" delay="0">
                                              <p:tn val="22"/>
                                            </p:cond>
                                          </p:stCondLst>
                                          <p:endCondLst>
                                            <p:cond evt="onStopAudio" delay="0">
                                              <p:tgtEl>
                                                <p:sldTgt/>
                                              </p:tgtEl>
                                            </p:cond>
                                          </p:endCondLst>
                                        </p:cTn>
                                        <p:tgtEl>
                                          <p:sndTgt r:embed="rId3" name="Whoosh"/>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17816"/>
                                        </p:tgtEl>
                                        <p:attrNameLst>
                                          <p:attrName>style.visibility</p:attrName>
                                        </p:attrNameLst>
                                      </p:cBhvr>
                                      <p:to>
                                        <p:strVal val="visible"/>
                                      </p:to>
                                    </p:set>
                                    <p:animEffect transition="in" filter="wipe(left)">
                                      <p:cBhvr>
                                        <p:cTn id="29" dur="500"/>
                                        <p:tgtEl>
                                          <p:spTgt spid="417816"/>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
                                        </p:tgtEl>
                                      </p:cMediaNode>
                                    </p:audio>
                                  </p:sub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17803"/>
                                        </p:tgtEl>
                                        <p:attrNameLst>
                                          <p:attrName>style.visibility</p:attrName>
                                        </p:attrNameLst>
                                      </p:cBhvr>
                                      <p:to>
                                        <p:strVal val="visible"/>
                                      </p:to>
                                    </p:set>
                                    <p:animEffect transition="in" filter="wipe(left)">
                                      <p:cBhvr>
                                        <p:cTn id="34" dur="500"/>
                                        <p:tgtEl>
                                          <p:spTgt spid="417803"/>
                                        </p:tgtEl>
                                      </p:cBhvr>
                                    </p:animEffect>
                                  </p:childTnLst>
                                  <p:subTnLst>
                                    <p:audio>
                                      <p:cMediaNode>
                                        <p:cTn display="0" masterRel="sameClick">
                                          <p:stCondLst>
                                            <p:cond evt="begin" delay="0">
                                              <p:tn val="32"/>
                                            </p:cond>
                                          </p:stCondLst>
                                          <p:endCondLst>
                                            <p:cond evt="onStopAudio" delay="0">
                                              <p:tgtEl>
                                                <p:sldTgt/>
                                              </p:tgtEl>
                                            </p:cond>
                                          </p:endCondLst>
                                        </p:cTn>
                                        <p:tgtEl>
                                          <p:sndTgt r:embed="rId6" name="Arrow"/>
                                        </p:tgtEl>
                                      </p:cMediaNode>
                                    </p:audio>
                                  </p:subTnLst>
                                </p:cTn>
                              </p:par>
                            </p:childTnLst>
                          </p:cTn>
                        </p:par>
                        <p:par>
                          <p:cTn id="35" fill="hold" nodeType="afterGroup">
                            <p:stCondLst>
                              <p:cond delay="500"/>
                            </p:stCondLst>
                            <p:childTnLst>
                              <p:par>
                                <p:cTn id="36" presetID="22" presetClass="entr" presetSubtype="1"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up)">
                                      <p:cBhvr>
                                        <p:cTn id="38"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4" name="Vibro Up"/>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17804"/>
                                        </p:tgtEl>
                                        <p:attrNameLst>
                                          <p:attrName>style.visibility</p:attrName>
                                        </p:attrNameLst>
                                      </p:cBhvr>
                                      <p:to>
                                        <p:strVal val="visible"/>
                                      </p:to>
                                    </p:set>
                                    <p:animEffect transition="in" filter="wipe(left)">
                                      <p:cBhvr>
                                        <p:cTn id="43" dur="500"/>
                                        <p:tgtEl>
                                          <p:spTgt spid="417804"/>
                                        </p:tgtEl>
                                      </p:cBhvr>
                                    </p:animEffect>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17815"/>
                                        </p:tgtEl>
                                        <p:attrNameLst>
                                          <p:attrName>style.visibility</p:attrName>
                                        </p:attrNameLst>
                                      </p:cBhvr>
                                      <p:to>
                                        <p:strVal val="visible"/>
                                      </p:to>
                                    </p:set>
                                    <p:animEffect transition="in" filter="wipe(left)">
                                      <p:cBhvr>
                                        <p:cTn id="48" dur="500"/>
                                        <p:tgtEl>
                                          <p:spTgt spid="417815"/>
                                        </p:tgtEl>
                                      </p:cBhvr>
                                    </p:animEffect>
                                  </p:childTnLst>
                                  <p:subTnLst>
                                    <p:audio>
                                      <p:cMediaNode>
                                        <p:cTn display="0" masterRel="sameClick">
                                          <p:stCondLst>
                                            <p:cond evt="begin" delay="0">
                                              <p:tn val="46"/>
                                            </p:cond>
                                          </p:stCondLst>
                                          <p:endCondLst>
                                            <p:cond evt="onStopAudio" delay="0">
                                              <p:tgtEl>
                                                <p:sldTgt/>
                                              </p:tgtEl>
                                            </p:cond>
                                          </p:endCondLst>
                                        </p:cTn>
                                        <p:tgtEl>
                                          <p:sndTgt r:embed="rId5" name="Chimes"/>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5" grpId="0" build="p" autoUpdateAnimBg="0"/>
      <p:bldP spid="417803" grpId="0" animBg="1"/>
      <p:bldP spid="417804" grpId="0" animBg="1" autoUpdateAnimBg="0"/>
      <p:bldP spid="417805" grpId="0" animBg="1" autoUpdateAnimBg="0"/>
      <p:bldP spid="417815" grpId="0" animBg="1" autoUpdateAnimBg="0"/>
      <p:bldP spid="417816"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descr="Rectangle: Click to edit Master text styles&#13;&#10;Second level&#13;&#10;Third level&#13;&#10;Fourth level&#13;&#10;Fifth level">
            <a:extLst>
              <a:ext uri="{FF2B5EF4-FFF2-40B4-BE49-F238E27FC236}">
                <a16:creationId xmlns:a16="http://schemas.microsoft.com/office/drawing/2014/main" id="{37C64B30-5212-C94A-A2A6-26F3781E356E}"/>
              </a:ext>
            </a:extLst>
          </p:cNvPr>
          <p:cNvSpPr>
            <a:spLocks noGrp="1" noChangeArrowheads="1"/>
          </p:cNvSpPr>
          <p:nvPr>
            <p:ph type="body" idx="1"/>
          </p:nvPr>
        </p:nvSpPr>
        <p:spPr>
          <a:xfrm>
            <a:off x="838200" y="1371600"/>
            <a:ext cx="4343400" cy="5257800"/>
          </a:xfrm>
        </p:spPr>
        <p:txBody>
          <a:bodyPr/>
          <a:lstStyle/>
          <a:p>
            <a:pPr eaLnBrk="1" hangingPunct="1"/>
            <a:r>
              <a:rPr lang="en-US" altLang="en-US" dirty="0"/>
              <a:t>Kinetochores use motor proteins that “walk” chromosome along attached microtubule</a:t>
            </a:r>
          </a:p>
          <a:p>
            <a:pPr lvl="1" eaLnBrk="1" hangingPunct="1"/>
            <a:r>
              <a:rPr lang="en-US" altLang="en-US" dirty="0">
                <a:ea typeface="ＭＳ Ｐゴシック" panose="020B0600070205080204" pitchFamily="34" charset="-128"/>
              </a:rPr>
              <a:t>microtubule shortens by dismantling  at kinetochore (chromosome) end</a:t>
            </a:r>
          </a:p>
        </p:txBody>
      </p:sp>
      <p:pic>
        <p:nvPicPr>
          <p:cNvPr id="74755" name="Picture 3">
            <a:extLst>
              <a:ext uri="{FF2B5EF4-FFF2-40B4-BE49-F238E27FC236}">
                <a16:creationId xmlns:a16="http://schemas.microsoft.com/office/drawing/2014/main" id="{BA6A4E28-1662-944F-BA07-218D6EBBAB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4775" y="304800"/>
            <a:ext cx="395922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Rectangle 4">
            <a:extLst>
              <a:ext uri="{FF2B5EF4-FFF2-40B4-BE49-F238E27FC236}">
                <a16:creationId xmlns:a16="http://schemas.microsoft.com/office/drawing/2014/main" id="{038C1D0B-8D0F-CC4F-9F2F-9708FA14E880}"/>
              </a:ext>
            </a:extLst>
          </p:cNvPr>
          <p:cNvSpPr>
            <a:spLocks noGrp="1" noChangeArrowheads="1"/>
          </p:cNvSpPr>
          <p:nvPr>
            <p:ph type="title"/>
          </p:nvPr>
        </p:nvSpPr>
        <p:spPr/>
        <p:txBody>
          <a:bodyPr/>
          <a:lstStyle/>
          <a:p>
            <a:pPr eaLnBrk="1" hangingPunct="1"/>
            <a:r>
              <a:rPr lang="en-US" altLang="en-US" dirty="0"/>
              <a:t>Chromosome movement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9842">
                                            <p:txEl>
                                              <p:pRg st="0" end="0"/>
                                            </p:txEl>
                                          </p:spTgt>
                                        </p:tgtEl>
                                        <p:attrNameLst>
                                          <p:attrName>style.visibility</p:attrName>
                                        </p:attrNameLst>
                                      </p:cBhvr>
                                      <p:to>
                                        <p:strVal val="visible"/>
                                      </p:to>
                                    </p:set>
                                    <p:anim calcmode="lin" valueType="num">
                                      <p:cBhvr additive="base">
                                        <p:cTn id="7" dur="500" fill="hold"/>
                                        <p:tgtEl>
                                          <p:spTgt spid="41984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984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9842">
                                            <p:txEl>
                                              <p:pRg st="1" end="1"/>
                                            </p:txEl>
                                          </p:spTgt>
                                        </p:tgtEl>
                                        <p:attrNameLst>
                                          <p:attrName>style.visibility</p:attrName>
                                        </p:attrNameLst>
                                      </p:cBhvr>
                                      <p:to>
                                        <p:strVal val="visible"/>
                                      </p:to>
                                    </p:set>
                                    <p:anim calcmode="lin" valueType="num">
                                      <p:cBhvr additive="base">
                                        <p:cTn id="13" dur="500" fill="hold"/>
                                        <p:tgtEl>
                                          <p:spTgt spid="41984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9842">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2"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a:extLst>
              <a:ext uri="{FF2B5EF4-FFF2-40B4-BE49-F238E27FC236}">
                <a16:creationId xmlns:a16="http://schemas.microsoft.com/office/drawing/2014/main" id="{9547C751-0B40-CC40-B2EB-4C767E59DD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7500" b="4015"/>
          <a:stretch>
            <a:fillRect/>
          </a:stretch>
        </p:blipFill>
        <p:spPr bwMode="auto">
          <a:xfrm>
            <a:off x="6132513" y="952500"/>
            <a:ext cx="2897187"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3">
            <a:extLst>
              <a:ext uri="{FF2B5EF4-FFF2-40B4-BE49-F238E27FC236}">
                <a16:creationId xmlns:a16="http://schemas.microsoft.com/office/drawing/2014/main" id="{7771FDF6-C817-CF4F-BD45-465E0B847550}"/>
              </a:ext>
            </a:extLst>
          </p:cNvPr>
          <p:cNvSpPr>
            <a:spLocks noChangeArrowheads="1"/>
          </p:cNvSpPr>
          <p:nvPr/>
        </p:nvSpPr>
        <p:spPr bwMode="auto">
          <a:xfrm>
            <a:off x="5943600" y="4267200"/>
            <a:ext cx="304800" cy="1600200"/>
          </a:xfrm>
          <a:prstGeom prst="rect">
            <a:avLst/>
          </a:prstGeom>
          <a:solidFill>
            <a:schemeClr val="bg1"/>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76804" name="Rectangle 4">
            <a:extLst>
              <a:ext uri="{FF2B5EF4-FFF2-40B4-BE49-F238E27FC236}">
                <a16:creationId xmlns:a16="http://schemas.microsoft.com/office/drawing/2014/main" id="{64C61DFC-8560-A44F-B6CB-F574BD7B8F82}"/>
              </a:ext>
            </a:extLst>
          </p:cNvPr>
          <p:cNvSpPr>
            <a:spLocks noGrp="1" noChangeArrowheads="1"/>
          </p:cNvSpPr>
          <p:nvPr>
            <p:ph type="title"/>
          </p:nvPr>
        </p:nvSpPr>
        <p:spPr>
          <a:xfrm>
            <a:off x="609600" y="679450"/>
            <a:ext cx="7772400" cy="762000"/>
          </a:xfrm>
          <a:noFill/>
        </p:spPr>
        <p:txBody>
          <a:bodyPr/>
          <a:lstStyle/>
          <a:p>
            <a:pPr eaLnBrk="1" hangingPunct="1"/>
            <a:r>
              <a:rPr lang="en-US" altLang="en-US" dirty="0"/>
              <a:t>Telophase</a:t>
            </a:r>
          </a:p>
        </p:txBody>
      </p:sp>
      <p:sp>
        <p:nvSpPr>
          <p:cNvPr id="421893" name="Rectangle 5" descr="Rectangle: Click to edit Master text styles&#13;&#10;Second level&#13;&#10;Third level&#13;&#10;Fourth level&#13;&#10;Fifth level">
            <a:extLst>
              <a:ext uri="{FF2B5EF4-FFF2-40B4-BE49-F238E27FC236}">
                <a16:creationId xmlns:a16="http://schemas.microsoft.com/office/drawing/2014/main" id="{19641F40-F202-4A4A-A38C-62A93E1F421C}"/>
              </a:ext>
            </a:extLst>
          </p:cNvPr>
          <p:cNvSpPr>
            <a:spLocks noGrp="1" noChangeArrowheads="1"/>
          </p:cNvSpPr>
          <p:nvPr>
            <p:ph type="body" idx="1"/>
          </p:nvPr>
        </p:nvSpPr>
        <p:spPr>
          <a:xfrm>
            <a:off x="838200" y="1371600"/>
            <a:ext cx="5257800" cy="5105400"/>
          </a:xfrm>
          <a:noFill/>
        </p:spPr>
        <p:txBody>
          <a:bodyPr/>
          <a:lstStyle/>
          <a:p>
            <a:pPr eaLnBrk="1" hangingPunct="1">
              <a:lnSpc>
                <a:spcPct val="90000"/>
              </a:lnSpc>
            </a:pPr>
            <a:r>
              <a:rPr lang="en-US" altLang="en-US" sz="3200" dirty="0"/>
              <a:t>Chromosomes arrive at opposite poles</a:t>
            </a:r>
          </a:p>
          <a:p>
            <a:pPr lvl="1" eaLnBrk="1" hangingPunct="1">
              <a:lnSpc>
                <a:spcPct val="90000"/>
              </a:lnSpc>
            </a:pPr>
            <a:r>
              <a:rPr lang="en-US" altLang="en-US" sz="3000" u="sng" dirty="0">
                <a:solidFill>
                  <a:srgbClr val="007300"/>
                </a:solidFill>
                <a:ea typeface="ＭＳ Ｐゴシック" panose="020B0600070205080204" pitchFamily="34" charset="-128"/>
              </a:rPr>
              <a:t>daughter nuclei</a:t>
            </a:r>
            <a:r>
              <a:rPr lang="en-US" altLang="en-US" sz="3000" dirty="0">
                <a:ea typeface="ＭＳ Ｐゴシック" panose="020B0600070205080204" pitchFamily="34" charset="-128"/>
              </a:rPr>
              <a:t> form </a:t>
            </a:r>
          </a:p>
          <a:p>
            <a:pPr lvl="1" eaLnBrk="1" hangingPunct="1">
              <a:lnSpc>
                <a:spcPct val="90000"/>
              </a:lnSpc>
            </a:pPr>
            <a:r>
              <a:rPr lang="en-US" altLang="en-US" sz="3000" dirty="0">
                <a:ea typeface="ＭＳ Ｐゴシック" panose="020B0600070205080204" pitchFamily="34" charset="-128"/>
              </a:rPr>
              <a:t>nucleoli form</a:t>
            </a:r>
          </a:p>
          <a:p>
            <a:pPr lvl="1" eaLnBrk="1" hangingPunct="1">
              <a:lnSpc>
                <a:spcPct val="90000"/>
              </a:lnSpc>
            </a:pPr>
            <a:r>
              <a:rPr lang="en-US" altLang="en-US" sz="3000" u="sng" dirty="0">
                <a:solidFill>
                  <a:srgbClr val="007300"/>
                </a:solidFill>
                <a:ea typeface="ＭＳ Ｐゴシック" panose="020B0600070205080204" pitchFamily="34" charset="-128"/>
              </a:rPr>
              <a:t>chromosomes disperse</a:t>
            </a:r>
            <a:r>
              <a:rPr lang="en-US" altLang="en-US" sz="3000" dirty="0">
                <a:ea typeface="ＭＳ Ｐゴシック" panose="020B0600070205080204" pitchFamily="34" charset="-128"/>
              </a:rPr>
              <a:t> </a:t>
            </a:r>
          </a:p>
          <a:p>
            <a:pPr lvl="2" eaLnBrk="1" hangingPunct="1">
              <a:lnSpc>
                <a:spcPct val="90000"/>
              </a:lnSpc>
            </a:pPr>
            <a:r>
              <a:rPr lang="en-US" altLang="en-US" sz="2600" dirty="0">
                <a:ea typeface="ＭＳ Ｐゴシック" panose="020B0600070205080204" pitchFamily="34" charset="-128"/>
              </a:rPr>
              <a:t>no longer visible under light microscope</a:t>
            </a:r>
          </a:p>
          <a:p>
            <a:pPr eaLnBrk="1" hangingPunct="1">
              <a:lnSpc>
                <a:spcPct val="90000"/>
              </a:lnSpc>
            </a:pPr>
            <a:r>
              <a:rPr lang="en-US" altLang="en-US" sz="3200" dirty="0"/>
              <a:t>Spindle fibers disperse</a:t>
            </a:r>
          </a:p>
          <a:p>
            <a:pPr eaLnBrk="1" hangingPunct="1">
              <a:lnSpc>
                <a:spcPct val="90000"/>
              </a:lnSpc>
            </a:pPr>
            <a:r>
              <a:rPr lang="en-US" altLang="en-US" sz="3200" u="sng" dirty="0">
                <a:solidFill>
                  <a:srgbClr val="CC0000"/>
                </a:solidFill>
              </a:rPr>
              <a:t>Cytokinesis</a:t>
            </a:r>
            <a:r>
              <a:rPr lang="en-US" altLang="en-US" sz="3200" dirty="0"/>
              <a:t> begins</a:t>
            </a:r>
          </a:p>
          <a:p>
            <a:pPr lvl="1" eaLnBrk="1" hangingPunct="1">
              <a:lnSpc>
                <a:spcPct val="90000"/>
              </a:lnSpc>
            </a:pPr>
            <a:r>
              <a:rPr lang="en-US" altLang="en-US" sz="3000" dirty="0">
                <a:ea typeface="ＭＳ Ｐゴシック" panose="020B0600070205080204" pitchFamily="34" charset="-128"/>
              </a:rPr>
              <a:t>cell division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21893">
                                            <p:txEl>
                                              <p:pRg st="0" end="0"/>
                                            </p:txEl>
                                          </p:spTgt>
                                        </p:tgtEl>
                                        <p:attrNameLst>
                                          <p:attrName>style.visibility</p:attrName>
                                        </p:attrNameLst>
                                      </p:cBhvr>
                                      <p:to>
                                        <p:strVal val="visible"/>
                                      </p:to>
                                    </p:set>
                                    <p:anim calcmode="lin" valueType="num">
                                      <p:cBhvr additive="base">
                                        <p:cTn id="7" dur="500" fill="hold"/>
                                        <p:tgtEl>
                                          <p:spTgt spid="42189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2189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21893">
                                            <p:txEl>
                                              <p:pRg st="1" end="1"/>
                                            </p:txEl>
                                          </p:spTgt>
                                        </p:tgtEl>
                                        <p:attrNameLst>
                                          <p:attrName>style.visibility</p:attrName>
                                        </p:attrNameLst>
                                      </p:cBhvr>
                                      <p:to>
                                        <p:strVal val="visible"/>
                                      </p:to>
                                    </p:set>
                                    <p:anim calcmode="lin" valueType="num">
                                      <p:cBhvr additive="base">
                                        <p:cTn id="13" dur="500" fill="hold"/>
                                        <p:tgtEl>
                                          <p:spTgt spid="42189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2189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21893">
                                            <p:txEl>
                                              <p:pRg st="2" end="2"/>
                                            </p:txEl>
                                          </p:spTgt>
                                        </p:tgtEl>
                                        <p:attrNameLst>
                                          <p:attrName>style.visibility</p:attrName>
                                        </p:attrNameLst>
                                      </p:cBhvr>
                                      <p:to>
                                        <p:strVal val="visible"/>
                                      </p:to>
                                    </p:set>
                                    <p:anim calcmode="lin" valueType="num">
                                      <p:cBhvr additive="base">
                                        <p:cTn id="19" dur="500" fill="hold"/>
                                        <p:tgtEl>
                                          <p:spTgt spid="42189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2189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21893">
                                            <p:txEl>
                                              <p:pRg st="3" end="3"/>
                                            </p:txEl>
                                          </p:spTgt>
                                        </p:tgtEl>
                                        <p:attrNameLst>
                                          <p:attrName>style.visibility</p:attrName>
                                        </p:attrNameLst>
                                      </p:cBhvr>
                                      <p:to>
                                        <p:strVal val="visible"/>
                                      </p:to>
                                    </p:set>
                                    <p:anim calcmode="lin" valueType="num">
                                      <p:cBhvr additive="base">
                                        <p:cTn id="25" dur="500" fill="hold"/>
                                        <p:tgtEl>
                                          <p:spTgt spid="42189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2189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21893">
                                            <p:txEl>
                                              <p:pRg st="4" end="4"/>
                                            </p:txEl>
                                          </p:spTgt>
                                        </p:tgtEl>
                                        <p:attrNameLst>
                                          <p:attrName>style.visibility</p:attrName>
                                        </p:attrNameLst>
                                      </p:cBhvr>
                                      <p:to>
                                        <p:strVal val="visible"/>
                                      </p:to>
                                    </p:set>
                                    <p:anim calcmode="lin" valueType="num">
                                      <p:cBhvr additive="base">
                                        <p:cTn id="31" dur="500" fill="hold"/>
                                        <p:tgtEl>
                                          <p:spTgt spid="42189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2189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21893">
                                            <p:txEl>
                                              <p:pRg st="5" end="5"/>
                                            </p:txEl>
                                          </p:spTgt>
                                        </p:tgtEl>
                                        <p:attrNameLst>
                                          <p:attrName>style.visibility</p:attrName>
                                        </p:attrNameLst>
                                      </p:cBhvr>
                                      <p:to>
                                        <p:strVal val="visible"/>
                                      </p:to>
                                    </p:set>
                                    <p:anim calcmode="lin" valueType="num">
                                      <p:cBhvr additive="base">
                                        <p:cTn id="37" dur="500" fill="hold"/>
                                        <p:tgtEl>
                                          <p:spTgt spid="42189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21893">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21893">
                                            <p:txEl>
                                              <p:pRg st="6" end="6"/>
                                            </p:txEl>
                                          </p:spTgt>
                                        </p:tgtEl>
                                        <p:attrNameLst>
                                          <p:attrName>style.visibility</p:attrName>
                                        </p:attrNameLst>
                                      </p:cBhvr>
                                      <p:to>
                                        <p:strVal val="visible"/>
                                      </p:to>
                                    </p:set>
                                    <p:anim calcmode="lin" valueType="num">
                                      <p:cBhvr additive="base">
                                        <p:cTn id="43" dur="500" fill="hold"/>
                                        <p:tgtEl>
                                          <p:spTgt spid="42189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21893">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21893">
                                            <p:txEl>
                                              <p:pRg st="7" end="7"/>
                                            </p:txEl>
                                          </p:spTgt>
                                        </p:tgtEl>
                                        <p:attrNameLst>
                                          <p:attrName>style.visibility</p:attrName>
                                        </p:attrNameLst>
                                      </p:cBhvr>
                                      <p:to>
                                        <p:strVal val="visible"/>
                                      </p:to>
                                    </p:set>
                                    <p:anim calcmode="lin" valueType="num">
                                      <p:cBhvr additive="base">
                                        <p:cTn id="49" dur="500" fill="hold"/>
                                        <p:tgtEl>
                                          <p:spTgt spid="42189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21893">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893"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a:extLst>
              <a:ext uri="{FF2B5EF4-FFF2-40B4-BE49-F238E27FC236}">
                <a16:creationId xmlns:a16="http://schemas.microsoft.com/office/drawing/2014/main" id="{8EB29480-379F-D940-8880-7A7F827257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7500" b="4015"/>
          <a:stretch>
            <a:fillRect/>
          </a:stretch>
        </p:blipFill>
        <p:spPr bwMode="auto">
          <a:xfrm>
            <a:off x="6132513" y="952500"/>
            <a:ext cx="2897187"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3">
            <a:extLst>
              <a:ext uri="{FF2B5EF4-FFF2-40B4-BE49-F238E27FC236}">
                <a16:creationId xmlns:a16="http://schemas.microsoft.com/office/drawing/2014/main" id="{544D28BE-9FA1-594D-B61E-CC5D9D5973AE}"/>
              </a:ext>
            </a:extLst>
          </p:cNvPr>
          <p:cNvSpPr>
            <a:spLocks noChangeArrowheads="1"/>
          </p:cNvSpPr>
          <p:nvPr/>
        </p:nvSpPr>
        <p:spPr bwMode="auto">
          <a:xfrm>
            <a:off x="5943600" y="4267200"/>
            <a:ext cx="304800" cy="1600200"/>
          </a:xfrm>
          <a:prstGeom prst="rect">
            <a:avLst/>
          </a:prstGeom>
          <a:solidFill>
            <a:schemeClr val="bg1"/>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78852" name="Rectangle 4">
            <a:extLst>
              <a:ext uri="{FF2B5EF4-FFF2-40B4-BE49-F238E27FC236}">
                <a16:creationId xmlns:a16="http://schemas.microsoft.com/office/drawing/2014/main" id="{0F112DF3-67E0-5145-A645-570ECFD71498}"/>
              </a:ext>
            </a:extLst>
          </p:cNvPr>
          <p:cNvSpPr>
            <a:spLocks noGrp="1" noChangeArrowheads="1"/>
          </p:cNvSpPr>
          <p:nvPr>
            <p:ph type="title"/>
          </p:nvPr>
        </p:nvSpPr>
        <p:spPr>
          <a:xfrm>
            <a:off x="609600" y="679450"/>
            <a:ext cx="7772400" cy="762000"/>
          </a:xfrm>
          <a:noFill/>
        </p:spPr>
        <p:txBody>
          <a:bodyPr/>
          <a:lstStyle/>
          <a:p>
            <a:pPr eaLnBrk="1" hangingPunct="1"/>
            <a:r>
              <a:rPr lang="en-US" altLang="en-US" dirty="0"/>
              <a:t>Cytokinesis</a:t>
            </a:r>
          </a:p>
        </p:txBody>
      </p:sp>
      <p:sp>
        <p:nvSpPr>
          <p:cNvPr id="423941" name="Rectangle 5" descr="Rectangle: Click to edit Master text styles&#13;&#10;Second level&#13;&#10;Third level&#13;&#10;Fourth level&#13;&#10;Fifth level">
            <a:extLst>
              <a:ext uri="{FF2B5EF4-FFF2-40B4-BE49-F238E27FC236}">
                <a16:creationId xmlns:a16="http://schemas.microsoft.com/office/drawing/2014/main" id="{4B9A0F07-C2AD-704C-A791-66BF3F230375}"/>
              </a:ext>
            </a:extLst>
          </p:cNvPr>
          <p:cNvSpPr>
            <a:spLocks noGrp="1" noChangeArrowheads="1"/>
          </p:cNvSpPr>
          <p:nvPr>
            <p:ph type="body" idx="1"/>
          </p:nvPr>
        </p:nvSpPr>
        <p:spPr>
          <a:xfrm>
            <a:off x="838200" y="1371600"/>
            <a:ext cx="4953000" cy="5105400"/>
          </a:xfrm>
          <a:noFill/>
        </p:spPr>
        <p:txBody>
          <a:bodyPr/>
          <a:lstStyle/>
          <a:p>
            <a:pPr eaLnBrk="1" hangingPunct="1"/>
            <a:r>
              <a:rPr lang="en-US" altLang="en-US" sz="3200" dirty="0"/>
              <a:t>Animals</a:t>
            </a:r>
            <a:endParaRPr lang="en-US" altLang="en-US" dirty="0"/>
          </a:p>
          <a:p>
            <a:pPr lvl="1" eaLnBrk="1" hangingPunct="1"/>
            <a:r>
              <a:rPr lang="en-US" altLang="en-US" dirty="0">
                <a:ea typeface="ＭＳ Ｐゴシック" panose="020B0600070205080204" pitchFamily="34" charset="-128"/>
              </a:rPr>
              <a:t>constriction belt of </a:t>
            </a:r>
            <a:r>
              <a:rPr lang="en-US" altLang="en-US" u="sng" dirty="0">
                <a:solidFill>
                  <a:srgbClr val="CC0000"/>
                </a:solidFill>
                <a:ea typeface="ＭＳ Ｐゴシック" panose="020B0600070205080204" pitchFamily="34" charset="-128"/>
              </a:rPr>
              <a:t>actin</a:t>
            </a:r>
            <a:r>
              <a:rPr lang="en-US" altLang="en-US" dirty="0">
                <a:ea typeface="ＭＳ Ｐゴシック" panose="020B0600070205080204" pitchFamily="34" charset="-128"/>
              </a:rPr>
              <a:t> microfilaments around equator of cell</a:t>
            </a:r>
          </a:p>
          <a:p>
            <a:pPr lvl="2" eaLnBrk="1" hangingPunct="1"/>
            <a:r>
              <a:rPr lang="en-US" altLang="en-US" u="sng" dirty="0">
                <a:solidFill>
                  <a:srgbClr val="CC0000"/>
                </a:solidFill>
                <a:ea typeface="ＭＳ Ｐゴシック" panose="020B0600070205080204" pitchFamily="34" charset="-128"/>
              </a:rPr>
              <a:t>cleavage furrow</a:t>
            </a:r>
            <a:r>
              <a:rPr lang="en-US" altLang="en-US" dirty="0">
                <a:ea typeface="ＭＳ Ｐゴシック" panose="020B0600070205080204" pitchFamily="34" charset="-128"/>
              </a:rPr>
              <a:t> forms</a:t>
            </a:r>
          </a:p>
          <a:p>
            <a:pPr lvl="2" eaLnBrk="1" hangingPunct="1"/>
            <a:r>
              <a:rPr lang="en-US" altLang="en-US" dirty="0">
                <a:ea typeface="ＭＳ Ｐゴシック" panose="020B0600070205080204" pitchFamily="34" charset="-128"/>
              </a:rPr>
              <a:t>splits cell in two</a:t>
            </a:r>
          </a:p>
          <a:p>
            <a:pPr lvl="2" eaLnBrk="1" hangingPunct="1"/>
            <a:r>
              <a:rPr lang="en-US" altLang="en-US" dirty="0">
                <a:ea typeface="ＭＳ Ｐゴシック" panose="020B0600070205080204" pitchFamily="34" charset="-128"/>
              </a:rPr>
              <a:t>like tightening a draw string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23941">
                                            <p:txEl>
                                              <p:pRg st="0" end="0"/>
                                            </p:txEl>
                                          </p:spTgt>
                                        </p:tgtEl>
                                        <p:attrNameLst>
                                          <p:attrName>style.visibility</p:attrName>
                                        </p:attrNameLst>
                                      </p:cBhvr>
                                      <p:to>
                                        <p:strVal val="visible"/>
                                      </p:to>
                                    </p:set>
                                    <p:anim calcmode="lin" valueType="num">
                                      <p:cBhvr additive="base">
                                        <p:cTn id="7" dur="500" fill="hold"/>
                                        <p:tgtEl>
                                          <p:spTgt spid="42394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2394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23941">
                                            <p:txEl>
                                              <p:pRg st="1" end="1"/>
                                            </p:txEl>
                                          </p:spTgt>
                                        </p:tgtEl>
                                        <p:attrNameLst>
                                          <p:attrName>style.visibility</p:attrName>
                                        </p:attrNameLst>
                                      </p:cBhvr>
                                      <p:to>
                                        <p:strVal val="visible"/>
                                      </p:to>
                                    </p:set>
                                    <p:anim calcmode="lin" valueType="num">
                                      <p:cBhvr additive="base">
                                        <p:cTn id="13" dur="500" fill="hold"/>
                                        <p:tgtEl>
                                          <p:spTgt spid="42394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2394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23941">
                                            <p:txEl>
                                              <p:pRg st="2" end="2"/>
                                            </p:txEl>
                                          </p:spTgt>
                                        </p:tgtEl>
                                        <p:attrNameLst>
                                          <p:attrName>style.visibility</p:attrName>
                                        </p:attrNameLst>
                                      </p:cBhvr>
                                      <p:to>
                                        <p:strVal val="visible"/>
                                      </p:to>
                                    </p:set>
                                    <p:anim calcmode="lin" valueType="num">
                                      <p:cBhvr additive="base">
                                        <p:cTn id="19" dur="500" fill="hold"/>
                                        <p:tgtEl>
                                          <p:spTgt spid="42394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2394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23941">
                                            <p:txEl>
                                              <p:pRg st="3" end="3"/>
                                            </p:txEl>
                                          </p:spTgt>
                                        </p:tgtEl>
                                        <p:attrNameLst>
                                          <p:attrName>style.visibility</p:attrName>
                                        </p:attrNameLst>
                                      </p:cBhvr>
                                      <p:to>
                                        <p:strVal val="visible"/>
                                      </p:to>
                                    </p:set>
                                    <p:anim calcmode="lin" valueType="num">
                                      <p:cBhvr additive="base">
                                        <p:cTn id="25" dur="500" fill="hold"/>
                                        <p:tgtEl>
                                          <p:spTgt spid="42394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23941">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23941">
                                            <p:txEl>
                                              <p:pRg st="4" end="4"/>
                                            </p:txEl>
                                          </p:spTgt>
                                        </p:tgtEl>
                                        <p:attrNameLst>
                                          <p:attrName>style.visibility</p:attrName>
                                        </p:attrNameLst>
                                      </p:cBhvr>
                                      <p:to>
                                        <p:strVal val="visible"/>
                                      </p:to>
                                    </p:set>
                                    <p:anim calcmode="lin" valueType="num">
                                      <p:cBhvr additive="base">
                                        <p:cTn id="31" dur="500" fill="hold"/>
                                        <p:tgtEl>
                                          <p:spTgt spid="42394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23941">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41"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a:extLst>
              <a:ext uri="{FF2B5EF4-FFF2-40B4-BE49-F238E27FC236}">
                <a16:creationId xmlns:a16="http://schemas.microsoft.com/office/drawing/2014/main" id="{FD4EBCBD-E02B-DD4F-8ACA-A3E789C28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3999" b="3711"/>
          <a:stretch>
            <a:fillRect/>
          </a:stretch>
        </p:blipFill>
        <p:spPr bwMode="auto">
          <a:xfrm>
            <a:off x="5105400" y="719138"/>
            <a:ext cx="4030663" cy="613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3">
            <a:extLst>
              <a:ext uri="{FF2B5EF4-FFF2-40B4-BE49-F238E27FC236}">
                <a16:creationId xmlns:a16="http://schemas.microsoft.com/office/drawing/2014/main" id="{5E8437F7-B4FB-274C-86F0-40D13BF62889}"/>
              </a:ext>
            </a:extLst>
          </p:cNvPr>
          <p:cNvSpPr>
            <a:spLocks noGrp="1" noChangeArrowheads="1"/>
          </p:cNvSpPr>
          <p:nvPr>
            <p:ph type="title"/>
          </p:nvPr>
        </p:nvSpPr>
        <p:spPr/>
        <p:txBody>
          <a:bodyPr/>
          <a:lstStyle/>
          <a:p>
            <a:pPr eaLnBrk="1" hangingPunct="1"/>
            <a:r>
              <a:rPr lang="en-US" altLang="en-US" dirty="0"/>
              <a:t>Cytokinesis in Animals</a:t>
            </a:r>
          </a:p>
        </p:txBody>
      </p:sp>
      <p:sp>
        <p:nvSpPr>
          <p:cNvPr id="80900" name="Rectangle 5">
            <a:extLst>
              <a:ext uri="{FF2B5EF4-FFF2-40B4-BE49-F238E27FC236}">
                <a16:creationId xmlns:a16="http://schemas.microsoft.com/office/drawing/2014/main" id="{B3DB0D8B-F6EF-584B-9D27-046B28A32815}"/>
              </a:ext>
            </a:extLst>
          </p:cNvPr>
          <p:cNvSpPr>
            <a:spLocks noChangeArrowheads="1"/>
          </p:cNvSpPr>
          <p:nvPr/>
        </p:nvSpPr>
        <p:spPr bwMode="auto">
          <a:xfrm>
            <a:off x="1588" y="5976938"/>
            <a:ext cx="3770312"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2000" b="1">
                <a:solidFill>
                  <a:srgbClr val="0F116A"/>
                </a:solidFill>
              </a:rPr>
              <a:t>(play </a:t>
            </a:r>
            <a:r>
              <a:rPr lang="en-US" altLang="en-US" sz="2000" b="1">
                <a:solidFill>
                  <a:srgbClr val="0F116A"/>
                </a:solidFill>
                <a:hlinkClick r:id="rId4" action="ppaction://hlinkfile"/>
              </a:rPr>
              <a:t>Cells Alive </a:t>
            </a:r>
            <a:r>
              <a:rPr lang="en-US" altLang="en-US" sz="2000" b="1">
                <a:solidFill>
                  <a:srgbClr val="0F116A"/>
                </a:solidFill>
              </a:rPr>
              <a:t>movies here)</a:t>
            </a:r>
          </a:p>
        </p:txBody>
      </p:sp>
      <p:pic>
        <p:nvPicPr>
          <p:cNvPr id="80901" name="Picture 6" descr="cell_cycle_animation">
            <a:extLst>
              <a:ext uri="{FF2B5EF4-FFF2-40B4-BE49-F238E27FC236}">
                <a16:creationId xmlns:a16="http://schemas.microsoft.com/office/drawing/2014/main" id="{EC64F345-88E2-C64B-A79A-47421FE53A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6063" y="2325688"/>
            <a:ext cx="268922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Rectangle 7">
            <a:extLst>
              <a:ext uri="{FF2B5EF4-FFF2-40B4-BE49-F238E27FC236}">
                <a16:creationId xmlns:a16="http://schemas.microsoft.com/office/drawing/2014/main" id="{189825EB-5571-C14D-8FB5-C33959CE1066}"/>
              </a:ext>
            </a:extLst>
          </p:cNvPr>
          <p:cNvSpPr>
            <a:spLocks noChangeArrowheads="1"/>
          </p:cNvSpPr>
          <p:nvPr/>
        </p:nvSpPr>
        <p:spPr bwMode="auto">
          <a:xfrm>
            <a:off x="1588" y="6350000"/>
            <a:ext cx="36417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2000" b="1">
                <a:solidFill>
                  <a:srgbClr val="0F116A"/>
                </a:solidFill>
              </a:rPr>
              <a:t>(play </a:t>
            </a:r>
            <a:r>
              <a:rPr lang="en-US" altLang="en-US" sz="2000" b="1">
                <a:solidFill>
                  <a:srgbClr val="0F116A"/>
                </a:solidFill>
                <a:hlinkClick r:id="rId4" action="ppaction://hlinkfile"/>
              </a:rPr>
              <a:t>Thinkwell </a:t>
            </a:r>
            <a:r>
              <a:rPr lang="en-US" altLang="en-US" sz="2000" b="1">
                <a:solidFill>
                  <a:srgbClr val="0F116A"/>
                </a:solidFill>
              </a:rPr>
              <a:t>movies here)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58A52CCC-EFC0-434A-8A99-5C15B27335CF}"/>
              </a:ext>
            </a:extLst>
          </p:cNvPr>
          <p:cNvSpPr>
            <a:spLocks noGrp="1" noChangeArrowheads="1"/>
          </p:cNvSpPr>
          <p:nvPr>
            <p:ph type="title"/>
          </p:nvPr>
        </p:nvSpPr>
        <p:spPr/>
        <p:txBody>
          <a:bodyPr/>
          <a:lstStyle/>
          <a:p>
            <a:pPr eaLnBrk="1" hangingPunct="1"/>
            <a:r>
              <a:rPr lang="en-US" altLang="en-US" dirty="0"/>
              <a:t>Mitosis in whitefish blastula</a:t>
            </a:r>
          </a:p>
        </p:txBody>
      </p:sp>
      <p:pic>
        <p:nvPicPr>
          <p:cNvPr id="82947" name="Picture 3" descr="12-05x-MitosisLMCollage">
            <a:extLst>
              <a:ext uri="{FF2B5EF4-FFF2-40B4-BE49-F238E27FC236}">
                <a16:creationId xmlns:a16="http://schemas.microsoft.com/office/drawing/2014/main" id="{67899483-107D-844B-BF47-52E5401D2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800" b="3600"/>
          <a:stretch>
            <a:fillRect/>
          </a:stretch>
        </p:blipFill>
        <p:spPr bwMode="auto">
          <a:xfrm>
            <a:off x="762000" y="1354138"/>
            <a:ext cx="7707313" cy="529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89A706EE-1847-BE44-BD41-259250B9CBDD}"/>
              </a:ext>
            </a:extLst>
          </p:cNvPr>
          <p:cNvSpPr>
            <a:spLocks noGrp="1" noChangeArrowheads="1"/>
          </p:cNvSpPr>
          <p:nvPr>
            <p:ph type="title"/>
          </p:nvPr>
        </p:nvSpPr>
        <p:spPr/>
        <p:txBody>
          <a:bodyPr/>
          <a:lstStyle/>
          <a:p>
            <a:pPr eaLnBrk="1" hangingPunct="1"/>
            <a:r>
              <a:rPr lang="en-US" altLang="en-US" dirty="0"/>
              <a:t>Mitosis in animal cells</a:t>
            </a:r>
          </a:p>
        </p:txBody>
      </p:sp>
      <p:pic>
        <p:nvPicPr>
          <p:cNvPr id="84995" name="Picture 3" descr="12-05-MitosisPhotoCollage">
            <a:extLst>
              <a:ext uri="{FF2B5EF4-FFF2-40B4-BE49-F238E27FC236}">
                <a16:creationId xmlns:a16="http://schemas.microsoft.com/office/drawing/2014/main" id="{473E1849-F00E-E04B-94F9-1163D57039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52538"/>
            <a:ext cx="7742238" cy="552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F675D1C2-F645-C04E-B5A8-29EA41BD90F3}"/>
              </a:ext>
            </a:extLst>
          </p:cNvPr>
          <p:cNvSpPr>
            <a:spLocks noChangeArrowheads="1"/>
          </p:cNvSpPr>
          <p:nvPr/>
        </p:nvSpPr>
        <p:spPr bwMode="auto">
          <a:xfrm>
            <a:off x="5943600" y="4267200"/>
            <a:ext cx="304800" cy="1600200"/>
          </a:xfrm>
          <a:prstGeom prst="rect">
            <a:avLst/>
          </a:prstGeom>
          <a:solidFill>
            <a:schemeClr val="bg1"/>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87043" name="Rectangle 3">
            <a:extLst>
              <a:ext uri="{FF2B5EF4-FFF2-40B4-BE49-F238E27FC236}">
                <a16:creationId xmlns:a16="http://schemas.microsoft.com/office/drawing/2014/main" id="{B8DFEB43-E6A4-4947-A9FF-BBCB193F7672}"/>
              </a:ext>
            </a:extLst>
          </p:cNvPr>
          <p:cNvSpPr>
            <a:spLocks noGrp="1" noChangeArrowheads="1"/>
          </p:cNvSpPr>
          <p:nvPr>
            <p:ph type="title"/>
          </p:nvPr>
        </p:nvSpPr>
        <p:spPr>
          <a:xfrm>
            <a:off x="609600" y="679450"/>
            <a:ext cx="7772400" cy="762000"/>
          </a:xfrm>
          <a:noFill/>
        </p:spPr>
        <p:txBody>
          <a:bodyPr/>
          <a:lstStyle/>
          <a:p>
            <a:pPr eaLnBrk="1" hangingPunct="1"/>
            <a:r>
              <a:rPr lang="en-US" altLang="en-US" dirty="0"/>
              <a:t>Cytokinesis in Plants</a:t>
            </a:r>
          </a:p>
        </p:txBody>
      </p:sp>
      <p:pic>
        <p:nvPicPr>
          <p:cNvPr id="87044" name="Picture 5">
            <a:extLst>
              <a:ext uri="{FF2B5EF4-FFF2-40B4-BE49-F238E27FC236}">
                <a16:creationId xmlns:a16="http://schemas.microsoft.com/office/drawing/2014/main" id="{CDF5E035-5614-9A4C-904B-5495FB100F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6800" r="2699" b="3711"/>
          <a:stretch>
            <a:fillRect/>
          </a:stretch>
        </p:blipFill>
        <p:spPr bwMode="auto">
          <a:xfrm>
            <a:off x="5113338" y="1255713"/>
            <a:ext cx="39560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2132" name="Rectangle 4" descr="Rectangle: Click to edit Master text styles&#13;&#10;Second level&#13;&#10;Third level&#13;&#10;Fourth level&#13;&#10;Fifth level">
            <a:extLst>
              <a:ext uri="{FF2B5EF4-FFF2-40B4-BE49-F238E27FC236}">
                <a16:creationId xmlns:a16="http://schemas.microsoft.com/office/drawing/2014/main" id="{ADE6B93E-8A34-A648-A45A-286834AA5ECF}"/>
              </a:ext>
            </a:extLst>
          </p:cNvPr>
          <p:cNvSpPr>
            <a:spLocks noGrp="1" noChangeArrowheads="1"/>
          </p:cNvSpPr>
          <p:nvPr>
            <p:ph type="body" idx="1"/>
          </p:nvPr>
        </p:nvSpPr>
        <p:spPr>
          <a:xfrm>
            <a:off x="685800" y="1371600"/>
            <a:ext cx="4529138" cy="5334000"/>
          </a:xfrm>
          <a:noFill/>
        </p:spPr>
        <p:txBody>
          <a:bodyPr/>
          <a:lstStyle/>
          <a:p>
            <a:pPr eaLnBrk="1" hangingPunct="1"/>
            <a:r>
              <a:rPr lang="en-US" altLang="en-US" sz="2800" dirty="0"/>
              <a:t>Plants</a:t>
            </a:r>
          </a:p>
          <a:p>
            <a:pPr lvl="1" eaLnBrk="1" hangingPunct="1"/>
            <a:r>
              <a:rPr lang="en-US" altLang="en-US" u="sng" dirty="0">
                <a:solidFill>
                  <a:srgbClr val="CC0000"/>
                </a:solidFill>
                <a:ea typeface="ＭＳ Ｐゴシック" panose="020B0600070205080204" pitchFamily="34" charset="-128"/>
              </a:rPr>
              <a:t>cell plate</a:t>
            </a:r>
            <a:r>
              <a:rPr lang="en-US" altLang="en-US" dirty="0">
                <a:ea typeface="ＭＳ Ｐゴシック" panose="020B0600070205080204" pitchFamily="34" charset="-128"/>
              </a:rPr>
              <a:t> forms</a:t>
            </a:r>
          </a:p>
          <a:p>
            <a:pPr lvl="2" eaLnBrk="1" hangingPunct="1"/>
            <a:r>
              <a:rPr lang="en-US" altLang="en-US" dirty="0">
                <a:ea typeface="ＭＳ Ｐゴシック" panose="020B0600070205080204" pitchFamily="34" charset="-128"/>
              </a:rPr>
              <a:t>vesicles line up at equator</a:t>
            </a:r>
          </a:p>
          <a:p>
            <a:pPr lvl="3" eaLnBrk="1" hangingPunct="1"/>
            <a:r>
              <a:rPr lang="en-US" altLang="en-US" dirty="0">
                <a:ea typeface="ＭＳ Ｐゴシック" panose="020B0600070205080204" pitchFamily="34" charset="-128"/>
              </a:rPr>
              <a:t>derived from Golgi</a:t>
            </a:r>
          </a:p>
          <a:p>
            <a:pPr lvl="2" eaLnBrk="1" hangingPunct="1"/>
            <a:r>
              <a:rPr lang="en-US" altLang="en-US" dirty="0">
                <a:ea typeface="ＭＳ Ｐゴシック" panose="020B0600070205080204" pitchFamily="34" charset="-128"/>
              </a:rPr>
              <a:t>vesicles fuse to form 2 cell membranes</a:t>
            </a:r>
          </a:p>
          <a:p>
            <a:pPr lvl="1" eaLnBrk="1" hangingPunct="1"/>
            <a:r>
              <a:rPr lang="en-US" altLang="en-US" dirty="0">
                <a:ea typeface="ＭＳ Ｐゴシック" panose="020B0600070205080204" pitchFamily="34" charset="-128"/>
              </a:rPr>
              <a:t>new cell wall laid down between membranes</a:t>
            </a:r>
          </a:p>
          <a:p>
            <a:pPr lvl="2" eaLnBrk="1" hangingPunct="1"/>
            <a:r>
              <a:rPr lang="en-US" altLang="en-US" dirty="0">
                <a:ea typeface="ＭＳ Ｐゴシック" panose="020B0600070205080204" pitchFamily="34" charset="-128"/>
              </a:rPr>
              <a:t>new cell wall fuses with existing cell wall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2132">
                                            <p:txEl>
                                              <p:pRg st="0" end="0"/>
                                            </p:txEl>
                                          </p:spTgt>
                                        </p:tgtEl>
                                        <p:attrNameLst>
                                          <p:attrName>style.visibility</p:attrName>
                                        </p:attrNameLst>
                                      </p:cBhvr>
                                      <p:to>
                                        <p:strVal val="visible"/>
                                      </p:to>
                                    </p:set>
                                    <p:anim calcmode="lin" valueType="num">
                                      <p:cBhvr additive="base">
                                        <p:cTn id="7" dur="500" fill="hold"/>
                                        <p:tgtEl>
                                          <p:spTgt spid="43213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3213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2132">
                                            <p:txEl>
                                              <p:pRg st="1" end="1"/>
                                            </p:txEl>
                                          </p:spTgt>
                                        </p:tgtEl>
                                        <p:attrNameLst>
                                          <p:attrName>style.visibility</p:attrName>
                                        </p:attrNameLst>
                                      </p:cBhvr>
                                      <p:to>
                                        <p:strVal val="visible"/>
                                      </p:to>
                                    </p:set>
                                    <p:anim calcmode="lin" valueType="num">
                                      <p:cBhvr additive="base">
                                        <p:cTn id="13" dur="500" fill="hold"/>
                                        <p:tgtEl>
                                          <p:spTgt spid="43213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32132">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2132">
                                            <p:txEl>
                                              <p:pRg st="2" end="2"/>
                                            </p:txEl>
                                          </p:spTgt>
                                        </p:tgtEl>
                                        <p:attrNameLst>
                                          <p:attrName>style.visibility</p:attrName>
                                        </p:attrNameLst>
                                      </p:cBhvr>
                                      <p:to>
                                        <p:strVal val="visible"/>
                                      </p:to>
                                    </p:set>
                                    <p:anim calcmode="lin" valueType="num">
                                      <p:cBhvr additive="base">
                                        <p:cTn id="19" dur="500" fill="hold"/>
                                        <p:tgtEl>
                                          <p:spTgt spid="43213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32132">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32132">
                                            <p:txEl>
                                              <p:pRg st="3" end="3"/>
                                            </p:txEl>
                                          </p:spTgt>
                                        </p:tgtEl>
                                        <p:attrNameLst>
                                          <p:attrName>style.visibility</p:attrName>
                                        </p:attrNameLst>
                                      </p:cBhvr>
                                      <p:to>
                                        <p:strVal val="visible"/>
                                      </p:to>
                                    </p:set>
                                    <p:anim calcmode="lin" valueType="num">
                                      <p:cBhvr additive="base">
                                        <p:cTn id="25" dur="500" fill="hold"/>
                                        <p:tgtEl>
                                          <p:spTgt spid="43213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32132">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32132">
                                            <p:txEl>
                                              <p:pRg st="4" end="4"/>
                                            </p:txEl>
                                          </p:spTgt>
                                        </p:tgtEl>
                                        <p:attrNameLst>
                                          <p:attrName>style.visibility</p:attrName>
                                        </p:attrNameLst>
                                      </p:cBhvr>
                                      <p:to>
                                        <p:strVal val="visible"/>
                                      </p:to>
                                    </p:set>
                                    <p:anim calcmode="lin" valueType="num">
                                      <p:cBhvr additive="base">
                                        <p:cTn id="31" dur="500" fill="hold"/>
                                        <p:tgtEl>
                                          <p:spTgt spid="43213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32132">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32132">
                                            <p:txEl>
                                              <p:pRg st="5" end="5"/>
                                            </p:txEl>
                                          </p:spTgt>
                                        </p:tgtEl>
                                        <p:attrNameLst>
                                          <p:attrName>style.visibility</p:attrName>
                                        </p:attrNameLst>
                                      </p:cBhvr>
                                      <p:to>
                                        <p:strVal val="visible"/>
                                      </p:to>
                                    </p:set>
                                    <p:anim calcmode="lin" valueType="num">
                                      <p:cBhvr additive="base">
                                        <p:cTn id="37" dur="500" fill="hold"/>
                                        <p:tgtEl>
                                          <p:spTgt spid="43213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32132">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32132">
                                            <p:txEl>
                                              <p:pRg st="6" end="6"/>
                                            </p:txEl>
                                          </p:spTgt>
                                        </p:tgtEl>
                                        <p:attrNameLst>
                                          <p:attrName>style.visibility</p:attrName>
                                        </p:attrNameLst>
                                      </p:cBhvr>
                                      <p:to>
                                        <p:strVal val="visible"/>
                                      </p:to>
                                    </p:set>
                                    <p:anim calcmode="lin" valueType="num">
                                      <p:cBhvr additive="base">
                                        <p:cTn id="43" dur="500" fill="hold"/>
                                        <p:tgtEl>
                                          <p:spTgt spid="432132">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32132">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2"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a:extLst>
              <a:ext uri="{FF2B5EF4-FFF2-40B4-BE49-F238E27FC236}">
                <a16:creationId xmlns:a16="http://schemas.microsoft.com/office/drawing/2014/main" id="{5A2C7426-9758-A945-A66D-209C176367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687"/>
          <a:stretch>
            <a:fillRect/>
          </a:stretch>
        </p:blipFill>
        <p:spPr bwMode="auto">
          <a:xfrm>
            <a:off x="1028700" y="1030288"/>
            <a:ext cx="7429500" cy="575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3">
            <a:extLst>
              <a:ext uri="{FF2B5EF4-FFF2-40B4-BE49-F238E27FC236}">
                <a16:creationId xmlns:a16="http://schemas.microsoft.com/office/drawing/2014/main" id="{C5BB9DC7-3E10-1B46-A0AB-C8955220A317}"/>
              </a:ext>
            </a:extLst>
          </p:cNvPr>
          <p:cNvSpPr>
            <a:spLocks noGrp="1" noChangeArrowheads="1"/>
          </p:cNvSpPr>
          <p:nvPr>
            <p:ph type="title"/>
          </p:nvPr>
        </p:nvSpPr>
        <p:spPr>
          <a:xfrm>
            <a:off x="609600" y="533400"/>
            <a:ext cx="7772400" cy="762000"/>
          </a:xfrm>
          <a:noFill/>
        </p:spPr>
        <p:txBody>
          <a:bodyPr/>
          <a:lstStyle/>
          <a:p>
            <a:pPr eaLnBrk="1" hangingPunct="1"/>
            <a:r>
              <a:rPr lang="en-US" altLang="en-US" dirty="0"/>
              <a:t>Cytokinesis in plant cell</a:t>
            </a:r>
          </a:p>
        </p:txBody>
      </p:sp>
      <p:sp>
        <p:nvSpPr>
          <p:cNvPr id="89092" name="AutoShape 4">
            <a:extLst>
              <a:ext uri="{FF2B5EF4-FFF2-40B4-BE49-F238E27FC236}">
                <a16:creationId xmlns:a16="http://schemas.microsoft.com/office/drawing/2014/main" id="{697378AC-3B38-F441-B452-EA4F1CEDF852}"/>
              </a:ext>
            </a:extLst>
          </p:cNvPr>
          <p:cNvSpPr>
            <a:spLocks noChangeArrowheads="1"/>
          </p:cNvSpPr>
          <p:nvPr/>
        </p:nvSpPr>
        <p:spPr bwMode="auto">
          <a:xfrm rot="3296072">
            <a:off x="3294856" y="1483519"/>
            <a:ext cx="1135063" cy="492125"/>
          </a:xfrm>
          <a:prstGeom prst="rightArrow">
            <a:avLst>
              <a:gd name="adj1" fmla="val 50000"/>
              <a:gd name="adj2" fmla="val 57661"/>
            </a:avLst>
          </a:prstGeom>
          <a:solidFill>
            <a:srgbClr val="FFEA18"/>
          </a:solidFill>
          <a:ln w="12700">
            <a:solidFill>
              <a:srgbClr val="CC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a:extLst>
              <a:ext uri="{FF2B5EF4-FFF2-40B4-BE49-F238E27FC236}">
                <a16:creationId xmlns:a16="http://schemas.microsoft.com/office/drawing/2014/main" id="{2C6782C2-3115-2B44-92BA-C80A9697A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00"/>
          <a:stretch>
            <a:fillRect/>
          </a:stretch>
        </p:blipFill>
        <p:spPr bwMode="auto">
          <a:xfrm>
            <a:off x="304800" y="666750"/>
            <a:ext cx="845820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3">
            <a:extLst>
              <a:ext uri="{FF2B5EF4-FFF2-40B4-BE49-F238E27FC236}">
                <a16:creationId xmlns:a16="http://schemas.microsoft.com/office/drawing/2014/main" id="{96B94351-BE97-B34F-9F8E-A1AD0808A608}"/>
              </a:ext>
            </a:extLst>
          </p:cNvPr>
          <p:cNvSpPr>
            <a:spLocks noGrp="1" noChangeArrowheads="1"/>
          </p:cNvSpPr>
          <p:nvPr>
            <p:ph type="title"/>
          </p:nvPr>
        </p:nvSpPr>
        <p:spPr>
          <a:xfrm>
            <a:off x="609600" y="533400"/>
            <a:ext cx="7772400" cy="762000"/>
          </a:xfrm>
        </p:spPr>
        <p:txBody>
          <a:bodyPr/>
          <a:lstStyle/>
          <a:p>
            <a:pPr eaLnBrk="1" hangingPunct="1"/>
            <a:r>
              <a:rPr lang="en-US" altLang="en-US" dirty="0"/>
              <a:t>Mitosis in plant cell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42" name="Picture 10">
            <a:extLst>
              <a:ext uri="{FF2B5EF4-FFF2-40B4-BE49-F238E27FC236}">
                <a16:creationId xmlns:a16="http://schemas.microsoft.com/office/drawing/2014/main" id="{DF4D01BA-4B2E-7F4C-BF33-ED28DBC456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1125" y="4202113"/>
            <a:ext cx="3081338"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6840" name="Picture 8">
            <a:extLst>
              <a:ext uri="{FF2B5EF4-FFF2-40B4-BE49-F238E27FC236}">
                <a16:creationId xmlns:a16="http://schemas.microsoft.com/office/drawing/2014/main" id="{0A7B8D83-E004-0048-973F-5F2D1D9C75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6513" y="3789363"/>
            <a:ext cx="5297487"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2">
            <a:extLst>
              <a:ext uri="{FF2B5EF4-FFF2-40B4-BE49-F238E27FC236}">
                <a16:creationId xmlns:a16="http://schemas.microsoft.com/office/drawing/2014/main" id="{0A731F29-F830-074B-9D89-3D0F4928497A}"/>
              </a:ext>
            </a:extLst>
          </p:cNvPr>
          <p:cNvSpPr>
            <a:spLocks noGrp="1" noChangeArrowheads="1"/>
          </p:cNvSpPr>
          <p:nvPr>
            <p:ph type="title"/>
          </p:nvPr>
        </p:nvSpPr>
        <p:spPr>
          <a:xfrm>
            <a:off x="609600" y="685800"/>
            <a:ext cx="8077200" cy="762000"/>
          </a:xfrm>
        </p:spPr>
        <p:txBody>
          <a:bodyPr/>
          <a:lstStyle/>
          <a:p>
            <a:pPr eaLnBrk="1" hangingPunct="1"/>
            <a:r>
              <a:rPr lang="en-US" altLang="en-US" dirty="0"/>
              <a:t>Getting from there to here…</a:t>
            </a:r>
          </a:p>
        </p:txBody>
      </p:sp>
      <p:sp>
        <p:nvSpPr>
          <p:cNvPr id="376835" name="Rectangle 3" descr="Rectangle: Click to edit Master text styles&#13;&#10;Second level&#13;&#10;Third level&#13;&#10;Fourth level&#13;&#10;Fifth level">
            <a:extLst>
              <a:ext uri="{FF2B5EF4-FFF2-40B4-BE49-F238E27FC236}">
                <a16:creationId xmlns:a16="http://schemas.microsoft.com/office/drawing/2014/main" id="{0FAFE18A-0E20-2744-877B-B2CB1B6480A5}"/>
              </a:ext>
            </a:extLst>
          </p:cNvPr>
          <p:cNvSpPr>
            <a:spLocks noGrp="1" noChangeArrowheads="1"/>
          </p:cNvSpPr>
          <p:nvPr>
            <p:ph type="body" idx="1"/>
          </p:nvPr>
        </p:nvSpPr>
        <p:spPr>
          <a:xfrm>
            <a:off x="625475" y="1371600"/>
            <a:ext cx="5013325" cy="5345113"/>
          </a:xfrm>
        </p:spPr>
        <p:txBody>
          <a:bodyPr/>
          <a:lstStyle/>
          <a:p>
            <a:pPr marL="288925" indent="-288925" eaLnBrk="1" hangingPunct="1"/>
            <a:r>
              <a:rPr lang="en-US" altLang="en-US" dirty="0"/>
              <a:t>Function of cell division </a:t>
            </a:r>
          </a:p>
          <a:p>
            <a:pPr marL="688975" lvl="1" eaLnBrk="1" hangingPunct="1"/>
            <a:r>
              <a:rPr lang="en-US" altLang="en-US" dirty="0">
                <a:ea typeface="ＭＳ Ｐゴシック" panose="020B0600070205080204" pitchFamily="34" charset="-128"/>
              </a:rPr>
              <a:t>making new cells </a:t>
            </a:r>
          </a:p>
          <a:p>
            <a:pPr marL="688975" lvl="1" eaLnBrk="1" hangingPunct="1"/>
            <a:r>
              <a:rPr lang="en-US" altLang="en-US" dirty="0">
                <a:ea typeface="ＭＳ Ｐゴシック" panose="020B0600070205080204" pitchFamily="34" charset="-128"/>
              </a:rPr>
              <a:t>continuity of life</a:t>
            </a:r>
          </a:p>
          <a:p>
            <a:pPr marL="1031875" lvl="2" eaLnBrk="1" hangingPunct="1"/>
            <a:r>
              <a:rPr lang="en-US" altLang="en-US" dirty="0">
                <a:ea typeface="ＭＳ Ｐゴシック" panose="020B0600070205080204" pitchFamily="34" charset="-128"/>
              </a:rPr>
              <a:t>asexual reproduction </a:t>
            </a:r>
          </a:p>
          <a:p>
            <a:pPr marL="1374775" lvl="3" eaLnBrk="1" hangingPunct="1"/>
            <a:r>
              <a:rPr lang="en-US" altLang="en-US" dirty="0">
                <a:ea typeface="ＭＳ Ｐゴシック" panose="020B0600070205080204" pitchFamily="34" charset="-128"/>
              </a:rPr>
              <a:t>unicellular organisms</a:t>
            </a:r>
          </a:p>
          <a:p>
            <a:pPr marL="1031875" lvl="2" eaLnBrk="1" hangingPunct="1"/>
            <a:r>
              <a:rPr lang="en-US" altLang="en-US" dirty="0">
                <a:ea typeface="ＭＳ Ｐゴシック" panose="020B0600070205080204" pitchFamily="34" charset="-128"/>
              </a:rPr>
              <a:t>growth </a:t>
            </a:r>
          </a:p>
          <a:p>
            <a:pPr marL="1031875" lvl="2" eaLnBrk="1" hangingPunct="1"/>
            <a:r>
              <a:rPr lang="en-US" altLang="en-US" dirty="0">
                <a:ea typeface="ＭＳ Ｐゴシック" panose="020B0600070205080204" pitchFamily="34" charset="-128"/>
              </a:rPr>
              <a:t>repair &amp; renew</a:t>
            </a:r>
          </a:p>
          <a:p>
            <a:pPr marL="288925" indent="-288925" eaLnBrk="1" hangingPunct="1"/>
            <a:r>
              <a:rPr lang="en-US" altLang="en-US" dirty="0"/>
              <a:t>Cell cycle</a:t>
            </a:r>
          </a:p>
          <a:p>
            <a:pPr marL="688975" lvl="1" eaLnBrk="1" hangingPunct="1"/>
            <a:r>
              <a:rPr lang="en-US" altLang="en-US" dirty="0">
                <a:ea typeface="ＭＳ Ｐゴシック" panose="020B0600070205080204" pitchFamily="34" charset="-128"/>
              </a:rPr>
              <a:t>life of a cell from </a:t>
            </a:r>
            <a:br>
              <a:rPr lang="en-US" altLang="en-US" dirty="0">
                <a:ea typeface="ＭＳ Ｐゴシック" panose="020B0600070205080204" pitchFamily="34" charset="-128"/>
              </a:rPr>
            </a:br>
            <a:r>
              <a:rPr lang="en-US" altLang="en-US" dirty="0">
                <a:ea typeface="ＭＳ Ｐゴシック" panose="020B0600070205080204" pitchFamily="34" charset="-128"/>
              </a:rPr>
              <a:t>origin to division into </a:t>
            </a:r>
            <a:br>
              <a:rPr lang="en-US" altLang="en-US" dirty="0">
                <a:ea typeface="ＭＳ Ｐゴシック" panose="020B0600070205080204" pitchFamily="34" charset="-128"/>
              </a:rPr>
            </a:br>
            <a:r>
              <a:rPr lang="en-US" altLang="en-US" dirty="0">
                <a:ea typeface="ＭＳ Ｐゴシック" panose="020B0600070205080204" pitchFamily="34" charset="-128"/>
              </a:rPr>
              <a:t>2 new daughter cells</a:t>
            </a:r>
          </a:p>
        </p:txBody>
      </p:sp>
      <p:pic>
        <p:nvPicPr>
          <p:cNvPr id="376836" name="Picture 4">
            <a:extLst>
              <a:ext uri="{FF2B5EF4-FFF2-40B4-BE49-F238E27FC236}">
                <a16:creationId xmlns:a16="http://schemas.microsoft.com/office/drawing/2014/main" id="{E6560371-6607-454D-B6EA-778B874A09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900" b="1329"/>
          <a:stretch>
            <a:fillRect/>
          </a:stretch>
        </p:blipFill>
        <p:spPr bwMode="auto">
          <a:xfrm>
            <a:off x="4981575" y="2124075"/>
            <a:ext cx="2490788" cy="1679575"/>
          </a:xfrm>
          <a:prstGeom prst="rect">
            <a:avLst/>
          </a:prstGeom>
          <a:noFill/>
          <a:ln w="9525">
            <a:solidFill>
              <a:srgbClr val="000000"/>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23559" name="Rectangle 6">
            <a:extLst>
              <a:ext uri="{FF2B5EF4-FFF2-40B4-BE49-F238E27FC236}">
                <a16:creationId xmlns:a16="http://schemas.microsoft.com/office/drawing/2014/main" id="{8E669504-5E5C-8B40-B780-1EFB698351EB}"/>
              </a:ext>
            </a:extLst>
          </p:cNvPr>
          <p:cNvSpPr>
            <a:spLocks noChangeArrowheads="1"/>
          </p:cNvSpPr>
          <p:nvPr/>
        </p:nvSpPr>
        <p:spPr bwMode="auto">
          <a:xfrm>
            <a:off x="6775450" y="3554413"/>
            <a:ext cx="7604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b="1">
                <a:solidFill>
                  <a:schemeClr val="bg1"/>
                </a:solidFill>
              </a:rPr>
              <a:t>amoeba</a:t>
            </a:r>
          </a:p>
        </p:txBody>
      </p:sp>
      <p:pic>
        <p:nvPicPr>
          <p:cNvPr id="376839" name="Picture 7">
            <a:extLst>
              <a:ext uri="{FF2B5EF4-FFF2-40B4-BE49-F238E27FC236}">
                <a16:creationId xmlns:a16="http://schemas.microsoft.com/office/drawing/2014/main" id="{1BDE81BC-6787-9644-8F5C-B00D634EAD4D}"/>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b="3717"/>
          <a:stretch>
            <a:fillRect/>
          </a:stretch>
        </p:blipFill>
        <p:spPr bwMode="auto">
          <a:xfrm>
            <a:off x="6042025" y="4619625"/>
            <a:ext cx="30511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6841" name="Picture 9">
            <a:extLst>
              <a:ext uri="{FF2B5EF4-FFF2-40B4-BE49-F238E27FC236}">
                <a16:creationId xmlns:a16="http://schemas.microsoft.com/office/drawing/2014/main" id="{3AE61321-6A27-5542-AF98-4BB85D46A44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29475" y="355600"/>
            <a:ext cx="1797050" cy="2395538"/>
          </a:xfrm>
          <a:prstGeom prst="rect">
            <a:avLst/>
          </a:prstGeom>
          <a:noFill/>
          <a:ln w="9525">
            <a:solidFill>
              <a:srgbClr val="000000"/>
            </a:solidFill>
            <a:miter lim="800000"/>
            <a:headEnd/>
            <a:tailEnd/>
          </a:ln>
          <a:effectLst>
            <a:outerShdw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76835">
                                            <p:txEl>
                                              <p:pRg st="0" end="0"/>
                                            </p:txEl>
                                          </p:spTgt>
                                        </p:tgtEl>
                                        <p:attrNameLst>
                                          <p:attrName>style.visibility</p:attrName>
                                        </p:attrNameLst>
                                      </p:cBhvr>
                                      <p:to>
                                        <p:strVal val="visible"/>
                                      </p:to>
                                    </p:set>
                                    <p:anim calcmode="lin" valueType="num">
                                      <p:cBhvr additive="base">
                                        <p:cTn id="7" dur="500" fill="hold"/>
                                        <p:tgtEl>
                                          <p:spTgt spid="3768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683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6835">
                                            <p:txEl>
                                              <p:pRg st="1" end="1"/>
                                            </p:txEl>
                                          </p:spTgt>
                                        </p:tgtEl>
                                        <p:attrNameLst>
                                          <p:attrName>style.visibility</p:attrName>
                                        </p:attrNameLst>
                                      </p:cBhvr>
                                      <p:to>
                                        <p:strVal val="visible"/>
                                      </p:to>
                                    </p:set>
                                    <p:anim calcmode="lin" valueType="num">
                                      <p:cBhvr additive="base">
                                        <p:cTn id="13" dur="500" fill="hold"/>
                                        <p:tgtEl>
                                          <p:spTgt spid="3768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683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76835">
                                            <p:txEl>
                                              <p:pRg st="2" end="2"/>
                                            </p:txEl>
                                          </p:spTgt>
                                        </p:tgtEl>
                                        <p:attrNameLst>
                                          <p:attrName>style.visibility</p:attrName>
                                        </p:attrNameLst>
                                      </p:cBhvr>
                                      <p:to>
                                        <p:strVal val="visible"/>
                                      </p:to>
                                    </p:set>
                                    <p:anim calcmode="lin" valueType="num">
                                      <p:cBhvr additive="base">
                                        <p:cTn id="19" dur="500" fill="hold"/>
                                        <p:tgtEl>
                                          <p:spTgt spid="37683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683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76835">
                                            <p:txEl>
                                              <p:pRg st="3" end="3"/>
                                            </p:txEl>
                                          </p:spTgt>
                                        </p:tgtEl>
                                        <p:attrNameLst>
                                          <p:attrName>style.visibility</p:attrName>
                                        </p:attrNameLst>
                                      </p:cBhvr>
                                      <p:to>
                                        <p:strVal val="visible"/>
                                      </p:to>
                                    </p:set>
                                    <p:anim calcmode="lin" valueType="num">
                                      <p:cBhvr additive="base">
                                        <p:cTn id="25" dur="500" fill="hold"/>
                                        <p:tgtEl>
                                          <p:spTgt spid="37683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76835">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76835">
                                            <p:txEl>
                                              <p:pRg st="4" end="4"/>
                                            </p:txEl>
                                          </p:spTgt>
                                        </p:tgtEl>
                                        <p:attrNameLst>
                                          <p:attrName>style.visibility</p:attrName>
                                        </p:attrNameLst>
                                      </p:cBhvr>
                                      <p:to>
                                        <p:strVal val="visible"/>
                                      </p:to>
                                    </p:set>
                                    <p:anim calcmode="lin" valueType="num">
                                      <p:cBhvr additive="base">
                                        <p:cTn id="31" dur="500" fill="hold"/>
                                        <p:tgtEl>
                                          <p:spTgt spid="37683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76835">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376836"/>
                                        </p:tgtEl>
                                        <p:attrNameLst>
                                          <p:attrName>style.visibility</p:attrName>
                                        </p:attrNameLst>
                                      </p:cBhvr>
                                      <p:to>
                                        <p:strVal val="visible"/>
                                      </p:to>
                                    </p:set>
                                    <p:animEffect transition="in" filter="wipe(left)">
                                      <p:cBhvr>
                                        <p:cTn id="37" dur="500"/>
                                        <p:tgtEl>
                                          <p:spTgt spid="376836"/>
                                        </p:tgtEl>
                                      </p:cBhvr>
                                    </p:animEffect>
                                  </p:childTnLst>
                                  <p:subTnLst>
                                    <p:audio>
                                      <p:cMediaNode>
                                        <p:cTn display="0" masterRel="sameClick">
                                          <p:stCondLst>
                                            <p:cond evt="begin" delay="0">
                                              <p:tn val="35"/>
                                            </p:cond>
                                          </p:stCondLst>
                                          <p:endCondLst>
                                            <p:cond evt="onStopAudio" delay="0">
                                              <p:tgtEl>
                                                <p:sldTgt/>
                                              </p:tgtEl>
                                            </p:cond>
                                          </p:endCondLst>
                                        </p:cTn>
                                        <p:tgtEl>
                                          <p:sndTgt r:embed="rId4" name="Vibro Up"/>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376835">
                                            <p:txEl>
                                              <p:pRg st="5" end="5"/>
                                            </p:txEl>
                                          </p:spTgt>
                                        </p:tgtEl>
                                        <p:attrNameLst>
                                          <p:attrName>style.visibility</p:attrName>
                                        </p:attrNameLst>
                                      </p:cBhvr>
                                      <p:to>
                                        <p:strVal val="visible"/>
                                      </p:to>
                                    </p:set>
                                    <p:anim calcmode="lin" valueType="num">
                                      <p:cBhvr additive="base">
                                        <p:cTn id="42" dur="500" fill="hold"/>
                                        <p:tgtEl>
                                          <p:spTgt spid="376835">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376835">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3" name="Whoosh"/>
                                        </p:tgtEl>
                                      </p:cMediaNode>
                                    </p:audio>
                                  </p:sub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nodeType="clickEffect">
                                  <p:stCondLst>
                                    <p:cond delay="0"/>
                                  </p:stCondLst>
                                  <p:childTnLst>
                                    <p:set>
                                      <p:cBhvr>
                                        <p:cTn id="47" dur="1" fill="hold">
                                          <p:stCondLst>
                                            <p:cond delay="0"/>
                                          </p:stCondLst>
                                        </p:cTn>
                                        <p:tgtEl>
                                          <p:spTgt spid="376840"/>
                                        </p:tgtEl>
                                        <p:attrNameLst>
                                          <p:attrName>style.visibility</p:attrName>
                                        </p:attrNameLst>
                                      </p:cBhvr>
                                      <p:to>
                                        <p:strVal val="visible"/>
                                      </p:to>
                                    </p:set>
                                    <p:animEffect transition="in" filter="wipe(left)">
                                      <p:cBhvr>
                                        <p:cTn id="48" dur="500"/>
                                        <p:tgtEl>
                                          <p:spTgt spid="376840"/>
                                        </p:tgtEl>
                                      </p:cBhvr>
                                    </p:animEffect>
                                  </p:childTnLst>
                                  <p:subTnLst>
                                    <p:audio>
                                      <p:cMediaNode>
                                        <p:cTn display="0" masterRel="sameClick">
                                          <p:stCondLst>
                                            <p:cond evt="begin" delay="0">
                                              <p:tn val="46"/>
                                            </p:cond>
                                          </p:stCondLst>
                                          <p:endCondLst>
                                            <p:cond evt="onStopAudio" delay="0">
                                              <p:tgtEl>
                                                <p:sldTgt/>
                                              </p:tgtEl>
                                            </p:cond>
                                          </p:endCondLst>
                                        </p:cTn>
                                        <p:tgtEl>
                                          <p:sndTgt r:embed="rId4" name="Vibro Up"/>
                                        </p:tgtEl>
                                      </p:cMediaNode>
                                    </p:audio>
                                  </p:sub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76835">
                                            <p:txEl>
                                              <p:pRg st="6" end="6"/>
                                            </p:txEl>
                                          </p:spTgt>
                                        </p:tgtEl>
                                        <p:attrNameLst>
                                          <p:attrName>style.visibility</p:attrName>
                                        </p:attrNameLst>
                                      </p:cBhvr>
                                      <p:to>
                                        <p:strVal val="visible"/>
                                      </p:to>
                                    </p:set>
                                    <p:anim calcmode="lin" valueType="num">
                                      <p:cBhvr additive="base">
                                        <p:cTn id="53" dur="500" fill="hold"/>
                                        <p:tgtEl>
                                          <p:spTgt spid="376835">
                                            <p:txEl>
                                              <p:pRg st="6" end="6"/>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376835">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3" name="Whoosh"/>
                                        </p:tgtEl>
                                      </p:cMediaNode>
                                    </p:audio>
                                  </p:sub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nodeType="clickEffect">
                                  <p:stCondLst>
                                    <p:cond delay="0"/>
                                  </p:stCondLst>
                                  <p:childTnLst>
                                    <p:set>
                                      <p:cBhvr>
                                        <p:cTn id="58" dur="1" fill="hold">
                                          <p:stCondLst>
                                            <p:cond delay="0"/>
                                          </p:stCondLst>
                                        </p:cTn>
                                        <p:tgtEl>
                                          <p:spTgt spid="376841"/>
                                        </p:tgtEl>
                                        <p:attrNameLst>
                                          <p:attrName>style.visibility</p:attrName>
                                        </p:attrNameLst>
                                      </p:cBhvr>
                                      <p:to>
                                        <p:strVal val="visible"/>
                                      </p:to>
                                    </p:set>
                                    <p:animEffect transition="in" filter="wipe(left)">
                                      <p:cBhvr>
                                        <p:cTn id="59" dur="500"/>
                                        <p:tgtEl>
                                          <p:spTgt spid="376841"/>
                                        </p:tgtEl>
                                      </p:cBhvr>
                                    </p:animEffect>
                                  </p:childTnLst>
                                  <p:subTnLst>
                                    <p:audio>
                                      <p:cMediaNode>
                                        <p:cTn display="0" masterRel="sameClick">
                                          <p:stCondLst>
                                            <p:cond evt="begin" delay="0">
                                              <p:tn val="57"/>
                                            </p:cond>
                                          </p:stCondLst>
                                          <p:endCondLst>
                                            <p:cond evt="onStopAudio" delay="0">
                                              <p:tgtEl>
                                                <p:sldTgt/>
                                              </p:tgtEl>
                                            </p:cond>
                                          </p:endCondLst>
                                        </p:cTn>
                                        <p:tgtEl>
                                          <p:sndTgt r:embed="rId5" name="Chimes"/>
                                        </p:tgtEl>
                                      </p:cMediaNode>
                                    </p:audio>
                                  </p:sub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nodeType="clickEffect">
                                  <p:stCondLst>
                                    <p:cond delay="0"/>
                                  </p:stCondLst>
                                  <p:childTnLst>
                                    <p:set>
                                      <p:cBhvr>
                                        <p:cTn id="63" dur="1" fill="hold">
                                          <p:stCondLst>
                                            <p:cond delay="0"/>
                                          </p:stCondLst>
                                        </p:cTn>
                                        <p:tgtEl>
                                          <p:spTgt spid="376842"/>
                                        </p:tgtEl>
                                        <p:attrNameLst>
                                          <p:attrName>style.visibility</p:attrName>
                                        </p:attrNameLst>
                                      </p:cBhvr>
                                      <p:to>
                                        <p:strVal val="visible"/>
                                      </p:to>
                                    </p:set>
                                    <p:animEffect transition="in" filter="wipe(left)">
                                      <p:cBhvr>
                                        <p:cTn id="64" dur="500"/>
                                        <p:tgtEl>
                                          <p:spTgt spid="376842"/>
                                        </p:tgtEl>
                                      </p:cBhvr>
                                    </p:animEffect>
                                  </p:childTnLst>
                                  <p:subTnLst>
                                    <p:audio>
                                      <p:cMediaNode>
                                        <p:cTn display="0" masterRel="sameClick">
                                          <p:stCondLst>
                                            <p:cond evt="begin" delay="0">
                                              <p:tn val="62"/>
                                            </p:cond>
                                          </p:stCondLst>
                                          <p:endCondLst>
                                            <p:cond evt="onStopAudio" delay="0">
                                              <p:tgtEl>
                                                <p:sldTgt/>
                                              </p:tgtEl>
                                            </p:cond>
                                          </p:endCondLst>
                                        </p:cTn>
                                        <p:tgtEl>
                                          <p:sndTgt r:embed="rId6" name="String"/>
                                        </p:tgtEl>
                                      </p:cMediaNode>
                                    </p:audio>
                                  </p:sub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376835">
                                            <p:txEl>
                                              <p:pRg st="7" end="7"/>
                                            </p:txEl>
                                          </p:spTgt>
                                        </p:tgtEl>
                                        <p:attrNameLst>
                                          <p:attrName>style.visibility</p:attrName>
                                        </p:attrNameLst>
                                      </p:cBhvr>
                                      <p:to>
                                        <p:strVal val="visible"/>
                                      </p:to>
                                    </p:set>
                                    <p:anim calcmode="lin" valueType="num">
                                      <p:cBhvr additive="base">
                                        <p:cTn id="69" dur="500" fill="hold"/>
                                        <p:tgtEl>
                                          <p:spTgt spid="376835">
                                            <p:txEl>
                                              <p:pRg st="7" end="7"/>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376835">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7"/>
                                            </p:cond>
                                          </p:stCondLst>
                                          <p:endCondLst>
                                            <p:cond evt="onStopAudio" delay="0">
                                              <p:tgtEl>
                                                <p:sldTgt/>
                                              </p:tgtEl>
                                            </p:cond>
                                          </p:endCondLst>
                                        </p:cTn>
                                        <p:tgtEl>
                                          <p:sndTgt r:embed="rId3" name="Whoosh"/>
                                        </p:tgtEl>
                                      </p:cMediaNode>
                                    </p:audio>
                                  </p:sub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nodeType="clickEffect">
                                  <p:stCondLst>
                                    <p:cond delay="0"/>
                                  </p:stCondLst>
                                  <p:childTnLst>
                                    <p:set>
                                      <p:cBhvr>
                                        <p:cTn id="74" dur="1" fill="hold">
                                          <p:stCondLst>
                                            <p:cond delay="0"/>
                                          </p:stCondLst>
                                        </p:cTn>
                                        <p:tgtEl>
                                          <p:spTgt spid="376839"/>
                                        </p:tgtEl>
                                        <p:attrNameLst>
                                          <p:attrName>style.visibility</p:attrName>
                                        </p:attrNameLst>
                                      </p:cBhvr>
                                      <p:to>
                                        <p:strVal val="visible"/>
                                      </p:to>
                                    </p:set>
                                    <p:animEffect transition="in" filter="wipe(left)">
                                      <p:cBhvr>
                                        <p:cTn id="75" dur="500"/>
                                        <p:tgtEl>
                                          <p:spTgt spid="376839"/>
                                        </p:tgtEl>
                                      </p:cBhvr>
                                    </p:animEffect>
                                  </p:childTnLst>
                                  <p:subTnLst>
                                    <p:audio>
                                      <p:cMediaNode>
                                        <p:cTn display="0" masterRel="sameClick">
                                          <p:stCondLst>
                                            <p:cond evt="begin" delay="0">
                                              <p:tn val="73"/>
                                            </p:cond>
                                          </p:stCondLst>
                                          <p:endCondLst>
                                            <p:cond evt="onStopAudio" delay="0">
                                              <p:tgtEl>
                                                <p:sldTgt/>
                                              </p:tgtEl>
                                            </p:cond>
                                          </p:endCondLst>
                                        </p:cTn>
                                        <p:tgtEl>
                                          <p:sndTgt r:embed="rId4" name="Vibro Up"/>
                                        </p:tgtEl>
                                      </p:cMediaNode>
                                    </p:audio>
                                  </p:subTnLst>
                                </p:cTn>
                              </p:par>
                            </p:childTnLst>
                          </p:cTn>
                        </p:par>
                      </p:childTnLst>
                    </p:cTn>
                  </p:par>
                  <p:par>
                    <p:cTn id="76" fill="hold" nodeType="clickPar">
                      <p:stCondLst>
                        <p:cond delay="indefinite"/>
                      </p:stCondLst>
                      <p:childTnLst>
                        <p:par>
                          <p:cTn id="77" fill="hold" nodeType="withGroup">
                            <p:stCondLst>
                              <p:cond delay="0"/>
                            </p:stCondLst>
                            <p:childTnLst>
                              <p:par>
                                <p:cTn id="78" presetID="2" presetClass="entr" presetSubtype="8" fill="hold" grpId="0" nodeType="clickEffect">
                                  <p:stCondLst>
                                    <p:cond delay="0"/>
                                  </p:stCondLst>
                                  <p:childTnLst>
                                    <p:set>
                                      <p:cBhvr>
                                        <p:cTn id="79" dur="1" fill="hold">
                                          <p:stCondLst>
                                            <p:cond delay="0"/>
                                          </p:stCondLst>
                                        </p:cTn>
                                        <p:tgtEl>
                                          <p:spTgt spid="376835">
                                            <p:txEl>
                                              <p:pRg st="8" end="8"/>
                                            </p:txEl>
                                          </p:spTgt>
                                        </p:tgtEl>
                                        <p:attrNameLst>
                                          <p:attrName>style.visibility</p:attrName>
                                        </p:attrNameLst>
                                      </p:cBhvr>
                                      <p:to>
                                        <p:strVal val="visible"/>
                                      </p:to>
                                    </p:set>
                                    <p:anim calcmode="lin" valueType="num">
                                      <p:cBhvr additive="base">
                                        <p:cTn id="80" dur="500" fill="hold"/>
                                        <p:tgtEl>
                                          <p:spTgt spid="376835">
                                            <p:txEl>
                                              <p:pRg st="8" end="8"/>
                                            </p:txEl>
                                          </p:spTgt>
                                        </p:tgtEl>
                                        <p:attrNameLst>
                                          <p:attrName>ppt_x</p:attrName>
                                        </p:attrNameLst>
                                      </p:cBhvr>
                                      <p:tavLst>
                                        <p:tav tm="0">
                                          <p:val>
                                            <p:strVal val="0-#ppt_w/2"/>
                                          </p:val>
                                        </p:tav>
                                        <p:tav tm="100000">
                                          <p:val>
                                            <p:strVal val="#ppt_x"/>
                                          </p:val>
                                        </p:tav>
                                      </p:tavLst>
                                    </p:anim>
                                    <p:anim calcmode="lin" valueType="num">
                                      <p:cBhvr additive="base">
                                        <p:cTn id="81" dur="500" fill="hold"/>
                                        <p:tgtEl>
                                          <p:spTgt spid="376835">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8"/>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835"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a:extLst>
              <a:ext uri="{FF2B5EF4-FFF2-40B4-BE49-F238E27FC236}">
                <a16:creationId xmlns:a16="http://schemas.microsoft.com/office/drawing/2014/main" id="{6250B5CC-D865-8F4A-8D34-BD567943A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8534400" cy="639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3">
            <a:extLst>
              <a:ext uri="{FF2B5EF4-FFF2-40B4-BE49-F238E27FC236}">
                <a16:creationId xmlns:a16="http://schemas.microsoft.com/office/drawing/2014/main" id="{712CA698-B717-3947-9F72-5503B81E9E80}"/>
              </a:ext>
            </a:extLst>
          </p:cNvPr>
          <p:cNvSpPr>
            <a:spLocks noChangeArrowheads="1"/>
          </p:cNvSpPr>
          <p:nvPr/>
        </p:nvSpPr>
        <p:spPr bwMode="auto">
          <a:xfrm>
            <a:off x="6219825" y="593725"/>
            <a:ext cx="24749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2800" b="1">
                <a:solidFill>
                  <a:schemeClr val="tx2"/>
                </a:solidFill>
              </a:rPr>
              <a:t>onion root tip</a:t>
            </a:r>
            <a:endParaRPr lang="en-US" altLang="en-US" sz="3600" b="1">
              <a:solidFill>
                <a:schemeClr val="tx2"/>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roup 17">
            <a:extLst>
              <a:ext uri="{FF2B5EF4-FFF2-40B4-BE49-F238E27FC236}">
                <a16:creationId xmlns:a16="http://schemas.microsoft.com/office/drawing/2014/main" id="{5008C57F-7FD4-B246-9161-8111193DB31D}"/>
              </a:ext>
            </a:extLst>
          </p:cNvPr>
          <p:cNvGrpSpPr>
            <a:grpSpLocks/>
          </p:cNvGrpSpPr>
          <p:nvPr/>
        </p:nvGrpSpPr>
        <p:grpSpPr bwMode="auto">
          <a:xfrm>
            <a:off x="2330450" y="457200"/>
            <a:ext cx="6707188" cy="6356350"/>
            <a:chOff x="1468" y="288"/>
            <a:chExt cx="4225" cy="4004"/>
          </a:xfrm>
        </p:grpSpPr>
        <p:pic>
          <p:nvPicPr>
            <p:cNvPr id="95237" name="Picture 7" descr="11_02">
              <a:extLst>
                <a:ext uri="{FF2B5EF4-FFF2-40B4-BE49-F238E27FC236}">
                  <a16:creationId xmlns:a16="http://schemas.microsoft.com/office/drawing/2014/main" id="{194A10C9-78CB-4C49-86DE-011F6E4A70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0250"/>
            <a:stretch>
              <a:fillRect/>
            </a:stretch>
          </p:blipFill>
          <p:spPr bwMode="auto">
            <a:xfrm>
              <a:off x="1468" y="319"/>
              <a:ext cx="4225" cy="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Rectangle 8">
              <a:extLst>
                <a:ext uri="{FF2B5EF4-FFF2-40B4-BE49-F238E27FC236}">
                  <a16:creationId xmlns:a16="http://schemas.microsoft.com/office/drawing/2014/main" id="{DD427051-B904-5E42-9E0D-9982097F08EA}"/>
                </a:ext>
              </a:extLst>
            </p:cNvPr>
            <p:cNvSpPr>
              <a:spLocks noChangeArrowheads="1"/>
            </p:cNvSpPr>
            <p:nvPr/>
          </p:nvSpPr>
          <p:spPr bwMode="auto">
            <a:xfrm>
              <a:off x="4212" y="288"/>
              <a:ext cx="1003"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b="1">
                  <a:solidFill>
                    <a:srgbClr val="000000"/>
                  </a:solidFill>
                </a:rPr>
                <a:t>Origin of replication</a:t>
              </a:r>
              <a:endParaRPr lang="en-US" altLang="en-US" b="1"/>
            </a:p>
          </p:txBody>
        </p:sp>
        <p:sp>
          <p:nvSpPr>
            <p:cNvPr id="95239" name="Rectangle 9">
              <a:extLst>
                <a:ext uri="{FF2B5EF4-FFF2-40B4-BE49-F238E27FC236}">
                  <a16:creationId xmlns:a16="http://schemas.microsoft.com/office/drawing/2014/main" id="{306C49CA-3C97-BD44-9E7D-03FF81A2CC3C}"/>
                </a:ext>
              </a:extLst>
            </p:cNvPr>
            <p:cNvSpPr>
              <a:spLocks noChangeArrowheads="1"/>
            </p:cNvSpPr>
            <p:nvPr/>
          </p:nvSpPr>
          <p:spPr bwMode="auto">
            <a:xfrm>
              <a:off x="2160" y="816"/>
              <a:ext cx="1834" cy="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b="1">
                  <a:solidFill>
                    <a:srgbClr val="000000"/>
                  </a:solidFill>
                </a:rPr>
                <a:t>chromosome:</a:t>
              </a:r>
            </a:p>
            <a:p>
              <a:pPr eaLnBrk="1" hangingPunct="1">
                <a:lnSpc>
                  <a:spcPct val="85000"/>
                </a:lnSpc>
              </a:pPr>
              <a:r>
                <a:rPr lang="en-US" altLang="en-US" b="1">
                  <a:solidFill>
                    <a:srgbClr val="000000"/>
                  </a:solidFill>
                </a:rPr>
                <a:t>double-stranded DNA</a:t>
              </a:r>
              <a:endParaRPr lang="en-US" altLang="en-US" b="1"/>
            </a:p>
          </p:txBody>
        </p:sp>
        <p:sp>
          <p:nvSpPr>
            <p:cNvPr id="95240" name="Rectangle 10">
              <a:extLst>
                <a:ext uri="{FF2B5EF4-FFF2-40B4-BE49-F238E27FC236}">
                  <a16:creationId xmlns:a16="http://schemas.microsoft.com/office/drawing/2014/main" id="{4759759A-B930-4246-9D07-AAD4C0A14C65}"/>
                </a:ext>
              </a:extLst>
            </p:cNvPr>
            <p:cNvSpPr>
              <a:spLocks noChangeArrowheads="1"/>
            </p:cNvSpPr>
            <p:nvPr/>
          </p:nvSpPr>
          <p:spPr bwMode="auto">
            <a:xfrm>
              <a:off x="3937" y="993"/>
              <a:ext cx="971"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b="1">
                  <a:solidFill>
                    <a:srgbClr val="000000"/>
                  </a:solidFill>
                </a:rPr>
                <a:t>replication</a:t>
              </a:r>
            </a:p>
            <a:p>
              <a:pPr eaLnBrk="1" hangingPunct="1">
                <a:lnSpc>
                  <a:spcPct val="85000"/>
                </a:lnSpc>
              </a:pPr>
              <a:r>
                <a:rPr lang="en-US" altLang="en-US" b="1">
                  <a:solidFill>
                    <a:srgbClr val="000000"/>
                  </a:solidFill>
                </a:rPr>
                <a:t>of DNA</a:t>
              </a:r>
              <a:endParaRPr lang="en-US" altLang="en-US" b="1"/>
            </a:p>
          </p:txBody>
        </p:sp>
        <p:sp>
          <p:nvSpPr>
            <p:cNvPr id="95241" name="Rectangle 11">
              <a:extLst>
                <a:ext uri="{FF2B5EF4-FFF2-40B4-BE49-F238E27FC236}">
                  <a16:creationId xmlns:a16="http://schemas.microsoft.com/office/drawing/2014/main" id="{59FB339F-48EF-5B45-94F8-CB9FC69A92FF}"/>
                </a:ext>
              </a:extLst>
            </p:cNvPr>
            <p:cNvSpPr>
              <a:spLocks noChangeArrowheads="1"/>
            </p:cNvSpPr>
            <p:nvPr/>
          </p:nvSpPr>
          <p:spPr bwMode="auto">
            <a:xfrm>
              <a:off x="4048" y="1899"/>
              <a:ext cx="1579"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b="1">
                  <a:solidFill>
                    <a:srgbClr val="000000"/>
                  </a:solidFill>
                </a:rPr>
                <a:t>elongation of cell</a:t>
              </a:r>
              <a:endParaRPr lang="en-US" altLang="en-US" b="1"/>
            </a:p>
          </p:txBody>
        </p:sp>
        <p:sp>
          <p:nvSpPr>
            <p:cNvPr id="95242" name="Rectangle 12">
              <a:extLst>
                <a:ext uri="{FF2B5EF4-FFF2-40B4-BE49-F238E27FC236}">
                  <a16:creationId xmlns:a16="http://schemas.microsoft.com/office/drawing/2014/main" id="{7A4E63FE-31BA-6047-BD03-5FB92A821BBA}"/>
                </a:ext>
              </a:extLst>
            </p:cNvPr>
            <p:cNvSpPr>
              <a:spLocks noChangeArrowheads="1"/>
            </p:cNvSpPr>
            <p:nvPr/>
          </p:nvSpPr>
          <p:spPr bwMode="auto">
            <a:xfrm>
              <a:off x="4331" y="3717"/>
              <a:ext cx="1152"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b="1">
                  <a:solidFill>
                    <a:srgbClr val="000000"/>
                  </a:solidFill>
                </a:rPr>
                <a:t>cell pinches </a:t>
              </a:r>
              <a:br>
                <a:rPr lang="en-US" altLang="en-US" b="1">
                  <a:solidFill>
                    <a:srgbClr val="000000"/>
                  </a:solidFill>
                </a:rPr>
              </a:br>
              <a:r>
                <a:rPr lang="en-US" altLang="en-US" b="1">
                  <a:solidFill>
                    <a:srgbClr val="000000"/>
                  </a:solidFill>
                </a:rPr>
                <a:t>in two</a:t>
              </a:r>
              <a:endParaRPr lang="en-US" altLang="en-US" b="1"/>
            </a:p>
          </p:txBody>
        </p:sp>
        <p:sp>
          <p:nvSpPr>
            <p:cNvPr id="95243" name="Line 13">
              <a:extLst>
                <a:ext uri="{FF2B5EF4-FFF2-40B4-BE49-F238E27FC236}">
                  <a16:creationId xmlns:a16="http://schemas.microsoft.com/office/drawing/2014/main" id="{65D1B02F-8897-2544-BF7B-2D57455ECBFA}"/>
                </a:ext>
              </a:extLst>
            </p:cNvPr>
            <p:cNvSpPr>
              <a:spLocks noChangeShapeType="1"/>
            </p:cNvSpPr>
            <p:nvPr/>
          </p:nvSpPr>
          <p:spPr bwMode="auto">
            <a:xfrm flipH="1">
              <a:off x="3876" y="405"/>
              <a:ext cx="394"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44" name="Line 14">
              <a:extLst>
                <a:ext uri="{FF2B5EF4-FFF2-40B4-BE49-F238E27FC236}">
                  <a16:creationId xmlns:a16="http://schemas.microsoft.com/office/drawing/2014/main" id="{5EDFB428-E54D-9543-B157-89BD0420CF25}"/>
                </a:ext>
              </a:extLst>
            </p:cNvPr>
            <p:cNvSpPr>
              <a:spLocks noChangeShapeType="1"/>
            </p:cNvSpPr>
            <p:nvPr/>
          </p:nvSpPr>
          <p:spPr bwMode="auto">
            <a:xfrm flipH="1">
              <a:off x="3248" y="680"/>
              <a:ext cx="504" cy="2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45" name="Line 15">
              <a:extLst>
                <a:ext uri="{FF2B5EF4-FFF2-40B4-BE49-F238E27FC236}">
                  <a16:creationId xmlns:a16="http://schemas.microsoft.com/office/drawing/2014/main" id="{9130CDD2-2379-824F-95D4-7F9CD278CF59}"/>
                </a:ext>
              </a:extLst>
            </p:cNvPr>
            <p:cNvSpPr>
              <a:spLocks noChangeShapeType="1"/>
            </p:cNvSpPr>
            <p:nvPr/>
          </p:nvSpPr>
          <p:spPr bwMode="auto">
            <a:xfrm flipV="1">
              <a:off x="3843" y="2642"/>
              <a:ext cx="543" cy="23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46" name="Rectangle 16">
              <a:extLst>
                <a:ext uri="{FF2B5EF4-FFF2-40B4-BE49-F238E27FC236}">
                  <a16:creationId xmlns:a16="http://schemas.microsoft.com/office/drawing/2014/main" id="{F20A00C6-A305-8C4B-8F2D-8B23C54B68F4}"/>
                </a:ext>
              </a:extLst>
            </p:cNvPr>
            <p:cNvSpPr>
              <a:spLocks noChangeArrowheads="1"/>
            </p:cNvSpPr>
            <p:nvPr/>
          </p:nvSpPr>
          <p:spPr bwMode="auto">
            <a:xfrm>
              <a:off x="4380" y="2465"/>
              <a:ext cx="817"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b="1">
                  <a:solidFill>
                    <a:srgbClr val="000000"/>
                  </a:solidFill>
                </a:rPr>
                <a:t>ring of proteins</a:t>
              </a:r>
              <a:endParaRPr lang="en-US" altLang="en-US" b="1"/>
            </a:p>
          </p:txBody>
        </p:sp>
      </p:grpSp>
      <p:sp>
        <p:nvSpPr>
          <p:cNvPr id="95235" name="Rectangle 3">
            <a:extLst>
              <a:ext uri="{FF2B5EF4-FFF2-40B4-BE49-F238E27FC236}">
                <a16:creationId xmlns:a16="http://schemas.microsoft.com/office/drawing/2014/main" id="{EA361C1A-1BA6-BD45-B441-243D99CDBD79}"/>
              </a:ext>
            </a:extLst>
          </p:cNvPr>
          <p:cNvSpPr>
            <a:spLocks noGrp="1" noChangeArrowheads="1"/>
          </p:cNvSpPr>
          <p:nvPr>
            <p:ph type="title"/>
          </p:nvPr>
        </p:nvSpPr>
        <p:spPr/>
        <p:txBody>
          <a:bodyPr/>
          <a:lstStyle/>
          <a:p>
            <a:pPr eaLnBrk="1" hangingPunct="1"/>
            <a:r>
              <a:rPr lang="en-US" altLang="en-US" dirty="0"/>
              <a:t>Evolution of mitosis</a:t>
            </a:r>
          </a:p>
        </p:txBody>
      </p:sp>
      <p:sp>
        <p:nvSpPr>
          <p:cNvPr id="95236" name="Rectangle 4" descr="Rectangle: Click to edit Master text styles&#13;&#10;Second level&#13;&#10;Third level&#13;&#10;Fourth level&#13;&#10;Fifth level">
            <a:extLst>
              <a:ext uri="{FF2B5EF4-FFF2-40B4-BE49-F238E27FC236}">
                <a16:creationId xmlns:a16="http://schemas.microsoft.com/office/drawing/2014/main" id="{03828444-90F9-9848-B3CE-0716E76CFC7B}"/>
              </a:ext>
            </a:extLst>
          </p:cNvPr>
          <p:cNvSpPr>
            <a:spLocks noGrp="1" noChangeArrowheads="1"/>
          </p:cNvSpPr>
          <p:nvPr>
            <p:ph type="body" idx="1"/>
          </p:nvPr>
        </p:nvSpPr>
        <p:spPr>
          <a:xfrm>
            <a:off x="609600" y="1524000"/>
            <a:ext cx="4114800" cy="4419600"/>
          </a:xfrm>
        </p:spPr>
        <p:txBody>
          <a:bodyPr/>
          <a:lstStyle/>
          <a:p>
            <a:pPr eaLnBrk="1" hangingPunct="1"/>
            <a:r>
              <a:rPr lang="en-US" altLang="en-US" dirty="0"/>
              <a:t>Mitosis in eukaryotes </a:t>
            </a:r>
            <a:br>
              <a:rPr lang="en-US" altLang="en-US" dirty="0"/>
            </a:br>
            <a:r>
              <a:rPr lang="en-US" altLang="en-US" dirty="0"/>
              <a:t>likely evolved from </a:t>
            </a:r>
            <a:r>
              <a:rPr lang="en-US" altLang="en-US" u="sng" dirty="0">
                <a:solidFill>
                  <a:srgbClr val="CC0000"/>
                </a:solidFill>
              </a:rPr>
              <a:t>binary fission</a:t>
            </a:r>
            <a:r>
              <a:rPr lang="en-US" altLang="en-US" dirty="0"/>
              <a:t> in bacteria</a:t>
            </a:r>
          </a:p>
          <a:p>
            <a:pPr lvl="1" eaLnBrk="1" hangingPunct="1"/>
            <a:r>
              <a:rPr lang="en-US" altLang="en-US" dirty="0">
                <a:ea typeface="ＭＳ Ｐゴシック" panose="020B0600070205080204" pitchFamily="34" charset="-128"/>
              </a:rPr>
              <a:t>single circular chromosome</a:t>
            </a:r>
          </a:p>
          <a:p>
            <a:pPr lvl="1" eaLnBrk="1" hangingPunct="1"/>
            <a:r>
              <a:rPr lang="en-US" altLang="en-US" dirty="0">
                <a:ea typeface="ＭＳ Ｐゴシック" panose="020B0600070205080204" pitchFamily="34" charset="-128"/>
              </a:rPr>
              <a:t>no membrane-bound organelles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a:extLst>
              <a:ext uri="{FF2B5EF4-FFF2-40B4-BE49-F238E27FC236}">
                <a16:creationId xmlns:a16="http://schemas.microsoft.com/office/drawing/2014/main" id="{2C8EA516-4938-CC45-B649-9F01DAE30F87}"/>
              </a:ext>
            </a:extLst>
          </p:cNvPr>
          <p:cNvSpPr>
            <a:spLocks noGrp="1" noChangeArrowheads="1"/>
          </p:cNvSpPr>
          <p:nvPr>
            <p:ph type="title"/>
          </p:nvPr>
        </p:nvSpPr>
        <p:spPr/>
        <p:txBody>
          <a:bodyPr/>
          <a:lstStyle/>
          <a:p>
            <a:pPr eaLnBrk="1" hangingPunct="1"/>
            <a:r>
              <a:rPr lang="en-US" altLang="en-US" dirty="0"/>
              <a:t>Evolution of </a:t>
            </a:r>
            <a:br>
              <a:rPr lang="en-US" altLang="en-US" dirty="0"/>
            </a:br>
            <a:r>
              <a:rPr lang="en-US" altLang="en-US" dirty="0"/>
              <a:t>mitosis</a:t>
            </a:r>
          </a:p>
        </p:txBody>
      </p:sp>
      <p:pic>
        <p:nvPicPr>
          <p:cNvPr id="97283" name="Picture 5" descr="f11-04_a_comparison_of__c">
            <a:extLst>
              <a:ext uri="{FF2B5EF4-FFF2-40B4-BE49-F238E27FC236}">
                <a16:creationId xmlns:a16="http://schemas.microsoft.com/office/drawing/2014/main" id="{0F681184-320E-2741-B432-ED0C6793A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99" r="47250"/>
          <a:stretch>
            <a:fillRect/>
          </a:stretch>
        </p:blipFill>
        <p:spPr bwMode="auto">
          <a:xfrm>
            <a:off x="3768725" y="381000"/>
            <a:ext cx="46132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Rectangle 4" descr="Rectangle: Click to edit Master text styles&#13;&#10;Second level&#13;&#10;Third level&#13;&#10;Fourth level&#13;&#10;Fifth level">
            <a:extLst>
              <a:ext uri="{FF2B5EF4-FFF2-40B4-BE49-F238E27FC236}">
                <a16:creationId xmlns:a16="http://schemas.microsoft.com/office/drawing/2014/main" id="{21CEEEEC-541E-2340-9250-FA2DD5CA2DF4}"/>
              </a:ext>
            </a:extLst>
          </p:cNvPr>
          <p:cNvSpPr>
            <a:spLocks noGrp="1" noChangeArrowheads="1"/>
          </p:cNvSpPr>
          <p:nvPr>
            <p:ph type="body" idx="1"/>
          </p:nvPr>
        </p:nvSpPr>
        <p:spPr>
          <a:xfrm>
            <a:off x="685800" y="1981200"/>
            <a:ext cx="3581400" cy="4419600"/>
          </a:xfrm>
        </p:spPr>
        <p:txBody>
          <a:bodyPr/>
          <a:lstStyle/>
          <a:p>
            <a:pPr eaLnBrk="1" hangingPunct="1"/>
            <a:r>
              <a:rPr lang="en-US" altLang="en-US" dirty="0"/>
              <a:t>A possible progression of mechanisms intermediate between binary fission &amp; mitosis seen in modern organisms</a:t>
            </a:r>
          </a:p>
        </p:txBody>
      </p:sp>
      <p:sp>
        <p:nvSpPr>
          <p:cNvPr id="97285" name="Rectangle 7">
            <a:extLst>
              <a:ext uri="{FF2B5EF4-FFF2-40B4-BE49-F238E27FC236}">
                <a16:creationId xmlns:a16="http://schemas.microsoft.com/office/drawing/2014/main" id="{B6762A19-52E4-C44B-AF6C-2B0D966F4487}"/>
              </a:ext>
            </a:extLst>
          </p:cNvPr>
          <p:cNvSpPr>
            <a:spLocks noChangeArrowheads="1"/>
          </p:cNvSpPr>
          <p:nvPr/>
        </p:nvSpPr>
        <p:spPr bwMode="auto">
          <a:xfrm>
            <a:off x="7386638" y="1477963"/>
            <a:ext cx="1784350" cy="641350"/>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800" b="1">
                <a:solidFill>
                  <a:srgbClr val="CC0000"/>
                </a:solidFill>
              </a:rPr>
              <a:t>protists</a:t>
            </a:r>
            <a:br>
              <a:rPr lang="en-US" altLang="en-US" sz="1800" b="1">
                <a:solidFill>
                  <a:srgbClr val="CC0000"/>
                </a:solidFill>
              </a:rPr>
            </a:br>
            <a:r>
              <a:rPr lang="en-US" altLang="en-US" sz="1800" b="1">
                <a:solidFill>
                  <a:srgbClr val="CC0000"/>
                </a:solidFill>
              </a:rPr>
              <a:t>dinoflagellates</a:t>
            </a:r>
          </a:p>
        </p:txBody>
      </p:sp>
      <p:sp>
        <p:nvSpPr>
          <p:cNvPr id="97286" name="Rectangle 8">
            <a:extLst>
              <a:ext uri="{FF2B5EF4-FFF2-40B4-BE49-F238E27FC236}">
                <a16:creationId xmlns:a16="http://schemas.microsoft.com/office/drawing/2014/main" id="{21B96F27-7901-534B-BCC9-76C56C76F792}"/>
              </a:ext>
            </a:extLst>
          </p:cNvPr>
          <p:cNvSpPr>
            <a:spLocks noChangeArrowheads="1"/>
          </p:cNvSpPr>
          <p:nvPr/>
        </p:nvSpPr>
        <p:spPr bwMode="auto">
          <a:xfrm>
            <a:off x="8091488" y="2925763"/>
            <a:ext cx="1060450" cy="641350"/>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800" b="1">
                <a:solidFill>
                  <a:srgbClr val="CC0000"/>
                </a:solidFill>
              </a:rPr>
              <a:t>protists</a:t>
            </a:r>
            <a:br>
              <a:rPr lang="en-US" altLang="en-US" sz="1800" b="1">
                <a:solidFill>
                  <a:srgbClr val="CC0000"/>
                </a:solidFill>
              </a:rPr>
            </a:br>
            <a:r>
              <a:rPr lang="en-US" altLang="en-US" sz="1800" b="1">
                <a:solidFill>
                  <a:srgbClr val="CC0000"/>
                </a:solidFill>
              </a:rPr>
              <a:t>diatoms</a:t>
            </a:r>
          </a:p>
        </p:txBody>
      </p:sp>
      <p:sp>
        <p:nvSpPr>
          <p:cNvPr id="97287" name="Rectangle 9">
            <a:extLst>
              <a:ext uri="{FF2B5EF4-FFF2-40B4-BE49-F238E27FC236}">
                <a16:creationId xmlns:a16="http://schemas.microsoft.com/office/drawing/2014/main" id="{A72594F8-4F3E-604B-9920-D62081A38C2E}"/>
              </a:ext>
            </a:extLst>
          </p:cNvPr>
          <p:cNvSpPr>
            <a:spLocks noChangeArrowheads="1"/>
          </p:cNvSpPr>
          <p:nvPr/>
        </p:nvSpPr>
        <p:spPr bwMode="auto">
          <a:xfrm>
            <a:off x="7788275" y="4221163"/>
            <a:ext cx="1390650" cy="641350"/>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800" b="1">
                <a:solidFill>
                  <a:srgbClr val="CC0000"/>
                </a:solidFill>
              </a:rPr>
              <a:t>eukaryotes</a:t>
            </a:r>
          </a:p>
          <a:p>
            <a:pPr algn="r"/>
            <a:r>
              <a:rPr lang="en-US" altLang="en-US" sz="1800" b="1">
                <a:solidFill>
                  <a:srgbClr val="CC0000"/>
                </a:solidFill>
              </a:rPr>
              <a:t>yeast</a:t>
            </a:r>
          </a:p>
        </p:txBody>
      </p:sp>
      <p:sp>
        <p:nvSpPr>
          <p:cNvPr id="97288" name="Rectangle 10">
            <a:extLst>
              <a:ext uri="{FF2B5EF4-FFF2-40B4-BE49-F238E27FC236}">
                <a16:creationId xmlns:a16="http://schemas.microsoft.com/office/drawing/2014/main" id="{71EB4D3E-9B12-C54A-87AF-79C9FFF168E6}"/>
              </a:ext>
            </a:extLst>
          </p:cNvPr>
          <p:cNvSpPr>
            <a:spLocks noChangeArrowheads="1"/>
          </p:cNvSpPr>
          <p:nvPr/>
        </p:nvSpPr>
        <p:spPr bwMode="auto">
          <a:xfrm>
            <a:off x="7766050" y="5821363"/>
            <a:ext cx="1390650" cy="641350"/>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800" b="1">
                <a:solidFill>
                  <a:srgbClr val="CC0000"/>
                </a:solidFill>
              </a:rPr>
              <a:t>eukaryotes</a:t>
            </a:r>
          </a:p>
          <a:p>
            <a:pPr algn="r"/>
            <a:r>
              <a:rPr lang="en-US" altLang="en-US" sz="1800" b="1">
                <a:solidFill>
                  <a:srgbClr val="CC0000"/>
                </a:solidFill>
              </a:rPr>
              <a:t>animals</a:t>
            </a:r>
          </a:p>
        </p:txBody>
      </p:sp>
      <p:sp>
        <p:nvSpPr>
          <p:cNvPr id="97289" name="Rectangle 11">
            <a:extLst>
              <a:ext uri="{FF2B5EF4-FFF2-40B4-BE49-F238E27FC236}">
                <a16:creationId xmlns:a16="http://schemas.microsoft.com/office/drawing/2014/main" id="{F416ADA7-38F5-8F4C-B50E-3D40C1BFC51C}"/>
              </a:ext>
            </a:extLst>
          </p:cNvPr>
          <p:cNvSpPr>
            <a:spLocks noChangeArrowheads="1"/>
          </p:cNvSpPr>
          <p:nvPr/>
        </p:nvSpPr>
        <p:spPr bwMode="auto">
          <a:xfrm>
            <a:off x="5638800" y="312738"/>
            <a:ext cx="28194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7290" name="Rectangle 6">
            <a:extLst>
              <a:ext uri="{FF2B5EF4-FFF2-40B4-BE49-F238E27FC236}">
                <a16:creationId xmlns:a16="http://schemas.microsoft.com/office/drawing/2014/main" id="{77ED7E1A-33F8-7648-82EF-F73DAA1B3C08}"/>
              </a:ext>
            </a:extLst>
          </p:cNvPr>
          <p:cNvSpPr>
            <a:spLocks noChangeArrowheads="1"/>
          </p:cNvSpPr>
          <p:nvPr/>
        </p:nvSpPr>
        <p:spPr bwMode="auto">
          <a:xfrm>
            <a:off x="7666038" y="411163"/>
            <a:ext cx="1492250" cy="641350"/>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800" b="1">
                <a:solidFill>
                  <a:srgbClr val="CC0000"/>
                </a:solidFill>
              </a:rPr>
              <a:t>prokaryotes</a:t>
            </a:r>
          </a:p>
          <a:p>
            <a:pPr algn="r"/>
            <a:r>
              <a:rPr lang="en-US" altLang="en-US" sz="1800" b="1">
                <a:solidFill>
                  <a:srgbClr val="CC0000"/>
                </a:solidFill>
              </a:rPr>
              <a:t>(bacteria)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911B8995-F432-B742-906C-204D9A096512}"/>
              </a:ext>
            </a:extLst>
          </p:cNvPr>
          <p:cNvSpPr>
            <a:spLocks noGrp="1" noChangeArrowheads="1"/>
          </p:cNvSpPr>
          <p:nvPr>
            <p:ph type="title"/>
          </p:nvPr>
        </p:nvSpPr>
        <p:spPr/>
        <p:txBody>
          <a:bodyPr/>
          <a:lstStyle/>
          <a:p>
            <a:pPr eaLnBrk="1" hangingPunct="1"/>
            <a:r>
              <a:rPr lang="en-US" altLang="en-US" dirty="0"/>
              <a:t>Dinoflagellates </a:t>
            </a:r>
          </a:p>
        </p:txBody>
      </p:sp>
      <p:sp>
        <p:nvSpPr>
          <p:cNvPr id="99331" name="Rectangle 3" descr="Rectangle: Click to edit Master text styles&#13;&#10;Second level&#13;&#10;Third level&#13;&#10;Fourth level&#13;&#10;Fifth level">
            <a:extLst>
              <a:ext uri="{FF2B5EF4-FFF2-40B4-BE49-F238E27FC236}">
                <a16:creationId xmlns:a16="http://schemas.microsoft.com/office/drawing/2014/main" id="{76D5861C-5335-C044-A19C-4628DFBECAC5}"/>
              </a:ext>
            </a:extLst>
          </p:cNvPr>
          <p:cNvSpPr>
            <a:spLocks noGrp="1" noChangeArrowheads="1"/>
          </p:cNvSpPr>
          <p:nvPr>
            <p:ph type="body" idx="1"/>
          </p:nvPr>
        </p:nvSpPr>
        <p:spPr/>
        <p:txBody>
          <a:bodyPr/>
          <a:lstStyle/>
          <a:p>
            <a:pPr eaLnBrk="1" hangingPunct="1"/>
            <a:r>
              <a:rPr lang="en-US" altLang="en-US" dirty="0"/>
              <a:t>algae</a:t>
            </a:r>
          </a:p>
          <a:p>
            <a:pPr lvl="1" eaLnBrk="1" hangingPunct="1"/>
            <a:r>
              <a:rPr lang="en-US" altLang="en-US" dirty="0">
                <a:ea typeface="ＭＳ Ｐゴシック" panose="020B0600070205080204" pitchFamily="34" charset="-128"/>
              </a:rPr>
              <a:t>“red tide”</a:t>
            </a:r>
          </a:p>
          <a:p>
            <a:pPr lvl="1" eaLnBrk="1" hangingPunct="1"/>
            <a:r>
              <a:rPr lang="en-US" altLang="en-US" dirty="0">
                <a:ea typeface="ＭＳ Ｐゴシック" panose="020B0600070205080204" pitchFamily="34" charset="-128"/>
              </a:rPr>
              <a:t>bioluminescence</a:t>
            </a:r>
          </a:p>
        </p:txBody>
      </p:sp>
      <p:pic>
        <p:nvPicPr>
          <p:cNvPr id="99332" name="Picture 4" descr="dino">
            <a:extLst>
              <a:ext uri="{FF2B5EF4-FFF2-40B4-BE49-F238E27FC236}">
                <a16:creationId xmlns:a16="http://schemas.microsoft.com/office/drawing/2014/main" id="{4E292183-E198-314E-8119-95025394F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438400"/>
            <a:ext cx="3119438"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5" descr="bluebl1">
            <a:extLst>
              <a:ext uri="{FF2B5EF4-FFF2-40B4-BE49-F238E27FC236}">
                <a16:creationId xmlns:a16="http://schemas.microsoft.com/office/drawing/2014/main" id="{15AB1F7A-2CB0-DF44-BBAA-02F2DAD4C7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0" y="3657600"/>
            <a:ext cx="28575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267139CF-3071-C14E-98B6-F3FE27C2F2DB}"/>
              </a:ext>
            </a:extLst>
          </p:cNvPr>
          <p:cNvSpPr>
            <a:spLocks noGrp="1" noChangeArrowheads="1"/>
          </p:cNvSpPr>
          <p:nvPr>
            <p:ph type="title"/>
          </p:nvPr>
        </p:nvSpPr>
        <p:spPr/>
        <p:txBody>
          <a:bodyPr/>
          <a:lstStyle/>
          <a:p>
            <a:pPr eaLnBrk="1" hangingPunct="1"/>
            <a:r>
              <a:rPr lang="en-US" altLang="en-US" dirty="0"/>
              <a:t>Diatoms </a:t>
            </a:r>
          </a:p>
        </p:txBody>
      </p:sp>
      <p:pic>
        <p:nvPicPr>
          <p:cNvPr id="101379" name="Picture 3" descr="diatoms-1">
            <a:extLst>
              <a:ext uri="{FF2B5EF4-FFF2-40B4-BE49-F238E27FC236}">
                <a16:creationId xmlns:a16="http://schemas.microsoft.com/office/drawing/2014/main" id="{F34CF270-52FC-A546-81C4-61CA9E2B37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124200"/>
            <a:ext cx="3375025"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4" descr="diatoms">
            <a:extLst>
              <a:ext uri="{FF2B5EF4-FFF2-40B4-BE49-F238E27FC236}">
                <a16:creationId xmlns:a16="http://schemas.microsoft.com/office/drawing/2014/main" id="{E556B0A6-FD9F-BC4F-A4A1-6C15436925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295400"/>
            <a:ext cx="3981450"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Rectangle 5" descr="Rectangle: Click to edit Master text styles&#13;&#10;Second level&#13;&#10;Third level&#13;&#10;Fourth level&#13;&#10;Fifth level">
            <a:extLst>
              <a:ext uri="{FF2B5EF4-FFF2-40B4-BE49-F238E27FC236}">
                <a16:creationId xmlns:a16="http://schemas.microsoft.com/office/drawing/2014/main" id="{C9BFD9D5-83EA-F445-81D1-B727C50C6366}"/>
              </a:ext>
            </a:extLst>
          </p:cNvPr>
          <p:cNvSpPr>
            <a:spLocks noGrp="1" noChangeArrowheads="1"/>
          </p:cNvSpPr>
          <p:nvPr>
            <p:ph type="body" idx="1"/>
          </p:nvPr>
        </p:nvSpPr>
        <p:spPr>
          <a:noFill/>
        </p:spPr>
        <p:txBody>
          <a:bodyPr/>
          <a:lstStyle/>
          <a:p>
            <a:pPr eaLnBrk="1" hangingPunct="1"/>
            <a:r>
              <a:rPr lang="en-US" altLang="en-US" dirty="0"/>
              <a:t>microscopic algae</a:t>
            </a:r>
          </a:p>
          <a:p>
            <a:pPr lvl="1" eaLnBrk="1" hangingPunct="1"/>
            <a:r>
              <a:rPr lang="en-US" altLang="en-US" dirty="0">
                <a:ea typeface="ＭＳ Ｐゴシック" panose="020B0600070205080204" pitchFamily="34" charset="-128"/>
              </a:rPr>
              <a:t>marine</a:t>
            </a:r>
          </a:p>
          <a:p>
            <a:pPr lvl="1" eaLnBrk="1" hangingPunct="1"/>
            <a:r>
              <a:rPr lang="en-US" altLang="en-US" dirty="0">
                <a:ea typeface="ＭＳ Ｐゴシック" panose="020B0600070205080204" pitchFamily="34" charset="-128"/>
              </a:rPr>
              <a:t>freshwater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9">
            <a:extLst>
              <a:ext uri="{FF2B5EF4-FFF2-40B4-BE49-F238E27FC236}">
                <a16:creationId xmlns:a16="http://schemas.microsoft.com/office/drawing/2014/main" id="{8141F8FC-4FB0-5449-A45A-BDC041BE21D5}"/>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z="1400"/>
              <a:t>2006-2007</a:t>
            </a:r>
            <a:endParaRPr lang="en-US" altLang="en-US" sz="1400" b="0"/>
          </a:p>
        </p:txBody>
      </p:sp>
      <p:sp>
        <p:nvSpPr>
          <p:cNvPr id="15363" name="Rectangle 2">
            <a:extLst>
              <a:ext uri="{FF2B5EF4-FFF2-40B4-BE49-F238E27FC236}">
                <a16:creationId xmlns:a16="http://schemas.microsoft.com/office/drawing/2014/main" id="{6E706907-754E-094B-B16A-C7075F27489B}"/>
              </a:ext>
            </a:extLst>
          </p:cNvPr>
          <p:cNvSpPr>
            <a:spLocks noGrp="1" noChangeArrowheads="1"/>
          </p:cNvSpPr>
          <p:nvPr>
            <p:ph type="ctrTitle"/>
          </p:nvPr>
        </p:nvSpPr>
        <p:spPr>
          <a:xfrm>
            <a:off x="990600" y="2819400"/>
            <a:ext cx="6096000" cy="1219200"/>
          </a:xfrm>
        </p:spPr>
        <p:txBody>
          <a:bodyPr/>
          <a:lstStyle/>
          <a:p>
            <a:pPr eaLnBrk="1" hangingPunct="1"/>
            <a:r>
              <a:rPr lang="en-US" altLang="en-US" dirty="0"/>
              <a:t>Regulation of Cell Division</a:t>
            </a:r>
          </a:p>
        </p:txBody>
      </p:sp>
      <p:pic>
        <p:nvPicPr>
          <p:cNvPr id="15364" name="Picture 3">
            <a:extLst>
              <a:ext uri="{FF2B5EF4-FFF2-40B4-BE49-F238E27FC236}">
                <a16:creationId xmlns:a16="http://schemas.microsoft.com/office/drawing/2014/main" id="{0035E1E3-BB33-E24B-BED7-7364EA413E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861"/>
          <a:stretch>
            <a:fillRect/>
          </a:stretch>
        </p:blipFill>
        <p:spPr bwMode="auto">
          <a:xfrm>
            <a:off x="152400" y="4343400"/>
            <a:ext cx="230346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dnaslinga-1">
            <a:extLst>
              <a:ext uri="{FF2B5EF4-FFF2-40B4-BE49-F238E27FC236}">
                <a16:creationId xmlns:a16="http://schemas.microsoft.com/office/drawing/2014/main" id="{B8B3F297-8DD6-7447-8518-455EA2EF3F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81000"/>
            <a:ext cx="2779713"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69" name="Picture 5" descr="11_14">
            <a:extLst>
              <a:ext uri="{FF2B5EF4-FFF2-40B4-BE49-F238E27FC236}">
                <a16:creationId xmlns:a16="http://schemas.microsoft.com/office/drawing/2014/main" id="{B8804AF9-42CE-D148-89A5-370D2793F3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300" t="43875" r="16650" b="12488"/>
          <a:stretch>
            <a:fillRect/>
          </a:stretch>
        </p:blipFill>
        <p:spPr bwMode="auto">
          <a:xfrm>
            <a:off x="5861050" y="4506913"/>
            <a:ext cx="3119438"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0" name="Picture 6" descr="11_14">
            <a:extLst>
              <a:ext uri="{FF2B5EF4-FFF2-40B4-BE49-F238E27FC236}">
                <a16:creationId xmlns:a16="http://schemas.microsoft.com/office/drawing/2014/main" id="{3E2BD04D-70EF-384A-A39C-7103F258F7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300" t="11250" r="16650" b="56250"/>
          <a:stretch>
            <a:fillRect/>
          </a:stretch>
        </p:blipFill>
        <p:spPr bwMode="auto">
          <a:xfrm>
            <a:off x="220663" y="527050"/>
            <a:ext cx="3119437"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Box 7">
            <a:extLst>
              <a:ext uri="{FF2B5EF4-FFF2-40B4-BE49-F238E27FC236}">
                <a16:creationId xmlns:a16="http://schemas.microsoft.com/office/drawing/2014/main" id="{157088D1-4BBA-5F4D-A8D7-27D1D14F6949}"/>
              </a:ext>
            </a:extLst>
          </p:cNvPr>
          <p:cNvSpPr txBox="1">
            <a:spLocks noChangeArrowheads="1"/>
          </p:cNvSpPr>
          <p:nvPr/>
        </p:nvSpPr>
        <p:spPr bwMode="auto">
          <a:xfrm>
            <a:off x="-1193800" y="1408113"/>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extLst>
      <p:ext uri="{BB962C8B-B14F-4D97-AF65-F5344CB8AC3E}">
        <p14:creationId xmlns:p14="http://schemas.microsoft.com/office/powerpoint/2010/main" val="425742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369669"/>
                                        </p:tgtEl>
                                        <p:attrNameLst>
                                          <p:attrName>style.visibility</p:attrName>
                                        </p:attrNameLst>
                                      </p:cBhvr>
                                      <p:to>
                                        <p:strVal val="visible"/>
                                      </p:to>
                                    </p:set>
                                    <p:animEffect transition="in" filter="box(out)">
                                      <p:cBhvr>
                                        <p:cTn id="7" dur="500"/>
                                        <p:tgtEl>
                                          <p:spTgt spid="369669"/>
                                        </p:tgtEl>
                                      </p:cBhvr>
                                    </p:animEffec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369670"/>
                                        </p:tgtEl>
                                        <p:attrNameLst>
                                          <p:attrName>style.visibility</p:attrName>
                                        </p:attrNameLst>
                                      </p:cBhvr>
                                      <p:to>
                                        <p:strVal val="visible"/>
                                      </p:to>
                                    </p:set>
                                    <p:animEffect transition="in" filter="box(out)">
                                      <p:cBhvr>
                                        <p:cTn id="11" dur="500"/>
                                        <p:tgtEl>
                                          <p:spTgt spid="369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410" name="Picture 9">
            <a:extLst>
              <a:ext uri="{FF2B5EF4-FFF2-40B4-BE49-F238E27FC236}">
                <a16:creationId xmlns:a16="http://schemas.microsoft.com/office/drawing/2014/main" id="{5A2C7DBE-9BC0-FD4C-88DF-89DD2D350E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3219450"/>
            <a:ext cx="3297237" cy="358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a:extLst>
              <a:ext uri="{FF2B5EF4-FFF2-40B4-BE49-F238E27FC236}">
                <a16:creationId xmlns:a16="http://schemas.microsoft.com/office/drawing/2014/main" id="{87FA604D-F0F2-4842-866C-3A37A2D23347}"/>
              </a:ext>
            </a:extLst>
          </p:cNvPr>
          <p:cNvSpPr>
            <a:spLocks noGrp="1" noChangeArrowheads="1"/>
          </p:cNvSpPr>
          <p:nvPr>
            <p:ph type="title"/>
          </p:nvPr>
        </p:nvSpPr>
        <p:spPr/>
        <p:txBody>
          <a:bodyPr/>
          <a:lstStyle/>
          <a:p>
            <a:pPr eaLnBrk="1" hangingPunct="1"/>
            <a:r>
              <a:rPr lang="en-US" altLang="en-US" dirty="0"/>
              <a:t>Coordination of cell division</a:t>
            </a:r>
          </a:p>
        </p:txBody>
      </p:sp>
      <p:sp>
        <p:nvSpPr>
          <p:cNvPr id="371715" name="Rectangle 3" descr="Rectangle: Click to edit Master text styles&#13;&#10;Second level&#13;&#10;Third level&#13;&#10;Fourth level&#13;&#10;Fifth level">
            <a:extLst>
              <a:ext uri="{FF2B5EF4-FFF2-40B4-BE49-F238E27FC236}">
                <a16:creationId xmlns:a16="http://schemas.microsoft.com/office/drawing/2014/main" id="{60486139-07AA-2E47-839A-FF15B791706C}"/>
              </a:ext>
            </a:extLst>
          </p:cNvPr>
          <p:cNvSpPr>
            <a:spLocks noGrp="1" noChangeArrowheads="1"/>
          </p:cNvSpPr>
          <p:nvPr>
            <p:ph type="body" idx="1"/>
          </p:nvPr>
        </p:nvSpPr>
        <p:spPr>
          <a:xfrm>
            <a:off x="719138" y="1371600"/>
            <a:ext cx="7891462" cy="5356225"/>
          </a:xfrm>
        </p:spPr>
        <p:txBody>
          <a:bodyPr/>
          <a:lstStyle/>
          <a:p>
            <a:pPr eaLnBrk="1" hangingPunct="1">
              <a:buClrTx/>
            </a:pPr>
            <a:r>
              <a:rPr lang="en-US" altLang="en-US" dirty="0"/>
              <a:t>A multicellular organism needs to coordinate cell division across different tissues &amp; organs</a:t>
            </a:r>
          </a:p>
          <a:p>
            <a:pPr lvl="1" eaLnBrk="1" hangingPunct="1"/>
            <a:r>
              <a:rPr lang="en-US" altLang="en-US" dirty="0">
                <a:ea typeface="ＭＳ Ｐゴシック" panose="020B0600070205080204" pitchFamily="34" charset="-128"/>
              </a:rPr>
              <a:t>critical for normal growth, </a:t>
            </a:r>
            <a:br>
              <a:rPr lang="en-US" altLang="en-US" dirty="0">
                <a:ea typeface="ＭＳ Ｐゴシック" panose="020B0600070205080204" pitchFamily="34" charset="-128"/>
              </a:rPr>
            </a:br>
            <a:r>
              <a:rPr lang="en-US" altLang="en-US" dirty="0">
                <a:ea typeface="ＭＳ Ｐゴシック" panose="020B0600070205080204" pitchFamily="34" charset="-128"/>
              </a:rPr>
              <a:t>development &amp; maintenance</a:t>
            </a:r>
          </a:p>
          <a:p>
            <a:pPr lvl="2" eaLnBrk="1" hangingPunct="1"/>
            <a:r>
              <a:rPr lang="en-US" altLang="en-US" dirty="0">
                <a:ea typeface="ＭＳ Ｐゴシック" panose="020B0600070205080204" pitchFamily="34" charset="-128"/>
              </a:rPr>
              <a:t>coordinate timing of </a:t>
            </a:r>
            <a:br>
              <a:rPr lang="en-US" altLang="en-US" dirty="0">
                <a:ea typeface="ＭＳ Ｐゴシック" panose="020B0600070205080204" pitchFamily="34" charset="-128"/>
              </a:rPr>
            </a:br>
            <a:r>
              <a:rPr lang="en-US" altLang="en-US" dirty="0">
                <a:ea typeface="ＭＳ Ｐゴシック" panose="020B0600070205080204" pitchFamily="34" charset="-128"/>
              </a:rPr>
              <a:t>cell division</a:t>
            </a:r>
          </a:p>
          <a:p>
            <a:pPr lvl="2" eaLnBrk="1" hangingPunct="1"/>
            <a:r>
              <a:rPr lang="en-US" altLang="en-US" dirty="0">
                <a:ea typeface="ＭＳ Ｐゴシック" panose="020B0600070205080204" pitchFamily="34" charset="-128"/>
              </a:rPr>
              <a:t>coordinate rates of </a:t>
            </a:r>
            <a:br>
              <a:rPr lang="en-US" altLang="en-US" dirty="0">
                <a:ea typeface="ＭＳ Ｐゴシック" panose="020B0600070205080204" pitchFamily="34" charset="-128"/>
              </a:rPr>
            </a:br>
            <a:r>
              <a:rPr lang="en-US" altLang="en-US" dirty="0">
                <a:ea typeface="ＭＳ Ｐゴシック" panose="020B0600070205080204" pitchFamily="34" charset="-128"/>
              </a:rPr>
              <a:t>cell division </a:t>
            </a:r>
          </a:p>
          <a:p>
            <a:pPr lvl="2" eaLnBrk="1" hangingPunct="1"/>
            <a:r>
              <a:rPr lang="en-US" altLang="en-US" dirty="0">
                <a:ea typeface="ＭＳ Ｐゴシック" panose="020B0600070205080204" pitchFamily="34" charset="-128"/>
              </a:rPr>
              <a:t>not all cells can have the </a:t>
            </a:r>
            <a:br>
              <a:rPr lang="en-US" altLang="en-US" dirty="0">
                <a:ea typeface="ＭＳ Ｐゴシック" panose="020B0600070205080204" pitchFamily="34" charset="-128"/>
              </a:rPr>
            </a:br>
            <a:r>
              <a:rPr lang="en-US" altLang="en-US" dirty="0">
                <a:ea typeface="ＭＳ Ｐゴシック" panose="020B0600070205080204" pitchFamily="34" charset="-128"/>
              </a:rPr>
              <a:t>same </a:t>
            </a:r>
            <a:r>
              <a:rPr lang="en-US" altLang="en-US" u="sng" dirty="0">
                <a:solidFill>
                  <a:srgbClr val="CC0000"/>
                </a:solidFill>
                <a:ea typeface="ＭＳ Ｐゴシック" panose="020B0600070205080204" pitchFamily="34" charset="-128"/>
              </a:rPr>
              <a:t>cell cycle</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564898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1715">
                                            <p:txEl>
                                              <p:pRg st="1" end="1"/>
                                            </p:txEl>
                                          </p:spTgt>
                                        </p:tgtEl>
                                        <p:attrNameLst>
                                          <p:attrName>style.visibility</p:attrName>
                                        </p:attrNameLst>
                                      </p:cBhvr>
                                      <p:to>
                                        <p:strVal val="visible"/>
                                      </p:to>
                                    </p:set>
                                    <p:anim calcmode="lin" valueType="num">
                                      <p:cBhvr additive="base">
                                        <p:cTn id="7" dur="500" fill="hold"/>
                                        <p:tgtEl>
                                          <p:spTgt spid="37171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171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1715">
                                            <p:txEl>
                                              <p:pRg st="2" end="2"/>
                                            </p:txEl>
                                          </p:spTgt>
                                        </p:tgtEl>
                                        <p:attrNameLst>
                                          <p:attrName>style.visibility</p:attrName>
                                        </p:attrNameLst>
                                      </p:cBhvr>
                                      <p:to>
                                        <p:strVal val="visible"/>
                                      </p:to>
                                    </p:set>
                                    <p:anim calcmode="lin" valueType="num">
                                      <p:cBhvr additive="base">
                                        <p:cTn id="13" dur="500" fill="hold"/>
                                        <p:tgtEl>
                                          <p:spTgt spid="37171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171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71715">
                                            <p:txEl>
                                              <p:pRg st="3" end="3"/>
                                            </p:txEl>
                                          </p:spTgt>
                                        </p:tgtEl>
                                        <p:attrNameLst>
                                          <p:attrName>style.visibility</p:attrName>
                                        </p:attrNameLst>
                                      </p:cBhvr>
                                      <p:to>
                                        <p:strVal val="visible"/>
                                      </p:to>
                                    </p:set>
                                    <p:anim calcmode="lin" valueType="num">
                                      <p:cBhvr additive="base">
                                        <p:cTn id="19" dur="500" fill="hold"/>
                                        <p:tgtEl>
                                          <p:spTgt spid="37171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1715">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71715">
                                            <p:txEl>
                                              <p:pRg st="4" end="4"/>
                                            </p:txEl>
                                          </p:spTgt>
                                        </p:tgtEl>
                                        <p:attrNameLst>
                                          <p:attrName>style.visibility</p:attrName>
                                        </p:attrNameLst>
                                      </p:cBhvr>
                                      <p:to>
                                        <p:strVal val="visible"/>
                                      </p:to>
                                    </p:set>
                                    <p:anim calcmode="lin" valueType="num">
                                      <p:cBhvr additive="base">
                                        <p:cTn id="25" dur="500" fill="hold"/>
                                        <p:tgtEl>
                                          <p:spTgt spid="37171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71715">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715"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25">
            <a:extLst>
              <a:ext uri="{FF2B5EF4-FFF2-40B4-BE49-F238E27FC236}">
                <a16:creationId xmlns:a16="http://schemas.microsoft.com/office/drawing/2014/main" id="{FDAEB87F-2ECD-0C4E-AA42-71009DA90A7D}"/>
              </a:ext>
            </a:extLst>
          </p:cNvPr>
          <p:cNvGrpSpPr>
            <a:grpSpLocks/>
          </p:cNvGrpSpPr>
          <p:nvPr/>
        </p:nvGrpSpPr>
        <p:grpSpPr bwMode="auto">
          <a:xfrm>
            <a:off x="5867400" y="4251325"/>
            <a:ext cx="3136900" cy="2508250"/>
            <a:chOff x="3696" y="2678"/>
            <a:chExt cx="1976" cy="1580"/>
          </a:xfrm>
        </p:grpSpPr>
        <p:pic>
          <p:nvPicPr>
            <p:cNvPr id="19462" name="Picture 6" descr="11_09">
              <a:extLst>
                <a:ext uri="{FF2B5EF4-FFF2-40B4-BE49-F238E27FC236}">
                  <a16:creationId xmlns:a16="http://schemas.microsoft.com/office/drawing/2014/main" id="{C2A8028E-CAA8-244B-BE41-EABD0FA998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000" r="9000"/>
            <a:stretch>
              <a:fillRect/>
            </a:stretch>
          </p:blipFill>
          <p:spPr bwMode="auto">
            <a:xfrm>
              <a:off x="3696" y="2678"/>
              <a:ext cx="1976" cy="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Rectangle 7">
              <a:extLst>
                <a:ext uri="{FF2B5EF4-FFF2-40B4-BE49-F238E27FC236}">
                  <a16:creationId xmlns:a16="http://schemas.microsoft.com/office/drawing/2014/main" id="{62BCD71D-BD86-F64C-9BD1-F3D499C44F28}"/>
                </a:ext>
              </a:extLst>
            </p:cNvPr>
            <p:cNvSpPr>
              <a:spLocks noChangeArrowheads="1"/>
            </p:cNvSpPr>
            <p:nvPr/>
          </p:nvSpPr>
          <p:spPr bwMode="auto">
            <a:xfrm>
              <a:off x="4147" y="3155"/>
              <a:ext cx="11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G</a:t>
              </a:r>
              <a:r>
                <a:rPr lang="en-US" altLang="en-US" sz="1200" b="1" baseline="-25000">
                  <a:solidFill>
                    <a:srgbClr val="000000"/>
                  </a:solidFill>
                </a:rPr>
                <a:t>2</a:t>
              </a:r>
              <a:endParaRPr lang="en-US" altLang="en-US" sz="1200" b="1"/>
            </a:p>
          </p:txBody>
        </p:sp>
        <p:sp>
          <p:nvSpPr>
            <p:cNvPr id="19464" name="Rectangle 8">
              <a:extLst>
                <a:ext uri="{FF2B5EF4-FFF2-40B4-BE49-F238E27FC236}">
                  <a16:creationId xmlns:a16="http://schemas.microsoft.com/office/drawing/2014/main" id="{C1A740CB-2284-CB4E-8A1A-7EAB666BB425}"/>
                </a:ext>
              </a:extLst>
            </p:cNvPr>
            <p:cNvSpPr>
              <a:spLocks noChangeArrowheads="1"/>
            </p:cNvSpPr>
            <p:nvPr/>
          </p:nvSpPr>
          <p:spPr bwMode="auto">
            <a:xfrm>
              <a:off x="4007" y="3752"/>
              <a:ext cx="6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S</a:t>
              </a:r>
              <a:endParaRPr lang="en-US" altLang="en-US" sz="1200" b="1"/>
            </a:p>
          </p:txBody>
        </p:sp>
        <p:sp>
          <p:nvSpPr>
            <p:cNvPr id="19465" name="Line 9">
              <a:extLst>
                <a:ext uri="{FF2B5EF4-FFF2-40B4-BE49-F238E27FC236}">
                  <a16:creationId xmlns:a16="http://schemas.microsoft.com/office/drawing/2014/main" id="{C9280986-1821-D24F-9884-AE98BCDC5F25}"/>
                </a:ext>
              </a:extLst>
            </p:cNvPr>
            <p:cNvSpPr>
              <a:spLocks noChangeShapeType="1"/>
            </p:cNvSpPr>
            <p:nvPr/>
          </p:nvSpPr>
          <p:spPr bwMode="auto">
            <a:xfrm flipH="1">
              <a:off x="4805" y="2926"/>
              <a:ext cx="58" cy="10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6" name="Rectangle 10">
              <a:extLst>
                <a:ext uri="{FF2B5EF4-FFF2-40B4-BE49-F238E27FC236}">
                  <a16:creationId xmlns:a16="http://schemas.microsoft.com/office/drawing/2014/main" id="{F1A40A28-41DA-3245-968F-790A8007485B}"/>
                </a:ext>
              </a:extLst>
            </p:cNvPr>
            <p:cNvSpPr>
              <a:spLocks noChangeArrowheads="1"/>
            </p:cNvSpPr>
            <p:nvPr/>
          </p:nvSpPr>
          <p:spPr bwMode="auto">
            <a:xfrm>
              <a:off x="5471" y="3725"/>
              <a:ext cx="11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G</a:t>
              </a:r>
              <a:r>
                <a:rPr lang="en-US" altLang="en-US" sz="1200" b="1" baseline="-25000">
                  <a:solidFill>
                    <a:srgbClr val="000000"/>
                  </a:solidFill>
                </a:rPr>
                <a:t>1</a:t>
              </a:r>
              <a:endParaRPr lang="en-US" altLang="en-US" sz="1200" b="1"/>
            </a:p>
          </p:txBody>
        </p:sp>
        <p:sp>
          <p:nvSpPr>
            <p:cNvPr id="19467" name="Rectangle 11">
              <a:extLst>
                <a:ext uri="{FF2B5EF4-FFF2-40B4-BE49-F238E27FC236}">
                  <a16:creationId xmlns:a16="http://schemas.microsoft.com/office/drawing/2014/main" id="{05848067-01CD-C649-96F5-1BAD991DCA7D}"/>
                </a:ext>
              </a:extLst>
            </p:cNvPr>
            <p:cNvSpPr>
              <a:spLocks noChangeArrowheads="1"/>
            </p:cNvSpPr>
            <p:nvPr/>
          </p:nvSpPr>
          <p:spPr bwMode="auto">
            <a:xfrm>
              <a:off x="4692" y="2683"/>
              <a:ext cx="8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M</a:t>
              </a:r>
              <a:endParaRPr lang="en-US" altLang="en-US" sz="1200" b="1"/>
            </a:p>
          </p:txBody>
        </p:sp>
        <p:sp>
          <p:nvSpPr>
            <p:cNvPr id="19468" name="Line 12">
              <a:extLst>
                <a:ext uri="{FF2B5EF4-FFF2-40B4-BE49-F238E27FC236}">
                  <a16:creationId xmlns:a16="http://schemas.microsoft.com/office/drawing/2014/main" id="{573BF488-A79F-F84F-B1F7-B6D7DB9521C7}"/>
                </a:ext>
              </a:extLst>
            </p:cNvPr>
            <p:cNvSpPr>
              <a:spLocks noChangeShapeType="1"/>
            </p:cNvSpPr>
            <p:nvPr/>
          </p:nvSpPr>
          <p:spPr bwMode="auto">
            <a:xfrm flipH="1">
              <a:off x="4920" y="2994"/>
              <a:ext cx="49" cy="6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9" name="Line 13">
              <a:extLst>
                <a:ext uri="{FF2B5EF4-FFF2-40B4-BE49-F238E27FC236}">
                  <a16:creationId xmlns:a16="http://schemas.microsoft.com/office/drawing/2014/main" id="{1D1DCF87-8259-0242-9F53-68DBA79FC1E5}"/>
                </a:ext>
              </a:extLst>
            </p:cNvPr>
            <p:cNvSpPr>
              <a:spLocks noChangeShapeType="1"/>
            </p:cNvSpPr>
            <p:nvPr/>
          </p:nvSpPr>
          <p:spPr bwMode="auto">
            <a:xfrm>
              <a:off x="4610" y="2923"/>
              <a:ext cx="63" cy="10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0" name="Line 14">
              <a:extLst>
                <a:ext uri="{FF2B5EF4-FFF2-40B4-BE49-F238E27FC236}">
                  <a16:creationId xmlns:a16="http://schemas.microsoft.com/office/drawing/2014/main" id="{C278CED6-CB34-A346-AE28-47E48D1DF33B}"/>
                </a:ext>
              </a:extLst>
            </p:cNvPr>
            <p:cNvSpPr>
              <a:spLocks noChangeShapeType="1"/>
            </p:cNvSpPr>
            <p:nvPr/>
          </p:nvSpPr>
          <p:spPr bwMode="auto">
            <a:xfrm>
              <a:off x="4542" y="3001"/>
              <a:ext cx="48" cy="5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1" name="Rectangle 15">
              <a:extLst>
                <a:ext uri="{FF2B5EF4-FFF2-40B4-BE49-F238E27FC236}">
                  <a16:creationId xmlns:a16="http://schemas.microsoft.com/office/drawing/2014/main" id="{CBE1597D-424D-E044-A6A5-E428EBD55D23}"/>
                </a:ext>
              </a:extLst>
            </p:cNvPr>
            <p:cNvSpPr>
              <a:spLocks noChangeArrowheads="1"/>
            </p:cNvSpPr>
            <p:nvPr/>
          </p:nvSpPr>
          <p:spPr bwMode="auto">
            <a:xfrm>
              <a:off x="4240" y="2814"/>
              <a:ext cx="50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metaphase</a:t>
              </a:r>
              <a:endParaRPr lang="en-US" altLang="en-US" sz="1200" b="1"/>
            </a:p>
          </p:txBody>
        </p:sp>
        <p:sp>
          <p:nvSpPr>
            <p:cNvPr id="19472" name="Rectangle 16">
              <a:extLst>
                <a:ext uri="{FF2B5EF4-FFF2-40B4-BE49-F238E27FC236}">
                  <a16:creationId xmlns:a16="http://schemas.microsoft.com/office/drawing/2014/main" id="{AEE21533-8F48-4948-AFD5-D6C3CB319C8C}"/>
                </a:ext>
              </a:extLst>
            </p:cNvPr>
            <p:cNvSpPr>
              <a:spLocks noChangeArrowheads="1"/>
            </p:cNvSpPr>
            <p:nvPr/>
          </p:nvSpPr>
          <p:spPr bwMode="auto">
            <a:xfrm>
              <a:off x="4102" y="2915"/>
              <a:ext cx="43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prophase</a:t>
              </a:r>
              <a:endParaRPr lang="en-US" altLang="en-US" sz="1200" b="1"/>
            </a:p>
          </p:txBody>
        </p:sp>
        <p:sp>
          <p:nvSpPr>
            <p:cNvPr id="19473" name="Rectangle 17">
              <a:extLst>
                <a:ext uri="{FF2B5EF4-FFF2-40B4-BE49-F238E27FC236}">
                  <a16:creationId xmlns:a16="http://schemas.microsoft.com/office/drawing/2014/main" id="{96F0FFB0-1629-4144-8304-EA77DCD93F96}"/>
                </a:ext>
              </a:extLst>
            </p:cNvPr>
            <p:cNvSpPr>
              <a:spLocks noChangeArrowheads="1"/>
            </p:cNvSpPr>
            <p:nvPr/>
          </p:nvSpPr>
          <p:spPr bwMode="auto">
            <a:xfrm>
              <a:off x="4772" y="2811"/>
              <a:ext cx="44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anaphase</a:t>
              </a:r>
              <a:endParaRPr lang="en-US" altLang="en-US" sz="1200" b="1"/>
            </a:p>
          </p:txBody>
        </p:sp>
        <p:sp>
          <p:nvSpPr>
            <p:cNvPr id="19474" name="Rectangle 18">
              <a:extLst>
                <a:ext uri="{FF2B5EF4-FFF2-40B4-BE49-F238E27FC236}">
                  <a16:creationId xmlns:a16="http://schemas.microsoft.com/office/drawing/2014/main" id="{FD073710-A1FE-8A49-AD82-FADF787785FF}"/>
                </a:ext>
              </a:extLst>
            </p:cNvPr>
            <p:cNvSpPr>
              <a:spLocks noChangeArrowheads="1"/>
            </p:cNvSpPr>
            <p:nvPr/>
          </p:nvSpPr>
          <p:spPr bwMode="auto">
            <a:xfrm>
              <a:off x="4975" y="2914"/>
              <a:ext cx="44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telophase</a:t>
              </a:r>
              <a:endParaRPr lang="en-US" altLang="en-US" sz="1200" b="1"/>
            </a:p>
          </p:txBody>
        </p:sp>
        <p:sp>
          <p:nvSpPr>
            <p:cNvPr id="19475" name="Rectangle 19">
              <a:extLst>
                <a:ext uri="{FF2B5EF4-FFF2-40B4-BE49-F238E27FC236}">
                  <a16:creationId xmlns:a16="http://schemas.microsoft.com/office/drawing/2014/main" id="{E1DE6498-2723-0442-82FF-60A318ADDB97}"/>
                </a:ext>
              </a:extLst>
            </p:cNvPr>
            <p:cNvSpPr>
              <a:spLocks noChangeArrowheads="1"/>
            </p:cNvSpPr>
            <p:nvPr/>
          </p:nvSpPr>
          <p:spPr bwMode="auto">
            <a:xfrm>
              <a:off x="4236" y="3469"/>
              <a:ext cx="132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200" b="1">
                  <a:solidFill>
                    <a:srgbClr val="000000"/>
                  </a:solidFill>
                </a:rPr>
                <a:t>interphase (G</a:t>
              </a:r>
              <a:r>
                <a:rPr lang="en-US" altLang="en-US" sz="1200" b="1" baseline="-25000">
                  <a:solidFill>
                    <a:srgbClr val="000000"/>
                  </a:solidFill>
                </a:rPr>
                <a:t>1</a:t>
              </a:r>
              <a:r>
                <a:rPr lang="en-US" altLang="en-US" sz="1200" b="1">
                  <a:solidFill>
                    <a:srgbClr val="000000"/>
                  </a:solidFill>
                </a:rPr>
                <a:t>, S, G</a:t>
              </a:r>
              <a:r>
                <a:rPr lang="en-US" altLang="en-US" sz="1200" b="1" baseline="-25000">
                  <a:solidFill>
                    <a:srgbClr val="000000"/>
                  </a:solidFill>
                </a:rPr>
                <a:t>2</a:t>
              </a:r>
              <a:r>
                <a:rPr lang="en-US" altLang="en-US" sz="1200" b="1">
                  <a:solidFill>
                    <a:srgbClr val="000000"/>
                  </a:solidFill>
                </a:rPr>
                <a:t> phases)</a:t>
              </a:r>
              <a:endParaRPr lang="en-US" altLang="en-US" sz="1200" b="1"/>
            </a:p>
          </p:txBody>
        </p:sp>
        <p:sp>
          <p:nvSpPr>
            <p:cNvPr id="19476" name="Rectangle 20">
              <a:extLst>
                <a:ext uri="{FF2B5EF4-FFF2-40B4-BE49-F238E27FC236}">
                  <a16:creationId xmlns:a16="http://schemas.microsoft.com/office/drawing/2014/main" id="{8ABF619A-1E3D-784D-BBFE-9EC9592E0E75}"/>
                </a:ext>
              </a:extLst>
            </p:cNvPr>
            <p:cNvSpPr>
              <a:spLocks noChangeArrowheads="1"/>
            </p:cNvSpPr>
            <p:nvPr/>
          </p:nvSpPr>
          <p:spPr bwMode="auto">
            <a:xfrm>
              <a:off x="4236" y="3583"/>
              <a:ext cx="50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200" b="1">
                  <a:solidFill>
                    <a:srgbClr val="000000"/>
                  </a:solidFill>
                </a:rPr>
                <a:t>mitosis (M)</a:t>
              </a:r>
              <a:endParaRPr lang="en-US" altLang="en-US" sz="1200" b="1"/>
            </a:p>
          </p:txBody>
        </p:sp>
        <p:sp>
          <p:nvSpPr>
            <p:cNvPr id="19477" name="Rectangle 21">
              <a:extLst>
                <a:ext uri="{FF2B5EF4-FFF2-40B4-BE49-F238E27FC236}">
                  <a16:creationId xmlns:a16="http://schemas.microsoft.com/office/drawing/2014/main" id="{37AC06A1-EBA6-6A41-A183-CBB2EFD69EE3}"/>
                </a:ext>
              </a:extLst>
            </p:cNvPr>
            <p:cNvSpPr>
              <a:spLocks noChangeArrowheads="1"/>
            </p:cNvSpPr>
            <p:nvPr/>
          </p:nvSpPr>
          <p:spPr bwMode="auto">
            <a:xfrm>
              <a:off x="4236" y="3701"/>
              <a:ext cx="68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200" b="1">
                  <a:solidFill>
                    <a:srgbClr val="000000"/>
                  </a:solidFill>
                </a:rPr>
                <a:t>cytokinesis (C)</a:t>
              </a:r>
              <a:endParaRPr lang="en-US" altLang="en-US" sz="1200" b="1"/>
            </a:p>
          </p:txBody>
        </p:sp>
        <p:sp>
          <p:nvSpPr>
            <p:cNvPr id="19478" name="Rectangle 22">
              <a:extLst>
                <a:ext uri="{FF2B5EF4-FFF2-40B4-BE49-F238E27FC236}">
                  <a16:creationId xmlns:a16="http://schemas.microsoft.com/office/drawing/2014/main" id="{E5777CFB-95FB-F84C-B016-FE454B8EF2A2}"/>
                </a:ext>
              </a:extLst>
            </p:cNvPr>
            <p:cNvSpPr>
              <a:spLocks noChangeArrowheads="1"/>
            </p:cNvSpPr>
            <p:nvPr/>
          </p:nvSpPr>
          <p:spPr bwMode="auto">
            <a:xfrm>
              <a:off x="5013" y="3060"/>
              <a:ext cx="6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C</a:t>
              </a:r>
              <a:endParaRPr lang="en-US" altLang="en-US" sz="1200" b="1"/>
            </a:p>
          </p:txBody>
        </p:sp>
      </p:grpSp>
      <p:sp>
        <p:nvSpPr>
          <p:cNvPr id="373763" name="Rectangle 3" descr="Rectangle: Click to edit Master text styles&#13;&#10;Second level&#13;&#10;Third level&#13;&#10;Fourth level&#13;&#10;Fifth level">
            <a:extLst>
              <a:ext uri="{FF2B5EF4-FFF2-40B4-BE49-F238E27FC236}">
                <a16:creationId xmlns:a16="http://schemas.microsoft.com/office/drawing/2014/main" id="{9D6932EA-0958-2B49-92DC-16D8B7683C17}"/>
              </a:ext>
            </a:extLst>
          </p:cNvPr>
          <p:cNvSpPr>
            <a:spLocks noGrp="1" noChangeArrowheads="1"/>
          </p:cNvSpPr>
          <p:nvPr>
            <p:ph type="body" idx="1"/>
          </p:nvPr>
        </p:nvSpPr>
        <p:spPr>
          <a:xfrm>
            <a:off x="609600" y="1371600"/>
            <a:ext cx="8001000" cy="5181600"/>
          </a:xfrm>
        </p:spPr>
        <p:txBody>
          <a:bodyPr/>
          <a:lstStyle/>
          <a:p>
            <a:pPr eaLnBrk="1" hangingPunct="1">
              <a:buClrTx/>
            </a:pPr>
            <a:r>
              <a:rPr lang="en-US" altLang="en-US" sz="2600" dirty="0"/>
              <a:t>Frequency of cell division varies by cell type</a:t>
            </a:r>
          </a:p>
          <a:p>
            <a:pPr lvl="1" eaLnBrk="1" hangingPunct="1">
              <a:lnSpc>
                <a:spcPct val="90000"/>
              </a:lnSpc>
            </a:pPr>
            <a:r>
              <a:rPr lang="en-US" altLang="en-US" sz="2400" dirty="0">
                <a:ea typeface="ＭＳ Ｐゴシック" panose="020B0600070205080204" pitchFamily="34" charset="-128"/>
              </a:rPr>
              <a:t>embryo</a:t>
            </a:r>
          </a:p>
          <a:p>
            <a:pPr lvl="2" eaLnBrk="1" hangingPunct="1">
              <a:lnSpc>
                <a:spcPct val="90000"/>
              </a:lnSpc>
            </a:pPr>
            <a:r>
              <a:rPr lang="en-US" altLang="en-US" sz="2000" dirty="0">
                <a:ea typeface="ＭＳ Ｐゴシック" panose="020B0600070205080204" pitchFamily="34" charset="-128"/>
              </a:rPr>
              <a:t>cell cycle &lt; 20 minute</a:t>
            </a:r>
          </a:p>
          <a:p>
            <a:pPr lvl="1" eaLnBrk="1" hangingPunct="1">
              <a:lnSpc>
                <a:spcPct val="90000"/>
              </a:lnSpc>
            </a:pPr>
            <a:r>
              <a:rPr lang="en-US" altLang="en-US" sz="2400" dirty="0">
                <a:ea typeface="ＭＳ Ｐゴシック" panose="020B0600070205080204" pitchFamily="34" charset="-128"/>
              </a:rPr>
              <a:t>skin cells</a:t>
            </a:r>
          </a:p>
          <a:p>
            <a:pPr lvl="2" eaLnBrk="1" hangingPunct="1">
              <a:lnSpc>
                <a:spcPct val="90000"/>
              </a:lnSpc>
            </a:pPr>
            <a:r>
              <a:rPr lang="en-US" altLang="en-US" sz="2000" dirty="0">
                <a:ea typeface="ＭＳ Ｐゴシック" panose="020B0600070205080204" pitchFamily="34" charset="-128"/>
              </a:rPr>
              <a:t>divide frequently throughout life</a:t>
            </a:r>
          </a:p>
          <a:p>
            <a:pPr lvl="2" eaLnBrk="1" hangingPunct="1">
              <a:lnSpc>
                <a:spcPct val="90000"/>
              </a:lnSpc>
            </a:pPr>
            <a:r>
              <a:rPr lang="en-US" altLang="en-US" sz="2000" dirty="0">
                <a:ea typeface="ＭＳ Ｐゴシック" panose="020B0600070205080204" pitchFamily="34" charset="-128"/>
              </a:rPr>
              <a:t>12-24 hours cycle</a:t>
            </a:r>
          </a:p>
          <a:p>
            <a:pPr lvl="1" eaLnBrk="1" hangingPunct="1">
              <a:lnSpc>
                <a:spcPct val="90000"/>
              </a:lnSpc>
            </a:pPr>
            <a:r>
              <a:rPr lang="en-US" altLang="en-US" sz="2400" dirty="0">
                <a:ea typeface="ＭＳ Ｐゴシック" panose="020B0600070205080204" pitchFamily="34" charset="-128"/>
              </a:rPr>
              <a:t>liver cells</a:t>
            </a:r>
          </a:p>
          <a:p>
            <a:pPr lvl="2" eaLnBrk="1" hangingPunct="1">
              <a:lnSpc>
                <a:spcPct val="90000"/>
              </a:lnSpc>
            </a:pPr>
            <a:r>
              <a:rPr lang="en-US" altLang="en-US" sz="2000" dirty="0">
                <a:ea typeface="ＭＳ Ｐゴシック" panose="020B0600070205080204" pitchFamily="34" charset="-128"/>
              </a:rPr>
              <a:t>retain ability to divide, but keep it in reserve</a:t>
            </a:r>
          </a:p>
          <a:p>
            <a:pPr lvl="2" eaLnBrk="1" hangingPunct="1">
              <a:lnSpc>
                <a:spcPct val="90000"/>
              </a:lnSpc>
            </a:pPr>
            <a:r>
              <a:rPr lang="en-US" altLang="en-US" sz="2000" dirty="0">
                <a:ea typeface="ＭＳ Ｐゴシック" panose="020B0600070205080204" pitchFamily="34" charset="-128"/>
              </a:rPr>
              <a:t>divide once every year or two</a:t>
            </a:r>
          </a:p>
          <a:p>
            <a:pPr lvl="1" eaLnBrk="1" hangingPunct="1">
              <a:lnSpc>
                <a:spcPct val="90000"/>
              </a:lnSpc>
              <a:buClrTx/>
            </a:pPr>
            <a:r>
              <a:rPr lang="en-US" altLang="en-US" sz="2400" dirty="0">
                <a:ea typeface="ＭＳ Ｐゴシック" panose="020B0600070205080204" pitchFamily="34" charset="-128"/>
              </a:rPr>
              <a:t>mature nerve cells &amp; muscle cells</a:t>
            </a:r>
            <a:endParaRPr lang="en-US" altLang="en-US" sz="2400" dirty="0">
              <a:solidFill>
                <a:schemeClr val="tx2"/>
              </a:solidFill>
              <a:ea typeface="ＭＳ Ｐゴシック" panose="020B0600070205080204" pitchFamily="34" charset="-128"/>
            </a:endParaRPr>
          </a:p>
          <a:p>
            <a:pPr lvl="2" eaLnBrk="1" hangingPunct="1">
              <a:lnSpc>
                <a:spcPct val="90000"/>
              </a:lnSpc>
            </a:pPr>
            <a:r>
              <a:rPr lang="en-US" altLang="en-US" sz="2000" dirty="0">
                <a:ea typeface="ＭＳ Ｐゴシック" panose="020B0600070205080204" pitchFamily="34" charset="-128"/>
              </a:rPr>
              <a:t>do not divide at all after maturity</a:t>
            </a:r>
          </a:p>
          <a:p>
            <a:pPr lvl="2" eaLnBrk="1" hangingPunct="1">
              <a:lnSpc>
                <a:spcPct val="90000"/>
              </a:lnSpc>
            </a:pPr>
            <a:r>
              <a:rPr lang="en-US" altLang="en-US" sz="2000" dirty="0">
                <a:ea typeface="ＭＳ Ｐゴシック" panose="020B0600070205080204" pitchFamily="34" charset="-128"/>
              </a:rPr>
              <a:t>permanently in G</a:t>
            </a:r>
            <a:r>
              <a:rPr lang="en-US" altLang="en-US" sz="2000" baseline="-25000" dirty="0">
                <a:ea typeface="ＭＳ Ｐゴシック" panose="020B0600070205080204" pitchFamily="34" charset="-128"/>
              </a:rPr>
              <a:t>0</a:t>
            </a:r>
            <a:endParaRPr lang="en-US" altLang="en-US" sz="2200" dirty="0">
              <a:ea typeface="ＭＳ Ｐゴシック" panose="020B0600070205080204" pitchFamily="34" charset="-128"/>
            </a:endParaRPr>
          </a:p>
        </p:txBody>
      </p:sp>
      <p:sp>
        <p:nvSpPr>
          <p:cNvPr id="19460" name="Rectangle 2">
            <a:extLst>
              <a:ext uri="{FF2B5EF4-FFF2-40B4-BE49-F238E27FC236}">
                <a16:creationId xmlns:a16="http://schemas.microsoft.com/office/drawing/2014/main" id="{1FC81B94-8BD0-0043-B8D3-A0DAD6E7D321}"/>
              </a:ext>
            </a:extLst>
          </p:cNvPr>
          <p:cNvSpPr>
            <a:spLocks noGrp="1" noChangeArrowheads="1"/>
          </p:cNvSpPr>
          <p:nvPr>
            <p:ph type="title"/>
          </p:nvPr>
        </p:nvSpPr>
        <p:spPr/>
        <p:txBody>
          <a:bodyPr/>
          <a:lstStyle/>
          <a:p>
            <a:pPr eaLnBrk="1" hangingPunct="1"/>
            <a:r>
              <a:rPr lang="en-US" altLang="en-US" sz="3400" dirty="0"/>
              <a:t>Frequency of cell division</a:t>
            </a:r>
          </a:p>
        </p:txBody>
      </p:sp>
      <p:pic>
        <p:nvPicPr>
          <p:cNvPr id="373764" name="Picture 4" descr="11_14">
            <a:extLst>
              <a:ext uri="{FF2B5EF4-FFF2-40B4-BE49-F238E27FC236}">
                <a16:creationId xmlns:a16="http://schemas.microsoft.com/office/drawing/2014/main" id="{ACC73D40-2F90-3640-AC43-D11262635A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300" t="11250" r="18150" b="61313"/>
          <a:stretch>
            <a:fillRect/>
          </a:stretch>
        </p:blipFill>
        <p:spPr bwMode="auto">
          <a:xfrm>
            <a:off x="5943600" y="1978025"/>
            <a:ext cx="3060700" cy="14255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04616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373764"/>
                                        </p:tgtEl>
                                        <p:attrNameLst>
                                          <p:attrName>style.visibility</p:attrName>
                                        </p:attrNameLst>
                                      </p:cBhvr>
                                      <p:to>
                                        <p:strVal val="visible"/>
                                      </p:to>
                                    </p:set>
                                    <p:animEffect transition="in" filter="box(out)">
                                      <p:cBhvr>
                                        <p:cTn id="7" dur="500"/>
                                        <p:tgtEl>
                                          <p:spTgt spid="3737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73763">
                                            <p:txEl>
                                              <p:pRg st="0" end="0"/>
                                            </p:txEl>
                                          </p:spTgt>
                                        </p:tgtEl>
                                        <p:attrNameLst>
                                          <p:attrName>style.visibility</p:attrName>
                                        </p:attrNameLst>
                                      </p:cBhvr>
                                      <p:to>
                                        <p:strVal val="visible"/>
                                      </p:to>
                                    </p:set>
                                    <p:anim calcmode="lin" valueType="num">
                                      <p:cBhvr additive="base">
                                        <p:cTn id="12" dur="500" fill="hold"/>
                                        <p:tgtEl>
                                          <p:spTgt spid="37376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7376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73763">
                                            <p:txEl>
                                              <p:pRg st="1" end="1"/>
                                            </p:txEl>
                                          </p:spTgt>
                                        </p:tgtEl>
                                        <p:attrNameLst>
                                          <p:attrName>style.visibility</p:attrName>
                                        </p:attrNameLst>
                                      </p:cBhvr>
                                      <p:to>
                                        <p:strVal val="visible"/>
                                      </p:to>
                                    </p:set>
                                    <p:anim calcmode="lin" valueType="num">
                                      <p:cBhvr additive="base">
                                        <p:cTn id="18" dur="500" fill="hold"/>
                                        <p:tgtEl>
                                          <p:spTgt spid="37376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7376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Whoosh"/>
                                        </p:tgtEl>
                                      </p:cMediaNode>
                                    </p:audio>
                                  </p:subTnLst>
                                </p:cTn>
                              </p:par>
                              <p:par>
                                <p:cTn id="20" presetID="2" presetClass="entr" presetSubtype="8" fill="hold" grpId="0" nodeType="withEffect">
                                  <p:stCondLst>
                                    <p:cond delay="0"/>
                                  </p:stCondLst>
                                  <p:childTnLst>
                                    <p:set>
                                      <p:cBhvr>
                                        <p:cTn id="21" dur="1" fill="hold">
                                          <p:stCondLst>
                                            <p:cond delay="0"/>
                                          </p:stCondLst>
                                        </p:cTn>
                                        <p:tgtEl>
                                          <p:spTgt spid="373763">
                                            <p:txEl>
                                              <p:pRg st="2" end="2"/>
                                            </p:txEl>
                                          </p:spTgt>
                                        </p:tgtEl>
                                        <p:attrNameLst>
                                          <p:attrName>style.visibility</p:attrName>
                                        </p:attrNameLst>
                                      </p:cBhvr>
                                      <p:to>
                                        <p:strVal val="visible"/>
                                      </p:to>
                                    </p:set>
                                    <p:anim calcmode="lin" valueType="num">
                                      <p:cBhvr additive="base">
                                        <p:cTn id="22" dur="500" fill="hold"/>
                                        <p:tgtEl>
                                          <p:spTgt spid="373763">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7376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Whoosh"/>
                                        </p:tgtEl>
                                      </p:cMediaNode>
                                    </p:audio>
                                  </p:sub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73763">
                                            <p:txEl>
                                              <p:pRg st="3" end="3"/>
                                            </p:txEl>
                                          </p:spTgt>
                                        </p:tgtEl>
                                        <p:attrNameLst>
                                          <p:attrName>style.visibility</p:attrName>
                                        </p:attrNameLst>
                                      </p:cBhvr>
                                      <p:to>
                                        <p:strVal val="visible"/>
                                      </p:to>
                                    </p:set>
                                    <p:anim calcmode="lin" valueType="num">
                                      <p:cBhvr additive="base">
                                        <p:cTn id="28" dur="500" fill="hold"/>
                                        <p:tgtEl>
                                          <p:spTgt spid="373763">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37376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Whoosh"/>
                                        </p:tgtEl>
                                      </p:cMediaNode>
                                    </p:audio>
                                  </p:subTnLst>
                                </p:cTn>
                              </p:par>
                              <p:par>
                                <p:cTn id="30" presetID="2" presetClass="entr" presetSubtype="8" fill="hold" grpId="0" nodeType="withEffect">
                                  <p:stCondLst>
                                    <p:cond delay="0"/>
                                  </p:stCondLst>
                                  <p:childTnLst>
                                    <p:set>
                                      <p:cBhvr>
                                        <p:cTn id="31" dur="1" fill="hold">
                                          <p:stCondLst>
                                            <p:cond delay="0"/>
                                          </p:stCondLst>
                                        </p:cTn>
                                        <p:tgtEl>
                                          <p:spTgt spid="373763">
                                            <p:txEl>
                                              <p:pRg st="4" end="4"/>
                                            </p:txEl>
                                          </p:spTgt>
                                        </p:tgtEl>
                                        <p:attrNameLst>
                                          <p:attrName>style.visibility</p:attrName>
                                        </p:attrNameLst>
                                      </p:cBhvr>
                                      <p:to>
                                        <p:strVal val="visible"/>
                                      </p:to>
                                    </p:set>
                                    <p:anim calcmode="lin" valueType="num">
                                      <p:cBhvr additive="base">
                                        <p:cTn id="32" dur="500" fill="hold"/>
                                        <p:tgtEl>
                                          <p:spTgt spid="373763">
                                            <p:txEl>
                                              <p:pRg st="4" end="4"/>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37376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Whoosh"/>
                                        </p:tgtEl>
                                      </p:cMediaNode>
                                    </p:audio>
                                  </p:subTnLst>
                                </p:cTn>
                              </p:par>
                              <p:par>
                                <p:cTn id="34" presetID="2" presetClass="entr" presetSubtype="8" fill="hold" grpId="0" nodeType="withEffect">
                                  <p:stCondLst>
                                    <p:cond delay="0"/>
                                  </p:stCondLst>
                                  <p:childTnLst>
                                    <p:set>
                                      <p:cBhvr>
                                        <p:cTn id="35" dur="1" fill="hold">
                                          <p:stCondLst>
                                            <p:cond delay="0"/>
                                          </p:stCondLst>
                                        </p:cTn>
                                        <p:tgtEl>
                                          <p:spTgt spid="373763">
                                            <p:txEl>
                                              <p:pRg st="5" end="5"/>
                                            </p:txEl>
                                          </p:spTgt>
                                        </p:tgtEl>
                                        <p:attrNameLst>
                                          <p:attrName>style.visibility</p:attrName>
                                        </p:attrNameLst>
                                      </p:cBhvr>
                                      <p:to>
                                        <p:strVal val="visible"/>
                                      </p:to>
                                    </p:set>
                                    <p:anim calcmode="lin" valueType="num">
                                      <p:cBhvr additive="base">
                                        <p:cTn id="36" dur="500" fill="hold"/>
                                        <p:tgtEl>
                                          <p:spTgt spid="373763">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373763">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3" name="Whoosh"/>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373763">
                                            <p:txEl>
                                              <p:pRg st="6" end="6"/>
                                            </p:txEl>
                                          </p:spTgt>
                                        </p:tgtEl>
                                        <p:attrNameLst>
                                          <p:attrName>style.visibility</p:attrName>
                                        </p:attrNameLst>
                                      </p:cBhvr>
                                      <p:to>
                                        <p:strVal val="visible"/>
                                      </p:to>
                                    </p:set>
                                    <p:anim calcmode="lin" valueType="num">
                                      <p:cBhvr additive="base">
                                        <p:cTn id="42" dur="500" fill="hold"/>
                                        <p:tgtEl>
                                          <p:spTgt spid="373763">
                                            <p:txEl>
                                              <p:pRg st="6" end="6"/>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373763">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3" name="Whoosh"/>
                                        </p:tgtEl>
                                      </p:cMediaNode>
                                    </p:audio>
                                  </p:subTnLst>
                                </p:cTn>
                              </p:par>
                              <p:par>
                                <p:cTn id="44" presetID="2" presetClass="entr" presetSubtype="8" fill="hold" grpId="0" nodeType="withEffect">
                                  <p:stCondLst>
                                    <p:cond delay="0"/>
                                  </p:stCondLst>
                                  <p:childTnLst>
                                    <p:set>
                                      <p:cBhvr>
                                        <p:cTn id="45" dur="1" fill="hold">
                                          <p:stCondLst>
                                            <p:cond delay="0"/>
                                          </p:stCondLst>
                                        </p:cTn>
                                        <p:tgtEl>
                                          <p:spTgt spid="373763">
                                            <p:txEl>
                                              <p:pRg st="7" end="7"/>
                                            </p:txEl>
                                          </p:spTgt>
                                        </p:tgtEl>
                                        <p:attrNameLst>
                                          <p:attrName>style.visibility</p:attrName>
                                        </p:attrNameLst>
                                      </p:cBhvr>
                                      <p:to>
                                        <p:strVal val="visible"/>
                                      </p:to>
                                    </p:set>
                                    <p:anim calcmode="lin" valueType="num">
                                      <p:cBhvr additive="base">
                                        <p:cTn id="46" dur="500" fill="hold"/>
                                        <p:tgtEl>
                                          <p:spTgt spid="373763">
                                            <p:txEl>
                                              <p:pRg st="7" end="7"/>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373763">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3" name="Whoosh"/>
                                        </p:tgtEl>
                                      </p:cMediaNode>
                                    </p:audio>
                                  </p:subTnLst>
                                </p:cTn>
                              </p:par>
                              <p:par>
                                <p:cTn id="48" presetID="2" presetClass="entr" presetSubtype="8" fill="hold" grpId="0" nodeType="withEffect">
                                  <p:stCondLst>
                                    <p:cond delay="0"/>
                                  </p:stCondLst>
                                  <p:childTnLst>
                                    <p:set>
                                      <p:cBhvr>
                                        <p:cTn id="49" dur="1" fill="hold">
                                          <p:stCondLst>
                                            <p:cond delay="0"/>
                                          </p:stCondLst>
                                        </p:cTn>
                                        <p:tgtEl>
                                          <p:spTgt spid="373763">
                                            <p:txEl>
                                              <p:pRg st="8" end="8"/>
                                            </p:txEl>
                                          </p:spTgt>
                                        </p:tgtEl>
                                        <p:attrNameLst>
                                          <p:attrName>style.visibility</p:attrName>
                                        </p:attrNameLst>
                                      </p:cBhvr>
                                      <p:to>
                                        <p:strVal val="visible"/>
                                      </p:to>
                                    </p:set>
                                    <p:anim calcmode="lin" valueType="num">
                                      <p:cBhvr additive="base">
                                        <p:cTn id="50" dur="500" fill="hold"/>
                                        <p:tgtEl>
                                          <p:spTgt spid="373763">
                                            <p:txEl>
                                              <p:pRg st="8" end="8"/>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373763">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3" name="Whoosh"/>
                                        </p:tgtEl>
                                      </p:cMediaNode>
                                    </p:audio>
                                  </p:sub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373763">
                                            <p:txEl>
                                              <p:pRg st="9" end="9"/>
                                            </p:txEl>
                                          </p:spTgt>
                                        </p:tgtEl>
                                        <p:attrNameLst>
                                          <p:attrName>style.visibility</p:attrName>
                                        </p:attrNameLst>
                                      </p:cBhvr>
                                      <p:to>
                                        <p:strVal val="visible"/>
                                      </p:to>
                                    </p:set>
                                    <p:anim calcmode="lin" valueType="num">
                                      <p:cBhvr additive="base">
                                        <p:cTn id="56" dur="500" fill="hold"/>
                                        <p:tgtEl>
                                          <p:spTgt spid="373763">
                                            <p:txEl>
                                              <p:pRg st="9" end="9"/>
                                            </p:tx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373763">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3" name="Whoosh"/>
                                        </p:tgtEl>
                                      </p:cMediaNode>
                                    </p:audio>
                                  </p:subTnLst>
                                </p:cTn>
                              </p:par>
                              <p:par>
                                <p:cTn id="58" presetID="2" presetClass="entr" presetSubtype="8" fill="hold" grpId="0" nodeType="withEffect">
                                  <p:stCondLst>
                                    <p:cond delay="0"/>
                                  </p:stCondLst>
                                  <p:childTnLst>
                                    <p:set>
                                      <p:cBhvr>
                                        <p:cTn id="59" dur="1" fill="hold">
                                          <p:stCondLst>
                                            <p:cond delay="0"/>
                                          </p:stCondLst>
                                        </p:cTn>
                                        <p:tgtEl>
                                          <p:spTgt spid="373763">
                                            <p:txEl>
                                              <p:pRg st="10" end="10"/>
                                            </p:txEl>
                                          </p:spTgt>
                                        </p:tgtEl>
                                        <p:attrNameLst>
                                          <p:attrName>style.visibility</p:attrName>
                                        </p:attrNameLst>
                                      </p:cBhvr>
                                      <p:to>
                                        <p:strVal val="visible"/>
                                      </p:to>
                                    </p:set>
                                    <p:anim calcmode="lin" valueType="num">
                                      <p:cBhvr additive="base">
                                        <p:cTn id="60" dur="500" fill="hold"/>
                                        <p:tgtEl>
                                          <p:spTgt spid="373763">
                                            <p:txEl>
                                              <p:pRg st="10" end="10"/>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373763">
                                            <p:txEl>
                                              <p:pRg st="10" end="1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3" name="Whoosh"/>
                                        </p:tgtEl>
                                      </p:cMediaNode>
                                    </p:audio>
                                  </p:subTnLst>
                                </p:cTn>
                              </p:par>
                              <p:par>
                                <p:cTn id="62" presetID="2" presetClass="entr" presetSubtype="8" fill="hold" grpId="0" nodeType="withEffect">
                                  <p:stCondLst>
                                    <p:cond delay="0"/>
                                  </p:stCondLst>
                                  <p:childTnLst>
                                    <p:set>
                                      <p:cBhvr>
                                        <p:cTn id="63" dur="1" fill="hold">
                                          <p:stCondLst>
                                            <p:cond delay="0"/>
                                          </p:stCondLst>
                                        </p:cTn>
                                        <p:tgtEl>
                                          <p:spTgt spid="373763">
                                            <p:txEl>
                                              <p:pRg st="11" end="11"/>
                                            </p:txEl>
                                          </p:spTgt>
                                        </p:tgtEl>
                                        <p:attrNameLst>
                                          <p:attrName>style.visibility</p:attrName>
                                        </p:attrNameLst>
                                      </p:cBhvr>
                                      <p:to>
                                        <p:strVal val="visible"/>
                                      </p:to>
                                    </p:set>
                                    <p:anim calcmode="lin" valueType="num">
                                      <p:cBhvr additive="base">
                                        <p:cTn id="64" dur="500" fill="hold"/>
                                        <p:tgtEl>
                                          <p:spTgt spid="373763">
                                            <p:txEl>
                                              <p:pRg st="11" end="11"/>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373763">
                                            <p:txEl>
                                              <p:pRg st="11" end="1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763"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5">
            <a:extLst>
              <a:ext uri="{FF2B5EF4-FFF2-40B4-BE49-F238E27FC236}">
                <a16:creationId xmlns:a16="http://schemas.microsoft.com/office/drawing/2014/main" id="{0DE617A4-02BC-5E4D-B869-6EFAF2EAFDD8}"/>
              </a:ext>
            </a:extLst>
          </p:cNvPr>
          <p:cNvGrpSpPr>
            <a:grpSpLocks/>
          </p:cNvGrpSpPr>
          <p:nvPr/>
        </p:nvGrpSpPr>
        <p:grpSpPr bwMode="auto">
          <a:xfrm>
            <a:off x="842963" y="4003675"/>
            <a:ext cx="3581400" cy="2425700"/>
            <a:chOff x="576" y="2522"/>
            <a:chExt cx="2256" cy="1528"/>
          </a:xfrm>
        </p:grpSpPr>
        <p:pic>
          <p:nvPicPr>
            <p:cNvPr id="21556" name="Picture 7" descr="11_08">
              <a:extLst>
                <a:ext uri="{FF2B5EF4-FFF2-40B4-BE49-F238E27FC236}">
                  <a16:creationId xmlns:a16="http://schemas.microsoft.com/office/drawing/2014/main" id="{EAE719B4-E5D6-E146-9C31-52FE24E92F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1250" t="14999" r="11250" b="14999"/>
            <a:stretch>
              <a:fillRect/>
            </a:stretch>
          </p:blipFill>
          <p:spPr bwMode="auto">
            <a:xfrm>
              <a:off x="576" y="2522"/>
              <a:ext cx="2256" cy="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57" name="AutoShape 63">
              <a:extLst>
                <a:ext uri="{FF2B5EF4-FFF2-40B4-BE49-F238E27FC236}">
                  <a16:creationId xmlns:a16="http://schemas.microsoft.com/office/drawing/2014/main" id="{E145BEE5-DE5C-6D4C-B3EA-A6AB4C9B793E}"/>
                </a:ext>
              </a:extLst>
            </p:cNvPr>
            <p:cNvSpPr>
              <a:spLocks noChangeArrowheads="1"/>
            </p:cNvSpPr>
            <p:nvPr/>
          </p:nvSpPr>
          <p:spPr bwMode="auto">
            <a:xfrm>
              <a:off x="1275" y="3170"/>
              <a:ext cx="805" cy="130"/>
            </a:xfrm>
            <a:prstGeom prst="rightArrow">
              <a:avLst>
                <a:gd name="adj1" fmla="val 50398"/>
                <a:gd name="adj2" fmla="val 100768"/>
              </a:avLst>
            </a:prstGeom>
            <a:solidFill>
              <a:srgbClr val="FFEA18"/>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21507" name="Rectangle 54">
            <a:extLst>
              <a:ext uri="{FF2B5EF4-FFF2-40B4-BE49-F238E27FC236}">
                <a16:creationId xmlns:a16="http://schemas.microsoft.com/office/drawing/2014/main" id="{5EA8222A-4E7B-6742-ADB0-03125AF8CF5C}"/>
              </a:ext>
            </a:extLst>
          </p:cNvPr>
          <p:cNvSpPr>
            <a:spLocks noChangeArrowheads="1"/>
          </p:cNvSpPr>
          <p:nvPr/>
        </p:nvSpPr>
        <p:spPr bwMode="auto">
          <a:xfrm>
            <a:off x="0" y="6096000"/>
            <a:ext cx="236696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1508" name="Rectangle 2">
            <a:extLst>
              <a:ext uri="{FF2B5EF4-FFF2-40B4-BE49-F238E27FC236}">
                <a16:creationId xmlns:a16="http://schemas.microsoft.com/office/drawing/2014/main" id="{00D836E5-2175-D54D-BD90-D548A7CB8037}"/>
              </a:ext>
            </a:extLst>
          </p:cNvPr>
          <p:cNvSpPr>
            <a:spLocks noGrp="1" noChangeArrowheads="1"/>
          </p:cNvSpPr>
          <p:nvPr>
            <p:ph type="title"/>
          </p:nvPr>
        </p:nvSpPr>
        <p:spPr/>
        <p:txBody>
          <a:bodyPr/>
          <a:lstStyle/>
          <a:p>
            <a:pPr eaLnBrk="1" hangingPunct="1"/>
            <a:r>
              <a:rPr lang="en-US" altLang="en-US" dirty="0"/>
              <a:t>Overview of Cell Cycle Control</a:t>
            </a:r>
          </a:p>
        </p:txBody>
      </p:sp>
      <p:sp>
        <p:nvSpPr>
          <p:cNvPr id="427011" name="Rectangle 3" descr="Rectangle: Click to edit Master text styles&#13;&#10;Second level&#13;&#10;Third level&#13;&#10;Fourth level&#13;&#10;Fifth level">
            <a:extLst>
              <a:ext uri="{FF2B5EF4-FFF2-40B4-BE49-F238E27FC236}">
                <a16:creationId xmlns:a16="http://schemas.microsoft.com/office/drawing/2014/main" id="{3FD8FC35-F659-7D42-92D8-33C4323D3D6C}"/>
              </a:ext>
            </a:extLst>
          </p:cNvPr>
          <p:cNvSpPr>
            <a:spLocks noGrp="1" noChangeArrowheads="1"/>
          </p:cNvSpPr>
          <p:nvPr>
            <p:ph type="body" idx="1"/>
          </p:nvPr>
        </p:nvSpPr>
        <p:spPr>
          <a:xfrm>
            <a:off x="838200" y="1371600"/>
            <a:ext cx="8077200" cy="2971800"/>
          </a:xfrm>
        </p:spPr>
        <p:txBody>
          <a:bodyPr/>
          <a:lstStyle/>
          <a:p>
            <a:pPr eaLnBrk="1" hangingPunct="1"/>
            <a:r>
              <a:rPr lang="en-US" altLang="en-US" dirty="0"/>
              <a:t>Two </a:t>
            </a:r>
            <a:r>
              <a:rPr lang="en-US" altLang="en-US" u="sng" dirty="0"/>
              <a:t>irreversible points</a:t>
            </a:r>
            <a:r>
              <a:rPr lang="en-US" altLang="en-US" dirty="0"/>
              <a:t> in cell cycle</a:t>
            </a:r>
          </a:p>
          <a:p>
            <a:pPr lvl="1" eaLnBrk="1" hangingPunct="1"/>
            <a:r>
              <a:rPr lang="en-US" altLang="en-US" u="sng" dirty="0">
                <a:ea typeface="ＭＳ Ｐゴシック" panose="020B0600070205080204" pitchFamily="34" charset="-128"/>
              </a:rPr>
              <a:t>replication of genetic material</a:t>
            </a:r>
            <a:endParaRPr lang="en-US" altLang="en-US" dirty="0">
              <a:ea typeface="ＭＳ Ｐゴシック" panose="020B0600070205080204" pitchFamily="34" charset="-128"/>
            </a:endParaRPr>
          </a:p>
          <a:p>
            <a:pPr lvl="1" eaLnBrk="1" hangingPunct="1"/>
            <a:r>
              <a:rPr lang="en-US" altLang="en-US" u="sng" dirty="0">
                <a:ea typeface="ＭＳ Ｐゴシック" panose="020B0600070205080204" pitchFamily="34" charset="-128"/>
              </a:rPr>
              <a:t>separation of sister chromatids</a:t>
            </a:r>
            <a:endParaRPr lang="en-US" altLang="en-US" dirty="0">
              <a:ea typeface="ＭＳ Ｐゴシック" panose="020B0600070205080204" pitchFamily="34" charset="-128"/>
            </a:endParaRPr>
          </a:p>
          <a:p>
            <a:pPr eaLnBrk="1" hangingPunct="1"/>
            <a:r>
              <a:rPr lang="en-US" altLang="en-US" u="sng" dirty="0">
                <a:solidFill>
                  <a:srgbClr val="CC0000"/>
                </a:solidFill>
              </a:rPr>
              <a:t>Checkpoints</a:t>
            </a:r>
            <a:r>
              <a:rPr lang="en-US" altLang="en-US" dirty="0"/>
              <a:t> </a:t>
            </a:r>
          </a:p>
          <a:p>
            <a:pPr lvl="1" eaLnBrk="1" hangingPunct="1"/>
            <a:r>
              <a:rPr lang="en-US" altLang="en-US" dirty="0">
                <a:ea typeface="ＭＳ Ｐゴシック" panose="020B0600070205080204" pitchFamily="34" charset="-128"/>
              </a:rPr>
              <a:t>process is assessed &amp; possibly halted</a:t>
            </a:r>
          </a:p>
        </p:txBody>
      </p:sp>
      <p:grpSp>
        <p:nvGrpSpPr>
          <p:cNvPr id="3" name="Group 66">
            <a:extLst>
              <a:ext uri="{FF2B5EF4-FFF2-40B4-BE49-F238E27FC236}">
                <a16:creationId xmlns:a16="http://schemas.microsoft.com/office/drawing/2014/main" id="{D6820D4A-E8B3-EC40-800E-5A3BA57B2B2D}"/>
              </a:ext>
            </a:extLst>
          </p:cNvPr>
          <p:cNvGrpSpPr>
            <a:grpSpLocks/>
          </p:cNvGrpSpPr>
          <p:nvPr/>
        </p:nvGrpSpPr>
        <p:grpSpPr bwMode="auto">
          <a:xfrm>
            <a:off x="22225" y="3930650"/>
            <a:ext cx="5772150" cy="2927350"/>
            <a:chOff x="59" y="2476"/>
            <a:chExt cx="3636" cy="1844"/>
          </a:xfrm>
        </p:grpSpPr>
        <p:sp>
          <p:nvSpPr>
            <p:cNvPr id="21521" name="Rectangle 9">
              <a:extLst>
                <a:ext uri="{FF2B5EF4-FFF2-40B4-BE49-F238E27FC236}">
                  <a16:creationId xmlns:a16="http://schemas.microsoft.com/office/drawing/2014/main" id="{972124A3-5BC2-1A45-9F61-0B451AF58934}"/>
                </a:ext>
              </a:extLst>
            </p:cNvPr>
            <p:cNvSpPr>
              <a:spLocks noChangeArrowheads="1"/>
            </p:cNvSpPr>
            <p:nvPr/>
          </p:nvSpPr>
          <p:spPr bwMode="auto">
            <a:xfrm>
              <a:off x="59" y="3376"/>
              <a:ext cx="69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b="1">
                  <a:solidFill>
                    <a:srgbClr val="000000"/>
                  </a:solidFill>
                </a:rPr>
                <a:t>centromere</a:t>
              </a:r>
              <a:endParaRPr lang="en-US" altLang="en-US" sz="1600" b="1"/>
            </a:p>
          </p:txBody>
        </p:sp>
        <p:sp>
          <p:nvSpPr>
            <p:cNvPr id="21522" name="Line 10">
              <a:extLst>
                <a:ext uri="{FF2B5EF4-FFF2-40B4-BE49-F238E27FC236}">
                  <a16:creationId xmlns:a16="http://schemas.microsoft.com/office/drawing/2014/main" id="{CE51167E-ED4E-4546-B39F-B391F6B4EC46}"/>
                </a:ext>
              </a:extLst>
            </p:cNvPr>
            <p:cNvSpPr>
              <a:spLocks noChangeShapeType="1"/>
            </p:cNvSpPr>
            <p:nvPr/>
          </p:nvSpPr>
          <p:spPr bwMode="auto">
            <a:xfrm flipV="1">
              <a:off x="480" y="3230"/>
              <a:ext cx="376" cy="19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23" name="Rectangle 11">
              <a:extLst>
                <a:ext uri="{FF2B5EF4-FFF2-40B4-BE49-F238E27FC236}">
                  <a16:creationId xmlns:a16="http://schemas.microsoft.com/office/drawing/2014/main" id="{697CCE4C-3C03-F547-821F-4B5456BF9725}"/>
                </a:ext>
              </a:extLst>
            </p:cNvPr>
            <p:cNvSpPr>
              <a:spLocks noChangeArrowheads="1"/>
            </p:cNvSpPr>
            <p:nvPr/>
          </p:nvSpPr>
          <p:spPr bwMode="auto">
            <a:xfrm>
              <a:off x="2400" y="2476"/>
              <a:ext cx="1295"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600" b="1">
                  <a:solidFill>
                    <a:srgbClr val="000000"/>
                  </a:solidFill>
                </a:rPr>
                <a:t>sister chromatids </a:t>
              </a:r>
            </a:p>
          </p:txBody>
        </p:sp>
        <p:grpSp>
          <p:nvGrpSpPr>
            <p:cNvPr id="21524" name="Group 21">
              <a:extLst>
                <a:ext uri="{FF2B5EF4-FFF2-40B4-BE49-F238E27FC236}">
                  <a16:creationId xmlns:a16="http://schemas.microsoft.com/office/drawing/2014/main" id="{221299AD-2D16-C24A-98E3-2F4C170EB582}"/>
                </a:ext>
              </a:extLst>
            </p:cNvPr>
            <p:cNvGrpSpPr>
              <a:grpSpLocks/>
            </p:cNvGrpSpPr>
            <p:nvPr/>
          </p:nvGrpSpPr>
          <p:grpSpPr bwMode="auto">
            <a:xfrm flipV="1">
              <a:off x="2496" y="2601"/>
              <a:ext cx="336" cy="65"/>
              <a:chOff x="1846" y="3726"/>
              <a:chExt cx="588" cy="199"/>
            </a:xfrm>
          </p:grpSpPr>
          <p:grpSp>
            <p:nvGrpSpPr>
              <p:cNvPr id="21547" name="Group 12">
                <a:extLst>
                  <a:ext uri="{FF2B5EF4-FFF2-40B4-BE49-F238E27FC236}">
                    <a16:creationId xmlns:a16="http://schemas.microsoft.com/office/drawing/2014/main" id="{E4FFD933-D59D-2C4F-8648-F28AEC839A6A}"/>
                  </a:ext>
                </a:extLst>
              </p:cNvPr>
              <p:cNvGrpSpPr>
                <a:grpSpLocks/>
              </p:cNvGrpSpPr>
              <p:nvPr/>
            </p:nvGrpSpPr>
            <p:grpSpPr bwMode="auto">
              <a:xfrm>
                <a:off x="2251" y="3726"/>
                <a:ext cx="183" cy="43"/>
                <a:chOff x="3926" y="3102"/>
                <a:chExt cx="183" cy="43"/>
              </a:xfrm>
            </p:grpSpPr>
            <p:sp>
              <p:nvSpPr>
                <p:cNvPr id="21553" name="Line 13">
                  <a:extLst>
                    <a:ext uri="{FF2B5EF4-FFF2-40B4-BE49-F238E27FC236}">
                      <a16:creationId xmlns:a16="http://schemas.microsoft.com/office/drawing/2014/main" id="{6CE409BF-80FD-1145-AD40-E3F759E509DB}"/>
                    </a:ext>
                  </a:extLst>
                </p:cNvPr>
                <p:cNvSpPr>
                  <a:spLocks noChangeShapeType="1"/>
                </p:cNvSpPr>
                <p:nvPr/>
              </p:nvSpPr>
              <p:spPr bwMode="auto">
                <a:xfrm flipV="1">
                  <a:off x="4108" y="3102"/>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54" name="Line 14">
                  <a:extLst>
                    <a:ext uri="{FF2B5EF4-FFF2-40B4-BE49-F238E27FC236}">
                      <a16:creationId xmlns:a16="http://schemas.microsoft.com/office/drawing/2014/main" id="{385341B7-AB91-BE40-B6E6-C1D739B5C13C}"/>
                    </a:ext>
                  </a:extLst>
                </p:cNvPr>
                <p:cNvSpPr>
                  <a:spLocks noChangeShapeType="1"/>
                </p:cNvSpPr>
                <p:nvPr/>
              </p:nvSpPr>
              <p:spPr bwMode="auto">
                <a:xfrm>
                  <a:off x="3926" y="3144"/>
                  <a:ext cx="18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55" name="Line 15">
                  <a:extLst>
                    <a:ext uri="{FF2B5EF4-FFF2-40B4-BE49-F238E27FC236}">
                      <a16:creationId xmlns:a16="http://schemas.microsoft.com/office/drawing/2014/main" id="{B15AD670-AF14-D34B-A90D-B266CE9A9458}"/>
                    </a:ext>
                  </a:extLst>
                </p:cNvPr>
                <p:cNvSpPr>
                  <a:spLocks noChangeShapeType="1"/>
                </p:cNvSpPr>
                <p:nvPr/>
              </p:nvSpPr>
              <p:spPr bwMode="auto">
                <a:xfrm>
                  <a:off x="3926" y="3102"/>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1548" name="Group 16">
                <a:extLst>
                  <a:ext uri="{FF2B5EF4-FFF2-40B4-BE49-F238E27FC236}">
                    <a16:creationId xmlns:a16="http://schemas.microsoft.com/office/drawing/2014/main" id="{1EB299DC-1189-1E49-9854-C4527D52727D}"/>
                  </a:ext>
                </a:extLst>
              </p:cNvPr>
              <p:cNvGrpSpPr>
                <a:grpSpLocks/>
              </p:cNvGrpSpPr>
              <p:nvPr/>
            </p:nvGrpSpPr>
            <p:grpSpPr bwMode="auto">
              <a:xfrm>
                <a:off x="1846" y="3726"/>
                <a:ext cx="191" cy="43"/>
                <a:chOff x="3521" y="3102"/>
                <a:chExt cx="191" cy="43"/>
              </a:xfrm>
            </p:grpSpPr>
            <p:sp>
              <p:nvSpPr>
                <p:cNvPr id="21550" name="Line 17">
                  <a:extLst>
                    <a:ext uri="{FF2B5EF4-FFF2-40B4-BE49-F238E27FC236}">
                      <a16:creationId xmlns:a16="http://schemas.microsoft.com/office/drawing/2014/main" id="{64EBF43E-60FE-D844-B295-8DC7D130C7A6}"/>
                    </a:ext>
                  </a:extLst>
                </p:cNvPr>
                <p:cNvSpPr>
                  <a:spLocks noChangeShapeType="1"/>
                </p:cNvSpPr>
                <p:nvPr/>
              </p:nvSpPr>
              <p:spPr bwMode="auto">
                <a:xfrm flipV="1">
                  <a:off x="3711" y="3102"/>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51" name="Line 18">
                  <a:extLst>
                    <a:ext uri="{FF2B5EF4-FFF2-40B4-BE49-F238E27FC236}">
                      <a16:creationId xmlns:a16="http://schemas.microsoft.com/office/drawing/2014/main" id="{CEAEE273-96AE-1342-9779-0EE5D16779D5}"/>
                    </a:ext>
                  </a:extLst>
                </p:cNvPr>
                <p:cNvSpPr>
                  <a:spLocks noChangeShapeType="1"/>
                </p:cNvSpPr>
                <p:nvPr/>
              </p:nvSpPr>
              <p:spPr bwMode="auto">
                <a:xfrm>
                  <a:off x="3521" y="3144"/>
                  <a:ext cx="19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52" name="Line 19">
                  <a:extLst>
                    <a:ext uri="{FF2B5EF4-FFF2-40B4-BE49-F238E27FC236}">
                      <a16:creationId xmlns:a16="http://schemas.microsoft.com/office/drawing/2014/main" id="{56AA6321-2AEB-094E-8945-45D31BFDB704}"/>
                    </a:ext>
                  </a:extLst>
                </p:cNvPr>
                <p:cNvSpPr>
                  <a:spLocks noChangeShapeType="1"/>
                </p:cNvSpPr>
                <p:nvPr/>
              </p:nvSpPr>
              <p:spPr bwMode="auto">
                <a:xfrm>
                  <a:off x="3521" y="3102"/>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549" name="Freeform 20">
                <a:extLst>
                  <a:ext uri="{FF2B5EF4-FFF2-40B4-BE49-F238E27FC236}">
                    <a16:creationId xmlns:a16="http://schemas.microsoft.com/office/drawing/2014/main" id="{237242B8-FBB7-CB4C-BA29-1745B35B9DFC}"/>
                  </a:ext>
                </a:extLst>
              </p:cNvPr>
              <p:cNvSpPr>
                <a:spLocks/>
              </p:cNvSpPr>
              <p:nvPr/>
            </p:nvSpPr>
            <p:spPr bwMode="auto">
              <a:xfrm>
                <a:off x="1937" y="3768"/>
                <a:ext cx="413" cy="157"/>
              </a:xfrm>
              <a:custGeom>
                <a:avLst/>
                <a:gdLst>
                  <a:gd name="T0" fmla="*/ 413 w 413"/>
                  <a:gd name="T1" fmla="*/ 0 h 157"/>
                  <a:gd name="T2" fmla="*/ 207 w 413"/>
                  <a:gd name="T3" fmla="*/ 157 h 157"/>
                  <a:gd name="T4" fmla="*/ 0 w 413"/>
                  <a:gd name="T5" fmla="*/ 0 h 157"/>
                  <a:gd name="T6" fmla="*/ 0 60000 65536"/>
                  <a:gd name="T7" fmla="*/ 0 60000 65536"/>
                  <a:gd name="T8" fmla="*/ 0 60000 65536"/>
                  <a:gd name="T9" fmla="*/ 0 w 413"/>
                  <a:gd name="T10" fmla="*/ 0 h 157"/>
                  <a:gd name="T11" fmla="*/ 413 w 413"/>
                  <a:gd name="T12" fmla="*/ 157 h 157"/>
                </a:gdLst>
                <a:ahLst/>
                <a:cxnLst>
                  <a:cxn ang="T6">
                    <a:pos x="T0" y="T1"/>
                  </a:cxn>
                  <a:cxn ang="T7">
                    <a:pos x="T2" y="T3"/>
                  </a:cxn>
                  <a:cxn ang="T8">
                    <a:pos x="T4" y="T5"/>
                  </a:cxn>
                </a:cxnLst>
                <a:rect l="T9" t="T10" r="T11" b="T12"/>
                <a:pathLst>
                  <a:path w="413" h="157">
                    <a:moveTo>
                      <a:pt x="413" y="0"/>
                    </a:moveTo>
                    <a:lnTo>
                      <a:pt x="207" y="157"/>
                    </a:lnTo>
                    <a:lnTo>
                      <a:pt x="0" y="0"/>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21525" name="Rectangle 22">
              <a:extLst>
                <a:ext uri="{FF2B5EF4-FFF2-40B4-BE49-F238E27FC236}">
                  <a16:creationId xmlns:a16="http://schemas.microsoft.com/office/drawing/2014/main" id="{3C154868-4788-AE42-BE9E-12A90CF967FC}"/>
                </a:ext>
              </a:extLst>
            </p:cNvPr>
            <p:cNvSpPr>
              <a:spLocks noChangeArrowheads="1"/>
            </p:cNvSpPr>
            <p:nvPr/>
          </p:nvSpPr>
          <p:spPr bwMode="auto">
            <a:xfrm>
              <a:off x="576" y="4010"/>
              <a:ext cx="953" cy="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600" b="1">
                  <a:solidFill>
                    <a:srgbClr val="000000"/>
                  </a:solidFill>
                </a:rPr>
                <a:t>single-stranded</a:t>
              </a:r>
            </a:p>
            <a:p>
              <a:pPr eaLnBrk="1" hangingPunct="1">
                <a:lnSpc>
                  <a:spcPct val="85000"/>
                </a:lnSpc>
              </a:pPr>
              <a:r>
                <a:rPr lang="en-US" altLang="en-US" sz="1600" b="1">
                  <a:solidFill>
                    <a:srgbClr val="000000"/>
                  </a:solidFill>
                </a:rPr>
                <a:t>chromosomes</a:t>
              </a:r>
              <a:endParaRPr lang="en-US" altLang="en-US" sz="1600" b="1"/>
            </a:p>
          </p:txBody>
        </p:sp>
        <p:grpSp>
          <p:nvGrpSpPr>
            <p:cNvPr id="21526" name="Group 32">
              <a:extLst>
                <a:ext uri="{FF2B5EF4-FFF2-40B4-BE49-F238E27FC236}">
                  <a16:creationId xmlns:a16="http://schemas.microsoft.com/office/drawing/2014/main" id="{1621D9F0-50A2-EF49-BD42-8E93BD297859}"/>
                </a:ext>
              </a:extLst>
            </p:cNvPr>
            <p:cNvGrpSpPr>
              <a:grpSpLocks/>
            </p:cNvGrpSpPr>
            <p:nvPr/>
          </p:nvGrpSpPr>
          <p:grpSpPr bwMode="auto">
            <a:xfrm flipV="1">
              <a:off x="797" y="3851"/>
              <a:ext cx="451" cy="159"/>
              <a:chOff x="4357" y="2669"/>
              <a:chExt cx="876" cy="199"/>
            </a:xfrm>
          </p:grpSpPr>
          <p:grpSp>
            <p:nvGrpSpPr>
              <p:cNvPr id="21538" name="Group 23">
                <a:extLst>
                  <a:ext uri="{FF2B5EF4-FFF2-40B4-BE49-F238E27FC236}">
                    <a16:creationId xmlns:a16="http://schemas.microsoft.com/office/drawing/2014/main" id="{FE40E550-CEE9-114D-9890-3D92CF395EC0}"/>
                  </a:ext>
                </a:extLst>
              </p:cNvPr>
              <p:cNvGrpSpPr>
                <a:grpSpLocks/>
              </p:cNvGrpSpPr>
              <p:nvPr/>
            </p:nvGrpSpPr>
            <p:grpSpPr bwMode="auto">
              <a:xfrm>
                <a:off x="5042" y="2827"/>
                <a:ext cx="191" cy="41"/>
                <a:chOff x="1852" y="1095"/>
                <a:chExt cx="191" cy="41"/>
              </a:xfrm>
            </p:grpSpPr>
            <p:sp>
              <p:nvSpPr>
                <p:cNvPr id="21544" name="Line 24">
                  <a:extLst>
                    <a:ext uri="{FF2B5EF4-FFF2-40B4-BE49-F238E27FC236}">
                      <a16:creationId xmlns:a16="http://schemas.microsoft.com/office/drawing/2014/main" id="{5E3A5B53-F161-7540-908D-0300F9817CAF}"/>
                    </a:ext>
                  </a:extLst>
                </p:cNvPr>
                <p:cNvSpPr>
                  <a:spLocks noChangeShapeType="1"/>
                </p:cNvSpPr>
                <p:nvPr/>
              </p:nvSpPr>
              <p:spPr bwMode="auto">
                <a:xfrm>
                  <a:off x="2042" y="109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45" name="Line 25">
                  <a:extLst>
                    <a:ext uri="{FF2B5EF4-FFF2-40B4-BE49-F238E27FC236}">
                      <a16:creationId xmlns:a16="http://schemas.microsoft.com/office/drawing/2014/main" id="{CBD0897A-3371-E54A-B3F0-3AAA858C52CD}"/>
                    </a:ext>
                  </a:extLst>
                </p:cNvPr>
                <p:cNvSpPr>
                  <a:spLocks noChangeShapeType="1"/>
                </p:cNvSpPr>
                <p:nvPr/>
              </p:nvSpPr>
              <p:spPr bwMode="auto">
                <a:xfrm>
                  <a:off x="1852" y="1095"/>
                  <a:ext cx="19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46" name="Line 26">
                  <a:extLst>
                    <a:ext uri="{FF2B5EF4-FFF2-40B4-BE49-F238E27FC236}">
                      <a16:creationId xmlns:a16="http://schemas.microsoft.com/office/drawing/2014/main" id="{6E2720CC-3F81-D04B-B377-362A2B1CF3E9}"/>
                    </a:ext>
                  </a:extLst>
                </p:cNvPr>
                <p:cNvSpPr>
                  <a:spLocks noChangeShapeType="1"/>
                </p:cNvSpPr>
                <p:nvPr/>
              </p:nvSpPr>
              <p:spPr bwMode="auto">
                <a:xfrm flipV="1">
                  <a:off x="1852" y="109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1539" name="Group 27">
                <a:extLst>
                  <a:ext uri="{FF2B5EF4-FFF2-40B4-BE49-F238E27FC236}">
                    <a16:creationId xmlns:a16="http://schemas.microsoft.com/office/drawing/2014/main" id="{6A7F504F-C754-0B44-BA1E-2A8F9717F2D4}"/>
                  </a:ext>
                </a:extLst>
              </p:cNvPr>
              <p:cNvGrpSpPr>
                <a:grpSpLocks/>
              </p:cNvGrpSpPr>
              <p:nvPr/>
            </p:nvGrpSpPr>
            <p:grpSpPr bwMode="auto">
              <a:xfrm>
                <a:off x="4357" y="2827"/>
                <a:ext cx="191" cy="41"/>
                <a:chOff x="1167" y="1095"/>
                <a:chExt cx="191" cy="41"/>
              </a:xfrm>
            </p:grpSpPr>
            <p:sp>
              <p:nvSpPr>
                <p:cNvPr id="21541" name="Line 28">
                  <a:extLst>
                    <a:ext uri="{FF2B5EF4-FFF2-40B4-BE49-F238E27FC236}">
                      <a16:creationId xmlns:a16="http://schemas.microsoft.com/office/drawing/2014/main" id="{27206B2C-DEC5-0C4D-A134-29B132FCD6A5}"/>
                    </a:ext>
                  </a:extLst>
                </p:cNvPr>
                <p:cNvSpPr>
                  <a:spLocks noChangeShapeType="1"/>
                </p:cNvSpPr>
                <p:nvPr/>
              </p:nvSpPr>
              <p:spPr bwMode="auto">
                <a:xfrm>
                  <a:off x="1357" y="109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42" name="Line 29">
                  <a:extLst>
                    <a:ext uri="{FF2B5EF4-FFF2-40B4-BE49-F238E27FC236}">
                      <a16:creationId xmlns:a16="http://schemas.microsoft.com/office/drawing/2014/main" id="{2E19B7EE-58F5-8F48-B5CB-57430256A69E}"/>
                    </a:ext>
                  </a:extLst>
                </p:cNvPr>
                <p:cNvSpPr>
                  <a:spLocks noChangeShapeType="1"/>
                </p:cNvSpPr>
                <p:nvPr/>
              </p:nvSpPr>
              <p:spPr bwMode="auto">
                <a:xfrm>
                  <a:off x="1167" y="1095"/>
                  <a:ext cx="19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43" name="Line 30">
                  <a:extLst>
                    <a:ext uri="{FF2B5EF4-FFF2-40B4-BE49-F238E27FC236}">
                      <a16:creationId xmlns:a16="http://schemas.microsoft.com/office/drawing/2014/main" id="{32B51627-5514-8942-918C-8DC0C9873B5A}"/>
                    </a:ext>
                  </a:extLst>
                </p:cNvPr>
                <p:cNvSpPr>
                  <a:spLocks noChangeShapeType="1"/>
                </p:cNvSpPr>
                <p:nvPr/>
              </p:nvSpPr>
              <p:spPr bwMode="auto">
                <a:xfrm flipV="1">
                  <a:off x="1167" y="109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540" name="Freeform 31">
                <a:extLst>
                  <a:ext uri="{FF2B5EF4-FFF2-40B4-BE49-F238E27FC236}">
                    <a16:creationId xmlns:a16="http://schemas.microsoft.com/office/drawing/2014/main" id="{14AAC471-D6EB-D842-B87E-EE9C5E47184F}"/>
                  </a:ext>
                </a:extLst>
              </p:cNvPr>
              <p:cNvSpPr>
                <a:spLocks/>
              </p:cNvSpPr>
              <p:nvPr/>
            </p:nvSpPr>
            <p:spPr bwMode="auto">
              <a:xfrm>
                <a:off x="4456" y="2669"/>
                <a:ext cx="677" cy="157"/>
              </a:xfrm>
              <a:custGeom>
                <a:avLst/>
                <a:gdLst>
                  <a:gd name="T0" fmla="*/ 0 w 677"/>
                  <a:gd name="T1" fmla="*/ 157 h 157"/>
                  <a:gd name="T2" fmla="*/ 355 w 677"/>
                  <a:gd name="T3" fmla="*/ 0 h 157"/>
                  <a:gd name="T4" fmla="*/ 677 w 677"/>
                  <a:gd name="T5" fmla="*/ 157 h 157"/>
                  <a:gd name="T6" fmla="*/ 0 60000 65536"/>
                  <a:gd name="T7" fmla="*/ 0 60000 65536"/>
                  <a:gd name="T8" fmla="*/ 0 60000 65536"/>
                  <a:gd name="T9" fmla="*/ 0 w 677"/>
                  <a:gd name="T10" fmla="*/ 0 h 157"/>
                  <a:gd name="T11" fmla="*/ 677 w 677"/>
                  <a:gd name="T12" fmla="*/ 157 h 157"/>
                </a:gdLst>
                <a:ahLst/>
                <a:cxnLst>
                  <a:cxn ang="T6">
                    <a:pos x="T0" y="T1"/>
                  </a:cxn>
                  <a:cxn ang="T7">
                    <a:pos x="T2" y="T3"/>
                  </a:cxn>
                  <a:cxn ang="T8">
                    <a:pos x="T4" y="T5"/>
                  </a:cxn>
                </a:cxnLst>
                <a:rect l="T9" t="T10" r="T11" b="T12"/>
                <a:pathLst>
                  <a:path w="677" h="157">
                    <a:moveTo>
                      <a:pt x="0" y="157"/>
                    </a:moveTo>
                    <a:lnTo>
                      <a:pt x="355" y="0"/>
                    </a:lnTo>
                    <a:lnTo>
                      <a:pt x="677" y="157"/>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21527" name="Rectangle 33">
              <a:extLst>
                <a:ext uri="{FF2B5EF4-FFF2-40B4-BE49-F238E27FC236}">
                  <a16:creationId xmlns:a16="http://schemas.microsoft.com/office/drawing/2014/main" id="{EF67F123-A503-6E41-A272-1C7A6984D5F9}"/>
                </a:ext>
              </a:extLst>
            </p:cNvPr>
            <p:cNvSpPr>
              <a:spLocks noChangeArrowheads="1"/>
            </p:cNvSpPr>
            <p:nvPr/>
          </p:nvSpPr>
          <p:spPr bwMode="auto">
            <a:xfrm>
              <a:off x="1973" y="4058"/>
              <a:ext cx="1003" cy="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600" b="1">
                  <a:solidFill>
                    <a:srgbClr val="000000"/>
                  </a:solidFill>
                </a:rPr>
                <a:t>double-stranded</a:t>
              </a:r>
            </a:p>
            <a:p>
              <a:pPr eaLnBrk="1" hangingPunct="1">
                <a:lnSpc>
                  <a:spcPct val="85000"/>
                </a:lnSpc>
              </a:pPr>
              <a:r>
                <a:rPr lang="en-US" altLang="en-US" sz="1600" b="1">
                  <a:solidFill>
                    <a:srgbClr val="000000"/>
                  </a:solidFill>
                </a:rPr>
                <a:t>chromosomes</a:t>
              </a:r>
              <a:endParaRPr lang="en-US" altLang="en-US" sz="1600" b="1"/>
            </a:p>
          </p:txBody>
        </p:sp>
        <p:grpSp>
          <p:nvGrpSpPr>
            <p:cNvPr id="21528" name="Group 44">
              <a:extLst>
                <a:ext uri="{FF2B5EF4-FFF2-40B4-BE49-F238E27FC236}">
                  <a16:creationId xmlns:a16="http://schemas.microsoft.com/office/drawing/2014/main" id="{1BA6C753-BC7F-7E43-B435-6262314F5B40}"/>
                </a:ext>
              </a:extLst>
            </p:cNvPr>
            <p:cNvGrpSpPr>
              <a:grpSpLocks/>
            </p:cNvGrpSpPr>
            <p:nvPr/>
          </p:nvGrpSpPr>
          <p:grpSpPr bwMode="auto">
            <a:xfrm flipV="1">
              <a:off x="2064" y="3770"/>
              <a:ext cx="768" cy="297"/>
              <a:chOff x="3480" y="748"/>
              <a:chExt cx="1372" cy="297"/>
            </a:xfrm>
          </p:grpSpPr>
          <p:grpSp>
            <p:nvGrpSpPr>
              <p:cNvPr id="21529" name="Group 45">
                <a:extLst>
                  <a:ext uri="{FF2B5EF4-FFF2-40B4-BE49-F238E27FC236}">
                    <a16:creationId xmlns:a16="http://schemas.microsoft.com/office/drawing/2014/main" id="{E4B648F9-3B57-CA43-98CC-80E7EBFD2B02}"/>
                  </a:ext>
                </a:extLst>
              </p:cNvPr>
              <p:cNvGrpSpPr>
                <a:grpSpLocks/>
              </p:cNvGrpSpPr>
              <p:nvPr/>
            </p:nvGrpSpPr>
            <p:grpSpPr bwMode="auto">
              <a:xfrm>
                <a:off x="3480" y="988"/>
                <a:ext cx="538" cy="57"/>
                <a:chOff x="3480" y="988"/>
                <a:chExt cx="538" cy="57"/>
              </a:xfrm>
            </p:grpSpPr>
            <p:sp>
              <p:nvSpPr>
                <p:cNvPr id="21535" name="Line 46">
                  <a:extLst>
                    <a:ext uri="{FF2B5EF4-FFF2-40B4-BE49-F238E27FC236}">
                      <a16:creationId xmlns:a16="http://schemas.microsoft.com/office/drawing/2014/main" id="{BEFA9B33-21F9-C142-92D2-45D4ED4A4478}"/>
                    </a:ext>
                  </a:extLst>
                </p:cNvPr>
                <p:cNvSpPr>
                  <a:spLocks noChangeShapeType="1"/>
                </p:cNvSpPr>
                <p:nvPr/>
              </p:nvSpPr>
              <p:spPr bwMode="auto">
                <a:xfrm>
                  <a:off x="4017" y="988"/>
                  <a:ext cx="1" cy="5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6" name="Line 47">
                  <a:extLst>
                    <a:ext uri="{FF2B5EF4-FFF2-40B4-BE49-F238E27FC236}">
                      <a16:creationId xmlns:a16="http://schemas.microsoft.com/office/drawing/2014/main" id="{E8C67EC0-3716-3B47-9E4B-010542086FB7}"/>
                    </a:ext>
                  </a:extLst>
                </p:cNvPr>
                <p:cNvSpPr>
                  <a:spLocks noChangeShapeType="1"/>
                </p:cNvSpPr>
                <p:nvPr/>
              </p:nvSpPr>
              <p:spPr bwMode="auto">
                <a:xfrm>
                  <a:off x="3480" y="988"/>
                  <a:ext cx="53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7" name="Line 48">
                  <a:extLst>
                    <a:ext uri="{FF2B5EF4-FFF2-40B4-BE49-F238E27FC236}">
                      <a16:creationId xmlns:a16="http://schemas.microsoft.com/office/drawing/2014/main" id="{A9D75A30-2501-9842-8F66-A13CDA0FB3AC}"/>
                    </a:ext>
                  </a:extLst>
                </p:cNvPr>
                <p:cNvSpPr>
                  <a:spLocks noChangeShapeType="1"/>
                </p:cNvSpPr>
                <p:nvPr/>
              </p:nvSpPr>
              <p:spPr bwMode="auto">
                <a:xfrm flipV="1">
                  <a:off x="3480" y="988"/>
                  <a:ext cx="1" cy="5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1530" name="Group 49">
                <a:extLst>
                  <a:ext uri="{FF2B5EF4-FFF2-40B4-BE49-F238E27FC236}">
                    <a16:creationId xmlns:a16="http://schemas.microsoft.com/office/drawing/2014/main" id="{7CD6557C-6D83-E44D-9F24-BBFECBC1ED9B}"/>
                  </a:ext>
                </a:extLst>
              </p:cNvPr>
              <p:cNvGrpSpPr>
                <a:grpSpLocks/>
              </p:cNvGrpSpPr>
              <p:nvPr/>
            </p:nvGrpSpPr>
            <p:grpSpPr bwMode="auto">
              <a:xfrm>
                <a:off x="4322" y="988"/>
                <a:ext cx="530" cy="57"/>
                <a:chOff x="4322" y="988"/>
                <a:chExt cx="530" cy="57"/>
              </a:xfrm>
            </p:grpSpPr>
            <p:sp>
              <p:nvSpPr>
                <p:cNvPr id="21532" name="Line 50">
                  <a:extLst>
                    <a:ext uri="{FF2B5EF4-FFF2-40B4-BE49-F238E27FC236}">
                      <a16:creationId xmlns:a16="http://schemas.microsoft.com/office/drawing/2014/main" id="{FE7A2FE2-B8D2-A84A-929A-3578D9CEA16C}"/>
                    </a:ext>
                  </a:extLst>
                </p:cNvPr>
                <p:cNvSpPr>
                  <a:spLocks noChangeShapeType="1"/>
                </p:cNvSpPr>
                <p:nvPr/>
              </p:nvSpPr>
              <p:spPr bwMode="auto">
                <a:xfrm>
                  <a:off x="4851" y="988"/>
                  <a:ext cx="1" cy="5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3" name="Line 51">
                  <a:extLst>
                    <a:ext uri="{FF2B5EF4-FFF2-40B4-BE49-F238E27FC236}">
                      <a16:creationId xmlns:a16="http://schemas.microsoft.com/office/drawing/2014/main" id="{A003B38A-52BD-A149-A954-65F9B66F5E2F}"/>
                    </a:ext>
                  </a:extLst>
                </p:cNvPr>
                <p:cNvSpPr>
                  <a:spLocks noChangeShapeType="1"/>
                </p:cNvSpPr>
                <p:nvPr/>
              </p:nvSpPr>
              <p:spPr bwMode="auto">
                <a:xfrm>
                  <a:off x="4322" y="988"/>
                  <a:ext cx="529"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4" name="Line 52">
                  <a:extLst>
                    <a:ext uri="{FF2B5EF4-FFF2-40B4-BE49-F238E27FC236}">
                      <a16:creationId xmlns:a16="http://schemas.microsoft.com/office/drawing/2014/main" id="{A28D119D-8B21-E045-9D86-01471E709D6C}"/>
                    </a:ext>
                  </a:extLst>
                </p:cNvPr>
                <p:cNvSpPr>
                  <a:spLocks noChangeShapeType="1"/>
                </p:cNvSpPr>
                <p:nvPr/>
              </p:nvSpPr>
              <p:spPr bwMode="auto">
                <a:xfrm flipV="1">
                  <a:off x="4322" y="988"/>
                  <a:ext cx="1" cy="5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531" name="Freeform 53">
                <a:extLst>
                  <a:ext uri="{FF2B5EF4-FFF2-40B4-BE49-F238E27FC236}">
                    <a16:creationId xmlns:a16="http://schemas.microsoft.com/office/drawing/2014/main" id="{7C56B10F-5D20-5946-AB4E-545115EEAFBF}"/>
                  </a:ext>
                </a:extLst>
              </p:cNvPr>
              <p:cNvSpPr>
                <a:spLocks/>
              </p:cNvSpPr>
              <p:nvPr/>
            </p:nvSpPr>
            <p:spPr bwMode="auto">
              <a:xfrm>
                <a:off x="3686" y="748"/>
                <a:ext cx="901" cy="240"/>
              </a:xfrm>
              <a:custGeom>
                <a:avLst/>
                <a:gdLst>
                  <a:gd name="T0" fmla="*/ 901 w 901"/>
                  <a:gd name="T1" fmla="*/ 240 h 240"/>
                  <a:gd name="T2" fmla="*/ 496 w 901"/>
                  <a:gd name="T3" fmla="*/ 0 h 240"/>
                  <a:gd name="T4" fmla="*/ 0 w 901"/>
                  <a:gd name="T5" fmla="*/ 240 h 240"/>
                  <a:gd name="T6" fmla="*/ 0 60000 65536"/>
                  <a:gd name="T7" fmla="*/ 0 60000 65536"/>
                  <a:gd name="T8" fmla="*/ 0 60000 65536"/>
                  <a:gd name="T9" fmla="*/ 0 w 901"/>
                  <a:gd name="T10" fmla="*/ 0 h 240"/>
                  <a:gd name="T11" fmla="*/ 901 w 901"/>
                  <a:gd name="T12" fmla="*/ 240 h 240"/>
                </a:gdLst>
                <a:ahLst/>
                <a:cxnLst>
                  <a:cxn ang="T6">
                    <a:pos x="T0" y="T1"/>
                  </a:cxn>
                  <a:cxn ang="T7">
                    <a:pos x="T2" y="T3"/>
                  </a:cxn>
                  <a:cxn ang="T8">
                    <a:pos x="T4" y="T5"/>
                  </a:cxn>
                </a:cxnLst>
                <a:rect l="T9" t="T10" r="T11" b="T12"/>
                <a:pathLst>
                  <a:path w="901" h="240">
                    <a:moveTo>
                      <a:pt x="901" y="240"/>
                    </a:moveTo>
                    <a:lnTo>
                      <a:pt x="496" y="0"/>
                    </a:lnTo>
                    <a:lnTo>
                      <a:pt x="0" y="240"/>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grpSp>
        <p:nvGrpSpPr>
          <p:cNvPr id="13" name="Group 67">
            <a:extLst>
              <a:ext uri="{FF2B5EF4-FFF2-40B4-BE49-F238E27FC236}">
                <a16:creationId xmlns:a16="http://schemas.microsoft.com/office/drawing/2014/main" id="{434FE39D-6CA5-194B-BAA1-6FBBD2EE27C4}"/>
              </a:ext>
            </a:extLst>
          </p:cNvPr>
          <p:cNvGrpSpPr>
            <a:grpSpLocks/>
          </p:cNvGrpSpPr>
          <p:nvPr/>
        </p:nvGrpSpPr>
        <p:grpSpPr bwMode="auto">
          <a:xfrm>
            <a:off x="6034088" y="4246563"/>
            <a:ext cx="2436812" cy="1849437"/>
            <a:chOff x="3931" y="2625"/>
            <a:chExt cx="1535" cy="1165"/>
          </a:xfrm>
        </p:grpSpPr>
        <p:pic>
          <p:nvPicPr>
            <p:cNvPr id="21517" name="Picture 57" descr="11_08">
              <a:extLst>
                <a:ext uri="{FF2B5EF4-FFF2-40B4-BE49-F238E27FC236}">
                  <a16:creationId xmlns:a16="http://schemas.microsoft.com/office/drawing/2014/main" id="{FBE07EB9-50FB-C443-88EA-1AD9DDBDF8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7999" t="24001" r="76500" b="22501"/>
            <a:stretch>
              <a:fillRect/>
            </a:stretch>
          </p:blipFill>
          <p:spPr bwMode="auto">
            <a:xfrm>
              <a:off x="3931" y="2625"/>
              <a:ext cx="160" cy="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59" descr="11_08">
              <a:extLst>
                <a:ext uri="{FF2B5EF4-FFF2-40B4-BE49-F238E27FC236}">
                  <a16:creationId xmlns:a16="http://schemas.microsoft.com/office/drawing/2014/main" id="{E2C7BF4C-8C57-AE40-BC82-86CE5CDFC8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7999" t="24001" r="76500" b="22501"/>
            <a:stretch>
              <a:fillRect/>
            </a:stretch>
          </p:blipFill>
          <p:spPr bwMode="auto">
            <a:xfrm flipH="1">
              <a:off x="4336" y="2625"/>
              <a:ext cx="160" cy="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61" descr="11_08">
              <a:extLst>
                <a:ext uri="{FF2B5EF4-FFF2-40B4-BE49-F238E27FC236}">
                  <a16:creationId xmlns:a16="http://schemas.microsoft.com/office/drawing/2014/main" id="{EF6E54A3-2326-554D-A1C6-E8F93ED1E9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8125" t="24001" r="64125" b="22501"/>
            <a:stretch>
              <a:fillRect/>
            </a:stretch>
          </p:blipFill>
          <p:spPr bwMode="auto">
            <a:xfrm>
              <a:off x="5240" y="2625"/>
              <a:ext cx="226" cy="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62" descr="11_08">
              <a:extLst>
                <a:ext uri="{FF2B5EF4-FFF2-40B4-BE49-F238E27FC236}">
                  <a16:creationId xmlns:a16="http://schemas.microsoft.com/office/drawing/2014/main" id="{DE1962B7-8CCE-B940-8E02-C1FDA71C62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8125" t="24001" r="64125" b="22501"/>
            <a:stretch>
              <a:fillRect/>
            </a:stretch>
          </p:blipFill>
          <p:spPr bwMode="auto">
            <a:xfrm flipH="1">
              <a:off x="4759" y="2625"/>
              <a:ext cx="226" cy="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7072" name="AutoShape 64">
            <a:extLst>
              <a:ext uri="{FF2B5EF4-FFF2-40B4-BE49-F238E27FC236}">
                <a16:creationId xmlns:a16="http://schemas.microsoft.com/office/drawing/2014/main" id="{18837D33-585C-7444-94F9-D0C5A9012E4A}"/>
              </a:ext>
            </a:extLst>
          </p:cNvPr>
          <p:cNvSpPr>
            <a:spLocks noChangeArrowheads="1"/>
          </p:cNvSpPr>
          <p:nvPr/>
        </p:nvSpPr>
        <p:spPr bwMode="auto">
          <a:xfrm>
            <a:off x="4643438" y="5032375"/>
            <a:ext cx="1277937" cy="206375"/>
          </a:xfrm>
          <a:prstGeom prst="rightArrow">
            <a:avLst>
              <a:gd name="adj1" fmla="val 50398"/>
              <a:gd name="adj2" fmla="val 100768"/>
            </a:avLst>
          </a:prstGeom>
          <a:solidFill>
            <a:srgbClr val="FFEA18"/>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427077" name="Picture 69" descr="penguinL">
            <a:extLst>
              <a:ext uri="{FF2B5EF4-FFF2-40B4-BE49-F238E27FC236}">
                <a16:creationId xmlns:a16="http://schemas.microsoft.com/office/drawing/2014/main" id="{6865B776-1CDA-4541-9090-4F6DB3EE95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9238" y="1812925"/>
            <a:ext cx="12747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7078" name="AutoShape 70">
            <a:extLst>
              <a:ext uri="{FF2B5EF4-FFF2-40B4-BE49-F238E27FC236}">
                <a16:creationId xmlns:a16="http://schemas.microsoft.com/office/drawing/2014/main" id="{CBEFC334-D0A6-F946-8525-7C06477138A5}"/>
              </a:ext>
            </a:extLst>
          </p:cNvPr>
          <p:cNvSpPr>
            <a:spLocks noChangeArrowheads="1"/>
          </p:cNvSpPr>
          <p:nvPr/>
        </p:nvSpPr>
        <p:spPr bwMode="auto">
          <a:xfrm flipH="1">
            <a:off x="7504113" y="142875"/>
            <a:ext cx="1639887" cy="1057275"/>
          </a:xfrm>
          <a:prstGeom prst="wedgeEllipseCallout">
            <a:avLst>
              <a:gd name="adj1" fmla="val 8468"/>
              <a:gd name="adj2" fmla="val 120569"/>
            </a:avLst>
          </a:prstGeom>
          <a:solidFill>
            <a:srgbClr val="FFEA18"/>
          </a:solidFill>
          <a:ln w="38100">
            <a:solidFill>
              <a:srgbClr val="CC0000"/>
            </a:solidFill>
            <a:miter lim="800000"/>
            <a:headEnd/>
            <a:tailEnd/>
          </a:ln>
        </p:spPr>
        <p:txBody>
          <a:bodyPr wrap="none" lIns="0" tIns="0" rIns="0" bIns="0" anchor="ct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F116A"/>
                </a:solidFill>
                <a:latin typeface="Comic Sans MS" panose="030F0902030302020204" pitchFamily="66" charset="0"/>
              </a:rPr>
              <a:t>There</a:t>
            </a:r>
            <a:r>
              <a:rPr lang="en-US" altLang="en-US" sz="1600" b="1">
                <a:solidFill>
                  <a:srgbClr val="0F116A"/>
                </a:solidFill>
              </a:rPr>
              <a:t>’</a:t>
            </a:r>
            <a:r>
              <a:rPr lang="en-US" altLang="en-US" sz="1600" b="1">
                <a:solidFill>
                  <a:srgbClr val="0F116A"/>
                </a:solidFill>
                <a:latin typeface="Comic Sans MS" panose="030F0902030302020204" pitchFamily="66" charset="0"/>
              </a:rPr>
              <a:t>s no</a:t>
            </a:r>
            <a:br>
              <a:rPr lang="en-US" altLang="en-US" sz="1600" b="1">
                <a:solidFill>
                  <a:srgbClr val="0F116A"/>
                </a:solidFill>
                <a:latin typeface="Comic Sans MS" panose="030F0902030302020204" pitchFamily="66" charset="0"/>
              </a:rPr>
            </a:br>
            <a:r>
              <a:rPr lang="en-US" altLang="en-US" sz="1600" b="1">
                <a:solidFill>
                  <a:srgbClr val="0F116A"/>
                </a:solidFill>
                <a:latin typeface="Comic Sans MS" panose="030F0902030302020204" pitchFamily="66" charset="0"/>
              </a:rPr>
              <a:t>turning back,</a:t>
            </a:r>
          </a:p>
          <a:p>
            <a:r>
              <a:rPr lang="en-US" altLang="en-US" sz="1600" b="1">
                <a:solidFill>
                  <a:srgbClr val="0F116A"/>
                </a:solidFill>
                <a:latin typeface="Comic Sans MS" panose="030F0902030302020204" pitchFamily="66" charset="0"/>
              </a:rPr>
              <a:t>now</a:t>
            </a:r>
            <a:r>
              <a:rPr lang="en-US" altLang="en-US" sz="1600" b="1" i="1">
                <a:solidFill>
                  <a:srgbClr val="0F116A"/>
                </a:solidFill>
                <a:latin typeface="Comic Sans MS" panose="030F0902030302020204" pitchFamily="66" charset="0"/>
              </a:rPr>
              <a:t>!</a:t>
            </a:r>
            <a:endParaRPr lang="en-US" altLang="en-US" sz="1800" b="1">
              <a:solidFill>
                <a:srgbClr val="0F116A"/>
              </a:solidFill>
              <a:latin typeface="Comic Sans MS" panose="030F0902030302020204" pitchFamily="66" charset="0"/>
            </a:endParaRPr>
          </a:p>
        </p:txBody>
      </p:sp>
      <p:sp>
        <p:nvSpPr>
          <p:cNvPr id="427079" name="Text Box 71">
            <a:extLst>
              <a:ext uri="{FF2B5EF4-FFF2-40B4-BE49-F238E27FC236}">
                <a16:creationId xmlns:a16="http://schemas.microsoft.com/office/drawing/2014/main" id="{983C3AF2-F3D7-4E43-A7F6-68796701F5DB}"/>
              </a:ext>
            </a:extLst>
          </p:cNvPr>
          <p:cNvSpPr txBox="1">
            <a:spLocks noChangeArrowheads="1"/>
          </p:cNvSpPr>
          <p:nvPr/>
        </p:nvSpPr>
        <p:spPr bwMode="auto">
          <a:xfrm>
            <a:off x="4197350" y="4421188"/>
            <a:ext cx="98266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z="8000" b="1">
                <a:solidFill>
                  <a:srgbClr val="CC0000"/>
                </a:solidFill>
                <a:sym typeface="Wingdings" pitchFamily="2" charset="2"/>
              </a:rPr>
              <a:t></a:t>
            </a:r>
            <a:endParaRPr lang="en-US" altLang="en-US" sz="8000" b="1">
              <a:solidFill>
                <a:srgbClr val="CC0000"/>
              </a:solidFill>
            </a:endParaRPr>
          </a:p>
        </p:txBody>
      </p:sp>
      <p:sp>
        <p:nvSpPr>
          <p:cNvPr id="427080" name="Text Box 72">
            <a:extLst>
              <a:ext uri="{FF2B5EF4-FFF2-40B4-BE49-F238E27FC236}">
                <a16:creationId xmlns:a16="http://schemas.microsoft.com/office/drawing/2014/main" id="{10597B3D-4DDE-4B4C-90B2-BBBEA8F719C4}"/>
              </a:ext>
            </a:extLst>
          </p:cNvPr>
          <p:cNvSpPr txBox="1">
            <a:spLocks noChangeArrowheads="1"/>
          </p:cNvSpPr>
          <p:nvPr/>
        </p:nvSpPr>
        <p:spPr bwMode="auto">
          <a:xfrm>
            <a:off x="8216900" y="4405313"/>
            <a:ext cx="98266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z="8000" b="1">
                <a:solidFill>
                  <a:srgbClr val="CC0000"/>
                </a:solidFill>
                <a:sym typeface="Wingdings" pitchFamily="2" charset="2"/>
              </a:rPr>
              <a:t></a:t>
            </a:r>
            <a:endParaRPr lang="en-US" altLang="en-US" sz="8000" b="1">
              <a:solidFill>
                <a:srgbClr val="CC0000"/>
              </a:solidFill>
            </a:endParaRPr>
          </a:p>
        </p:txBody>
      </p:sp>
    </p:spTree>
    <p:extLst>
      <p:ext uri="{BB962C8B-B14F-4D97-AF65-F5344CB8AC3E}">
        <p14:creationId xmlns:p14="http://schemas.microsoft.com/office/powerpoint/2010/main" val="2678275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27011">
                                            <p:txEl>
                                              <p:pRg st="1" end="1"/>
                                            </p:txEl>
                                          </p:spTgt>
                                        </p:tgtEl>
                                        <p:attrNameLst>
                                          <p:attrName>style.visibility</p:attrName>
                                        </p:attrNameLst>
                                      </p:cBhvr>
                                      <p:to>
                                        <p:strVal val="visible"/>
                                      </p:to>
                                    </p:set>
                                    <p:anim calcmode="lin" valueType="num">
                                      <p:cBhvr additive="base">
                                        <p:cTn id="7" dur="500" fill="hold"/>
                                        <p:tgtEl>
                                          <p:spTgt spid="427011">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2701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4" name="Vibro Up"/>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27011">
                                            <p:txEl>
                                              <p:pRg st="2" end="2"/>
                                            </p:txEl>
                                          </p:spTgt>
                                        </p:tgtEl>
                                        <p:attrNameLst>
                                          <p:attrName>style.visibility</p:attrName>
                                        </p:attrNameLst>
                                      </p:cBhvr>
                                      <p:to>
                                        <p:strVal val="visible"/>
                                      </p:to>
                                    </p:set>
                                    <p:anim calcmode="lin" valueType="num">
                                      <p:cBhvr additive="base">
                                        <p:cTn id="23" dur="500" fill="hold"/>
                                        <p:tgtEl>
                                          <p:spTgt spid="427011">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2701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Whoosh"/>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27072"/>
                                        </p:tgtEl>
                                        <p:attrNameLst>
                                          <p:attrName>style.visibility</p:attrName>
                                        </p:attrNameLst>
                                      </p:cBhvr>
                                      <p:to>
                                        <p:strVal val="visible"/>
                                      </p:to>
                                    </p:set>
                                    <p:animEffect transition="in" filter="wipe(left)">
                                      <p:cBhvr>
                                        <p:cTn id="29" dur="500"/>
                                        <p:tgtEl>
                                          <p:spTgt spid="427072"/>
                                        </p:tgtEl>
                                      </p:cBhvr>
                                    </p:animEffect>
                                  </p:childTnLst>
                                </p:cTn>
                              </p:par>
                              <p:par>
                                <p:cTn id="30" presetID="22" presetClass="entr" presetSubtype="8"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subTnLst>
                                    <p:audio>
                                      <p:cMediaNode>
                                        <p:cTn display="0" masterRel="sameClick">
                                          <p:stCondLst>
                                            <p:cond evt="begin" delay="0">
                                              <p:tn val="30"/>
                                            </p:cond>
                                          </p:stCondLst>
                                          <p:endCondLst>
                                            <p:cond evt="onStopAudio" delay="0">
                                              <p:tgtEl>
                                                <p:sldTgt/>
                                              </p:tgtEl>
                                            </p:cond>
                                          </p:endCondLst>
                                        </p:cTn>
                                        <p:tgtEl>
                                          <p:sndTgt r:embed="rId4" name="Vibro Up"/>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27011">
                                            <p:txEl>
                                              <p:pRg st="3" end="3"/>
                                            </p:txEl>
                                          </p:spTgt>
                                        </p:tgtEl>
                                        <p:attrNameLst>
                                          <p:attrName>style.visibility</p:attrName>
                                        </p:attrNameLst>
                                      </p:cBhvr>
                                      <p:to>
                                        <p:strVal val="visible"/>
                                      </p:to>
                                    </p:set>
                                    <p:anim calcmode="lin" valueType="num">
                                      <p:cBhvr additive="base">
                                        <p:cTn id="37" dur="500" fill="hold"/>
                                        <p:tgtEl>
                                          <p:spTgt spid="427011">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27011">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27011">
                                            <p:txEl>
                                              <p:pRg st="4" end="4"/>
                                            </p:txEl>
                                          </p:spTgt>
                                        </p:tgtEl>
                                        <p:attrNameLst>
                                          <p:attrName>style.visibility</p:attrName>
                                        </p:attrNameLst>
                                      </p:cBhvr>
                                      <p:to>
                                        <p:strVal val="visible"/>
                                      </p:to>
                                    </p:set>
                                    <p:anim calcmode="lin" valueType="num">
                                      <p:cBhvr additive="base">
                                        <p:cTn id="43" dur="500" fill="hold"/>
                                        <p:tgtEl>
                                          <p:spTgt spid="427011">
                                            <p:txEl>
                                              <p:pRg st="4" end="4"/>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27011">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27079">
                                            <p:txEl>
                                              <p:pRg st="0" end="0"/>
                                            </p:txEl>
                                          </p:spTgt>
                                        </p:tgtEl>
                                        <p:attrNameLst>
                                          <p:attrName>style.visibility</p:attrName>
                                        </p:attrNameLst>
                                      </p:cBhvr>
                                      <p:to>
                                        <p:strVal val="visible"/>
                                      </p:to>
                                    </p:set>
                                    <p:animEffect transition="in" filter="wipe(down)">
                                      <p:cBhvr>
                                        <p:cTn id="49" dur="500"/>
                                        <p:tgtEl>
                                          <p:spTgt spid="427079">
                                            <p:txEl>
                                              <p:pRg st="0" end="0"/>
                                            </p:txEl>
                                          </p:spTgt>
                                        </p:tgtEl>
                                      </p:cBhvr>
                                    </p:animEffect>
                                  </p:childTnLst>
                                  <p:subTnLst>
                                    <p:audio>
                                      <p:cMediaNode>
                                        <p:cTn display="0" masterRel="sameClick">
                                          <p:stCondLst>
                                            <p:cond evt="begin" delay="0">
                                              <p:tn val="47"/>
                                            </p:cond>
                                          </p:stCondLst>
                                          <p:endCondLst>
                                            <p:cond evt="onStopAudio" delay="0">
                                              <p:tgtEl>
                                                <p:sldTgt/>
                                              </p:tgtEl>
                                            </p:cond>
                                          </p:endCondLst>
                                        </p:cTn>
                                        <p:tgtEl>
                                          <p:sndTgt r:embed="rId5" name="Pencil Check"/>
                                        </p:tgtEl>
                                      </p:cMediaNode>
                                    </p:audio>
                                  </p:sub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427080">
                                            <p:txEl>
                                              <p:pRg st="0" end="0"/>
                                            </p:txEl>
                                          </p:spTgt>
                                        </p:tgtEl>
                                        <p:attrNameLst>
                                          <p:attrName>style.visibility</p:attrName>
                                        </p:attrNameLst>
                                      </p:cBhvr>
                                      <p:to>
                                        <p:strVal val="visible"/>
                                      </p:to>
                                    </p:set>
                                    <p:animEffect transition="in" filter="wipe(down)">
                                      <p:cBhvr>
                                        <p:cTn id="54" dur="500"/>
                                        <p:tgtEl>
                                          <p:spTgt spid="427080">
                                            <p:txEl>
                                              <p:pRg st="0" end="0"/>
                                            </p:txEl>
                                          </p:spTgt>
                                        </p:tgtEl>
                                      </p:cBhvr>
                                    </p:animEffect>
                                  </p:childTnLst>
                                  <p:subTnLst>
                                    <p:audio>
                                      <p:cMediaNode>
                                        <p:cTn display="0" masterRel="sameClick">
                                          <p:stCondLst>
                                            <p:cond evt="begin" delay="0">
                                              <p:tn val="52"/>
                                            </p:cond>
                                          </p:stCondLst>
                                          <p:endCondLst>
                                            <p:cond evt="onStopAudio" delay="0">
                                              <p:tgtEl>
                                                <p:sldTgt/>
                                              </p:tgtEl>
                                            </p:cond>
                                          </p:endCondLst>
                                        </p:cTn>
                                        <p:tgtEl>
                                          <p:sndTgt r:embed="rId5" name="Pencil Check"/>
                                        </p:tgtEl>
                                      </p:cMediaNode>
                                    </p:audio>
                                  </p:sub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499"/>
                                          </p:stCondLst>
                                        </p:cTn>
                                        <p:tgtEl>
                                          <p:spTgt spid="427077"/>
                                        </p:tgtEl>
                                        <p:attrNameLst>
                                          <p:attrName>style.visibility</p:attrName>
                                        </p:attrNameLst>
                                      </p:cBhvr>
                                      <p:to>
                                        <p:strVal val="visible"/>
                                      </p:to>
                                    </p:set>
                                  </p:childTnLst>
                                </p:cTn>
                              </p:par>
                            </p:childTnLst>
                          </p:cTn>
                        </p:par>
                        <p:par>
                          <p:cTn id="59" fill="hold" nodeType="afterGroup">
                            <p:stCondLst>
                              <p:cond delay="500"/>
                            </p:stCondLst>
                            <p:childTnLst>
                              <p:par>
                                <p:cTn id="60" presetID="22" presetClass="entr" presetSubtype="4" fill="hold" grpId="0" nodeType="afterEffect">
                                  <p:stCondLst>
                                    <p:cond delay="0"/>
                                  </p:stCondLst>
                                  <p:childTnLst>
                                    <p:set>
                                      <p:cBhvr>
                                        <p:cTn id="61" dur="1" fill="hold">
                                          <p:stCondLst>
                                            <p:cond delay="0"/>
                                          </p:stCondLst>
                                        </p:cTn>
                                        <p:tgtEl>
                                          <p:spTgt spid="427078"/>
                                        </p:tgtEl>
                                        <p:attrNameLst>
                                          <p:attrName>style.visibility</p:attrName>
                                        </p:attrNameLst>
                                      </p:cBhvr>
                                      <p:to>
                                        <p:strVal val="visible"/>
                                      </p:to>
                                    </p:set>
                                    <p:animEffect transition="in" filter="wipe(down)">
                                      <p:cBhvr>
                                        <p:cTn id="62" dur="500"/>
                                        <p:tgtEl>
                                          <p:spTgt spid="427078"/>
                                        </p:tgtEl>
                                      </p:cBhvr>
                                    </p:animEffect>
                                  </p:childTnLst>
                                  <p:subTnLst>
                                    <p:audio>
                                      <p:cMediaNode>
                                        <p:cTn display="0" masterRel="sameClick">
                                          <p:stCondLst>
                                            <p:cond evt="begin" delay="0">
                                              <p:tn val="60"/>
                                            </p:cond>
                                          </p:stCondLst>
                                          <p:endCondLst>
                                            <p:cond evt="onStopAudio" delay="0">
                                              <p:tgtEl>
                                                <p:sldTgt/>
                                              </p:tgtEl>
                                            </p:cond>
                                          </p:endCondLst>
                                        </p:cTn>
                                        <p:tgtEl>
                                          <p:sndTgt r:embed="rId6"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1" grpId="0" build="p" autoUpdateAnimBg="0"/>
      <p:bldP spid="427072" grpId="0" animBg="1"/>
      <p:bldP spid="427078" grpId="0" animBg="1" autoUpdateAnimBg="0"/>
      <p:bldP spid="427079" grpId="0" build="p" autoUpdateAnimBg="0"/>
      <p:bldP spid="427080"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A39BFAE-5B2A-3644-B74E-0197AF03366F}"/>
              </a:ext>
            </a:extLst>
          </p:cNvPr>
          <p:cNvSpPr>
            <a:spLocks noGrp="1" noChangeArrowheads="1"/>
          </p:cNvSpPr>
          <p:nvPr>
            <p:ph type="title"/>
          </p:nvPr>
        </p:nvSpPr>
        <p:spPr/>
        <p:txBody>
          <a:bodyPr/>
          <a:lstStyle/>
          <a:p>
            <a:pPr eaLnBrk="1" hangingPunct="1"/>
            <a:r>
              <a:rPr lang="en-US" altLang="en-US" dirty="0"/>
              <a:t>Checkpoint control system</a:t>
            </a:r>
          </a:p>
        </p:txBody>
      </p:sp>
      <p:pic>
        <p:nvPicPr>
          <p:cNvPr id="23555" name="Picture 3">
            <a:extLst>
              <a:ext uri="{FF2B5EF4-FFF2-40B4-BE49-F238E27FC236}">
                <a16:creationId xmlns:a16="http://schemas.microsoft.com/office/drawing/2014/main" id="{1FB68415-2C18-C046-9A0B-C2C007651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360"/>
          <a:stretch>
            <a:fillRect/>
          </a:stretch>
        </p:blipFill>
        <p:spPr bwMode="auto">
          <a:xfrm>
            <a:off x="4953000" y="3273425"/>
            <a:ext cx="4181475" cy="34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7860" name="Rectangle 4" descr="Rectangle: Click to edit Master text styles&#13;&#10;Second level&#13;&#10;Third level&#13;&#10;Fourth level&#13;&#10;Fifth level">
            <a:extLst>
              <a:ext uri="{FF2B5EF4-FFF2-40B4-BE49-F238E27FC236}">
                <a16:creationId xmlns:a16="http://schemas.microsoft.com/office/drawing/2014/main" id="{960B718A-291D-8541-A83F-B2AD32835B37}"/>
              </a:ext>
            </a:extLst>
          </p:cNvPr>
          <p:cNvSpPr>
            <a:spLocks noGrp="1" noChangeArrowheads="1"/>
          </p:cNvSpPr>
          <p:nvPr>
            <p:ph type="body" idx="1"/>
          </p:nvPr>
        </p:nvSpPr>
        <p:spPr>
          <a:xfrm>
            <a:off x="838200" y="1371600"/>
            <a:ext cx="7772400" cy="3200400"/>
          </a:xfrm>
        </p:spPr>
        <p:txBody>
          <a:bodyPr/>
          <a:lstStyle/>
          <a:p>
            <a:pPr eaLnBrk="1" hangingPunct="1">
              <a:buClrTx/>
            </a:pPr>
            <a:r>
              <a:rPr lang="en-US" altLang="en-US" dirty="0"/>
              <a:t>Checkpoints</a:t>
            </a:r>
          </a:p>
          <a:p>
            <a:pPr lvl="1" eaLnBrk="1" hangingPunct="1">
              <a:buClrTx/>
            </a:pPr>
            <a:r>
              <a:rPr lang="en-US" altLang="en-US" dirty="0">
                <a:ea typeface="ＭＳ Ｐゴシック" panose="020B0600070205080204" pitchFamily="34" charset="-128"/>
              </a:rPr>
              <a:t>cell cycle controlled by </a:t>
            </a:r>
            <a:r>
              <a:rPr lang="en-US" altLang="en-US" u="sng" dirty="0">
                <a:solidFill>
                  <a:srgbClr val="CC0000"/>
                </a:solidFill>
                <a:ea typeface="ＭＳ Ｐゴシック" panose="020B0600070205080204" pitchFamily="34" charset="-128"/>
              </a:rPr>
              <a:t>STOP</a:t>
            </a:r>
            <a:r>
              <a:rPr lang="en-US" altLang="en-US" dirty="0">
                <a:ea typeface="ＭＳ Ｐゴシック" panose="020B0600070205080204" pitchFamily="34" charset="-128"/>
              </a:rPr>
              <a:t> &amp; </a:t>
            </a:r>
            <a:r>
              <a:rPr lang="en-US" altLang="en-US" u="sng" dirty="0">
                <a:solidFill>
                  <a:srgbClr val="186813"/>
                </a:solidFill>
                <a:ea typeface="ＭＳ Ｐゴシック" panose="020B0600070205080204" pitchFamily="34" charset="-128"/>
              </a:rPr>
              <a:t>GO</a:t>
            </a:r>
            <a:r>
              <a:rPr lang="en-US" altLang="en-US" dirty="0">
                <a:ea typeface="ＭＳ Ｐゴシック" panose="020B0600070205080204" pitchFamily="34" charset="-128"/>
              </a:rPr>
              <a:t> chemical signals at critical points</a:t>
            </a:r>
          </a:p>
          <a:p>
            <a:pPr lvl="1" eaLnBrk="1" hangingPunct="1">
              <a:buClrTx/>
            </a:pPr>
            <a:r>
              <a:rPr lang="en-US" altLang="en-US" dirty="0">
                <a:ea typeface="ＭＳ Ｐゴシック" panose="020B0600070205080204" pitchFamily="34" charset="-128"/>
              </a:rPr>
              <a:t>signals indicate if key cellular </a:t>
            </a:r>
            <a:br>
              <a:rPr lang="en-US" altLang="en-US" dirty="0">
                <a:ea typeface="ＭＳ Ｐゴシック" panose="020B0600070205080204" pitchFamily="34" charset="-128"/>
              </a:rPr>
            </a:br>
            <a:r>
              <a:rPr lang="en-US" altLang="en-US" dirty="0">
                <a:ea typeface="ＭＳ Ｐゴシック" panose="020B0600070205080204" pitchFamily="34" charset="-128"/>
              </a:rPr>
              <a:t>processes have been </a:t>
            </a:r>
            <a:br>
              <a:rPr lang="en-US" altLang="en-US" dirty="0">
                <a:ea typeface="ＭＳ Ｐゴシック" panose="020B0600070205080204" pitchFamily="34" charset="-128"/>
              </a:rPr>
            </a:br>
            <a:r>
              <a:rPr lang="en-US" altLang="en-US" dirty="0">
                <a:ea typeface="ＭＳ Ｐゴシック" panose="020B0600070205080204" pitchFamily="34" charset="-128"/>
              </a:rPr>
              <a:t>completed correctly</a:t>
            </a:r>
          </a:p>
        </p:txBody>
      </p:sp>
    </p:spTree>
    <p:extLst>
      <p:ext uri="{BB962C8B-B14F-4D97-AF65-F5344CB8AC3E}">
        <p14:creationId xmlns:p14="http://schemas.microsoft.com/office/powerpoint/2010/main" val="236324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7860">
                                            <p:txEl>
                                              <p:pRg st="0" end="0"/>
                                            </p:txEl>
                                          </p:spTgt>
                                        </p:tgtEl>
                                        <p:attrNameLst>
                                          <p:attrName>style.visibility</p:attrName>
                                        </p:attrNameLst>
                                      </p:cBhvr>
                                      <p:to>
                                        <p:strVal val="visible"/>
                                      </p:to>
                                    </p:set>
                                    <p:anim calcmode="lin" valueType="num">
                                      <p:cBhvr additive="base">
                                        <p:cTn id="7" dur="500" fill="hold"/>
                                        <p:tgtEl>
                                          <p:spTgt spid="37786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786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7860">
                                            <p:txEl>
                                              <p:pRg st="1" end="1"/>
                                            </p:txEl>
                                          </p:spTgt>
                                        </p:tgtEl>
                                        <p:attrNameLst>
                                          <p:attrName>style.visibility</p:attrName>
                                        </p:attrNameLst>
                                      </p:cBhvr>
                                      <p:to>
                                        <p:strVal val="visible"/>
                                      </p:to>
                                    </p:set>
                                    <p:anim calcmode="lin" valueType="num">
                                      <p:cBhvr additive="base">
                                        <p:cTn id="13" dur="500" fill="hold"/>
                                        <p:tgtEl>
                                          <p:spTgt spid="37786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7860">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77860">
                                            <p:txEl>
                                              <p:pRg st="2" end="2"/>
                                            </p:txEl>
                                          </p:spTgt>
                                        </p:tgtEl>
                                        <p:attrNameLst>
                                          <p:attrName>style.visibility</p:attrName>
                                        </p:attrNameLst>
                                      </p:cBhvr>
                                      <p:to>
                                        <p:strVal val="visible"/>
                                      </p:to>
                                    </p:set>
                                    <p:anim calcmode="lin" valueType="num">
                                      <p:cBhvr additive="base">
                                        <p:cTn id="19" dur="500" fill="hold"/>
                                        <p:tgtEl>
                                          <p:spTgt spid="37786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7860">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60"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A9BBF-48CD-DE42-B686-68A61B59B8AF}"/>
              </a:ext>
            </a:extLst>
          </p:cNvPr>
          <p:cNvSpPr>
            <a:spLocks noGrp="1"/>
          </p:cNvSpPr>
          <p:nvPr>
            <p:ph type="title"/>
          </p:nvPr>
        </p:nvSpPr>
        <p:spPr/>
        <p:txBody>
          <a:bodyPr/>
          <a:lstStyle/>
          <a:p>
            <a:r>
              <a:rPr lang="en-US" dirty="0"/>
              <a:t>Cell Division in Prokaryotes</a:t>
            </a:r>
          </a:p>
        </p:txBody>
      </p:sp>
      <p:sp>
        <p:nvSpPr>
          <p:cNvPr id="3" name="Content Placeholder 2">
            <a:extLst>
              <a:ext uri="{FF2B5EF4-FFF2-40B4-BE49-F238E27FC236}">
                <a16:creationId xmlns:a16="http://schemas.microsoft.com/office/drawing/2014/main" id="{3CB5F3D9-B46B-A443-A1B3-BE3AF8D1B1DE}"/>
              </a:ext>
            </a:extLst>
          </p:cNvPr>
          <p:cNvSpPr>
            <a:spLocks noGrp="1"/>
          </p:cNvSpPr>
          <p:nvPr>
            <p:ph idx="1"/>
          </p:nvPr>
        </p:nvSpPr>
        <p:spPr>
          <a:xfrm>
            <a:off x="838200" y="1371599"/>
            <a:ext cx="7772400" cy="4986867"/>
          </a:xfrm>
        </p:spPr>
        <p:txBody>
          <a:bodyPr/>
          <a:lstStyle/>
          <a:p>
            <a:r>
              <a:rPr lang="en-US" sz="2400" dirty="0"/>
              <a:t>Prokaryotes are single celled organisms without a nucleus. Their genetic material is arranged in a single circular chromosome of DNA, which is anchored to the cell membrane. </a:t>
            </a:r>
          </a:p>
          <a:p>
            <a:r>
              <a:rPr lang="en-US" sz="2400" dirty="0"/>
              <a:t>As in eukaryotes, the genetic material of prokaryotes is duplicated before division. However, instead of entering into a complex cycle for cell division, prokaryotes simply elongate until they are double their original size. </a:t>
            </a:r>
          </a:p>
          <a:p>
            <a:r>
              <a:rPr lang="en-US" sz="2400" dirty="0"/>
              <a:t>At this point, the cell pinches in and separates into two identical daughter cells in a process known as </a:t>
            </a:r>
            <a:r>
              <a:rPr lang="en-US" sz="2400" dirty="0">
                <a:solidFill>
                  <a:srgbClr val="FF0000"/>
                </a:solidFill>
              </a:rPr>
              <a:t>binary</a:t>
            </a:r>
            <a:r>
              <a:rPr lang="en-US" sz="2400" dirty="0"/>
              <a:t> fission.</a:t>
            </a:r>
          </a:p>
        </p:txBody>
      </p:sp>
    </p:spTree>
    <p:extLst>
      <p:ext uri="{BB962C8B-B14F-4D97-AF65-F5344CB8AC3E}">
        <p14:creationId xmlns:p14="http://schemas.microsoft.com/office/powerpoint/2010/main" val="18037197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602" name="Picture 11" descr="11_16">
            <a:extLst>
              <a:ext uri="{FF2B5EF4-FFF2-40B4-BE49-F238E27FC236}">
                <a16:creationId xmlns:a16="http://schemas.microsoft.com/office/drawing/2014/main" id="{BC964492-34FF-EF4B-83FB-3CFE24A934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250" t="2499" r="6250"/>
          <a:stretch>
            <a:fillRect/>
          </a:stretch>
        </p:blipFill>
        <p:spPr bwMode="auto">
          <a:xfrm>
            <a:off x="5181600" y="2916238"/>
            <a:ext cx="3962400"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a:extLst>
              <a:ext uri="{FF2B5EF4-FFF2-40B4-BE49-F238E27FC236}">
                <a16:creationId xmlns:a16="http://schemas.microsoft.com/office/drawing/2014/main" id="{D958E236-7D68-3E48-8691-A18737AE9043}"/>
              </a:ext>
            </a:extLst>
          </p:cNvPr>
          <p:cNvSpPr>
            <a:spLocks noGrp="1" noChangeArrowheads="1"/>
          </p:cNvSpPr>
          <p:nvPr>
            <p:ph type="title"/>
          </p:nvPr>
        </p:nvSpPr>
        <p:spPr/>
        <p:txBody>
          <a:bodyPr/>
          <a:lstStyle/>
          <a:p>
            <a:pPr eaLnBrk="1" hangingPunct="1"/>
            <a:r>
              <a:rPr lang="en-US" altLang="en-US" dirty="0"/>
              <a:t>Checkpoint control system</a:t>
            </a:r>
          </a:p>
        </p:txBody>
      </p:sp>
      <p:sp>
        <p:nvSpPr>
          <p:cNvPr id="381956" name="Rectangle 4" descr="Rectangle: Click to edit Master text styles&#13;&#10;Second level&#13;&#10;Third level&#13;&#10;Fourth level&#13;&#10;Fifth level">
            <a:extLst>
              <a:ext uri="{FF2B5EF4-FFF2-40B4-BE49-F238E27FC236}">
                <a16:creationId xmlns:a16="http://schemas.microsoft.com/office/drawing/2014/main" id="{3EAC9B62-78CC-A14D-9695-76512B80D096}"/>
              </a:ext>
            </a:extLst>
          </p:cNvPr>
          <p:cNvSpPr>
            <a:spLocks noGrp="1" noChangeArrowheads="1"/>
          </p:cNvSpPr>
          <p:nvPr>
            <p:ph type="body" idx="1"/>
          </p:nvPr>
        </p:nvSpPr>
        <p:spPr>
          <a:xfrm>
            <a:off x="685800" y="1371600"/>
            <a:ext cx="5638800" cy="5181600"/>
          </a:xfrm>
        </p:spPr>
        <p:txBody>
          <a:bodyPr/>
          <a:lstStyle/>
          <a:p>
            <a:pPr eaLnBrk="1" hangingPunct="1">
              <a:lnSpc>
                <a:spcPct val="90000"/>
              </a:lnSpc>
              <a:buClrTx/>
            </a:pPr>
            <a:r>
              <a:rPr lang="en-US" altLang="en-US" dirty="0"/>
              <a:t>3 major checkpoints:</a:t>
            </a:r>
          </a:p>
          <a:p>
            <a:pPr lvl="1" eaLnBrk="1" hangingPunct="1">
              <a:lnSpc>
                <a:spcPct val="90000"/>
              </a:lnSpc>
            </a:pPr>
            <a:r>
              <a:rPr lang="en-US" altLang="en-US" dirty="0">
                <a:solidFill>
                  <a:srgbClr val="CC0000"/>
                </a:solidFill>
                <a:ea typeface="ＭＳ Ｐゴシック" panose="020B0600070205080204" pitchFamily="34" charset="-128"/>
              </a:rPr>
              <a:t>G</a:t>
            </a:r>
            <a:r>
              <a:rPr lang="en-US" altLang="en-US" baseline="-25000" dirty="0">
                <a:solidFill>
                  <a:srgbClr val="CC0000"/>
                </a:solidFill>
                <a:ea typeface="ＭＳ Ｐゴシック" panose="020B0600070205080204" pitchFamily="34" charset="-128"/>
              </a:rPr>
              <a:t>1</a:t>
            </a:r>
            <a:r>
              <a:rPr lang="en-US" altLang="en-US" dirty="0">
                <a:solidFill>
                  <a:srgbClr val="CC0000"/>
                </a:solidFill>
                <a:ea typeface="ＭＳ Ｐゴシック" panose="020B0600070205080204" pitchFamily="34" charset="-128"/>
              </a:rPr>
              <a:t>/S</a:t>
            </a:r>
            <a:endParaRPr lang="en-US" altLang="en-US" dirty="0">
              <a:solidFill>
                <a:srgbClr val="0F116A"/>
              </a:solidFill>
              <a:ea typeface="ＭＳ Ｐゴシック" panose="020B0600070205080204" pitchFamily="34" charset="-128"/>
            </a:endParaRPr>
          </a:p>
          <a:p>
            <a:pPr marL="1085850" lvl="2" eaLnBrk="1" hangingPunct="1">
              <a:lnSpc>
                <a:spcPct val="90000"/>
              </a:lnSpc>
            </a:pPr>
            <a:r>
              <a:rPr lang="en-US" altLang="en-US" dirty="0">
                <a:ea typeface="ＭＳ Ｐゴシック" panose="020B0600070205080204" pitchFamily="34" charset="-128"/>
              </a:rPr>
              <a:t>can DNA synthesis begin?</a:t>
            </a:r>
          </a:p>
          <a:p>
            <a:pPr lvl="1" eaLnBrk="1" hangingPunct="1">
              <a:lnSpc>
                <a:spcPct val="90000"/>
              </a:lnSpc>
            </a:pPr>
            <a:r>
              <a:rPr lang="en-US" altLang="en-US" dirty="0">
                <a:solidFill>
                  <a:srgbClr val="CC0000"/>
                </a:solidFill>
                <a:ea typeface="ＭＳ Ｐゴシック" panose="020B0600070205080204" pitchFamily="34" charset="-128"/>
              </a:rPr>
              <a:t>G</a:t>
            </a:r>
            <a:r>
              <a:rPr lang="en-US" altLang="en-US" baseline="-25000" dirty="0">
                <a:solidFill>
                  <a:srgbClr val="CC0000"/>
                </a:solidFill>
                <a:ea typeface="ＭＳ Ｐゴシック" panose="020B0600070205080204" pitchFamily="34" charset="-128"/>
              </a:rPr>
              <a:t>2</a:t>
            </a:r>
            <a:r>
              <a:rPr lang="en-US" altLang="en-US" dirty="0">
                <a:solidFill>
                  <a:srgbClr val="CC0000"/>
                </a:solidFill>
                <a:ea typeface="ＭＳ Ｐゴシック" panose="020B0600070205080204" pitchFamily="34" charset="-128"/>
              </a:rPr>
              <a:t>/M</a:t>
            </a:r>
            <a:endParaRPr lang="en-US" altLang="en-US" baseline="-25000" dirty="0">
              <a:ea typeface="ＭＳ Ｐゴシック" panose="020B0600070205080204" pitchFamily="34" charset="-128"/>
            </a:endParaRPr>
          </a:p>
          <a:p>
            <a:pPr marL="1085850" lvl="2" eaLnBrk="1" hangingPunct="1">
              <a:lnSpc>
                <a:spcPct val="90000"/>
              </a:lnSpc>
            </a:pPr>
            <a:r>
              <a:rPr lang="en-US" altLang="en-US" dirty="0">
                <a:ea typeface="ＭＳ Ｐゴシック" panose="020B0600070205080204" pitchFamily="34" charset="-128"/>
              </a:rPr>
              <a:t>has DNA synthesis been completed correctly?</a:t>
            </a:r>
          </a:p>
          <a:p>
            <a:pPr marL="1085850" lvl="2" eaLnBrk="1" hangingPunct="1">
              <a:lnSpc>
                <a:spcPct val="90000"/>
              </a:lnSpc>
            </a:pPr>
            <a:r>
              <a:rPr lang="en-US" altLang="en-US" dirty="0">
                <a:ea typeface="ＭＳ Ｐゴシック" panose="020B0600070205080204" pitchFamily="34" charset="-128"/>
              </a:rPr>
              <a:t>commitment to mitosis</a:t>
            </a:r>
          </a:p>
          <a:p>
            <a:pPr lvl="1" eaLnBrk="1" hangingPunct="1">
              <a:lnSpc>
                <a:spcPct val="90000"/>
              </a:lnSpc>
            </a:pPr>
            <a:r>
              <a:rPr lang="en-US" altLang="en-US" dirty="0">
                <a:solidFill>
                  <a:srgbClr val="CC0000"/>
                </a:solidFill>
                <a:ea typeface="ＭＳ Ｐゴシック" panose="020B0600070205080204" pitchFamily="34" charset="-128"/>
              </a:rPr>
              <a:t>spindle checkpoint</a:t>
            </a:r>
            <a:endParaRPr lang="en-US" altLang="en-US" dirty="0">
              <a:ea typeface="ＭＳ Ｐゴシック" panose="020B0600070205080204" pitchFamily="34" charset="-128"/>
            </a:endParaRPr>
          </a:p>
          <a:p>
            <a:pPr marL="1085850" lvl="2" eaLnBrk="1" hangingPunct="1">
              <a:lnSpc>
                <a:spcPct val="90000"/>
              </a:lnSpc>
            </a:pPr>
            <a:r>
              <a:rPr lang="en-US" altLang="en-US" dirty="0">
                <a:ea typeface="ＭＳ Ｐゴシック" panose="020B0600070205080204" pitchFamily="34" charset="-128"/>
              </a:rPr>
              <a:t>are all chromosomes attached to spindle?</a:t>
            </a:r>
          </a:p>
          <a:p>
            <a:pPr marL="1085850" lvl="2" eaLnBrk="1" hangingPunct="1">
              <a:lnSpc>
                <a:spcPct val="90000"/>
              </a:lnSpc>
            </a:pPr>
            <a:r>
              <a:rPr lang="en-US" altLang="en-US" dirty="0">
                <a:ea typeface="ＭＳ Ｐゴシック" panose="020B0600070205080204" pitchFamily="34" charset="-128"/>
              </a:rPr>
              <a:t>can sister chromatids separate correctly?</a:t>
            </a:r>
            <a:endParaRPr lang="en-US" altLang="en-US" sz="2000" dirty="0">
              <a:ea typeface="ＭＳ Ｐゴシック" panose="020B0600070205080204" pitchFamily="34" charset="-128"/>
            </a:endParaRPr>
          </a:p>
        </p:txBody>
      </p:sp>
      <p:sp>
        <p:nvSpPr>
          <p:cNvPr id="381964" name="AutoShape 12">
            <a:extLst>
              <a:ext uri="{FF2B5EF4-FFF2-40B4-BE49-F238E27FC236}">
                <a16:creationId xmlns:a16="http://schemas.microsoft.com/office/drawing/2014/main" id="{4C9D9661-CEF7-AF46-A695-0EEF78A23207}"/>
              </a:ext>
            </a:extLst>
          </p:cNvPr>
          <p:cNvSpPr>
            <a:spLocks noChangeArrowheads="1"/>
          </p:cNvSpPr>
          <p:nvPr/>
        </p:nvSpPr>
        <p:spPr bwMode="auto">
          <a:xfrm>
            <a:off x="6677025" y="5816600"/>
            <a:ext cx="2365375" cy="419100"/>
          </a:xfrm>
          <a:prstGeom prst="roundRect">
            <a:avLst>
              <a:gd name="adj" fmla="val 16667"/>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81965" name="AutoShape 13">
            <a:extLst>
              <a:ext uri="{FF2B5EF4-FFF2-40B4-BE49-F238E27FC236}">
                <a16:creationId xmlns:a16="http://schemas.microsoft.com/office/drawing/2014/main" id="{B28E80F5-5863-3044-8F5C-2D7628A47848}"/>
              </a:ext>
            </a:extLst>
          </p:cNvPr>
          <p:cNvSpPr>
            <a:spLocks noChangeArrowheads="1"/>
          </p:cNvSpPr>
          <p:nvPr/>
        </p:nvSpPr>
        <p:spPr bwMode="auto">
          <a:xfrm>
            <a:off x="5248275" y="2828925"/>
            <a:ext cx="1566863" cy="350838"/>
          </a:xfrm>
          <a:prstGeom prst="roundRect">
            <a:avLst>
              <a:gd name="adj" fmla="val 16667"/>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81966" name="AutoShape 14">
            <a:extLst>
              <a:ext uri="{FF2B5EF4-FFF2-40B4-BE49-F238E27FC236}">
                <a16:creationId xmlns:a16="http://schemas.microsoft.com/office/drawing/2014/main" id="{4BAA294C-A70A-AB4C-8014-55051BE60DDE}"/>
              </a:ext>
            </a:extLst>
          </p:cNvPr>
          <p:cNvSpPr>
            <a:spLocks noChangeArrowheads="1"/>
          </p:cNvSpPr>
          <p:nvPr/>
        </p:nvSpPr>
        <p:spPr bwMode="auto">
          <a:xfrm>
            <a:off x="7278688" y="2820988"/>
            <a:ext cx="1665287" cy="350837"/>
          </a:xfrm>
          <a:prstGeom prst="roundRect">
            <a:avLst>
              <a:gd name="adj" fmla="val 16667"/>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extLst>
      <p:ext uri="{BB962C8B-B14F-4D97-AF65-F5344CB8AC3E}">
        <p14:creationId xmlns:p14="http://schemas.microsoft.com/office/powerpoint/2010/main" val="2916968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1956">
                                            <p:txEl>
                                              <p:pRg st="1" end="1"/>
                                            </p:txEl>
                                          </p:spTgt>
                                        </p:tgtEl>
                                        <p:attrNameLst>
                                          <p:attrName>style.visibility</p:attrName>
                                        </p:attrNameLst>
                                      </p:cBhvr>
                                      <p:to>
                                        <p:strVal val="visible"/>
                                      </p:to>
                                    </p:set>
                                    <p:anim calcmode="lin" valueType="num">
                                      <p:cBhvr additive="base">
                                        <p:cTn id="7" dur="500" fill="hold"/>
                                        <p:tgtEl>
                                          <p:spTgt spid="381956">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1956">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81964"/>
                                        </p:tgtEl>
                                        <p:attrNameLst>
                                          <p:attrName>style.visibility</p:attrName>
                                        </p:attrNameLst>
                                      </p:cBhvr>
                                      <p:to>
                                        <p:strVal val="visible"/>
                                      </p:to>
                                    </p:set>
                                    <p:animEffect transition="in" filter="wipe(left)">
                                      <p:cBhvr>
                                        <p:cTn id="13" dur="500"/>
                                        <p:tgtEl>
                                          <p:spTgt spid="381964"/>
                                        </p:tgtEl>
                                      </p:cBhvr>
                                    </p:animEffect>
                                  </p:childTnLst>
                                  <p:subTnLst>
                                    <p:audio>
                                      <p:cMediaNode>
                                        <p:cTn display="0" masterRel="sameClick">
                                          <p:stCondLst>
                                            <p:cond evt="begin" delay="0">
                                              <p:tn val="11"/>
                                            </p:cond>
                                          </p:stCondLst>
                                          <p:endCondLst>
                                            <p:cond evt="onStopAudio" delay="0">
                                              <p:tgtEl>
                                                <p:sldTgt/>
                                              </p:tgtEl>
                                            </p:cond>
                                          </p:endCondLst>
                                        </p:cTn>
                                        <p:tgtEl>
                                          <p:sndTgt r:embed="rId4" name="Vibro Up"/>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81956">
                                            <p:txEl>
                                              <p:pRg st="2" end="2"/>
                                            </p:txEl>
                                          </p:spTgt>
                                        </p:tgtEl>
                                        <p:attrNameLst>
                                          <p:attrName>style.visibility</p:attrName>
                                        </p:attrNameLst>
                                      </p:cBhvr>
                                      <p:to>
                                        <p:strVal val="visible"/>
                                      </p:to>
                                    </p:set>
                                    <p:anim calcmode="lin" valueType="num">
                                      <p:cBhvr additive="base">
                                        <p:cTn id="18" dur="500" fill="hold"/>
                                        <p:tgtEl>
                                          <p:spTgt spid="381956">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81956">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Whoosh"/>
                                        </p:tgtEl>
                                      </p:cMediaNode>
                                    </p:audio>
                                  </p:sub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81956">
                                            <p:txEl>
                                              <p:pRg st="3" end="3"/>
                                            </p:txEl>
                                          </p:spTgt>
                                        </p:tgtEl>
                                        <p:attrNameLst>
                                          <p:attrName>style.visibility</p:attrName>
                                        </p:attrNameLst>
                                      </p:cBhvr>
                                      <p:to>
                                        <p:strVal val="visible"/>
                                      </p:to>
                                    </p:set>
                                    <p:anim calcmode="lin" valueType="num">
                                      <p:cBhvr additive="base">
                                        <p:cTn id="24" dur="500" fill="hold"/>
                                        <p:tgtEl>
                                          <p:spTgt spid="381956">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81956">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Whoosh"/>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xit" presetSubtype="0" fill="hold" grpId="1" nodeType="clickEffect">
                                  <p:stCondLst>
                                    <p:cond delay="0"/>
                                  </p:stCondLst>
                                  <p:childTnLst>
                                    <p:animEffect transition="out" filter="dissolve">
                                      <p:cBhvr>
                                        <p:cTn id="29" dur="500"/>
                                        <p:tgtEl>
                                          <p:spTgt spid="381964"/>
                                        </p:tgtEl>
                                      </p:cBhvr>
                                    </p:animEffect>
                                    <p:set>
                                      <p:cBhvr>
                                        <p:cTn id="30" dur="1" fill="hold">
                                          <p:stCondLst>
                                            <p:cond delay="499"/>
                                          </p:stCondLst>
                                        </p:cTn>
                                        <p:tgtEl>
                                          <p:spTgt spid="381964"/>
                                        </p:tgtEl>
                                        <p:attrNameLst>
                                          <p:attrName>style.visibility</p:attrName>
                                        </p:attrNameLst>
                                      </p:cBhvr>
                                      <p:to>
                                        <p:strVal val="hidden"/>
                                      </p:to>
                                    </p:set>
                                  </p:childTnLst>
                                </p:cTn>
                              </p:par>
                            </p:childTnLst>
                          </p:cTn>
                        </p:par>
                        <p:par>
                          <p:cTn id="31" fill="hold" nodeType="afterGroup">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381965"/>
                                        </p:tgtEl>
                                        <p:attrNameLst>
                                          <p:attrName>style.visibility</p:attrName>
                                        </p:attrNameLst>
                                      </p:cBhvr>
                                      <p:to>
                                        <p:strVal val="visible"/>
                                      </p:to>
                                    </p:set>
                                    <p:animEffect transition="in" filter="wipe(left)">
                                      <p:cBhvr>
                                        <p:cTn id="34" dur="500"/>
                                        <p:tgtEl>
                                          <p:spTgt spid="381965"/>
                                        </p:tgtEl>
                                      </p:cBhvr>
                                    </p:animEffect>
                                  </p:childTnLst>
                                  <p:subTnLst>
                                    <p:audio>
                                      <p:cMediaNode>
                                        <p:cTn display="0" masterRel="sameClick">
                                          <p:stCondLst>
                                            <p:cond evt="begin" delay="0">
                                              <p:tn val="32"/>
                                            </p:cond>
                                          </p:stCondLst>
                                          <p:endCondLst>
                                            <p:cond evt="onStopAudio" delay="0">
                                              <p:tgtEl>
                                                <p:sldTgt/>
                                              </p:tgtEl>
                                            </p:cond>
                                          </p:endCondLst>
                                        </p:cTn>
                                        <p:tgtEl>
                                          <p:sndTgt r:embed="rId4" name="Vibro Up"/>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381956">
                                            <p:txEl>
                                              <p:pRg st="4" end="4"/>
                                            </p:txEl>
                                          </p:spTgt>
                                        </p:tgtEl>
                                        <p:attrNameLst>
                                          <p:attrName>style.visibility</p:attrName>
                                        </p:attrNameLst>
                                      </p:cBhvr>
                                      <p:to>
                                        <p:strVal val="visible"/>
                                      </p:to>
                                    </p:set>
                                    <p:anim calcmode="lin" valueType="num">
                                      <p:cBhvr additive="base">
                                        <p:cTn id="39" dur="500" fill="hold"/>
                                        <p:tgtEl>
                                          <p:spTgt spid="381956">
                                            <p:txEl>
                                              <p:pRg st="4" end="4"/>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81956">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3" name="Whoosh"/>
                                        </p:tgtEl>
                                      </p:cMediaNode>
                                    </p:audio>
                                  </p:sub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381956">
                                            <p:txEl>
                                              <p:pRg st="5" end="5"/>
                                            </p:txEl>
                                          </p:spTgt>
                                        </p:tgtEl>
                                        <p:attrNameLst>
                                          <p:attrName>style.visibility</p:attrName>
                                        </p:attrNameLst>
                                      </p:cBhvr>
                                      <p:to>
                                        <p:strVal val="visible"/>
                                      </p:to>
                                    </p:set>
                                    <p:anim calcmode="lin" valueType="num">
                                      <p:cBhvr additive="base">
                                        <p:cTn id="45" dur="500" fill="hold"/>
                                        <p:tgtEl>
                                          <p:spTgt spid="381956">
                                            <p:txEl>
                                              <p:pRg st="5" end="5"/>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81956">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Whoosh"/>
                                        </p:tgtEl>
                                      </p:cMediaNode>
                                    </p:audio>
                                  </p:sub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381956">
                                            <p:txEl>
                                              <p:pRg st="6" end="6"/>
                                            </p:txEl>
                                          </p:spTgt>
                                        </p:tgtEl>
                                        <p:attrNameLst>
                                          <p:attrName>style.visibility</p:attrName>
                                        </p:attrNameLst>
                                      </p:cBhvr>
                                      <p:to>
                                        <p:strVal val="visible"/>
                                      </p:to>
                                    </p:set>
                                    <p:anim calcmode="lin" valueType="num">
                                      <p:cBhvr additive="base">
                                        <p:cTn id="51" dur="500" fill="hold"/>
                                        <p:tgtEl>
                                          <p:spTgt spid="381956">
                                            <p:txEl>
                                              <p:pRg st="6" end="6"/>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81956">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3" name="Whoosh"/>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xit" presetSubtype="0" fill="hold" grpId="1" nodeType="clickEffect">
                                  <p:stCondLst>
                                    <p:cond delay="0"/>
                                  </p:stCondLst>
                                  <p:childTnLst>
                                    <p:animEffect transition="out" filter="dissolve">
                                      <p:cBhvr>
                                        <p:cTn id="56" dur="500"/>
                                        <p:tgtEl>
                                          <p:spTgt spid="381965"/>
                                        </p:tgtEl>
                                      </p:cBhvr>
                                    </p:animEffect>
                                    <p:set>
                                      <p:cBhvr>
                                        <p:cTn id="57" dur="1" fill="hold">
                                          <p:stCondLst>
                                            <p:cond delay="499"/>
                                          </p:stCondLst>
                                        </p:cTn>
                                        <p:tgtEl>
                                          <p:spTgt spid="381965"/>
                                        </p:tgtEl>
                                        <p:attrNameLst>
                                          <p:attrName>style.visibility</p:attrName>
                                        </p:attrNameLst>
                                      </p:cBhvr>
                                      <p:to>
                                        <p:strVal val="hidden"/>
                                      </p:to>
                                    </p:set>
                                  </p:childTnLst>
                                </p:cTn>
                              </p:par>
                            </p:childTnLst>
                          </p:cTn>
                        </p:par>
                        <p:par>
                          <p:cTn id="58" fill="hold" nodeType="afterGroup">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381966"/>
                                        </p:tgtEl>
                                        <p:attrNameLst>
                                          <p:attrName>style.visibility</p:attrName>
                                        </p:attrNameLst>
                                      </p:cBhvr>
                                      <p:to>
                                        <p:strVal val="visible"/>
                                      </p:to>
                                    </p:set>
                                    <p:animEffect transition="in" filter="wipe(left)">
                                      <p:cBhvr>
                                        <p:cTn id="61" dur="500"/>
                                        <p:tgtEl>
                                          <p:spTgt spid="381966"/>
                                        </p:tgtEl>
                                      </p:cBhvr>
                                    </p:animEffect>
                                  </p:childTnLst>
                                  <p:subTnLst>
                                    <p:audio>
                                      <p:cMediaNode>
                                        <p:cTn display="0" masterRel="sameClick">
                                          <p:stCondLst>
                                            <p:cond evt="begin" delay="0">
                                              <p:tn val="59"/>
                                            </p:cond>
                                          </p:stCondLst>
                                          <p:endCondLst>
                                            <p:cond evt="onStopAudio" delay="0">
                                              <p:tgtEl>
                                                <p:sldTgt/>
                                              </p:tgtEl>
                                            </p:cond>
                                          </p:endCondLst>
                                        </p:cTn>
                                        <p:tgtEl>
                                          <p:sndTgt r:embed="rId4" name="Vibro Up"/>
                                        </p:tgtEl>
                                      </p:cMediaNode>
                                    </p:audio>
                                  </p:sub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8" fill="hold" grpId="0" nodeType="clickEffect">
                                  <p:stCondLst>
                                    <p:cond delay="0"/>
                                  </p:stCondLst>
                                  <p:childTnLst>
                                    <p:set>
                                      <p:cBhvr>
                                        <p:cTn id="65" dur="1" fill="hold">
                                          <p:stCondLst>
                                            <p:cond delay="0"/>
                                          </p:stCondLst>
                                        </p:cTn>
                                        <p:tgtEl>
                                          <p:spTgt spid="381956">
                                            <p:txEl>
                                              <p:pRg st="7" end="7"/>
                                            </p:txEl>
                                          </p:spTgt>
                                        </p:tgtEl>
                                        <p:attrNameLst>
                                          <p:attrName>style.visibility</p:attrName>
                                        </p:attrNameLst>
                                      </p:cBhvr>
                                      <p:to>
                                        <p:strVal val="visible"/>
                                      </p:to>
                                    </p:set>
                                    <p:anim calcmode="lin" valueType="num">
                                      <p:cBhvr additive="base">
                                        <p:cTn id="66" dur="500" fill="hold"/>
                                        <p:tgtEl>
                                          <p:spTgt spid="381956">
                                            <p:txEl>
                                              <p:pRg st="7" end="7"/>
                                            </p:txEl>
                                          </p:spTgt>
                                        </p:tgtEl>
                                        <p:attrNameLst>
                                          <p:attrName>ppt_x</p:attrName>
                                        </p:attrNameLst>
                                      </p:cBhvr>
                                      <p:tavLst>
                                        <p:tav tm="0">
                                          <p:val>
                                            <p:strVal val="0-#ppt_w/2"/>
                                          </p:val>
                                        </p:tav>
                                        <p:tav tm="100000">
                                          <p:val>
                                            <p:strVal val="#ppt_x"/>
                                          </p:val>
                                        </p:tav>
                                      </p:tavLst>
                                    </p:anim>
                                    <p:anim calcmode="lin" valueType="num">
                                      <p:cBhvr additive="base">
                                        <p:cTn id="67" dur="500" fill="hold"/>
                                        <p:tgtEl>
                                          <p:spTgt spid="381956">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4"/>
                                            </p:cond>
                                          </p:stCondLst>
                                          <p:endCondLst>
                                            <p:cond evt="onStopAudio" delay="0">
                                              <p:tgtEl>
                                                <p:sldTgt/>
                                              </p:tgtEl>
                                            </p:cond>
                                          </p:endCondLst>
                                        </p:cTn>
                                        <p:tgtEl>
                                          <p:sndTgt r:embed="rId3" name="Whoosh"/>
                                        </p:tgtEl>
                                      </p:cMediaNode>
                                    </p:audio>
                                  </p:sub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381956">
                                            <p:txEl>
                                              <p:pRg st="8" end="8"/>
                                            </p:txEl>
                                          </p:spTgt>
                                        </p:tgtEl>
                                        <p:attrNameLst>
                                          <p:attrName>style.visibility</p:attrName>
                                        </p:attrNameLst>
                                      </p:cBhvr>
                                      <p:to>
                                        <p:strVal val="visible"/>
                                      </p:to>
                                    </p:set>
                                    <p:anim calcmode="lin" valueType="num">
                                      <p:cBhvr additive="base">
                                        <p:cTn id="72" dur="500" fill="hold"/>
                                        <p:tgtEl>
                                          <p:spTgt spid="381956">
                                            <p:txEl>
                                              <p:pRg st="8" end="8"/>
                                            </p:txEl>
                                          </p:spTgt>
                                        </p:tgtEl>
                                        <p:attrNameLst>
                                          <p:attrName>ppt_x</p:attrName>
                                        </p:attrNameLst>
                                      </p:cBhvr>
                                      <p:tavLst>
                                        <p:tav tm="0">
                                          <p:val>
                                            <p:strVal val="0-#ppt_w/2"/>
                                          </p:val>
                                        </p:tav>
                                        <p:tav tm="100000">
                                          <p:val>
                                            <p:strVal val="#ppt_x"/>
                                          </p:val>
                                        </p:tav>
                                      </p:tavLst>
                                    </p:anim>
                                    <p:anim calcmode="lin" valueType="num">
                                      <p:cBhvr additive="base">
                                        <p:cTn id="73" dur="500" fill="hold"/>
                                        <p:tgtEl>
                                          <p:spTgt spid="381956">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6" grpId="0" build="p" autoUpdateAnimBg="0"/>
      <p:bldP spid="381964" grpId="0" animBg="1"/>
      <p:bldP spid="381964" grpId="1" animBg="1"/>
      <p:bldP spid="381965" grpId="0" animBg="1"/>
      <p:bldP spid="381965" grpId="1" animBg="1"/>
      <p:bldP spid="381966"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79EC7A3C-4C00-5642-B7FF-F8C686975A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17" b="3360"/>
          <a:stretch>
            <a:fillRect/>
          </a:stretch>
        </p:blipFill>
        <p:spPr bwMode="auto">
          <a:xfrm>
            <a:off x="5646738" y="3922713"/>
            <a:ext cx="3489325"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3">
            <a:extLst>
              <a:ext uri="{FF2B5EF4-FFF2-40B4-BE49-F238E27FC236}">
                <a16:creationId xmlns:a16="http://schemas.microsoft.com/office/drawing/2014/main" id="{20E53A0F-7043-B148-B29C-C785F78566EA}"/>
              </a:ext>
            </a:extLst>
          </p:cNvPr>
          <p:cNvSpPr>
            <a:spLocks noGrp="1" noChangeArrowheads="1"/>
          </p:cNvSpPr>
          <p:nvPr>
            <p:ph type="title"/>
          </p:nvPr>
        </p:nvSpPr>
        <p:spPr/>
        <p:txBody>
          <a:bodyPr/>
          <a:lstStyle/>
          <a:p>
            <a:pPr eaLnBrk="1" hangingPunct="1"/>
            <a:r>
              <a:rPr lang="en-US" altLang="en-US" dirty="0"/>
              <a:t>G</a:t>
            </a:r>
            <a:r>
              <a:rPr lang="en-US" altLang="en-US" baseline="-25000" dirty="0"/>
              <a:t>1</a:t>
            </a:r>
            <a:r>
              <a:rPr lang="en-US" altLang="en-US" dirty="0"/>
              <a:t>/S checkpoint</a:t>
            </a:r>
          </a:p>
        </p:txBody>
      </p:sp>
      <p:sp>
        <p:nvSpPr>
          <p:cNvPr id="384004" name="Rectangle 4" descr="Rectangle: Click to edit Master text styles&#13;&#10;Second level&#13;&#10;Third level&#13;&#10;Fourth level&#13;&#10;Fifth level">
            <a:extLst>
              <a:ext uri="{FF2B5EF4-FFF2-40B4-BE49-F238E27FC236}">
                <a16:creationId xmlns:a16="http://schemas.microsoft.com/office/drawing/2014/main" id="{7370E38D-48E7-4047-BD02-99CCB3700A0C}"/>
              </a:ext>
            </a:extLst>
          </p:cNvPr>
          <p:cNvSpPr>
            <a:spLocks noGrp="1" noChangeArrowheads="1"/>
          </p:cNvSpPr>
          <p:nvPr>
            <p:ph type="body" idx="1"/>
          </p:nvPr>
        </p:nvSpPr>
        <p:spPr>
          <a:xfrm>
            <a:off x="612775" y="1355725"/>
            <a:ext cx="8531225" cy="4946650"/>
          </a:xfrm>
        </p:spPr>
        <p:txBody>
          <a:bodyPr/>
          <a:lstStyle/>
          <a:p>
            <a:pPr eaLnBrk="1" hangingPunct="1">
              <a:buClrTx/>
            </a:pPr>
            <a:r>
              <a:rPr lang="en-US" altLang="en-US" dirty="0"/>
              <a:t>G</a:t>
            </a:r>
            <a:r>
              <a:rPr lang="en-US" altLang="en-US" baseline="-25000" dirty="0"/>
              <a:t>1</a:t>
            </a:r>
            <a:r>
              <a:rPr lang="en-US" altLang="en-US" dirty="0"/>
              <a:t>/S checkpoint is most critical</a:t>
            </a:r>
          </a:p>
          <a:p>
            <a:pPr lvl="1" eaLnBrk="1" hangingPunct="1">
              <a:buClrTx/>
            </a:pPr>
            <a:r>
              <a:rPr lang="en-US" altLang="en-US" dirty="0">
                <a:ea typeface="ＭＳ Ｐゴシック" panose="020B0600070205080204" pitchFamily="34" charset="-128"/>
              </a:rPr>
              <a:t>primary decision point</a:t>
            </a:r>
          </a:p>
          <a:p>
            <a:pPr lvl="2" eaLnBrk="1" hangingPunct="1"/>
            <a:r>
              <a:rPr lang="en-US" altLang="en-US" dirty="0">
                <a:ea typeface="ＭＳ Ｐゴシック" panose="020B0600070205080204" pitchFamily="34" charset="-128"/>
              </a:rPr>
              <a:t>“</a:t>
            </a:r>
            <a:r>
              <a:rPr lang="en-US" altLang="en-US" u="sng" dirty="0">
                <a:solidFill>
                  <a:srgbClr val="CC0000"/>
                </a:solidFill>
                <a:ea typeface="ＭＳ Ｐゴシック" panose="020B0600070205080204" pitchFamily="34" charset="-128"/>
              </a:rPr>
              <a:t>restriction point</a:t>
            </a:r>
            <a:r>
              <a:rPr lang="en-US" altLang="en-US" dirty="0">
                <a:ea typeface="ＭＳ Ｐゴシック" panose="020B0600070205080204" pitchFamily="34" charset="-128"/>
              </a:rPr>
              <a:t>”</a:t>
            </a:r>
          </a:p>
          <a:p>
            <a:pPr lvl="1" eaLnBrk="1" hangingPunct="1">
              <a:buClrTx/>
            </a:pPr>
            <a:r>
              <a:rPr lang="en-US" altLang="en-US" dirty="0">
                <a:ea typeface="ＭＳ Ｐゴシック" panose="020B0600070205080204" pitchFamily="34" charset="-128"/>
              </a:rPr>
              <a:t>if cell receives </a:t>
            </a:r>
            <a:r>
              <a:rPr lang="en-US" altLang="en-US" u="sng" dirty="0">
                <a:solidFill>
                  <a:srgbClr val="186813"/>
                </a:solidFill>
                <a:ea typeface="ＭＳ Ｐゴシック" panose="020B0600070205080204" pitchFamily="34" charset="-128"/>
              </a:rPr>
              <a:t>“GO” signal</a:t>
            </a:r>
            <a:r>
              <a:rPr lang="en-US" altLang="en-US" dirty="0">
                <a:ea typeface="ＭＳ Ｐゴシック" panose="020B0600070205080204" pitchFamily="34" charset="-128"/>
              </a:rPr>
              <a:t>, it divides</a:t>
            </a:r>
          </a:p>
          <a:p>
            <a:pPr lvl="2" eaLnBrk="1" hangingPunct="1"/>
            <a:r>
              <a:rPr lang="en-US" altLang="en-US" dirty="0">
                <a:ea typeface="ＭＳ Ｐゴシック" panose="020B0600070205080204" pitchFamily="34" charset="-128"/>
              </a:rPr>
              <a:t>internal signals: cell growth (size), cell nutrition </a:t>
            </a:r>
          </a:p>
          <a:p>
            <a:pPr lvl="2" eaLnBrk="1" hangingPunct="1"/>
            <a:r>
              <a:rPr lang="en-US" altLang="en-US" dirty="0">
                <a:ea typeface="ＭＳ Ｐゴシック" panose="020B0600070205080204" pitchFamily="34" charset="-128"/>
              </a:rPr>
              <a:t>external signals: “growth factors”</a:t>
            </a:r>
          </a:p>
          <a:p>
            <a:pPr lvl="1" eaLnBrk="1" hangingPunct="1">
              <a:buClrTx/>
            </a:pPr>
            <a:r>
              <a:rPr lang="en-US" altLang="en-US" dirty="0">
                <a:ea typeface="ＭＳ Ｐゴシック" panose="020B0600070205080204" pitchFamily="34" charset="-128"/>
              </a:rPr>
              <a:t>if cell does </a:t>
            </a:r>
            <a:r>
              <a:rPr lang="en-US" altLang="en-US" u="sng" dirty="0">
                <a:solidFill>
                  <a:srgbClr val="CC0000"/>
                </a:solidFill>
                <a:ea typeface="ＭＳ Ｐゴシック" panose="020B0600070205080204" pitchFamily="34" charset="-128"/>
              </a:rPr>
              <a:t>not</a:t>
            </a:r>
            <a:r>
              <a:rPr lang="en-US" altLang="en-US" dirty="0">
                <a:ea typeface="ＭＳ Ｐゴシック" panose="020B0600070205080204" pitchFamily="34" charset="-128"/>
              </a:rPr>
              <a:t> receive </a:t>
            </a:r>
            <a:br>
              <a:rPr lang="en-US" altLang="en-US" dirty="0">
                <a:ea typeface="ＭＳ Ｐゴシック" panose="020B0600070205080204" pitchFamily="34" charset="-128"/>
              </a:rPr>
            </a:br>
            <a:r>
              <a:rPr lang="en-US" altLang="en-US" dirty="0">
                <a:ea typeface="ＭＳ Ｐゴシック" panose="020B0600070205080204" pitchFamily="34" charset="-128"/>
              </a:rPr>
              <a:t>signal, it exits cycle &amp; </a:t>
            </a:r>
            <a:br>
              <a:rPr lang="en-US" altLang="en-US" dirty="0">
                <a:ea typeface="ＭＳ Ｐゴシック" panose="020B0600070205080204" pitchFamily="34" charset="-128"/>
              </a:rPr>
            </a:br>
            <a:r>
              <a:rPr lang="en-US" altLang="en-US" dirty="0">
                <a:ea typeface="ＭＳ Ｐゴシック" panose="020B0600070205080204" pitchFamily="34" charset="-128"/>
              </a:rPr>
              <a:t>switches to </a:t>
            </a:r>
            <a:r>
              <a:rPr lang="en-US" altLang="en-US" dirty="0">
                <a:solidFill>
                  <a:srgbClr val="CC0000"/>
                </a:solidFill>
                <a:ea typeface="ＭＳ Ｐゴシック" panose="020B0600070205080204" pitchFamily="34" charset="-128"/>
              </a:rPr>
              <a:t>G</a:t>
            </a:r>
            <a:r>
              <a:rPr lang="en-US" altLang="en-US" baseline="-25000" dirty="0">
                <a:solidFill>
                  <a:srgbClr val="CC0000"/>
                </a:solidFill>
                <a:ea typeface="ＭＳ Ｐゴシック" panose="020B0600070205080204" pitchFamily="34" charset="-128"/>
              </a:rPr>
              <a:t>0</a:t>
            </a:r>
            <a:r>
              <a:rPr lang="en-US" altLang="en-US" dirty="0">
                <a:solidFill>
                  <a:srgbClr val="CC0000"/>
                </a:solidFill>
                <a:ea typeface="ＭＳ Ｐゴシック" panose="020B0600070205080204" pitchFamily="34" charset="-128"/>
              </a:rPr>
              <a:t> phase</a:t>
            </a:r>
            <a:endParaRPr lang="en-US" altLang="en-US" dirty="0">
              <a:ea typeface="ＭＳ Ｐゴシック" panose="020B0600070205080204" pitchFamily="34" charset="-128"/>
            </a:endParaRPr>
          </a:p>
          <a:p>
            <a:pPr lvl="2" eaLnBrk="1" hangingPunct="1"/>
            <a:r>
              <a:rPr lang="en-US" altLang="en-US" dirty="0">
                <a:ea typeface="ＭＳ Ｐゴシック" panose="020B0600070205080204" pitchFamily="34" charset="-128"/>
              </a:rPr>
              <a:t>non-dividing, working state</a:t>
            </a:r>
          </a:p>
        </p:txBody>
      </p:sp>
      <p:pic>
        <p:nvPicPr>
          <p:cNvPr id="27653" name="Picture 7" descr="3070334">
            <a:extLst>
              <a:ext uri="{FF2B5EF4-FFF2-40B4-BE49-F238E27FC236}">
                <a16:creationId xmlns:a16="http://schemas.microsoft.com/office/drawing/2014/main" id="{436C8857-D435-E34F-80C0-C667C9ABD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4375" y="381000"/>
            <a:ext cx="1947863"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4008" name="Picture 8" descr="3070326">
            <a:extLst>
              <a:ext uri="{FF2B5EF4-FFF2-40B4-BE49-F238E27FC236}">
                <a16:creationId xmlns:a16="http://schemas.microsoft.com/office/drawing/2014/main" id="{02A0D6BF-7AA8-3A41-9EEA-3E1A91F9EB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6438" y="373063"/>
            <a:ext cx="1965325"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4134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4004">
                                            <p:txEl>
                                              <p:pRg st="1" end="1"/>
                                            </p:txEl>
                                          </p:spTgt>
                                        </p:tgtEl>
                                        <p:attrNameLst>
                                          <p:attrName>style.visibility</p:attrName>
                                        </p:attrNameLst>
                                      </p:cBhvr>
                                      <p:to>
                                        <p:strVal val="visible"/>
                                      </p:to>
                                    </p:set>
                                    <p:anim calcmode="lin" valueType="num">
                                      <p:cBhvr additive="base">
                                        <p:cTn id="7" dur="500" fill="hold"/>
                                        <p:tgtEl>
                                          <p:spTgt spid="38400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4004">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4004">
                                            <p:txEl>
                                              <p:pRg st="2" end="2"/>
                                            </p:txEl>
                                          </p:spTgt>
                                        </p:tgtEl>
                                        <p:attrNameLst>
                                          <p:attrName>style.visibility</p:attrName>
                                        </p:attrNameLst>
                                      </p:cBhvr>
                                      <p:to>
                                        <p:strVal val="visible"/>
                                      </p:to>
                                    </p:set>
                                    <p:anim calcmode="lin" valueType="num">
                                      <p:cBhvr additive="base">
                                        <p:cTn id="13" dur="500" fill="hold"/>
                                        <p:tgtEl>
                                          <p:spTgt spid="38400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4004">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4004">
                                            <p:txEl>
                                              <p:pRg st="3" end="3"/>
                                            </p:txEl>
                                          </p:spTgt>
                                        </p:tgtEl>
                                        <p:attrNameLst>
                                          <p:attrName>style.visibility</p:attrName>
                                        </p:attrNameLst>
                                      </p:cBhvr>
                                      <p:to>
                                        <p:strVal val="visible"/>
                                      </p:to>
                                    </p:set>
                                    <p:anim calcmode="lin" valueType="num">
                                      <p:cBhvr additive="base">
                                        <p:cTn id="19" dur="500" fill="hold"/>
                                        <p:tgtEl>
                                          <p:spTgt spid="38400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4004">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84004">
                                            <p:txEl>
                                              <p:pRg st="4" end="4"/>
                                            </p:txEl>
                                          </p:spTgt>
                                        </p:tgtEl>
                                        <p:attrNameLst>
                                          <p:attrName>style.visibility</p:attrName>
                                        </p:attrNameLst>
                                      </p:cBhvr>
                                      <p:to>
                                        <p:strVal val="visible"/>
                                      </p:to>
                                    </p:set>
                                    <p:anim calcmode="lin" valueType="num">
                                      <p:cBhvr additive="base">
                                        <p:cTn id="25" dur="500" fill="hold"/>
                                        <p:tgtEl>
                                          <p:spTgt spid="384004">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84004">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84004">
                                            <p:txEl>
                                              <p:pRg st="5" end="5"/>
                                            </p:txEl>
                                          </p:spTgt>
                                        </p:tgtEl>
                                        <p:attrNameLst>
                                          <p:attrName>style.visibility</p:attrName>
                                        </p:attrNameLst>
                                      </p:cBhvr>
                                      <p:to>
                                        <p:strVal val="visible"/>
                                      </p:to>
                                    </p:set>
                                    <p:anim calcmode="lin" valueType="num">
                                      <p:cBhvr additive="base">
                                        <p:cTn id="31" dur="500" fill="hold"/>
                                        <p:tgtEl>
                                          <p:spTgt spid="384004">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84004">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84004">
                                            <p:txEl>
                                              <p:pRg st="6" end="6"/>
                                            </p:txEl>
                                          </p:spTgt>
                                        </p:tgtEl>
                                        <p:attrNameLst>
                                          <p:attrName>style.visibility</p:attrName>
                                        </p:attrNameLst>
                                      </p:cBhvr>
                                      <p:to>
                                        <p:strVal val="visible"/>
                                      </p:to>
                                    </p:set>
                                    <p:anim calcmode="lin" valueType="num">
                                      <p:cBhvr additive="base">
                                        <p:cTn id="37" dur="500" fill="hold"/>
                                        <p:tgtEl>
                                          <p:spTgt spid="384004">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84004">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384008"/>
                                        </p:tgtEl>
                                        <p:attrNameLst>
                                          <p:attrName>style.visibility</p:attrName>
                                        </p:attrNameLst>
                                      </p:cBhvr>
                                      <p:to>
                                        <p:strVal val="visible"/>
                                      </p:to>
                                    </p:set>
                                    <p:animEffect transition="in" filter="wipe(left)">
                                      <p:cBhvr>
                                        <p:cTn id="43" dur="500"/>
                                        <p:tgtEl>
                                          <p:spTgt spid="384008"/>
                                        </p:tgtEl>
                                      </p:cBhvr>
                                    </p:animEffect>
                                  </p:childTnLst>
                                  <p:subTnLst>
                                    <p:audio>
                                      <p:cMediaNode>
                                        <p:cTn display="0" masterRel="sameClick">
                                          <p:stCondLst>
                                            <p:cond evt="begin" delay="0">
                                              <p:tn val="41"/>
                                            </p:cond>
                                          </p:stCondLst>
                                          <p:endCondLst>
                                            <p:cond evt="onStopAudio" delay="0">
                                              <p:tgtEl>
                                                <p:sldTgt/>
                                              </p:tgtEl>
                                            </p:cond>
                                          </p:endCondLst>
                                        </p:cTn>
                                        <p:tgtEl>
                                          <p:sndTgt r:embed="rId4" name="String"/>
                                        </p:tgtEl>
                                      </p:cMediaNode>
                                    </p:audio>
                                  </p:sub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384004">
                                            <p:txEl>
                                              <p:pRg st="7" end="7"/>
                                            </p:txEl>
                                          </p:spTgt>
                                        </p:tgtEl>
                                        <p:attrNameLst>
                                          <p:attrName>style.visibility</p:attrName>
                                        </p:attrNameLst>
                                      </p:cBhvr>
                                      <p:to>
                                        <p:strVal val="visible"/>
                                      </p:to>
                                    </p:set>
                                    <p:anim calcmode="lin" valueType="num">
                                      <p:cBhvr additive="base">
                                        <p:cTn id="48" dur="500" fill="hold"/>
                                        <p:tgtEl>
                                          <p:spTgt spid="384004">
                                            <p:txEl>
                                              <p:pRg st="7" end="7"/>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384004">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4"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0C8CC6CF-0EDE-4C4C-A854-9482A09FC702}"/>
              </a:ext>
            </a:extLst>
          </p:cNvPr>
          <p:cNvSpPr>
            <a:spLocks noGrp="1" noChangeArrowheads="1"/>
          </p:cNvSpPr>
          <p:nvPr>
            <p:ph type="title"/>
          </p:nvPr>
        </p:nvSpPr>
        <p:spPr>
          <a:xfrm>
            <a:off x="762000" y="609600"/>
            <a:ext cx="7772400" cy="762000"/>
          </a:xfrm>
        </p:spPr>
        <p:txBody>
          <a:bodyPr/>
          <a:lstStyle/>
          <a:p>
            <a:pPr eaLnBrk="1" hangingPunct="1"/>
            <a:r>
              <a:rPr lang="en-US" altLang="en-US" dirty="0"/>
              <a:t>G</a:t>
            </a:r>
            <a:r>
              <a:rPr lang="en-US" altLang="en-US" baseline="-25000" dirty="0"/>
              <a:t>0</a:t>
            </a:r>
            <a:r>
              <a:rPr lang="en-US" altLang="en-US" dirty="0"/>
              <a:t> phase</a:t>
            </a:r>
          </a:p>
        </p:txBody>
      </p:sp>
      <p:pic>
        <p:nvPicPr>
          <p:cNvPr id="29699" name="Picture 3" descr="cell cycle">
            <a:extLst>
              <a:ext uri="{FF2B5EF4-FFF2-40B4-BE49-F238E27FC236}">
                <a16:creationId xmlns:a16="http://schemas.microsoft.com/office/drawing/2014/main" id="{466500A1-2761-FB45-818A-8D6AD04E5C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276600"/>
            <a:ext cx="4343400"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6052" name="Rectangle 4" descr="Rectangle: Click to edit Master text styles&#13;&#10;Second level&#13;&#10;Third level&#13;&#10;Fourth level&#13;&#10;Fifth level">
            <a:extLst>
              <a:ext uri="{FF2B5EF4-FFF2-40B4-BE49-F238E27FC236}">
                <a16:creationId xmlns:a16="http://schemas.microsoft.com/office/drawing/2014/main" id="{6EA8AD52-3625-0048-84B4-3F3A2474E457}"/>
              </a:ext>
            </a:extLst>
          </p:cNvPr>
          <p:cNvSpPr>
            <a:spLocks noGrp="1" noChangeArrowheads="1"/>
          </p:cNvSpPr>
          <p:nvPr>
            <p:ph type="body" idx="1"/>
          </p:nvPr>
        </p:nvSpPr>
        <p:spPr>
          <a:xfrm>
            <a:off x="838200" y="1371600"/>
            <a:ext cx="7772400" cy="1752600"/>
          </a:xfrm>
        </p:spPr>
        <p:txBody>
          <a:bodyPr/>
          <a:lstStyle/>
          <a:p>
            <a:pPr eaLnBrk="1" hangingPunct="1">
              <a:buClrTx/>
            </a:pPr>
            <a:r>
              <a:rPr lang="en-US" altLang="en-US" dirty="0"/>
              <a:t>G</a:t>
            </a:r>
            <a:r>
              <a:rPr lang="en-US" altLang="en-US" baseline="-25000" dirty="0"/>
              <a:t>0</a:t>
            </a:r>
            <a:r>
              <a:rPr lang="en-US" altLang="en-US" dirty="0"/>
              <a:t> phase</a:t>
            </a:r>
          </a:p>
          <a:p>
            <a:pPr lvl="1" eaLnBrk="1" hangingPunct="1">
              <a:buClrTx/>
            </a:pPr>
            <a:r>
              <a:rPr lang="en-US" altLang="en-US" dirty="0">
                <a:ea typeface="ＭＳ Ｐゴシック" panose="020B0600070205080204" pitchFamily="34" charset="-128"/>
              </a:rPr>
              <a:t>non-dividing, differentiated state</a:t>
            </a:r>
          </a:p>
          <a:p>
            <a:pPr lvl="1" eaLnBrk="1" hangingPunct="1">
              <a:buClrTx/>
            </a:pPr>
            <a:r>
              <a:rPr lang="en-US" altLang="en-US" dirty="0">
                <a:ea typeface="ＭＳ Ｐゴシック" panose="020B0600070205080204" pitchFamily="34" charset="-128"/>
              </a:rPr>
              <a:t>most human cells in G</a:t>
            </a:r>
            <a:r>
              <a:rPr lang="en-US" altLang="en-US" baseline="-25000" dirty="0">
                <a:ea typeface="ＭＳ Ｐゴシック" panose="020B0600070205080204" pitchFamily="34" charset="-128"/>
              </a:rPr>
              <a:t>0</a:t>
            </a:r>
            <a:r>
              <a:rPr lang="en-US" altLang="en-US" dirty="0">
                <a:ea typeface="ＭＳ Ｐゴシック" panose="020B0600070205080204" pitchFamily="34" charset="-128"/>
              </a:rPr>
              <a:t> phase</a:t>
            </a:r>
            <a:endParaRPr lang="en-US" altLang="en-US" sz="3100" dirty="0">
              <a:ea typeface="ＭＳ Ｐゴシック" panose="020B0600070205080204" pitchFamily="34" charset="-128"/>
            </a:endParaRPr>
          </a:p>
        </p:txBody>
      </p:sp>
      <p:sp>
        <p:nvSpPr>
          <p:cNvPr id="386053" name="Rectangle 5">
            <a:extLst>
              <a:ext uri="{FF2B5EF4-FFF2-40B4-BE49-F238E27FC236}">
                <a16:creationId xmlns:a16="http://schemas.microsoft.com/office/drawing/2014/main" id="{150791A5-E1EB-714B-91A2-02F9ACB560C7}"/>
              </a:ext>
            </a:extLst>
          </p:cNvPr>
          <p:cNvSpPr>
            <a:spLocks noChangeArrowheads="1"/>
          </p:cNvSpPr>
          <p:nvPr/>
        </p:nvSpPr>
        <p:spPr bwMode="auto">
          <a:xfrm>
            <a:off x="4343400" y="3051175"/>
            <a:ext cx="457200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22250" indent="-222250">
              <a:defRPr sz="2000">
                <a:solidFill>
                  <a:schemeClr val="tx1"/>
                </a:solidFill>
                <a:latin typeface="Arial" panose="020B0604020202020204" pitchFamily="34" charset="0"/>
                <a:ea typeface="ＭＳ Ｐゴシック" panose="020B0600070205080204" pitchFamily="34" charset="-128"/>
              </a:defRPr>
            </a:lvl1pPr>
            <a:lvl2pPr marL="681038" indent="-223838">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20000"/>
              </a:spcBef>
              <a:buClr>
                <a:schemeClr val="hlink"/>
              </a:buClr>
              <a:buSzPct val="95000"/>
              <a:buFont typeface="Wingdings" pitchFamily="2" charset="2"/>
              <a:buChar char="§"/>
            </a:pPr>
            <a:r>
              <a:rPr lang="en-US" altLang="en-US" sz="2600" b="1"/>
              <a:t>liver cells </a:t>
            </a:r>
          </a:p>
          <a:p>
            <a:pPr lvl="1" algn="l" eaLnBrk="1" hangingPunct="1">
              <a:spcBef>
                <a:spcPct val="20000"/>
              </a:spcBef>
              <a:buSzPct val="95000"/>
              <a:buFont typeface="Wingdings" pitchFamily="2" charset="2"/>
              <a:buChar char="§"/>
            </a:pPr>
            <a:r>
              <a:rPr lang="en-US" altLang="en-US" sz="2600" b="1">
                <a:solidFill>
                  <a:srgbClr val="0F116A"/>
                </a:solidFill>
              </a:rPr>
              <a:t>in G</a:t>
            </a:r>
            <a:r>
              <a:rPr lang="en-US" altLang="en-US" sz="2600" b="1" baseline="-25000">
                <a:solidFill>
                  <a:srgbClr val="0F116A"/>
                </a:solidFill>
              </a:rPr>
              <a:t>0</a:t>
            </a:r>
            <a:r>
              <a:rPr lang="en-US" altLang="en-US" sz="2600" b="1">
                <a:solidFill>
                  <a:srgbClr val="0F116A"/>
                </a:solidFill>
              </a:rPr>
              <a:t>, but can be “called back” to cell cycle by external cues </a:t>
            </a:r>
          </a:p>
          <a:p>
            <a:pPr algn="l" eaLnBrk="1" hangingPunct="1">
              <a:spcBef>
                <a:spcPct val="20000"/>
              </a:spcBef>
              <a:buClr>
                <a:schemeClr val="hlink"/>
              </a:buClr>
              <a:buSzPct val="95000"/>
              <a:buFont typeface="Wingdings" pitchFamily="2" charset="2"/>
              <a:buChar char="§"/>
            </a:pPr>
            <a:r>
              <a:rPr lang="en-US" altLang="en-US" sz="2600" b="1"/>
              <a:t>nerve &amp; muscle cells </a:t>
            </a:r>
          </a:p>
          <a:p>
            <a:pPr lvl="1" algn="l" eaLnBrk="1" hangingPunct="1">
              <a:spcBef>
                <a:spcPct val="20000"/>
              </a:spcBef>
              <a:buSzPct val="95000"/>
              <a:buFont typeface="Wingdings" pitchFamily="2" charset="2"/>
              <a:buChar char="§"/>
            </a:pPr>
            <a:r>
              <a:rPr lang="en-US" altLang="en-US" sz="2600" b="1">
                <a:solidFill>
                  <a:srgbClr val="0F116A"/>
                </a:solidFill>
              </a:rPr>
              <a:t>highly specialized</a:t>
            </a:r>
          </a:p>
          <a:p>
            <a:pPr lvl="1" algn="l" eaLnBrk="1" hangingPunct="1">
              <a:spcBef>
                <a:spcPct val="20000"/>
              </a:spcBef>
              <a:buSzPct val="95000"/>
              <a:buFont typeface="Wingdings" pitchFamily="2" charset="2"/>
              <a:buChar char="§"/>
            </a:pPr>
            <a:r>
              <a:rPr lang="en-US" altLang="en-US" sz="2600" b="1">
                <a:solidFill>
                  <a:srgbClr val="0F116A"/>
                </a:solidFill>
              </a:rPr>
              <a:t>arrested in G</a:t>
            </a:r>
            <a:r>
              <a:rPr lang="en-US" altLang="en-US" sz="2600" b="1" baseline="-25000">
                <a:solidFill>
                  <a:srgbClr val="0F116A"/>
                </a:solidFill>
              </a:rPr>
              <a:t>0</a:t>
            </a:r>
            <a:r>
              <a:rPr lang="en-US" altLang="en-US" sz="2600" b="1">
                <a:solidFill>
                  <a:srgbClr val="0F116A"/>
                </a:solidFill>
              </a:rPr>
              <a:t> &amp; can never divide</a:t>
            </a:r>
            <a:endParaRPr lang="en-US" altLang="en-US" sz="2600" b="1"/>
          </a:p>
        </p:txBody>
      </p:sp>
      <p:sp>
        <p:nvSpPr>
          <p:cNvPr id="386054" name="Oval 6">
            <a:extLst>
              <a:ext uri="{FF2B5EF4-FFF2-40B4-BE49-F238E27FC236}">
                <a16:creationId xmlns:a16="http://schemas.microsoft.com/office/drawing/2014/main" id="{7B8911A3-FEBB-2745-9958-AEA24D67B593}"/>
              </a:ext>
            </a:extLst>
          </p:cNvPr>
          <p:cNvSpPr>
            <a:spLocks noChangeArrowheads="1"/>
          </p:cNvSpPr>
          <p:nvPr/>
        </p:nvSpPr>
        <p:spPr bwMode="auto">
          <a:xfrm>
            <a:off x="3429000" y="5029200"/>
            <a:ext cx="1066800" cy="1219200"/>
          </a:xfrm>
          <a:prstGeom prst="ellipse">
            <a:avLst/>
          </a:prstGeom>
          <a:noFill/>
          <a:ln w="5715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extLst>
      <p:ext uri="{BB962C8B-B14F-4D97-AF65-F5344CB8AC3E}">
        <p14:creationId xmlns:p14="http://schemas.microsoft.com/office/powerpoint/2010/main" val="19564215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6052">
                                            <p:txEl>
                                              <p:pRg st="0" end="0"/>
                                            </p:txEl>
                                          </p:spTgt>
                                        </p:tgtEl>
                                        <p:attrNameLst>
                                          <p:attrName>style.visibility</p:attrName>
                                        </p:attrNameLst>
                                      </p:cBhvr>
                                      <p:to>
                                        <p:strVal val="visible"/>
                                      </p:to>
                                    </p:set>
                                    <p:anim calcmode="lin" valueType="num">
                                      <p:cBhvr additive="base">
                                        <p:cTn id="7" dur="500" fill="hold"/>
                                        <p:tgtEl>
                                          <p:spTgt spid="3860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605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86054"/>
                                        </p:tgtEl>
                                        <p:attrNameLst>
                                          <p:attrName>style.visibility</p:attrName>
                                        </p:attrNameLst>
                                      </p:cBhvr>
                                      <p:to>
                                        <p:strVal val="visible"/>
                                      </p:to>
                                    </p:set>
                                    <p:animEffect transition="in" filter="wipe(left)">
                                      <p:cBhvr>
                                        <p:cTn id="13" dur="500"/>
                                        <p:tgtEl>
                                          <p:spTgt spid="386054"/>
                                        </p:tgtEl>
                                      </p:cBhvr>
                                    </p:animEffect>
                                  </p:childTnLst>
                                  <p:subTnLst>
                                    <p:audio>
                                      <p:cMediaNode>
                                        <p:cTn display="0" masterRel="sameClick">
                                          <p:stCondLst>
                                            <p:cond evt="begin" delay="0">
                                              <p:tn val="11"/>
                                            </p:cond>
                                          </p:stCondLst>
                                          <p:endCondLst>
                                            <p:cond evt="onStopAudio" delay="0">
                                              <p:tgtEl>
                                                <p:sldTgt/>
                                              </p:tgtEl>
                                            </p:cond>
                                          </p:endCondLst>
                                        </p:cTn>
                                        <p:tgtEl>
                                          <p:sndTgt r:embed="rId4" name="Vibro Up"/>
                                        </p:tgtEl>
                                      </p:cMediaNode>
                                    </p:audio>
                                  </p:subTnLst>
                                </p:cTn>
                              </p:par>
                              <p:par>
                                <p:cTn id="14" presetID="2" presetClass="entr" presetSubtype="8" fill="hold" grpId="0" nodeType="withEffect">
                                  <p:stCondLst>
                                    <p:cond delay="0"/>
                                  </p:stCondLst>
                                  <p:childTnLst>
                                    <p:set>
                                      <p:cBhvr>
                                        <p:cTn id="15" dur="1" fill="hold">
                                          <p:stCondLst>
                                            <p:cond delay="0"/>
                                          </p:stCondLst>
                                        </p:cTn>
                                        <p:tgtEl>
                                          <p:spTgt spid="386052">
                                            <p:txEl>
                                              <p:pRg st="1" end="1"/>
                                            </p:txEl>
                                          </p:spTgt>
                                        </p:tgtEl>
                                        <p:attrNameLst>
                                          <p:attrName>style.visibility</p:attrName>
                                        </p:attrNameLst>
                                      </p:cBhvr>
                                      <p:to>
                                        <p:strVal val="visible"/>
                                      </p:to>
                                    </p:set>
                                    <p:anim calcmode="lin" valueType="num">
                                      <p:cBhvr additive="base">
                                        <p:cTn id="16" dur="500" fill="hold"/>
                                        <p:tgtEl>
                                          <p:spTgt spid="386052">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86052">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Whoosh"/>
                                        </p:tgtEl>
                                      </p:cMediaNode>
                                    </p:audio>
                                  </p:subTnLst>
                                </p:cTn>
                              </p:par>
                              <p:par>
                                <p:cTn id="18" presetID="2" presetClass="entr" presetSubtype="8" fill="hold" grpId="0" nodeType="withEffect">
                                  <p:stCondLst>
                                    <p:cond delay="0"/>
                                  </p:stCondLst>
                                  <p:childTnLst>
                                    <p:set>
                                      <p:cBhvr>
                                        <p:cTn id="19" dur="1" fill="hold">
                                          <p:stCondLst>
                                            <p:cond delay="0"/>
                                          </p:stCondLst>
                                        </p:cTn>
                                        <p:tgtEl>
                                          <p:spTgt spid="386052">
                                            <p:txEl>
                                              <p:pRg st="2" end="2"/>
                                            </p:txEl>
                                          </p:spTgt>
                                        </p:tgtEl>
                                        <p:attrNameLst>
                                          <p:attrName>style.visibility</p:attrName>
                                        </p:attrNameLst>
                                      </p:cBhvr>
                                      <p:to>
                                        <p:strVal val="visible"/>
                                      </p:to>
                                    </p:set>
                                    <p:anim calcmode="lin" valueType="num">
                                      <p:cBhvr additive="base">
                                        <p:cTn id="20" dur="500" fill="hold"/>
                                        <p:tgtEl>
                                          <p:spTgt spid="386052">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386052">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Whoosh"/>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386053">
                                            <p:txEl>
                                              <p:pRg st="0" end="0"/>
                                            </p:txEl>
                                          </p:spTgt>
                                        </p:tgtEl>
                                        <p:attrNameLst>
                                          <p:attrName>style.visibility</p:attrName>
                                        </p:attrNameLst>
                                      </p:cBhvr>
                                      <p:to>
                                        <p:strVal val="visible"/>
                                      </p:to>
                                    </p:set>
                                    <p:anim calcmode="lin" valueType="num">
                                      <p:cBhvr additive="base">
                                        <p:cTn id="26" dur="500" fill="hold"/>
                                        <p:tgtEl>
                                          <p:spTgt spid="386053">
                                            <p:txEl>
                                              <p:pRg st="0" end="0"/>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38605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Whoosh"/>
                                        </p:tgtEl>
                                      </p:cMediaNode>
                                    </p:audio>
                                  </p:subTnLst>
                                </p:cTn>
                              </p:par>
                              <p:par>
                                <p:cTn id="28" presetID="2" presetClass="entr" presetSubtype="8" fill="hold" grpId="0" nodeType="withEffect">
                                  <p:stCondLst>
                                    <p:cond delay="0"/>
                                  </p:stCondLst>
                                  <p:childTnLst>
                                    <p:set>
                                      <p:cBhvr>
                                        <p:cTn id="29" dur="1" fill="hold">
                                          <p:stCondLst>
                                            <p:cond delay="0"/>
                                          </p:stCondLst>
                                        </p:cTn>
                                        <p:tgtEl>
                                          <p:spTgt spid="386053">
                                            <p:txEl>
                                              <p:pRg st="1" end="1"/>
                                            </p:txEl>
                                          </p:spTgt>
                                        </p:tgtEl>
                                        <p:attrNameLst>
                                          <p:attrName>style.visibility</p:attrName>
                                        </p:attrNameLst>
                                      </p:cBhvr>
                                      <p:to>
                                        <p:strVal val="visible"/>
                                      </p:to>
                                    </p:set>
                                    <p:anim calcmode="lin" valueType="num">
                                      <p:cBhvr additive="base">
                                        <p:cTn id="30" dur="500" fill="hold"/>
                                        <p:tgtEl>
                                          <p:spTgt spid="386053">
                                            <p:txEl>
                                              <p:pRg st="1" end="1"/>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8605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Whoosh"/>
                                        </p:tgtEl>
                                      </p:cMediaNode>
                                    </p:audio>
                                  </p:sub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86053">
                                            <p:txEl>
                                              <p:pRg st="2" end="2"/>
                                            </p:txEl>
                                          </p:spTgt>
                                        </p:tgtEl>
                                        <p:attrNameLst>
                                          <p:attrName>style.visibility</p:attrName>
                                        </p:attrNameLst>
                                      </p:cBhvr>
                                      <p:to>
                                        <p:strVal val="visible"/>
                                      </p:to>
                                    </p:set>
                                    <p:anim calcmode="lin" valueType="num">
                                      <p:cBhvr additive="base">
                                        <p:cTn id="36" dur="500" fill="hold"/>
                                        <p:tgtEl>
                                          <p:spTgt spid="386053">
                                            <p:txEl>
                                              <p:pRg st="2" end="2"/>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38605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3" name="Whoosh"/>
                                        </p:tgtEl>
                                      </p:cMediaNode>
                                    </p:audio>
                                  </p:subTnLst>
                                </p:cTn>
                              </p:par>
                              <p:par>
                                <p:cTn id="38" presetID="2" presetClass="entr" presetSubtype="8" fill="hold" grpId="0" nodeType="withEffect">
                                  <p:stCondLst>
                                    <p:cond delay="0"/>
                                  </p:stCondLst>
                                  <p:childTnLst>
                                    <p:set>
                                      <p:cBhvr>
                                        <p:cTn id="39" dur="1" fill="hold">
                                          <p:stCondLst>
                                            <p:cond delay="0"/>
                                          </p:stCondLst>
                                        </p:cTn>
                                        <p:tgtEl>
                                          <p:spTgt spid="386053">
                                            <p:txEl>
                                              <p:pRg st="3" end="3"/>
                                            </p:txEl>
                                          </p:spTgt>
                                        </p:tgtEl>
                                        <p:attrNameLst>
                                          <p:attrName>style.visibility</p:attrName>
                                        </p:attrNameLst>
                                      </p:cBhvr>
                                      <p:to>
                                        <p:strVal val="visible"/>
                                      </p:to>
                                    </p:set>
                                    <p:anim calcmode="lin" valueType="num">
                                      <p:cBhvr additive="base">
                                        <p:cTn id="40" dur="500" fill="hold"/>
                                        <p:tgtEl>
                                          <p:spTgt spid="386053">
                                            <p:txEl>
                                              <p:pRg st="3" end="3"/>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38605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3" name="Whoosh"/>
                                        </p:tgtEl>
                                      </p:cMediaNode>
                                    </p:audio>
                                  </p:subTnLst>
                                </p:cTn>
                              </p:par>
                              <p:par>
                                <p:cTn id="42" presetID="2" presetClass="entr" presetSubtype="8" fill="hold" grpId="0" nodeType="withEffect">
                                  <p:stCondLst>
                                    <p:cond delay="0"/>
                                  </p:stCondLst>
                                  <p:childTnLst>
                                    <p:set>
                                      <p:cBhvr>
                                        <p:cTn id="43" dur="1" fill="hold">
                                          <p:stCondLst>
                                            <p:cond delay="0"/>
                                          </p:stCondLst>
                                        </p:cTn>
                                        <p:tgtEl>
                                          <p:spTgt spid="386053">
                                            <p:txEl>
                                              <p:pRg st="4" end="4"/>
                                            </p:txEl>
                                          </p:spTgt>
                                        </p:tgtEl>
                                        <p:attrNameLst>
                                          <p:attrName>style.visibility</p:attrName>
                                        </p:attrNameLst>
                                      </p:cBhvr>
                                      <p:to>
                                        <p:strVal val="visible"/>
                                      </p:to>
                                    </p:set>
                                    <p:anim calcmode="lin" valueType="num">
                                      <p:cBhvr additive="base">
                                        <p:cTn id="44" dur="500" fill="hold"/>
                                        <p:tgtEl>
                                          <p:spTgt spid="386053">
                                            <p:txEl>
                                              <p:pRg st="4" end="4"/>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38605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2" grpId="0" build="p" autoUpdateAnimBg="0"/>
      <p:bldP spid="386053" grpId="0" build="p" autoUpdateAnimBg="0"/>
      <p:bldP spid="38605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descr="Rectangle: Click to edit Master text styles&#13;&#10;Second level&#13;&#10;Third level&#13;&#10;Fourth level&#13;&#10;Fifth level">
            <a:extLst>
              <a:ext uri="{FF2B5EF4-FFF2-40B4-BE49-F238E27FC236}">
                <a16:creationId xmlns:a16="http://schemas.microsoft.com/office/drawing/2014/main" id="{E7A041ED-8270-5F4E-92FF-80D2F27F49E5}"/>
              </a:ext>
            </a:extLst>
          </p:cNvPr>
          <p:cNvSpPr>
            <a:spLocks noGrp="1" noChangeArrowheads="1"/>
          </p:cNvSpPr>
          <p:nvPr>
            <p:ph type="body" idx="1"/>
          </p:nvPr>
        </p:nvSpPr>
        <p:spPr>
          <a:xfrm>
            <a:off x="838200" y="1371600"/>
            <a:ext cx="7772400" cy="2971800"/>
          </a:xfrm>
        </p:spPr>
        <p:txBody>
          <a:bodyPr/>
          <a:lstStyle/>
          <a:p>
            <a:pPr eaLnBrk="1" hangingPunct="1"/>
            <a:r>
              <a:rPr lang="en-US" altLang="en-US" sz="3200" dirty="0"/>
              <a:t>How do cells know when to divide?</a:t>
            </a:r>
            <a:r>
              <a:rPr lang="en-US" altLang="en-US" dirty="0"/>
              <a:t> </a:t>
            </a:r>
          </a:p>
          <a:p>
            <a:pPr lvl="1" eaLnBrk="1" hangingPunct="1"/>
            <a:r>
              <a:rPr lang="en-US" altLang="en-US" dirty="0">
                <a:ea typeface="ＭＳ Ｐゴシック" panose="020B0600070205080204" pitchFamily="34" charset="-128"/>
              </a:rPr>
              <a:t>cell communication </a:t>
            </a:r>
            <a:r>
              <a:rPr lang="en-US" altLang="en-US" u="sng" dirty="0">
                <a:solidFill>
                  <a:srgbClr val="CC0000"/>
                </a:solidFill>
                <a:ea typeface="ＭＳ Ｐゴシック" panose="020B0600070205080204" pitchFamily="34" charset="-128"/>
              </a:rPr>
              <a:t>signals</a:t>
            </a:r>
            <a:endParaRPr lang="en-US" altLang="en-US" u="sng" dirty="0">
              <a:solidFill>
                <a:schemeClr val="tx2"/>
              </a:solidFill>
              <a:ea typeface="ＭＳ Ｐゴシック" panose="020B0600070205080204" pitchFamily="34" charset="-128"/>
            </a:endParaRPr>
          </a:p>
          <a:p>
            <a:pPr lvl="2" eaLnBrk="1" hangingPunct="1"/>
            <a:r>
              <a:rPr lang="en-US" altLang="en-US" dirty="0">
                <a:ea typeface="ＭＳ Ｐゴシック" panose="020B0600070205080204" pitchFamily="34" charset="-128"/>
              </a:rPr>
              <a:t>chemical signals in cytoplasm give cue</a:t>
            </a:r>
          </a:p>
          <a:p>
            <a:pPr lvl="2" eaLnBrk="1" hangingPunct="1"/>
            <a:r>
              <a:rPr lang="en-US" altLang="en-US" dirty="0">
                <a:ea typeface="ＭＳ Ｐゴシック" panose="020B0600070205080204" pitchFamily="34" charset="-128"/>
              </a:rPr>
              <a:t>signals usually mean </a:t>
            </a:r>
            <a:r>
              <a:rPr lang="en-US" altLang="en-US" u="sng" dirty="0">
                <a:solidFill>
                  <a:srgbClr val="CC0000"/>
                </a:solidFill>
                <a:ea typeface="ＭＳ Ｐゴシック" panose="020B0600070205080204" pitchFamily="34" charset="-128"/>
              </a:rPr>
              <a:t>proteins</a:t>
            </a:r>
            <a:endParaRPr lang="en-US" altLang="en-US" u="sng" dirty="0">
              <a:solidFill>
                <a:schemeClr val="tx2"/>
              </a:solidFill>
              <a:ea typeface="ＭＳ Ｐゴシック" panose="020B0600070205080204" pitchFamily="34" charset="-128"/>
            </a:endParaRPr>
          </a:p>
          <a:p>
            <a:pPr lvl="3" eaLnBrk="1" hangingPunct="1"/>
            <a:r>
              <a:rPr lang="en-US" altLang="en-US" sz="2400" dirty="0">
                <a:ea typeface="ＭＳ Ｐゴシック" panose="020B0600070205080204" pitchFamily="34" charset="-128"/>
              </a:rPr>
              <a:t>activators</a:t>
            </a:r>
          </a:p>
          <a:p>
            <a:pPr lvl="3" eaLnBrk="1" hangingPunct="1"/>
            <a:r>
              <a:rPr lang="en-US" altLang="en-US" sz="2400" dirty="0">
                <a:ea typeface="ＭＳ Ｐゴシック" panose="020B0600070205080204" pitchFamily="34" charset="-128"/>
              </a:rPr>
              <a:t>inhibitors</a:t>
            </a:r>
            <a:endParaRPr lang="en-US" altLang="en-US" dirty="0">
              <a:ea typeface="ＭＳ Ｐゴシック" panose="020B0600070205080204" pitchFamily="34" charset="-128"/>
            </a:endParaRPr>
          </a:p>
        </p:txBody>
      </p:sp>
      <p:sp>
        <p:nvSpPr>
          <p:cNvPr id="31747" name="Rectangle 3">
            <a:extLst>
              <a:ext uri="{FF2B5EF4-FFF2-40B4-BE49-F238E27FC236}">
                <a16:creationId xmlns:a16="http://schemas.microsoft.com/office/drawing/2014/main" id="{A21A50DF-5F76-9B4D-928D-B83283E573C4}"/>
              </a:ext>
            </a:extLst>
          </p:cNvPr>
          <p:cNvSpPr>
            <a:spLocks noGrp="1" noChangeArrowheads="1"/>
          </p:cNvSpPr>
          <p:nvPr>
            <p:ph type="title"/>
          </p:nvPr>
        </p:nvSpPr>
        <p:spPr>
          <a:noFill/>
        </p:spPr>
        <p:txBody>
          <a:bodyPr/>
          <a:lstStyle/>
          <a:p>
            <a:pPr eaLnBrk="1" hangingPunct="1"/>
            <a:r>
              <a:rPr lang="en-US" altLang="en-US" sz="3400" dirty="0"/>
              <a:t>Activation of cell division</a:t>
            </a:r>
          </a:p>
        </p:txBody>
      </p:sp>
      <p:pic>
        <p:nvPicPr>
          <p:cNvPr id="31748" name="Picture 4">
            <a:extLst>
              <a:ext uri="{FF2B5EF4-FFF2-40B4-BE49-F238E27FC236}">
                <a16:creationId xmlns:a16="http://schemas.microsoft.com/office/drawing/2014/main" id="{2BA91142-C1A4-D341-A8A4-E4FF813DCA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333" t="5556" r="3351" b="13399"/>
          <a:stretch>
            <a:fillRect/>
          </a:stretch>
        </p:blipFill>
        <p:spPr bwMode="auto">
          <a:xfrm>
            <a:off x="1600200" y="4511675"/>
            <a:ext cx="60960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5813" name="Rectangle 5">
            <a:extLst>
              <a:ext uri="{FF2B5EF4-FFF2-40B4-BE49-F238E27FC236}">
                <a16:creationId xmlns:a16="http://schemas.microsoft.com/office/drawing/2014/main" id="{9D3D78A1-A9AE-9B40-BA52-723D58BE36EE}"/>
              </a:ext>
            </a:extLst>
          </p:cNvPr>
          <p:cNvSpPr>
            <a:spLocks noChangeArrowheads="1"/>
          </p:cNvSpPr>
          <p:nvPr/>
        </p:nvSpPr>
        <p:spPr bwMode="auto">
          <a:xfrm>
            <a:off x="1524000" y="6202363"/>
            <a:ext cx="6316663" cy="427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l"/>
            <a:r>
              <a:rPr lang="en-US" altLang="en-US" sz="2200" b="1">
                <a:solidFill>
                  <a:schemeClr val="tx2"/>
                </a:solidFill>
              </a:rPr>
              <a:t>experimental evidence:  </a:t>
            </a:r>
            <a:r>
              <a:rPr lang="en-US" altLang="en-US" sz="2200" b="1">
                <a:solidFill>
                  <a:srgbClr val="0F116A"/>
                </a:solidFill>
              </a:rPr>
              <a:t>Can you explain this?</a:t>
            </a:r>
            <a:endParaRPr lang="en-US" altLang="en-US" sz="3000" b="1">
              <a:solidFill>
                <a:srgbClr val="0F116A"/>
              </a:solidFill>
            </a:endParaRPr>
          </a:p>
        </p:txBody>
      </p:sp>
    </p:spTree>
    <p:extLst>
      <p:ext uri="{BB962C8B-B14F-4D97-AF65-F5344CB8AC3E}">
        <p14:creationId xmlns:p14="http://schemas.microsoft.com/office/powerpoint/2010/main" val="30349153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5810">
                                            <p:txEl>
                                              <p:pRg st="0" end="0"/>
                                            </p:txEl>
                                          </p:spTgt>
                                        </p:tgtEl>
                                        <p:attrNameLst>
                                          <p:attrName>style.visibility</p:attrName>
                                        </p:attrNameLst>
                                      </p:cBhvr>
                                      <p:to>
                                        <p:strVal val="visible"/>
                                      </p:to>
                                    </p:set>
                                    <p:anim calcmode="lin" valueType="num">
                                      <p:cBhvr additive="base">
                                        <p:cTn id="7" dur="500" fill="hold"/>
                                        <p:tgtEl>
                                          <p:spTgt spid="3758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581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5810">
                                            <p:txEl>
                                              <p:pRg st="1" end="1"/>
                                            </p:txEl>
                                          </p:spTgt>
                                        </p:tgtEl>
                                        <p:attrNameLst>
                                          <p:attrName>style.visibility</p:attrName>
                                        </p:attrNameLst>
                                      </p:cBhvr>
                                      <p:to>
                                        <p:strVal val="visible"/>
                                      </p:to>
                                    </p:set>
                                    <p:anim calcmode="lin" valueType="num">
                                      <p:cBhvr additive="base">
                                        <p:cTn id="13" dur="500" fill="hold"/>
                                        <p:tgtEl>
                                          <p:spTgt spid="37581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5810">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75810">
                                            <p:txEl>
                                              <p:pRg st="2" end="2"/>
                                            </p:txEl>
                                          </p:spTgt>
                                        </p:tgtEl>
                                        <p:attrNameLst>
                                          <p:attrName>style.visibility</p:attrName>
                                        </p:attrNameLst>
                                      </p:cBhvr>
                                      <p:to>
                                        <p:strVal val="visible"/>
                                      </p:to>
                                    </p:set>
                                    <p:anim calcmode="lin" valueType="num">
                                      <p:cBhvr additive="base">
                                        <p:cTn id="19" dur="500" fill="hold"/>
                                        <p:tgtEl>
                                          <p:spTgt spid="37581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5810">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75810">
                                            <p:txEl>
                                              <p:pRg st="3" end="3"/>
                                            </p:txEl>
                                          </p:spTgt>
                                        </p:tgtEl>
                                        <p:attrNameLst>
                                          <p:attrName>style.visibility</p:attrName>
                                        </p:attrNameLst>
                                      </p:cBhvr>
                                      <p:to>
                                        <p:strVal val="visible"/>
                                      </p:to>
                                    </p:set>
                                    <p:anim calcmode="lin" valueType="num">
                                      <p:cBhvr additive="base">
                                        <p:cTn id="25" dur="500" fill="hold"/>
                                        <p:tgtEl>
                                          <p:spTgt spid="37581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75810">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75810">
                                            <p:txEl>
                                              <p:pRg st="4" end="4"/>
                                            </p:txEl>
                                          </p:spTgt>
                                        </p:tgtEl>
                                        <p:attrNameLst>
                                          <p:attrName>style.visibility</p:attrName>
                                        </p:attrNameLst>
                                      </p:cBhvr>
                                      <p:to>
                                        <p:strVal val="visible"/>
                                      </p:to>
                                    </p:set>
                                    <p:anim calcmode="lin" valueType="num">
                                      <p:cBhvr additive="base">
                                        <p:cTn id="31" dur="500" fill="hold"/>
                                        <p:tgtEl>
                                          <p:spTgt spid="375810">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75810">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75810">
                                            <p:txEl>
                                              <p:pRg st="5" end="5"/>
                                            </p:txEl>
                                          </p:spTgt>
                                        </p:tgtEl>
                                        <p:attrNameLst>
                                          <p:attrName>style.visibility</p:attrName>
                                        </p:attrNameLst>
                                      </p:cBhvr>
                                      <p:to>
                                        <p:strVal val="visible"/>
                                      </p:to>
                                    </p:set>
                                    <p:anim calcmode="lin" valueType="num">
                                      <p:cBhvr additive="base">
                                        <p:cTn id="37" dur="500" fill="hold"/>
                                        <p:tgtEl>
                                          <p:spTgt spid="375810">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75810">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75813"/>
                                        </p:tgtEl>
                                        <p:attrNameLst>
                                          <p:attrName>style.visibility</p:attrName>
                                        </p:attrNameLst>
                                      </p:cBhvr>
                                      <p:to>
                                        <p:strVal val="visible"/>
                                      </p:to>
                                    </p:set>
                                    <p:animEffect transition="in" filter="wipe(left)">
                                      <p:cBhvr>
                                        <p:cTn id="43" dur="500"/>
                                        <p:tgtEl>
                                          <p:spTgt spid="375813"/>
                                        </p:tgtEl>
                                      </p:cBhvr>
                                    </p:animEffect>
                                  </p:childTnLst>
                                  <p:subTnLst>
                                    <p:audio>
                                      <p:cMediaNode>
                                        <p:cTn display="0" masterRel="sameClick">
                                          <p:stCondLst>
                                            <p:cond evt="begin" delay="0">
                                              <p:tn val="41"/>
                                            </p:cond>
                                          </p:stCondLst>
                                          <p:endCondLst>
                                            <p:cond evt="onStopAudio" delay="0">
                                              <p:tgtEl>
                                                <p:sldTgt/>
                                              </p:tgtEl>
                                            </p:cond>
                                          </p:endCondLst>
                                        </p:cTn>
                                        <p:tgtEl>
                                          <p:sndTgt r:embed="rId4" name="Vibro Up"/>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0" grpId="0" build="p" autoUpdateAnimBg="0"/>
      <p:bldP spid="375813"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3794" name="Group 17">
            <a:extLst>
              <a:ext uri="{FF2B5EF4-FFF2-40B4-BE49-F238E27FC236}">
                <a16:creationId xmlns:a16="http://schemas.microsoft.com/office/drawing/2014/main" id="{D25067D5-5070-8646-B808-9489C5739DDE}"/>
              </a:ext>
            </a:extLst>
          </p:cNvPr>
          <p:cNvGrpSpPr>
            <a:grpSpLocks/>
          </p:cNvGrpSpPr>
          <p:nvPr/>
        </p:nvGrpSpPr>
        <p:grpSpPr bwMode="auto">
          <a:xfrm>
            <a:off x="5815013" y="1776413"/>
            <a:ext cx="3252787" cy="2806700"/>
            <a:chOff x="3663" y="1304"/>
            <a:chExt cx="2049" cy="1768"/>
          </a:xfrm>
        </p:grpSpPr>
        <p:grpSp>
          <p:nvGrpSpPr>
            <p:cNvPr id="33797" name="Group 14">
              <a:extLst>
                <a:ext uri="{FF2B5EF4-FFF2-40B4-BE49-F238E27FC236}">
                  <a16:creationId xmlns:a16="http://schemas.microsoft.com/office/drawing/2014/main" id="{D2707388-9350-E445-81EC-1F1C88B13107}"/>
                </a:ext>
              </a:extLst>
            </p:cNvPr>
            <p:cNvGrpSpPr>
              <a:grpSpLocks/>
            </p:cNvGrpSpPr>
            <p:nvPr/>
          </p:nvGrpSpPr>
          <p:grpSpPr bwMode="auto">
            <a:xfrm>
              <a:off x="3663" y="1304"/>
              <a:ext cx="2049" cy="1768"/>
              <a:chOff x="3663" y="1304"/>
              <a:chExt cx="2049" cy="1768"/>
            </a:xfrm>
          </p:grpSpPr>
          <p:pic>
            <p:nvPicPr>
              <p:cNvPr id="33799" name="Picture 5" descr="f11-17_a_complex_of_two_c">
                <a:extLst>
                  <a:ext uri="{FF2B5EF4-FFF2-40B4-BE49-F238E27FC236}">
                    <a16:creationId xmlns:a16="http://schemas.microsoft.com/office/drawing/2014/main" id="{60F1C0BC-86F0-C145-B3B9-A4747D39D3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000" r="15750"/>
              <a:stretch>
                <a:fillRect/>
              </a:stretch>
            </p:blipFill>
            <p:spPr bwMode="auto">
              <a:xfrm>
                <a:off x="3663" y="1304"/>
                <a:ext cx="2049" cy="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Freeform 13">
                <a:extLst>
                  <a:ext uri="{FF2B5EF4-FFF2-40B4-BE49-F238E27FC236}">
                    <a16:creationId xmlns:a16="http://schemas.microsoft.com/office/drawing/2014/main" id="{F4B3C068-47A3-6441-BEB8-1795D2FA5E27}"/>
                  </a:ext>
                </a:extLst>
              </p:cNvPr>
              <p:cNvSpPr>
                <a:spLocks/>
              </p:cNvSpPr>
              <p:nvPr/>
            </p:nvSpPr>
            <p:spPr bwMode="auto">
              <a:xfrm>
                <a:off x="4813" y="1440"/>
                <a:ext cx="899" cy="1056"/>
              </a:xfrm>
              <a:custGeom>
                <a:avLst/>
                <a:gdLst>
                  <a:gd name="T0" fmla="*/ 420 w 975"/>
                  <a:gd name="T1" fmla="*/ 960 h 1056"/>
                  <a:gd name="T2" fmla="*/ 503 w 975"/>
                  <a:gd name="T3" fmla="*/ 1056 h 1056"/>
                  <a:gd name="T4" fmla="*/ 829 w 975"/>
                  <a:gd name="T5" fmla="*/ 1008 h 1056"/>
                  <a:gd name="T6" fmla="*/ 829 w 975"/>
                  <a:gd name="T7" fmla="*/ 48 h 1056"/>
                  <a:gd name="T8" fmla="*/ 257 w 975"/>
                  <a:gd name="T9" fmla="*/ 0 h 1056"/>
                  <a:gd name="T10" fmla="*/ 53 w 975"/>
                  <a:gd name="T11" fmla="*/ 288 h 1056"/>
                  <a:gd name="T12" fmla="*/ 13 w 975"/>
                  <a:gd name="T13" fmla="*/ 384 h 1056"/>
                  <a:gd name="T14" fmla="*/ 0 w 975"/>
                  <a:gd name="T15" fmla="*/ 461 h 1056"/>
                  <a:gd name="T16" fmla="*/ 13 w 975"/>
                  <a:gd name="T17" fmla="*/ 576 h 1056"/>
                  <a:gd name="T18" fmla="*/ 462 w 975"/>
                  <a:gd name="T19" fmla="*/ 576 h 1056"/>
                  <a:gd name="T20" fmla="*/ 420 w 975"/>
                  <a:gd name="T21" fmla="*/ 576 h 1056"/>
                  <a:gd name="T22" fmla="*/ 420 w 975"/>
                  <a:gd name="T23" fmla="*/ 624 h 1056"/>
                  <a:gd name="T24" fmla="*/ 420 w 975"/>
                  <a:gd name="T25" fmla="*/ 960 h 10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75"/>
                  <a:gd name="T40" fmla="*/ 0 h 1056"/>
                  <a:gd name="T41" fmla="*/ 975 w 975"/>
                  <a:gd name="T42" fmla="*/ 1056 h 10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75" h="1056">
                    <a:moveTo>
                      <a:pt x="495" y="960"/>
                    </a:moveTo>
                    <a:lnTo>
                      <a:pt x="591" y="1056"/>
                    </a:lnTo>
                    <a:lnTo>
                      <a:pt x="975" y="1008"/>
                    </a:lnTo>
                    <a:lnTo>
                      <a:pt x="975" y="48"/>
                    </a:lnTo>
                    <a:lnTo>
                      <a:pt x="303" y="0"/>
                    </a:lnTo>
                    <a:lnTo>
                      <a:pt x="63" y="288"/>
                    </a:lnTo>
                    <a:lnTo>
                      <a:pt x="15" y="384"/>
                    </a:lnTo>
                    <a:cubicBezTo>
                      <a:pt x="10" y="409"/>
                      <a:pt x="5" y="435"/>
                      <a:pt x="0" y="461"/>
                    </a:cubicBezTo>
                    <a:lnTo>
                      <a:pt x="15" y="576"/>
                    </a:lnTo>
                    <a:lnTo>
                      <a:pt x="543" y="576"/>
                    </a:lnTo>
                    <a:lnTo>
                      <a:pt x="495" y="576"/>
                    </a:lnTo>
                    <a:lnTo>
                      <a:pt x="495" y="624"/>
                    </a:lnTo>
                    <a:lnTo>
                      <a:pt x="495" y="960"/>
                    </a:lnTo>
                    <a:close/>
                  </a:path>
                </a:pathLst>
              </a:custGeom>
              <a:solidFill>
                <a:schemeClr val="bg1"/>
              </a:solidFill>
              <a:ln w="9525">
                <a:solidFill>
                  <a:schemeClr val="bg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33798" name="Freeform 16">
              <a:extLst>
                <a:ext uri="{FF2B5EF4-FFF2-40B4-BE49-F238E27FC236}">
                  <a16:creationId xmlns:a16="http://schemas.microsoft.com/office/drawing/2014/main" id="{89ECF0C9-DB2A-BA46-9E2B-FFECF5ACAF39}"/>
                </a:ext>
              </a:extLst>
            </p:cNvPr>
            <p:cNvSpPr>
              <a:spLocks/>
            </p:cNvSpPr>
            <p:nvPr/>
          </p:nvSpPr>
          <p:spPr bwMode="auto">
            <a:xfrm>
              <a:off x="4800" y="1558"/>
              <a:ext cx="144" cy="458"/>
            </a:xfrm>
            <a:custGeom>
              <a:avLst/>
              <a:gdLst>
                <a:gd name="T0" fmla="*/ 96 w 144"/>
                <a:gd name="T1" fmla="*/ 122 h 458"/>
                <a:gd name="T2" fmla="*/ 0 w 144"/>
                <a:gd name="T3" fmla="*/ 266 h 458"/>
                <a:gd name="T4" fmla="*/ 0 w 144"/>
                <a:gd name="T5" fmla="*/ 458 h 458"/>
                <a:gd name="T6" fmla="*/ 96 w 144"/>
                <a:gd name="T7" fmla="*/ 410 h 458"/>
                <a:gd name="T8" fmla="*/ 144 w 144"/>
                <a:gd name="T9" fmla="*/ 74 h 458"/>
                <a:gd name="T10" fmla="*/ 69 w 144"/>
                <a:gd name="T11" fmla="*/ 47 h 458"/>
                <a:gd name="T12" fmla="*/ 96 w 144"/>
                <a:gd name="T13" fmla="*/ 122 h 458"/>
                <a:gd name="T14" fmla="*/ 0 60000 65536"/>
                <a:gd name="T15" fmla="*/ 0 60000 65536"/>
                <a:gd name="T16" fmla="*/ 0 60000 65536"/>
                <a:gd name="T17" fmla="*/ 0 60000 65536"/>
                <a:gd name="T18" fmla="*/ 0 60000 65536"/>
                <a:gd name="T19" fmla="*/ 0 60000 65536"/>
                <a:gd name="T20" fmla="*/ 0 60000 65536"/>
                <a:gd name="T21" fmla="*/ 0 w 144"/>
                <a:gd name="T22" fmla="*/ 0 h 458"/>
                <a:gd name="T23" fmla="*/ 144 w 144"/>
                <a:gd name="T24" fmla="*/ 458 h 4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 h="458">
                  <a:moveTo>
                    <a:pt x="96" y="122"/>
                  </a:moveTo>
                  <a:lnTo>
                    <a:pt x="0" y="266"/>
                  </a:lnTo>
                  <a:lnTo>
                    <a:pt x="0" y="458"/>
                  </a:lnTo>
                  <a:lnTo>
                    <a:pt x="96" y="410"/>
                  </a:lnTo>
                  <a:lnTo>
                    <a:pt x="144" y="74"/>
                  </a:lnTo>
                  <a:cubicBezTo>
                    <a:pt x="39" y="21"/>
                    <a:pt x="22" y="0"/>
                    <a:pt x="69" y="47"/>
                  </a:cubicBezTo>
                  <a:lnTo>
                    <a:pt x="96" y="122"/>
                  </a:lnTo>
                  <a:close/>
                </a:path>
              </a:pathLst>
            </a:custGeom>
            <a:solidFill>
              <a:schemeClr val="bg1"/>
            </a:solidFill>
            <a:ln w="9525">
              <a:solidFill>
                <a:schemeClr val="bg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33795" name="Rectangle 2">
            <a:extLst>
              <a:ext uri="{FF2B5EF4-FFF2-40B4-BE49-F238E27FC236}">
                <a16:creationId xmlns:a16="http://schemas.microsoft.com/office/drawing/2014/main" id="{1C7519F8-35D0-134F-8E66-00A39E0FDEDF}"/>
              </a:ext>
            </a:extLst>
          </p:cNvPr>
          <p:cNvSpPr>
            <a:spLocks noGrp="1" noChangeArrowheads="1"/>
          </p:cNvSpPr>
          <p:nvPr>
            <p:ph type="title"/>
          </p:nvPr>
        </p:nvSpPr>
        <p:spPr/>
        <p:txBody>
          <a:bodyPr/>
          <a:lstStyle/>
          <a:p>
            <a:pPr eaLnBrk="1" hangingPunct="1"/>
            <a:r>
              <a:rPr lang="en-US" altLang="en-US" dirty="0">
                <a:solidFill>
                  <a:srgbClr val="186813"/>
                </a:solidFill>
              </a:rPr>
              <a:t>“Go-ahead”</a:t>
            </a:r>
            <a:r>
              <a:rPr lang="en-US" altLang="en-US" dirty="0"/>
              <a:t> signals</a:t>
            </a:r>
          </a:p>
        </p:txBody>
      </p:sp>
      <p:sp>
        <p:nvSpPr>
          <p:cNvPr id="388099" name="Rectangle 3" descr="Rectangle: Click to edit Master text styles&#13;&#10;Second level&#13;&#10;Third level&#13;&#10;Fourth level&#13;&#10;Fifth level">
            <a:extLst>
              <a:ext uri="{FF2B5EF4-FFF2-40B4-BE49-F238E27FC236}">
                <a16:creationId xmlns:a16="http://schemas.microsoft.com/office/drawing/2014/main" id="{92DC71E5-2CD0-F74C-85FE-383BD9B0FBC1}"/>
              </a:ext>
            </a:extLst>
          </p:cNvPr>
          <p:cNvSpPr>
            <a:spLocks noGrp="1" noChangeArrowheads="1"/>
          </p:cNvSpPr>
          <p:nvPr>
            <p:ph type="body" idx="1"/>
          </p:nvPr>
        </p:nvSpPr>
        <p:spPr>
          <a:xfrm>
            <a:off x="838200" y="1371600"/>
            <a:ext cx="7772400" cy="5257800"/>
          </a:xfrm>
        </p:spPr>
        <p:txBody>
          <a:bodyPr/>
          <a:lstStyle/>
          <a:p>
            <a:pPr eaLnBrk="1" hangingPunct="1"/>
            <a:r>
              <a:rPr lang="en-US" altLang="en-US" dirty="0"/>
              <a:t>Protein signals that promote cell growth &amp; division</a:t>
            </a:r>
          </a:p>
          <a:p>
            <a:pPr lvl="1" eaLnBrk="1" hangingPunct="1"/>
            <a:r>
              <a:rPr lang="en-US" altLang="en-US" dirty="0">
                <a:ea typeface="ＭＳ Ｐゴシック" panose="020B0600070205080204" pitchFamily="34" charset="-128"/>
              </a:rPr>
              <a:t>internal signals</a:t>
            </a:r>
          </a:p>
          <a:p>
            <a:pPr lvl="2" eaLnBrk="1" hangingPunct="1"/>
            <a:r>
              <a:rPr lang="en-US" altLang="en-US" sz="2600" dirty="0">
                <a:ea typeface="ＭＳ Ｐゴシック" panose="020B0600070205080204" pitchFamily="34" charset="-128"/>
              </a:rPr>
              <a:t>“</a:t>
            </a:r>
            <a:r>
              <a:rPr lang="en-US" altLang="en-US" sz="2600" u="sng" dirty="0">
                <a:solidFill>
                  <a:srgbClr val="CC0000"/>
                </a:solidFill>
                <a:ea typeface="ＭＳ Ｐゴシック" panose="020B0600070205080204" pitchFamily="34" charset="-128"/>
              </a:rPr>
              <a:t>promoting factors</a:t>
            </a:r>
            <a:r>
              <a:rPr lang="en-US" altLang="en-US" sz="2600" dirty="0">
                <a:ea typeface="ＭＳ Ｐゴシック" panose="020B0600070205080204" pitchFamily="34" charset="-128"/>
              </a:rPr>
              <a:t>”</a:t>
            </a:r>
            <a:endParaRPr lang="en-US" altLang="en-US" dirty="0">
              <a:ea typeface="ＭＳ Ｐゴシック" panose="020B0600070205080204" pitchFamily="34" charset="-128"/>
            </a:endParaRPr>
          </a:p>
          <a:p>
            <a:pPr lvl="1" eaLnBrk="1" hangingPunct="1"/>
            <a:r>
              <a:rPr lang="en-US" altLang="en-US" dirty="0">
                <a:ea typeface="ＭＳ Ｐゴシック" panose="020B0600070205080204" pitchFamily="34" charset="-128"/>
              </a:rPr>
              <a:t>external signals</a:t>
            </a:r>
          </a:p>
          <a:p>
            <a:pPr lvl="2" eaLnBrk="1" hangingPunct="1"/>
            <a:r>
              <a:rPr lang="en-US" altLang="en-US" sz="2600" dirty="0">
                <a:ea typeface="ＭＳ Ｐゴシック" panose="020B0600070205080204" pitchFamily="34" charset="-128"/>
              </a:rPr>
              <a:t>“</a:t>
            </a:r>
            <a:r>
              <a:rPr lang="en-US" altLang="en-US" sz="2600" u="sng" dirty="0">
                <a:solidFill>
                  <a:srgbClr val="CC0000"/>
                </a:solidFill>
                <a:ea typeface="ＭＳ Ｐゴシック" panose="020B0600070205080204" pitchFamily="34" charset="-128"/>
              </a:rPr>
              <a:t>growth factors</a:t>
            </a:r>
            <a:r>
              <a:rPr lang="en-US" altLang="en-US" sz="2600" dirty="0">
                <a:ea typeface="ＭＳ Ｐゴシック" panose="020B0600070205080204" pitchFamily="34" charset="-128"/>
              </a:rPr>
              <a:t>”</a:t>
            </a:r>
          </a:p>
          <a:p>
            <a:pPr eaLnBrk="1" hangingPunct="1"/>
            <a:r>
              <a:rPr lang="en-US" altLang="en-US" dirty="0"/>
              <a:t>Primary mechanism of control</a:t>
            </a:r>
          </a:p>
          <a:p>
            <a:pPr lvl="1" eaLnBrk="1" hangingPunct="1"/>
            <a:r>
              <a:rPr lang="en-US" altLang="en-US" u="sng" dirty="0">
                <a:solidFill>
                  <a:srgbClr val="CC0000"/>
                </a:solidFill>
                <a:ea typeface="ＭＳ Ｐゴシック" panose="020B0600070205080204" pitchFamily="34" charset="-128"/>
              </a:rPr>
              <a:t>phosphorylation</a:t>
            </a:r>
            <a:endParaRPr lang="en-US" altLang="en-US" dirty="0">
              <a:solidFill>
                <a:srgbClr val="0F116A"/>
              </a:solidFill>
              <a:ea typeface="ＭＳ Ｐゴシック" panose="020B0600070205080204" pitchFamily="34" charset="-128"/>
            </a:endParaRPr>
          </a:p>
          <a:p>
            <a:pPr lvl="2" eaLnBrk="1" hangingPunct="1"/>
            <a:r>
              <a:rPr lang="en-US" altLang="en-US" u="sng" dirty="0">
                <a:solidFill>
                  <a:srgbClr val="CC0000"/>
                </a:solidFill>
                <a:ea typeface="ＭＳ Ｐゴシック" panose="020B0600070205080204" pitchFamily="34" charset="-128"/>
              </a:rPr>
              <a:t>kinase</a:t>
            </a:r>
            <a:r>
              <a:rPr lang="en-US" altLang="en-US" dirty="0">
                <a:ea typeface="ＭＳ Ｐゴシック" panose="020B0600070205080204" pitchFamily="34" charset="-128"/>
              </a:rPr>
              <a:t> enzymes</a:t>
            </a:r>
          </a:p>
          <a:p>
            <a:pPr lvl="2" eaLnBrk="1" hangingPunct="1"/>
            <a:r>
              <a:rPr lang="en-US" altLang="en-US" dirty="0">
                <a:ea typeface="ＭＳ Ｐゴシック" panose="020B0600070205080204" pitchFamily="34" charset="-128"/>
              </a:rPr>
              <a:t>either activates or inactivates cell signals</a:t>
            </a:r>
          </a:p>
        </p:txBody>
      </p:sp>
    </p:spTree>
    <p:extLst>
      <p:ext uri="{BB962C8B-B14F-4D97-AF65-F5344CB8AC3E}">
        <p14:creationId xmlns:p14="http://schemas.microsoft.com/office/powerpoint/2010/main" val="369528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8099">
                                            <p:txEl>
                                              <p:pRg st="1" end="1"/>
                                            </p:txEl>
                                          </p:spTgt>
                                        </p:tgtEl>
                                        <p:attrNameLst>
                                          <p:attrName>style.visibility</p:attrName>
                                        </p:attrNameLst>
                                      </p:cBhvr>
                                      <p:to>
                                        <p:strVal val="visible"/>
                                      </p:to>
                                    </p:set>
                                    <p:anim calcmode="lin" valueType="num">
                                      <p:cBhvr additive="base">
                                        <p:cTn id="7" dur="500" fill="hold"/>
                                        <p:tgtEl>
                                          <p:spTgt spid="388099">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809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8099">
                                            <p:txEl>
                                              <p:pRg st="2" end="2"/>
                                            </p:txEl>
                                          </p:spTgt>
                                        </p:tgtEl>
                                        <p:attrNameLst>
                                          <p:attrName>style.visibility</p:attrName>
                                        </p:attrNameLst>
                                      </p:cBhvr>
                                      <p:to>
                                        <p:strVal val="visible"/>
                                      </p:to>
                                    </p:set>
                                    <p:anim calcmode="lin" valueType="num">
                                      <p:cBhvr additive="base">
                                        <p:cTn id="13" dur="500" fill="hold"/>
                                        <p:tgtEl>
                                          <p:spTgt spid="38809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809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8099">
                                            <p:txEl>
                                              <p:pRg st="3" end="3"/>
                                            </p:txEl>
                                          </p:spTgt>
                                        </p:tgtEl>
                                        <p:attrNameLst>
                                          <p:attrName>style.visibility</p:attrName>
                                        </p:attrNameLst>
                                      </p:cBhvr>
                                      <p:to>
                                        <p:strVal val="visible"/>
                                      </p:to>
                                    </p:set>
                                    <p:anim calcmode="lin" valueType="num">
                                      <p:cBhvr additive="base">
                                        <p:cTn id="19" dur="500" fill="hold"/>
                                        <p:tgtEl>
                                          <p:spTgt spid="38809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809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88099">
                                            <p:txEl>
                                              <p:pRg st="4" end="4"/>
                                            </p:txEl>
                                          </p:spTgt>
                                        </p:tgtEl>
                                        <p:attrNameLst>
                                          <p:attrName>style.visibility</p:attrName>
                                        </p:attrNameLst>
                                      </p:cBhvr>
                                      <p:to>
                                        <p:strVal val="visible"/>
                                      </p:to>
                                    </p:set>
                                    <p:anim calcmode="lin" valueType="num">
                                      <p:cBhvr additive="base">
                                        <p:cTn id="25" dur="500" fill="hold"/>
                                        <p:tgtEl>
                                          <p:spTgt spid="38809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88099">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88099">
                                            <p:txEl>
                                              <p:pRg st="5" end="5"/>
                                            </p:txEl>
                                          </p:spTgt>
                                        </p:tgtEl>
                                        <p:attrNameLst>
                                          <p:attrName>style.visibility</p:attrName>
                                        </p:attrNameLst>
                                      </p:cBhvr>
                                      <p:to>
                                        <p:strVal val="visible"/>
                                      </p:to>
                                    </p:set>
                                    <p:anim calcmode="lin" valueType="num">
                                      <p:cBhvr additive="base">
                                        <p:cTn id="31" dur="500" fill="hold"/>
                                        <p:tgtEl>
                                          <p:spTgt spid="388099">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88099">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88099">
                                            <p:txEl>
                                              <p:pRg st="6" end="6"/>
                                            </p:txEl>
                                          </p:spTgt>
                                        </p:tgtEl>
                                        <p:attrNameLst>
                                          <p:attrName>style.visibility</p:attrName>
                                        </p:attrNameLst>
                                      </p:cBhvr>
                                      <p:to>
                                        <p:strVal val="visible"/>
                                      </p:to>
                                    </p:set>
                                    <p:anim calcmode="lin" valueType="num">
                                      <p:cBhvr additive="base">
                                        <p:cTn id="37" dur="500" fill="hold"/>
                                        <p:tgtEl>
                                          <p:spTgt spid="388099">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88099">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88099">
                                            <p:txEl>
                                              <p:pRg st="7" end="7"/>
                                            </p:txEl>
                                          </p:spTgt>
                                        </p:tgtEl>
                                        <p:attrNameLst>
                                          <p:attrName>style.visibility</p:attrName>
                                        </p:attrNameLst>
                                      </p:cBhvr>
                                      <p:to>
                                        <p:strVal val="visible"/>
                                      </p:to>
                                    </p:set>
                                    <p:anim calcmode="lin" valueType="num">
                                      <p:cBhvr additive="base">
                                        <p:cTn id="43" dur="500" fill="hold"/>
                                        <p:tgtEl>
                                          <p:spTgt spid="388099">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88099">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8099">
                                            <p:txEl>
                                              <p:pRg st="8" end="8"/>
                                            </p:txEl>
                                          </p:spTgt>
                                        </p:tgtEl>
                                        <p:attrNameLst>
                                          <p:attrName>style.visibility</p:attrName>
                                        </p:attrNameLst>
                                      </p:cBhvr>
                                      <p:to>
                                        <p:strVal val="visible"/>
                                      </p:to>
                                    </p:set>
                                    <p:anim calcmode="lin" valueType="num">
                                      <p:cBhvr additive="base">
                                        <p:cTn id="49" dur="500" fill="hold"/>
                                        <p:tgtEl>
                                          <p:spTgt spid="388099">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88099">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099"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2" name="Picture 4" descr="f11-17_a_complex_of_two_c">
            <a:extLst>
              <a:ext uri="{FF2B5EF4-FFF2-40B4-BE49-F238E27FC236}">
                <a16:creationId xmlns:a16="http://schemas.microsoft.com/office/drawing/2014/main" id="{C2F013D4-10E4-954E-844D-F9B5FD9FE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000"/>
          <a:stretch>
            <a:fillRect/>
          </a:stretch>
        </p:blipFill>
        <p:spPr bwMode="auto">
          <a:xfrm>
            <a:off x="5284788" y="679450"/>
            <a:ext cx="3859212"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2">
            <a:extLst>
              <a:ext uri="{FF2B5EF4-FFF2-40B4-BE49-F238E27FC236}">
                <a16:creationId xmlns:a16="http://schemas.microsoft.com/office/drawing/2014/main" id="{6338888F-8D5E-AA47-97CA-53410D640CE4}"/>
              </a:ext>
            </a:extLst>
          </p:cNvPr>
          <p:cNvSpPr>
            <a:spLocks noGrp="1" noChangeArrowheads="1"/>
          </p:cNvSpPr>
          <p:nvPr>
            <p:ph type="title"/>
          </p:nvPr>
        </p:nvSpPr>
        <p:spPr/>
        <p:txBody>
          <a:bodyPr/>
          <a:lstStyle/>
          <a:p>
            <a:pPr eaLnBrk="1" hangingPunct="1"/>
            <a:r>
              <a:rPr lang="en-US" altLang="en-US" sz="3700" dirty="0"/>
              <a:t>Cell cycle s</a:t>
            </a:r>
            <a:r>
              <a:rPr lang="en-US" altLang="en-US" dirty="0"/>
              <a:t>ignals </a:t>
            </a:r>
          </a:p>
        </p:txBody>
      </p:sp>
      <p:sp>
        <p:nvSpPr>
          <p:cNvPr id="390147" name="Rectangle 3" descr="Rectangle: Click to edit Master text styles&#13;&#10;Second level&#13;&#10;Third level&#13;&#10;Fourth level&#13;&#10;Fifth level">
            <a:extLst>
              <a:ext uri="{FF2B5EF4-FFF2-40B4-BE49-F238E27FC236}">
                <a16:creationId xmlns:a16="http://schemas.microsoft.com/office/drawing/2014/main" id="{412F2F35-D7C6-254F-8F95-8812EADE5313}"/>
              </a:ext>
            </a:extLst>
          </p:cNvPr>
          <p:cNvSpPr>
            <a:spLocks noGrp="1" noChangeArrowheads="1"/>
          </p:cNvSpPr>
          <p:nvPr>
            <p:ph type="body" idx="1"/>
          </p:nvPr>
        </p:nvSpPr>
        <p:spPr>
          <a:xfrm>
            <a:off x="838200" y="1371600"/>
            <a:ext cx="7772400" cy="5334000"/>
          </a:xfrm>
        </p:spPr>
        <p:txBody>
          <a:bodyPr/>
          <a:lstStyle/>
          <a:p>
            <a:pPr eaLnBrk="1" hangingPunct="1">
              <a:lnSpc>
                <a:spcPct val="90000"/>
              </a:lnSpc>
            </a:pPr>
            <a:r>
              <a:rPr lang="en-US" altLang="en-US" sz="3100" dirty="0"/>
              <a:t>Cell cycle controls</a:t>
            </a:r>
            <a:endParaRPr lang="en-US" altLang="en-US" sz="3200" dirty="0">
              <a:solidFill>
                <a:schemeClr val="tx2"/>
              </a:solidFill>
            </a:endParaRPr>
          </a:p>
          <a:p>
            <a:pPr lvl="1" eaLnBrk="1" hangingPunct="1">
              <a:lnSpc>
                <a:spcPct val="90000"/>
              </a:lnSpc>
            </a:pPr>
            <a:r>
              <a:rPr lang="en-US" altLang="en-US" sz="3000" dirty="0">
                <a:ea typeface="ＭＳ Ｐゴシック" panose="020B0600070205080204" pitchFamily="34" charset="-128"/>
              </a:rPr>
              <a:t>cyclins</a:t>
            </a:r>
            <a:endParaRPr lang="en-US" altLang="en-US" sz="3000" dirty="0">
              <a:solidFill>
                <a:schemeClr val="tx2"/>
              </a:solidFill>
              <a:ea typeface="ＭＳ Ｐゴシック" panose="020B0600070205080204" pitchFamily="34" charset="-128"/>
            </a:endParaRPr>
          </a:p>
          <a:p>
            <a:pPr lvl="2" eaLnBrk="1" hangingPunct="1">
              <a:lnSpc>
                <a:spcPct val="90000"/>
              </a:lnSpc>
            </a:pPr>
            <a:r>
              <a:rPr lang="en-US" altLang="en-US" sz="2600" dirty="0">
                <a:ea typeface="ＭＳ Ｐゴシック" panose="020B0600070205080204" pitchFamily="34" charset="-128"/>
              </a:rPr>
              <a:t>regulatory proteins</a:t>
            </a:r>
          </a:p>
          <a:p>
            <a:pPr lvl="2" eaLnBrk="1" hangingPunct="1">
              <a:lnSpc>
                <a:spcPct val="90000"/>
              </a:lnSpc>
            </a:pPr>
            <a:r>
              <a:rPr lang="en-US" altLang="en-US" sz="2600" dirty="0">
                <a:ea typeface="ＭＳ Ｐゴシック" panose="020B0600070205080204" pitchFamily="34" charset="-128"/>
              </a:rPr>
              <a:t>levels cycle in the cell</a:t>
            </a:r>
            <a:endParaRPr lang="en-US" altLang="en-US" sz="2600" dirty="0">
              <a:solidFill>
                <a:schemeClr val="tx2"/>
              </a:solidFill>
              <a:ea typeface="ＭＳ Ｐゴシック" panose="020B0600070205080204" pitchFamily="34" charset="-128"/>
            </a:endParaRPr>
          </a:p>
          <a:p>
            <a:pPr lvl="1" eaLnBrk="1" hangingPunct="1">
              <a:lnSpc>
                <a:spcPct val="90000"/>
              </a:lnSpc>
            </a:pPr>
            <a:r>
              <a:rPr lang="en-US" altLang="en-US" sz="3000" dirty="0" err="1">
                <a:ea typeface="ＭＳ Ｐゴシック" panose="020B0600070205080204" pitchFamily="34" charset="-128"/>
              </a:rPr>
              <a:t>Cdk’s</a:t>
            </a:r>
            <a:endParaRPr lang="en-US" altLang="en-US" sz="3000" dirty="0">
              <a:ea typeface="ＭＳ Ｐゴシック" panose="020B0600070205080204" pitchFamily="34" charset="-128"/>
            </a:endParaRPr>
          </a:p>
          <a:p>
            <a:pPr lvl="2" eaLnBrk="1" hangingPunct="1">
              <a:lnSpc>
                <a:spcPct val="90000"/>
              </a:lnSpc>
            </a:pPr>
            <a:r>
              <a:rPr lang="en-US" altLang="en-US" sz="2600" dirty="0">
                <a:ea typeface="ＭＳ Ｐゴシック" panose="020B0600070205080204" pitchFamily="34" charset="-128"/>
              </a:rPr>
              <a:t>cyclin-dependent kinases</a:t>
            </a:r>
          </a:p>
          <a:p>
            <a:pPr lvl="2" eaLnBrk="1" hangingPunct="1">
              <a:lnSpc>
                <a:spcPct val="90000"/>
              </a:lnSpc>
            </a:pPr>
            <a:r>
              <a:rPr lang="en-US" altLang="en-US" sz="2600" dirty="0">
                <a:ea typeface="ＭＳ Ｐゴシック" panose="020B0600070205080204" pitchFamily="34" charset="-128"/>
              </a:rPr>
              <a:t>phosphorylates cellular proteins</a:t>
            </a:r>
          </a:p>
          <a:p>
            <a:pPr lvl="3" eaLnBrk="1" hangingPunct="1">
              <a:lnSpc>
                <a:spcPct val="90000"/>
              </a:lnSpc>
            </a:pPr>
            <a:r>
              <a:rPr lang="en-US" altLang="en-US" sz="2200" dirty="0">
                <a:ea typeface="ＭＳ Ｐゴシック" panose="020B0600070205080204" pitchFamily="34" charset="-128"/>
              </a:rPr>
              <a:t>activates or inactivates proteins</a:t>
            </a:r>
          </a:p>
          <a:p>
            <a:pPr lvl="1" eaLnBrk="1" hangingPunct="1">
              <a:lnSpc>
                <a:spcPct val="90000"/>
              </a:lnSpc>
            </a:pPr>
            <a:r>
              <a:rPr lang="en-US" altLang="en-US" sz="2900" dirty="0" err="1">
                <a:ea typeface="ＭＳ Ｐゴシック" panose="020B0600070205080204" pitchFamily="34" charset="-128"/>
              </a:rPr>
              <a:t>Cdk</a:t>
            </a:r>
            <a:r>
              <a:rPr lang="en-US" altLang="en-US" sz="2900" dirty="0">
                <a:ea typeface="ＭＳ Ｐゴシック" panose="020B0600070205080204" pitchFamily="34" charset="-128"/>
              </a:rPr>
              <a:t>-cyclin complex</a:t>
            </a:r>
          </a:p>
          <a:p>
            <a:pPr lvl="2" eaLnBrk="1" hangingPunct="1">
              <a:lnSpc>
                <a:spcPct val="90000"/>
              </a:lnSpc>
            </a:pPr>
            <a:r>
              <a:rPr lang="en-US" altLang="en-US" sz="2500" dirty="0">
                <a:ea typeface="ＭＳ Ｐゴシック" panose="020B0600070205080204" pitchFamily="34" charset="-128"/>
              </a:rPr>
              <a:t>triggers passage through different stages of cell cycle</a:t>
            </a:r>
          </a:p>
        </p:txBody>
      </p:sp>
      <p:sp>
        <p:nvSpPr>
          <p:cNvPr id="390149" name="Rectangle 5">
            <a:extLst>
              <a:ext uri="{FF2B5EF4-FFF2-40B4-BE49-F238E27FC236}">
                <a16:creationId xmlns:a16="http://schemas.microsoft.com/office/drawing/2014/main" id="{7E842D59-3A8D-9B4D-B445-86B96891F9B6}"/>
              </a:ext>
            </a:extLst>
          </p:cNvPr>
          <p:cNvSpPr>
            <a:spLocks noChangeArrowheads="1"/>
          </p:cNvSpPr>
          <p:nvPr/>
        </p:nvSpPr>
        <p:spPr bwMode="auto">
          <a:xfrm>
            <a:off x="7226300" y="3508375"/>
            <a:ext cx="19177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z="2100" b="1" u="sng">
                <a:solidFill>
                  <a:srgbClr val="186813"/>
                </a:solidFill>
              </a:rPr>
              <a:t>activated Cdk</a:t>
            </a:r>
          </a:p>
        </p:txBody>
      </p:sp>
      <p:sp>
        <p:nvSpPr>
          <p:cNvPr id="390150" name="Rectangle 6">
            <a:extLst>
              <a:ext uri="{FF2B5EF4-FFF2-40B4-BE49-F238E27FC236}">
                <a16:creationId xmlns:a16="http://schemas.microsoft.com/office/drawing/2014/main" id="{F9C49494-27E6-9340-A544-D6E069121AE1}"/>
              </a:ext>
            </a:extLst>
          </p:cNvPr>
          <p:cNvSpPr>
            <a:spLocks noChangeArrowheads="1"/>
          </p:cNvSpPr>
          <p:nvPr/>
        </p:nvSpPr>
        <p:spPr bwMode="auto">
          <a:xfrm>
            <a:off x="5108575" y="285750"/>
            <a:ext cx="21558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z="2100" b="1" u="sng">
                <a:solidFill>
                  <a:srgbClr val="CC0000"/>
                </a:solidFill>
              </a:rPr>
              <a:t>inactivated Cdk</a:t>
            </a:r>
          </a:p>
        </p:txBody>
      </p:sp>
    </p:spTree>
    <p:extLst>
      <p:ext uri="{BB962C8B-B14F-4D97-AF65-F5344CB8AC3E}">
        <p14:creationId xmlns:p14="http://schemas.microsoft.com/office/powerpoint/2010/main" val="22296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0147">
                                            <p:txEl>
                                              <p:pRg st="2" end="2"/>
                                            </p:txEl>
                                          </p:spTgt>
                                        </p:tgtEl>
                                        <p:attrNameLst>
                                          <p:attrName>style.visibility</p:attrName>
                                        </p:attrNameLst>
                                      </p:cBhvr>
                                      <p:to>
                                        <p:strVal val="visible"/>
                                      </p:to>
                                    </p:set>
                                    <p:anim calcmode="lin" valueType="num">
                                      <p:cBhvr additive="base">
                                        <p:cTn id="7" dur="500" fill="hold"/>
                                        <p:tgtEl>
                                          <p:spTgt spid="390147">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014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0147">
                                            <p:txEl>
                                              <p:pRg st="3" end="3"/>
                                            </p:txEl>
                                          </p:spTgt>
                                        </p:tgtEl>
                                        <p:attrNameLst>
                                          <p:attrName>style.visibility</p:attrName>
                                        </p:attrNameLst>
                                      </p:cBhvr>
                                      <p:to>
                                        <p:strVal val="visible"/>
                                      </p:to>
                                    </p:set>
                                    <p:anim calcmode="lin" valueType="num">
                                      <p:cBhvr additive="base">
                                        <p:cTn id="13" dur="500" fill="hold"/>
                                        <p:tgtEl>
                                          <p:spTgt spid="390147">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014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0147">
                                            <p:txEl>
                                              <p:pRg st="5" end="5"/>
                                            </p:txEl>
                                          </p:spTgt>
                                        </p:tgtEl>
                                        <p:attrNameLst>
                                          <p:attrName>style.visibility</p:attrName>
                                        </p:attrNameLst>
                                      </p:cBhvr>
                                      <p:to>
                                        <p:strVal val="visible"/>
                                      </p:to>
                                    </p:set>
                                    <p:anim calcmode="lin" valueType="num">
                                      <p:cBhvr additive="base">
                                        <p:cTn id="19" dur="500" fill="hold"/>
                                        <p:tgtEl>
                                          <p:spTgt spid="390147">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0147">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0147">
                                            <p:txEl>
                                              <p:pRg st="6" end="6"/>
                                            </p:txEl>
                                          </p:spTgt>
                                        </p:tgtEl>
                                        <p:attrNameLst>
                                          <p:attrName>style.visibility</p:attrName>
                                        </p:attrNameLst>
                                      </p:cBhvr>
                                      <p:to>
                                        <p:strVal val="visible"/>
                                      </p:to>
                                    </p:set>
                                    <p:anim calcmode="lin" valueType="num">
                                      <p:cBhvr additive="base">
                                        <p:cTn id="25" dur="500" fill="hold"/>
                                        <p:tgtEl>
                                          <p:spTgt spid="390147">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90147">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90147">
                                            <p:txEl>
                                              <p:pRg st="7" end="7"/>
                                            </p:txEl>
                                          </p:spTgt>
                                        </p:tgtEl>
                                        <p:attrNameLst>
                                          <p:attrName>style.visibility</p:attrName>
                                        </p:attrNameLst>
                                      </p:cBhvr>
                                      <p:to>
                                        <p:strVal val="visible"/>
                                      </p:to>
                                    </p:set>
                                    <p:anim calcmode="lin" valueType="num">
                                      <p:cBhvr additive="base">
                                        <p:cTn id="31" dur="500" fill="hold"/>
                                        <p:tgtEl>
                                          <p:spTgt spid="390147">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90147">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90149">
                                            <p:txEl>
                                              <p:pRg st="0" end="0"/>
                                            </p:txEl>
                                          </p:spTgt>
                                        </p:tgtEl>
                                        <p:attrNameLst>
                                          <p:attrName>style.visibility</p:attrName>
                                        </p:attrNameLst>
                                      </p:cBhvr>
                                      <p:to>
                                        <p:strVal val="visible"/>
                                      </p:to>
                                    </p:set>
                                    <p:animEffect transition="in" filter="wipe(left)">
                                      <p:cBhvr>
                                        <p:cTn id="37" dur="500"/>
                                        <p:tgtEl>
                                          <p:spTgt spid="390149">
                                            <p:txEl>
                                              <p:pRg st="0" end="0"/>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4" name="Vibro Up"/>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90150">
                                            <p:txEl>
                                              <p:pRg st="0" end="0"/>
                                            </p:txEl>
                                          </p:spTgt>
                                        </p:tgtEl>
                                        <p:attrNameLst>
                                          <p:attrName>style.visibility</p:attrName>
                                        </p:attrNameLst>
                                      </p:cBhvr>
                                      <p:to>
                                        <p:strVal val="visible"/>
                                      </p:to>
                                    </p:set>
                                    <p:animEffect transition="in" filter="wipe(left)">
                                      <p:cBhvr>
                                        <p:cTn id="42" dur="500"/>
                                        <p:tgtEl>
                                          <p:spTgt spid="390150">
                                            <p:txEl>
                                              <p:pRg st="0" end="0"/>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4" name="Vibro Up"/>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0147">
                                            <p:txEl>
                                              <p:pRg st="9" end="9"/>
                                            </p:txEl>
                                          </p:spTgt>
                                        </p:tgtEl>
                                        <p:attrNameLst>
                                          <p:attrName>style.visibility</p:attrName>
                                        </p:attrNameLst>
                                      </p:cBhvr>
                                      <p:to>
                                        <p:strVal val="visible"/>
                                      </p:to>
                                    </p:set>
                                    <p:anim calcmode="lin" valueType="num">
                                      <p:cBhvr additive="base">
                                        <p:cTn id="47" dur="500" fill="hold"/>
                                        <p:tgtEl>
                                          <p:spTgt spid="390147">
                                            <p:txEl>
                                              <p:pRg st="9" end="9"/>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90147">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7" grpId="0" build="p" autoUpdateAnimBg="0"/>
      <p:bldP spid="390149" grpId="0" build="p" autoUpdateAnimBg="0"/>
      <p:bldP spid="390150"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a:extLst>
              <a:ext uri="{FF2B5EF4-FFF2-40B4-BE49-F238E27FC236}">
                <a16:creationId xmlns:a16="http://schemas.microsoft.com/office/drawing/2014/main" id="{C0246DD0-0E66-7B48-A01C-7DFFD6583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654"/>
          <a:stretch>
            <a:fillRect/>
          </a:stretch>
        </p:blipFill>
        <p:spPr bwMode="auto">
          <a:xfrm>
            <a:off x="1981200" y="2133600"/>
            <a:ext cx="51054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2">
            <a:extLst>
              <a:ext uri="{FF2B5EF4-FFF2-40B4-BE49-F238E27FC236}">
                <a16:creationId xmlns:a16="http://schemas.microsoft.com/office/drawing/2014/main" id="{8EF98B2A-2C99-934A-ABB7-C877A7C48836}"/>
              </a:ext>
            </a:extLst>
          </p:cNvPr>
          <p:cNvSpPr>
            <a:spLocks noGrp="1" noChangeArrowheads="1"/>
          </p:cNvSpPr>
          <p:nvPr>
            <p:ph type="title"/>
          </p:nvPr>
        </p:nvSpPr>
        <p:spPr>
          <a:xfrm>
            <a:off x="609600" y="685800"/>
            <a:ext cx="8305800" cy="762000"/>
          </a:xfrm>
        </p:spPr>
        <p:txBody>
          <a:bodyPr/>
          <a:lstStyle/>
          <a:p>
            <a:pPr eaLnBrk="1" hangingPunct="1"/>
            <a:r>
              <a:rPr lang="en-US" altLang="en-US" sz="3700" dirty="0"/>
              <a:t>Cyclins &amp; </a:t>
            </a:r>
            <a:r>
              <a:rPr lang="en-US" altLang="en-US" sz="3700" dirty="0" err="1"/>
              <a:t>Cdks</a:t>
            </a:r>
            <a:endParaRPr lang="en-US" altLang="en-US" sz="3700" dirty="0"/>
          </a:p>
        </p:txBody>
      </p:sp>
      <p:sp>
        <p:nvSpPr>
          <p:cNvPr id="37892" name="Rectangle 3" descr="Rectangle: Click to edit Master text styles&#13;&#10;Second level&#13;&#10;Third level&#13;&#10;Fourth level&#13;&#10;Fifth level">
            <a:extLst>
              <a:ext uri="{FF2B5EF4-FFF2-40B4-BE49-F238E27FC236}">
                <a16:creationId xmlns:a16="http://schemas.microsoft.com/office/drawing/2014/main" id="{1C9DD302-80A0-7046-A9BC-71D3904E7B9D}"/>
              </a:ext>
            </a:extLst>
          </p:cNvPr>
          <p:cNvSpPr>
            <a:spLocks noGrp="1" noChangeArrowheads="1"/>
          </p:cNvSpPr>
          <p:nvPr>
            <p:ph type="body" idx="1"/>
          </p:nvPr>
        </p:nvSpPr>
        <p:spPr>
          <a:xfrm>
            <a:off x="838200" y="1371600"/>
            <a:ext cx="8077200" cy="1282700"/>
          </a:xfrm>
        </p:spPr>
        <p:txBody>
          <a:bodyPr/>
          <a:lstStyle/>
          <a:p>
            <a:pPr eaLnBrk="1" hangingPunct="1">
              <a:lnSpc>
                <a:spcPct val="90000"/>
              </a:lnSpc>
            </a:pPr>
            <a:r>
              <a:rPr lang="en-US" altLang="en-US" sz="2400" dirty="0"/>
              <a:t>Interaction of </a:t>
            </a:r>
            <a:r>
              <a:rPr lang="en-US" altLang="en-US" sz="2400" dirty="0" err="1"/>
              <a:t>Cdk’s</a:t>
            </a:r>
            <a:r>
              <a:rPr lang="en-US" altLang="en-US" sz="2400" dirty="0"/>
              <a:t> &amp; different cyclins triggers the stages of the cell cycle</a:t>
            </a:r>
          </a:p>
          <a:p>
            <a:pPr lvl="1" eaLnBrk="1" hangingPunct="1">
              <a:lnSpc>
                <a:spcPct val="90000"/>
              </a:lnSpc>
            </a:pPr>
            <a:endParaRPr lang="en-US" altLang="en-US" sz="2200" dirty="0">
              <a:ea typeface="ＭＳ Ｐゴシック" panose="020B0600070205080204" pitchFamily="34" charset="-128"/>
            </a:endParaRPr>
          </a:p>
        </p:txBody>
      </p:sp>
      <p:grpSp>
        <p:nvGrpSpPr>
          <p:cNvPr id="37893" name="Group 19">
            <a:extLst>
              <a:ext uri="{FF2B5EF4-FFF2-40B4-BE49-F238E27FC236}">
                <a16:creationId xmlns:a16="http://schemas.microsoft.com/office/drawing/2014/main" id="{30978119-6F52-FF41-AD2D-21E44272D308}"/>
              </a:ext>
            </a:extLst>
          </p:cNvPr>
          <p:cNvGrpSpPr>
            <a:grpSpLocks/>
          </p:cNvGrpSpPr>
          <p:nvPr/>
        </p:nvGrpSpPr>
        <p:grpSpPr bwMode="auto">
          <a:xfrm>
            <a:off x="1524000" y="4495800"/>
            <a:ext cx="6019800" cy="2333625"/>
            <a:chOff x="960" y="2880"/>
            <a:chExt cx="3792" cy="1470"/>
          </a:xfrm>
        </p:grpSpPr>
        <p:pic>
          <p:nvPicPr>
            <p:cNvPr id="37895" name="Picture 8">
              <a:extLst>
                <a:ext uri="{FF2B5EF4-FFF2-40B4-BE49-F238E27FC236}">
                  <a16:creationId xmlns:a16="http://schemas.microsoft.com/office/drawing/2014/main" id="{C96E1A7E-42DD-0B48-814F-093FAB8E0F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 y="2880"/>
              <a:ext cx="781"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9">
              <a:extLst>
                <a:ext uri="{FF2B5EF4-FFF2-40B4-BE49-F238E27FC236}">
                  <a16:creationId xmlns:a16="http://schemas.microsoft.com/office/drawing/2014/main" id="{6403F264-A9CE-154C-B192-1AB3B9399D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3" y="2880"/>
              <a:ext cx="781"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10">
              <a:extLst>
                <a:ext uri="{FF2B5EF4-FFF2-40B4-BE49-F238E27FC236}">
                  <a16:creationId xmlns:a16="http://schemas.microsoft.com/office/drawing/2014/main" id="{C49D651A-EE2B-8F42-A41E-1FF6D148CE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1" y="2880"/>
              <a:ext cx="781"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Rectangle 12">
              <a:extLst>
                <a:ext uri="{FF2B5EF4-FFF2-40B4-BE49-F238E27FC236}">
                  <a16:creationId xmlns:a16="http://schemas.microsoft.com/office/drawing/2014/main" id="{1B355CAC-8948-3F45-BB8B-518495C99D58}"/>
                </a:ext>
              </a:extLst>
            </p:cNvPr>
            <p:cNvSpPr>
              <a:spLocks noChangeArrowheads="1"/>
            </p:cNvSpPr>
            <p:nvPr/>
          </p:nvSpPr>
          <p:spPr bwMode="auto">
            <a:xfrm>
              <a:off x="960" y="3946"/>
              <a:ext cx="1364"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rPr>
                <a:t>Leland H. Hartwell</a:t>
              </a:r>
            </a:p>
            <a:p>
              <a:r>
                <a:rPr lang="en-US" altLang="en-US" sz="1800" b="1">
                  <a:solidFill>
                    <a:schemeClr val="tx2"/>
                  </a:solidFill>
                </a:rPr>
                <a:t>checkpoints</a:t>
              </a:r>
              <a:endParaRPr lang="en-US" altLang="en-US" sz="1800" b="1">
                <a:solidFill>
                  <a:srgbClr val="0F116A"/>
                </a:solidFill>
              </a:endParaRPr>
            </a:p>
          </p:txBody>
        </p:sp>
        <p:sp>
          <p:nvSpPr>
            <p:cNvPr id="37899" name="Rectangle 13">
              <a:extLst>
                <a:ext uri="{FF2B5EF4-FFF2-40B4-BE49-F238E27FC236}">
                  <a16:creationId xmlns:a16="http://schemas.microsoft.com/office/drawing/2014/main" id="{BD0705B7-19B8-8043-9395-CAC0C14EDACF}"/>
                </a:ext>
              </a:extLst>
            </p:cNvPr>
            <p:cNvSpPr>
              <a:spLocks noChangeArrowheads="1"/>
            </p:cNvSpPr>
            <p:nvPr/>
          </p:nvSpPr>
          <p:spPr bwMode="auto">
            <a:xfrm>
              <a:off x="2573" y="3946"/>
              <a:ext cx="740"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rPr>
                <a:t>Tim Hunt</a:t>
              </a:r>
            </a:p>
            <a:p>
              <a:r>
                <a:rPr lang="en-US" altLang="en-US" sz="1800" b="1">
                  <a:solidFill>
                    <a:schemeClr val="tx2"/>
                  </a:solidFill>
                </a:rPr>
                <a:t>Cdks</a:t>
              </a:r>
              <a:endParaRPr lang="en-US" altLang="en-US" sz="1800" b="1">
                <a:solidFill>
                  <a:srgbClr val="0F116A"/>
                </a:solidFill>
              </a:endParaRPr>
            </a:p>
          </p:txBody>
        </p:sp>
        <p:sp>
          <p:nvSpPr>
            <p:cNvPr id="37900" name="Rectangle 11">
              <a:extLst>
                <a:ext uri="{FF2B5EF4-FFF2-40B4-BE49-F238E27FC236}">
                  <a16:creationId xmlns:a16="http://schemas.microsoft.com/office/drawing/2014/main" id="{23E42FE1-F9EF-2C4F-A6B4-4B6E958FBC57}"/>
                </a:ext>
              </a:extLst>
            </p:cNvPr>
            <p:cNvSpPr>
              <a:spLocks noChangeArrowheads="1"/>
            </p:cNvSpPr>
            <p:nvPr/>
          </p:nvSpPr>
          <p:spPr bwMode="auto">
            <a:xfrm>
              <a:off x="3652" y="3946"/>
              <a:ext cx="1100"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rPr>
                <a:t>Sir Paul Nurse</a:t>
              </a:r>
            </a:p>
            <a:p>
              <a:r>
                <a:rPr lang="en-US" altLang="en-US" sz="1800" b="1">
                  <a:solidFill>
                    <a:schemeClr val="tx2"/>
                  </a:solidFill>
                </a:rPr>
                <a:t>cyclins</a:t>
              </a:r>
              <a:endParaRPr lang="en-US" altLang="en-US" sz="1800" b="1">
                <a:solidFill>
                  <a:srgbClr val="0F116A"/>
                </a:solidFill>
              </a:endParaRPr>
            </a:p>
          </p:txBody>
        </p:sp>
      </p:grpSp>
      <p:sp>
        <p:nvSpPr>
          <p:cNvPr id="37894" name="Rectangle 18">
            <a:extLst>
              <a:ext uri="{FF2B5EF4-FFF2-40B4-BE49-F238E27FC236}">
                <a16:creationId xmlns:a16="http://schemas.microsoft.com/office/drawing/2014/main" id="{F1332E91-E246-F04F-B5B3-5FBB69C1C0FB}"/>
              </a:ext>
            </a:extLst>
          </p:cNvPr>
          <p:cNvSpPr>
            <a:spLocks noChangeArrowheads="1"/>
          </p:cNvSpPr>
          <p:nvPr/>
        </p:nvSpPr>
        <p:spPr bwMode="auto">
          <a:xfrm>
            <a:off x="5441950" y="304800"/>
            <a:ext cx="36909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r>
              <a:rPr lang="en-US" altLang="en-US" sz="3400" b="1">
                <a:solidFill>
                  <a:srgbClr val="0F116A"/>
                </a:solidFill>
              </a:rPr>
              <a:t>1970s-’80s </a:t>
            </a:r>
            <a:r>
              <a:rPr lang="en-US" altLang="en-US" sz="3400" b="1">
                <a:solidFill>
                  <a:srgbClr val="000005"/>
                </a:solidFill>
              </a:rPr>
              <a:t>| </a:t>
            </a:r>
            <a:r>
              <a:rPr lang="en-US" altLang="en-US" sz="3400" b="1">
                <a:solidFill>
                  <a:srgbClr val="CC0000"/>
                </a:solidFill>
              </a:rPr>
              <a:t>2001</a:t>
            </a:r>
            <a:endParaRPr lang="en-US" altLang="en-US" sz="3000" b="1">
              <a:solidFill>
                <a:srgbClr val="0F116A"/>
              </a:solidFill>
            </a:endParaRPr>
          </a:p>
        </p:txBody>
      </p:sp>
    </p:spTree>
    <p:extLst>
      <p:ext uri="{BB962C8B-B14F-4D97-AF65-F5344CB8AC3E}">
        <p14:creationId xmlns:p14="http://schemas.microsoft.com/office/powerpoint/2010/main" val="6898196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descr="11_18">
            <a:extLst>
              <a:ext uri="{FF2B5EF4-FFF2-40B4-BE49-F238E27FC236}">
                <a16:creationId xmlns:a16="http://schemas.microsoft.com/office/drawing/2014/main" id="{DF3472E6-276D-A34E-8A16-F0317B3A95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33400"/>
            <a:ext cx="8410575" cy="630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42">
            <a:extLst>
              <a:ext uri="{FF2B5EF4-FFF2-40B4-BE49-F238E27FC236}">
                <a16:creationId xmlns:a16="http://schemas.microsoft.com/office/drawing/2014/main" id="{4C2B199F-B30C-8A48-8E0F-37D17D5F8EDA}"/>
              </a:ext>
            </a:extLst>
          </p:cNvPr>
          <p:cNvSpPr>
            <a:spLocks noChangeArrowheads="1"/>
          </p:cNvSpPr>
          <p:nvPr/>
        </p:nvSpPr>
        <p:spPr bwMode="auto">
          <a:xfrm>
            <a:off x="571500" y="762000"/>
            <a:ext cx="2389188" cy="1087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28043" name="Rectangle 11">
            <a:extLst>
              <a:ext uri="{FF2B5EF4-FFF2-40B4-BE49-F238E27FC236}">
                <a16:creationId xmlns:a16="http://schemas.microsoft.com/office/drawing/2014/main" id="{78968422-F1FB-4449-B6B2-41D91B8E8D46}"/>
              </a:ext>
            </a:extLst>
          </p:cNvPr>
          <p:cNvSpPr>
            <a:spLocks noChangeArrowheads="1"/>
          </p:cNvSpPr>
          <p:nvPr/>
        </p:nvSpPr>
        <p:spPr bwMode="auto">
          <a:xfrm>
            <a:off x="5049838" y="5019675"/>
            <a:ext cx="88423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800" b="1">
                <a:solidFill>
                  <a:srgbClr val="0F116A"/>
                </a:solidFill>
              </a:rPr>
              <a:t>Cdk / G</a:t>
            </a:r>
            <a:r>
              <a:rPr lang="en-US" altLang="en-US" sz="1800" b="1" baseline="-25000">
                <a:solidFill>
                  <a:srgbClr val="0F116A"/>
                </a:solidFill>
              </a:rPr>
              <a:t>1</a:t>
            </a:r>
            <a:br>
              <a:rPr lang="en-US" altLang="en-US" sz="1800" b="1" baseline="-25000">
                <a:solidFill>
                  <a:srgbClr val="0F116A"/>
                </a:solidFill>
              </a:rPr>
            </a:br>
            <a:r>
              <a:rPr lang="en-US" altLang="en-US" sz="1800" b="1">
                <a:solidFill>
                  <a:srgbClr val="0F116A"/>
                </a:solidFill>
              </a:rPr>
              <a:t>cyclin</a:t>
            </a:r>
          </a:p>
        </p:txBody>
      </p:sp>
      <p:sp>
        <p:nvSpPr>
          <p:cNvPr id="428045" name="Rectangle 13">
            <a:extLst>
              <a:ext uri="{FF2B5EF4-FFF2-40B4-BE49-F238E27FC236}">
                <a16:creationId xmlns:a16="http://schemas.microsoft.com/office/drawing/2014/main" id="{8350FF47-7E0B-BC41-8795-A47191723792}"/>
              </a:ext>
            </a:extLst>
          </p:cNvPr>
          <p:cNvSpPr>
            <a:spLocks noChangeArrowheads="1"/>
          </p:cNvSpPr>
          <p:nvPr/>
        </p:nvSpPr>
        <p:spPr bwMode="auto">
          <a:xfrm>
            <a:off x="3141663" y="2286000"/>
            <a:ext cx="13462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800" b="1">
                <a:solidFill>
                  <a:srgbClr val="0F116A"/>
                </a:solidFill>
              </a:rPr>
              <a:t>Cdk / G</a:t>
            </a:r>
            <a:r>
              <a:rPr lang="en-US" altLang="en-US" sz="1800" b="1" baseline="-25000">
                <a:solidFill>
                  <a:srgbClr val="0F116A"/>
                </a:solidFill>
              </a:rPr>
              <a:t>2</a:t>
            </a:r>
            <a:br>
              <a:rPr lang="en-US" altLang="en-US" sz="1800" b="1" baseline="-25000">
                <a:solidFill>
                  <a:srgbClr val="0F116A"/>
                </a:solidFill>
              </a:rPr>
            </a:br>
            <a:r>
              <a:rPr lang="en-US" altLang="en-US" sz="1800" b="1">
                <a:solidFill>
                  <a:srgbClr val="0F116A"/>
                </a:solidFill>
              </a:rPr>
              <a:t>cyclin (MPF)</a:t>
            </a:r>
            <a:endParaRPr lang="en-US" altLang="en-US" sz="2200" b="1">
              <a:solidFill>
                <a:srgbClr val="0F116A"/>
              </a:solidFill>
            </a:endParaRPr>
          </a:p>
        </p:txBody>
      </p:sp>
      <p:sp>
        <p:nvSpPr>
          <p:cNvPr id="39942" name="Rectangle 15">
            <a:extLst>
              <a:ext uri="{FF2B5EF4-FFF2-40B4-BE49-F238E27FC236}">
                <a16:creationId xmlns:a16="http://schemas.microsoft.com/office/drawing/2014/main" id="{61A4C0CA-40C5-F841-B72E-AA62B31D473C}"/>
              </a:ext>
            </a:extLst>
          </p:cNvPr>
          <p:cNvSpPr>
            <a:spLocks noChangeArrowheads="1"/>
          </p:cNvSpPr>
          <p:nvPr/>
        </p:nvSpPr>
        <p:spPr bwMode="auto">
          <a:xfrm>
            <a:off x="2540000" y="2916238"/>
            <a:ext cx="32385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2200" b="1">
                <a:solidFill>
                  <a:srgbClr val="000000"/>
                </a:solidFill>
              </a:rPr>
              <a:t>G</a:t>
            </a:r>
            <a:r>
              <a:rPr lang="en-US" altLang="en-US" sz="2200" b="1" baseline="-25000">
                <a:solidFill>
                  <a:srgbClr val="000000"/>
                </a:solidFill>
              </a:rPr>
              <a:t>2</a:t>
            </a:r>
            <a:endParaRPr lang="en-US" altLang="en-US" sz="2200" b="1"/>
          </a:p>
        </p:txBody>
      </p:sp>
      <p:sp>
        <p:nvSpPr>
          <p:cNvPr id="39943" name="Rectangle 16">
            <a:extLst>
              <a:ext uri="{FF2B5EF4-FFF2-40B4-BE49-F238E27FC236}">
                <a16:creationId xmlns:a16="http://schemas.microsoft.com/office/drawing/2014/main" id="{3D0FC244-68F0-8A41-B0EC-0BBC4822524F}"/>
              </a:ext>
            </a:extLst>
          </p:cNvPr>
          <p:cNvSpPr>
            <a:spLocks noChangeArrowheads="1"/>
          </p:cNvSpPr>
          <p:nvPr/>
        </p:nvSpPr>
        <p:spPr bwMode="auto">
          <a:xfrm>
            <a:off x="3200400" y="4876800"/>
            <a:ext cx="185738"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2200" b="1">
                <a:solidFill>
                  <a:srgbClr val="000000"/>
                </a:solidFill>
              </a:rPr>
              <a:t>S</a:t>
            </a:r>
            <a:endParaRPr lang="en-US" altLang="en-US" sz="2200" b="1"/>
          </a:p>
        </p:txBody>
      </p:sp>
      <p:sp>
        <p:nvSpPr>
          <p:cNvPr id="39944" name="Rectangle 17">
            <a:extLst>
              <a:ext uri="{FF2B5EF4-FFF2-40B4-BE49-F238E27FC236}">
                <a16:creationId xmlns:a16="http://schemas.microsoft.com/office/drawing/2014/main" id="{772BA06B-37EE-E841-9C1C-18A76FF9CF71}"/>
              </a:ext>
            </a:extLst>
          </p:cNvPr>
          <p:cNvSpPr>
            <a:spLocks noChangeArrowheads="1"/>
          </p:cNvSpPr>
          <p:nvPr/>
        </p:nvSpPr>
        <p:spPr bwMode="auto">
          <a:xfrm>
            <a:off x="6858000" y="4114800"/>
            <a:ext cx="32385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2200" b="1">
                <a:solidFill>
                  <a:srgbClr val="000000"/>
                </a:solidFill>
              </a:rPr>
              <a:t>G</a:t>
            </a:r>
            <a:r>
              <a:rPr lang="en-US" altLang="en-US" sz="2200" b="1" baseline="-25000">
                <a:solidFill>
                  <a:srgbClr val="000000"/>
                </a:solidFill>
              </a:rPr>
              <a:t>1</a:t>
            </a:r>
            <a:endParaRPr lang="en-US" altLang="en-US" sz="2200" b="1"/>
          </a:p>
        </p:txBody>
      </p:sp>
      <p:sp>
        <p:nvSpPr>
          <p:cNvPr id="39945" name="Rectangle 18">
            <a:extLst>
              <a:ext uri="{FF2B5EF4-FFF2-40B4-BE49-F238E27FC236}">
                <a16:creationId xmlns:a16="http://schemas.microsoft.com/office/drawing/2014/main" id="{83C9689C-A233-5244-BD96-B3E0BE0D58EA}"/>
              </a:ext>
            </a:extLst>
          </p:cNvPr>
          <p:cNvSpPr>
            <a:spLocks noChangeArrowheads="1"/>
          </p:cNvSpPr>
          <p:nvPr/>
        </p:nvSpPr>
        <p:spPr bwMode="auto">
          <a:xfrm>
            <a:off x="5891213" y="2535238"/>
            <a:ext cx="20161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2200" b="1">
                <a:solidFill>
                  <a:srgbClr val="000000"/>
                </a:solidFill>
              </a:rPr>
              <a:t>C</a:t>
            </a:r>
            <a:endParaRPr lang="en-US" altLang="en-US" sz="2200" b="1"/>
          </a:p>
        </p:txBody>
      </p:sp>
      <p:sp>
        <p:nvSpPr>
          <p:cNvPr id="39946" name="Rectangle 19">
            <a:extLst>
              <a:ext uri="{FF2B5EF4-FFF2-40B4-BE49-F238E27FC236}">
                <a16:creationId xmlns:a16="http://schemas.microsoft.com/office/drawing/2014/main" id="{521A81BE-08BA-B441-9F16-5683A85827ED}"/>
              </a:ext>
            </a:extLst>
          </p:cNvPr>
          <p:cNvSpPr>
            <a:spLocks noChangeArrowheads="1"/>
          </p:cNvSpPr>
          <p:nvPr/>
        </p:nvSpPr>
        <p:spPr bwMode="auto">
          <a:xfrm>
            <a:off x="4660900" y="2286000"/>
            <a:ext cx="233363"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2200" b="1">
                <a:solidFill>
                  <a:srgbClr val="000000"/>
                </a:solidFill>
              </a:rPr>
              <a:t>M</a:t>
            </a:r>
            <a:endParaRPr lang="en-US" altLang="en-US" sz="2200" b="1"/>
          </a:p>
        </p:txBody>
      </p:sp>
      <p:sp>
        <p:nvSpPr>
          <p:cNvPr id="428053" name="Rectangle 21">
            <a:extLst>
              <a:ext uri="{FF2B5EF4-FFF2-40B4-BE49-F238E27FC236}">
                <a16:creationId xmlns:a16="http://schemas.microsoft.com/office/drawing/2014/main" id="{94C9436B-7E84-BB47-A646-3E396070213C}"/>
              </a:ext>
            </a:extLst>
          </p:cNvPr>
          <p:cNvSpPr>
            <a:spLocks noChangeArrowheads="1"/>
          </p:cNvSpPr>
          <p:nvPr/>
        </p:nvSpPr>
        <p:spPr bwMode="auto">
          <a:xfrm>
            <a:off x="163513" y="744538"/>
            <a:ext cx="2465387" cy="3492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tIns="18288" r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2200" b="1">
                <a:solidFill>
                  <a:srgbClr val="000000"/>
                </a:solidFill>
              </a:rPr>
              <a:t>G</a:t>
            </a:r>
            <a:r>
              <a:rPr lang="en-US" altLang="en-US" sz="2200" b="1" baseline="-25000">
                <a:solidFill>
                  <a:srgbClr val="000000"/>
                </a:solidFill>
              </a:rPr>
              <a:t>2</a:t>
            </a:r>
            <a:r>
              <a:rPr lang="en-US" altLang="en-US" sz="2200" b="1">
                <a:solidFill>
                  <a:srgbClr val="000000"/>
                </a:solidFill>
              </a:rPr>
              <a:t> / M checkpoint </a:t>
            </a:r>
            <a:endParaRPr lang="en-US" altLang="en-US" sz="2200" b="1"/>
          </a:p>
        </p:txBody>
      </p:sp>
      <p:sp>
        <p:nvSpPr>
          <p:cNvPr id="428054" name="Rectangle 22">
            <a:extLst>
              <a:ext uri="{FF2B5EF4-FFF2-40B4-BE49-F238E27FC236}">
                <a16:creationId xmlns:a16="http://schemas.microsoft.com/office/drawing/2014/main" id="{88ADE939-1312-824C-A896-D1B59EE9DFC3}"/>
              </a:ext>
            </a:extLst>
          </p:cNvPr>
          <p:cNvSpPr>
            <a:spLocks noChangeArrowheads="1"/>
          </p:cNvSpPr>
          <p:nvPr/>
        </p:nvSpPr>
        <p:spPr bwMode="auto">
          <a:xfrm>
            <a:off x="3111500" y="5916613"/>
            <a:ext cx="2295525" cy="28416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2200" b="1">
                <a:solidFill>
                  <a:srgbClr val="000000"/>
                </a:solidFill>
              </a:rPr>
              <a:t>G</a:t>
            </a:r>
            <a:r>
              <a:rPr lang="en-US" altLang="en-US" sz="2200" b="1" baseline="-25000">
                <a:solidFill>
                  <a:srgbClr val="000000"/>
                </a:solidFill>
              </a:rPr>
              <a:t>1</a:t>
            </a:r>
            <a:r>
              <a:rPr lang="en-US" altLang="en-US" sz="2200" b="1">
                <a:solidFill>
                  <a:srgbClr val="000000"/>
                </a:solidFill>
              </a:rPr>
              <a:t> / S checkpoint</a:t>
            </a:r>
            <a:endParaRPr lang="en-US" altLang="en-US" sz="2200" b="1"/>
          </a:p>
        </p:txBody>
      </p:sp>
      <p:sp>
        <p:nvSpPr>
          <p:cNvPr id="428055" name="Rectangle 23">
            <a:extLst>
              <a:ext uri="{FF2B5EF4-FFF2-40B4-BE49-F238E27FC236}">
                <a16:creationId xmlns:a16="http://schemas.microsoft.com/office/drawing/2014/main" id="{8DB764EA-7C84-454B-9142-E3FA53840997}"/>
              </a:ext>
            </a:extLst>
          </p:cNvPr>
          <p:cNvSpPr>
            <a:spLocks noChangeArrowheads="1"/>
          </p:cNvSpPr>
          <p:nvPr/>
        </p:nvSpPr>
        <p:spPr bwMode="auto">
          <a:xfrm>
            <a:off x="5257800" y="2362200"/>
            <a:ext cx="48260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800" b="1">
                <a:solidFill>
                  <a:srgbClr val="0F116A"/>
                </a:solidFill>
              </a:rPr>
              <a:t>APC</a:t>
            </a:r>
            <a:endParaRPr lang="en-US" altLang="en-US" sz="2200" b="1">
              <a:solidFill>
                <a:srgbClr val="0F116A"/>
              </a:solidFill>
            </a:endParaRPr>
          </a:p>
        </p:txBody>
      </p:sp>
      <p:sp>
        <p:nvSpPr>
          <p:cNvPr id="39950" name="Rectangle 24">
            <a:extLst>
              <a:ext uri="{FF2B5EF4-FFF2-40B4-BE49-F238E27FC236}">
                <a16:creationId xmlns:a16="http://schemas.microsoft.com/office/drawing/2014/main" id="{E4C4571F-1E35-F141-A905-2D385EE705BC}"/>
              </a:ext>
            </a:extLst>
          </p:cNvPr>
          <p:cNvSpPr>
            <a:spLocks noChangeArrowheads="1"/>
          </p:cNvSpPr>
          <p:nvPr/>
        </p:nvSpPr>
        <p:spPr bwMode="auto">
          <a:xfrm>
            <a:off x="5486400" y="5638800"/>
            <a:ext cx="685800" cy="233363"/>
          </a:xfrm>
          <a:prstGeom prst="rect">
            <a:avLst/>
          </a:prstGeom>
          <a:solidFill>
            <a:srgbClr val="C1E1B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800" b="1">
                <a:solidFill>
                  <a:srgbClr val="186813"/>
                </a:solidFill>
              </a:rPr>
              <a:t>Active</a:t>
            </a:r>
            <a:endParaRPr lang="en-US" altLang="en-US" sz="1800" b="1"/>
          </a:p>
        </p:txBody>
      </p:sp>
      <p:sp>
        <p:nvSpPr>
          <p:cNvPr id="39951" name="Rectangle 25">
            <a:extLst>
              <a:ext uri="{FF2B5EF4-FFF2-40B4-BE49-F238E27FC236}">
                <a16:creationId xmlns:a16="http://schemas.microsoft.com/office/drawing/2014/main" id="{29D3BD56-8525-6941-A436-9336E335A754}"/>
              </a:ext>
            </a:extLst>
          </p:cNvPr>
          <p:cNvSpPr>
            <a:spLocks noChangeArrowheads="1"/>
          </p:cNvSpPr>
          <p:nvPr/>
        </p:nvSpPr>
        <p:spPr bwMode="auto">
          <a:xfrm>
            <a:off x="6324600" y="5486400"/>
            <a:ext cx="850900" cy="233363"/>
          </a:xfrm>
          <a:prstGeom prst="rect">
            <a:avLst/>
          </a:prstGeom>
          <a:solidFill>
            <a:srgbClr val="FF8F8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800" b="1">
                <a:solidFill>
                  <a:srgbClr val="CC0000"/>
                </a:solidFill>
              </a:rPr>
              <a:t>Inactive</a:t>
            </a:r>
            <a:endParaRPr lang="en-US" altLang="en-US" sz="1800" b="1"/>
          </a:p>
        </p:txBody>
      </p:sp>
      <p:sp>
        <p:nvSpPr>
          <p:cNvPr id="39952" name="Rectangle 29">
            <a:extLst>
              <a:ext uri="{FF2B5EF4-FFF2-40B4-BE49-F238E27FC236}">
                <a16:creationId xmlns:a16="http://schemas.microsoft.com/office/drawing/2014/main" id="{2F09FEDB-E3CB-C746-8E02-808176C2D9E5}"/>
              </a:ext>
            </a:extLst>
          </p:cNvPr>
          <p:cNvSpPr>
            <a:spLocks noChangeArrowheads="1"/>
          </p:cNvSpPr>
          <p:nvPr/>
        </p:nvSpPr>
        <p:spPr bwMode="auto">
          <a:xfrm>
            <a:off x="5715000" y="1905000"/>
            <a:ext cx="685800" cy="233363"/>
          </a:xfrm>
          <a:prstGeom prst="rect">
            <a:avLst/>
          </a:prstGeom>
          <a:solidFill>
            <a:srgbClr val="C1E1B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800" b="1">
                <a:solidFill>
                  <a:srgbClr val="186813"/>
                </a:solidFill>
              </a:rPr>
              <a:t>Active</a:t>
            </a:r>
            <a:endParaRPr lang="en-US" altLang="en-US" sz="1800" b="1"/>
          </a:p>
        </p:txBody>
      </p:sp>
      <p:sp>
        <p:nvSpPr>
          <p:cNvPr id="39953" name="Rectangle 30">
            <a:extLst>
              <a:ext uri="{FF2B5EF4-FFF2-40B4-BE49-F238E27FC236}">
                <a16:creationId xmlns:a16="http://schemas.microsoft.com/office/drawing/2014/main" id="{7E29F9F7-887E-A54D-A464-69ECC4477918}"/>
              </a:ext>
            </a:extLst>
          </p:cNvPr>
          <p:cNvSpPr>
            <a:spLocks noChangeArrowheads="1"/>
          </p:cNvSpPr>
          <p:nvPr/>
        </p:nvSpPr>
        <p:spPr bwMode="auto">
          <a:xfrm>
            <a:off x="4724400" y="1752600"/>
            <a:ext cx="850900" cy="233363"/>
          </a:xfrm>
          <a:prstGeom prst="rect">
            <a:avLst/>
          </a:prstGeom>
          <a:solidFill>
            <a:srgbClr val="FF8F8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800" b="1">
                <a:solidFill>
                  <a:srgbClr val="CC0000"/>
                </a:solidFill>
              </a:rPr>
              <a:t>Inactive</a:t>
            </a:r>
            <a:endParaRPr lang="en-US" altLang="en-US" sz="1800" b="1"/>
          </a:p>
        </p:txBody>
      </p:sp>
      <p:sp>
        <p:nvSpPr>
          <p:cNvPr id="39954" name="Rectangle 31">
            <a:extLst>
              <a:ext uri="{FF2B5EF4-FFF2-40B4-BE49-F238E27FC236}">
                <a16:creationId xmlns:a16="http://schemas.microsoft.com/office/drawing/2014/main" id="{8321E046-152C-1A49-8358-8062D42D9C49}"/>
              </a:ext>
            </a:extLst>
          </p:cNvPr>
          <p:cNvSpPr>
            <a:spLocks noChangeArrowheads="1"/>
          </p:cNvSpPr>
          <p:nvPr/>
        </p:nvSpPr>
        <p:spPr bwMode="auto">
          <a:xfrm>
            <a:off x="1524000" y="2209800"/>
            <a:ext cx="850900" cy="233363"/>
          </a:xfrm>
          <a:prstGeom prst="rect">
            <a:avLst/>
          </a:prstGeom>
          <a:solidFill>
            <a:srgbClr val="FF8F8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800" b="1">
                <a:solidFill>
                  <a:srgbClr val="CC0000"/>
                </a:solidFill>
              </a:rPr>
              <a:t>Inactive</a:t>
            </a:r>
            <a:endParaRPr lang="en-US" altLang="en-US" sz="1800" b="1"/>
          </a:p>
        </p:txBody>
      </p:sp>
      <p:sp>
        <p:nvSpPr>
          <p:cNvPr id="39955" name="Rectangle 32">
            <a:extLst>
              <a:ext uri="{FF2B5EF4-FFF2-40B4-BE49-F238E27FC236}">
                <a16:creationId xmlns:a16="http://schemas.microsoft.com/office/drawing/2014/main" id="{E7DA2324-D2BB-174B-90AA-25E35119676C}"/>
              </a:ext>
            </a:extLst>
          </p:cNvPr>
          <p:cNvSpPr>
            <a:spLocks noChangeArrowheads="1"/>
          </p:cNvSpPr>
          <p:nvPr/>
        </p:nvSpPr>
        <p:spPr bwMode="auto">
          <a:xfrm>
            <a:off x="2362200" y="1905000"/>
            <a:ext cx="685800" cy="233363"/>
          </a:xfrm>
          <a:prstGeom prst="rect">
            <a:avLst/>
          </a:prstGeom>
          <a:solidFill>
            <a:srgbClr val="C1E1B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800" b="1">
                <a:solidFill>
                  <a:srgbClr val="186813"/>
                </a:solidFill>
              </a:rPr>
              <a:t>Active</a:t>
            </a:r>
            <a:endParaRPr lang="en-US" altLang="en-US" sz="1800" b="1"/>
          </a:p>
        </p:txBody>
      </p:sp>
      <p:sp>
        <p:nvSpPr>
          <p:cNvPr id="39956" name="Oval 35">
            <a:extLst>
              <a:ext uri="{FF2B5EF4-FFF2-40B4-BE49-F238E27FC236}">
                <a16:creationId xmlns:a16="http://schemas.microsoft.com/office/drawing/2014/main" id="{0BC619FC-76F5-9F41-A54B-227FF5D463CC}"/>
              </a:ext>
            </a:extLst>
          </p:cNvPr>
          <p:cNvSpPr>
            <a:spLocks noChangeArrowheads="1"/>
          </p:cNvSpPr>
          <p:nvPr/>
        </p:nvSpPr>
        <p:spPr bwMode="auto">
          <a:xfrm>
            <a:off x="2743200" y="2971800"/>
            <a:ext cx="3962400" cy="1981200"/>
          </a:xfrm>
          <a:prstGeom prst="ellipse">
            <a:avLst/>
          </a:prstGeom>
          <a:solidFill>
            <a:schemeClr val="bg1"/>
          </a:solidFill>
          <a:ln w="9525">
            <a:solidFill>
              <a:schemeClr val="bg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9957" name="Oval 37">
            <a:extLst>
              <a:ext uri="{FF2B5EF4-FFF2-40B4-BE49-F238E27FC236}">
                <a16:creationId xmlns:a16="http://schemas.microsoft.com/office/drawing/2014/main" id="{67377022-5F13-F546-BA1B-FC6F5798A1C3}"/>
              </a:ext>
            </a:extLst>
          </p:cNvPr>
          <p:cNvSpPr>
            <a:spLocks noChangeArrowheads="1"/>
          </p:cNvSpPr>
          <p:nvPr/>
        </p:nvSpPr>
        <p:spPr bwMode="auto">
          <a:xfrm rot="-2618488">
            <a:off x="6096000" y="3124200"/>
            <a:ext cx="228600" cy="457200"/>
          </a:xfrm>
          <a:prstGeom prst="ellipse">
            <a:avLst/>
          </a:prstGeom>
          <a:solidFill>
            <a:schemeClr val="bg1"/>
          </a:solidFill>
          <a:ln w="9525">
            <a:solidFill>
              <a:schemeClr val="bg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28070" name="Rectangle 38">
            <a:extLst>
              <a:ext uri="{FF2B5EF4-FFF2-40B4-BE49-F238E27FC236}">
                <a16:creationId xmlns:a16="http://schemas.microsoft.com/office/drawing/2014/main" id="{434B2718-9D65-324C-B2BF-6FA47CB92927}"/>
              </a:ext>
            </a:extLst>
          </p:cNvPr>
          <p:cNvSpPr>
            <a:spLocks noChangeArrowheads="1"/>
          </p:cNvSpPr>
          <p:nvPr/>
        </p:nvSpPr>
        <p:spPr bwMode="auto">
          <a:xfrm>
            <a:off x="4495800" y="2895600"/>
            <a:ext cx="977900" cy="2841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2200" b="1">
                <a:solidFill>
                  <a:srgbClr val="000000"/>
                </a:solidFill>
              </a:rPr>
              <a:t>mitosis</a:t>
            </a:r>
            <a:endParaRPr lang="en-US" altLang="en-US" sz="2200" b="1"/>
          </a:p>
        </p:txBody>
      </p:sp>
      <p:sp>
        <p:nvSpPr>
          <p:cNvPr id="428071" name="Rectangle 39">
            <a:extLst>
              <a:ext uri="{FF2B5EF4-FFF2-40B4-BE49-F238E27FC236}">
                <a16:creationId xmlns:a16="http://schemas.microsoft.com/office/drawing/2014/main" id="{BABC8E06-A5D3-1446-A6C7-15E9388D5DF5}"/>
              </a:ext>
            </a:extLst>
          </p:cNvPr>
          <p:cNvSpPr>
            <a:spLocks noChangeArrowheads="1"/>
          </p:cNvSpPr>
          <p:nvPr/>
        </p:nvSpPr>
        <p:spPr bwMode="auto">
          <a:xfrm>
            <a:off x="6427788" y="2346325"/>
            <a:ext cx="1614487" cy="330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tIns="0" rIns="4572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85000"/>
              </a:lnSpc>
            </a:pPr>
            <a:r>
              <a:rPr lang="en-US" altLang="en-US" sz="2200" b="1">
                <a:solidFill>
                  <a:srgbClr val="000000"/>
                </a:solidFill>
              </a:rPr>
              <a:t>cytokinesis</a:t>
            </a:r>
            <a:endParaRPr lang="en-US" altLang="en-US" sz="2200" b="1"/>
          </a:p>
        </p:txBody>
      </p:sp>
      <p:sp>
        <p:nvSpPr>
          <p:cNvPr id="39960" name="Rectangle 40">
            <a:extLst>
              <a:ext uri="{FF2B5EF4-FFF2-40B4-BE49-F238E27FC236}">
                <a16:creationId xmlns:a16="http://schemas.microsoft.com/office/drawing/2014/main" id="{1F8649AC-25DC-6C4E-BD5D-B5AF08AE9956}"/>
              </a:ext>
            </a:extLst>
          </p:cNvPr>
          <p:cNvSpPr>
            <a:spLocks noChangeArrowheads="1"/>
          </p:cNvSpPr>
          <p:nvPr/>
        </p:nvSpPr>
        <p:spPr bwMode="auto">
          <a:xfrm>
            <a:off x="47625" y="5603875"/>
            <a:ext cx="2535238" cy="1190625"/>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l"/>
            <a:r>
              <a:rPr lang="en-US" altLang="en-US" sz="1800" b="1" u="sng">
                <a:solidFill>
                  <a:srgbClr val="CC0000"/>
                </a:solidFill>
              </a:rPr>
              <a:t>MPF</a:t>
            </a:r>
            <a:r>
              <a:rPr lang="en-US" altLang="en-US" sz="1800" b="1">
                <a:solidFill>
                  <a:srgbClr val="0F116A"/>
                </a:solidFill>
              </a:rPr>
              <a:t> = Mitosis Promoting Factor</a:t>
            </a:r>
          </a:p>
          <a:p>
            <a:pPr algn="l"/>
            <a:r>
              <a:rPr lang="en-US" altLang="en-US" sz="1800" b="1" u="sng">
                <a:solidFill>
                  <a:srgbClr val="CC0000"/>
                </a:solidFill>
              </a:rPr>
              <a:t>APC</a:t>
            </a:r>
            <a:r>
              <a:rPr lang="en-US" altLang="en-US" sz="1800" b="1">
                <a:solidFill>
                  <a:srgbClr val="0F116A"/>
                </a:solidFill>
              </a:rPr>
              <a:t> = Anaphase Promoting Complex</a:t>
            </a:r>
          </a:p>
        </p:txBody>
      </p:sp>
      <p:sp>
        <p:nvSpPr>
          <p:cNvPr id="39961" name="Rectangle 41">
            <a:extLst>
              <a:ext uri="{FF2B5EF4-FFF2-40B4-BE49-F238E27FC236}">
                <a16:creationId xmlns:a16="http://schemas.microsoft.com/office/drawing/2014/main" id="{AA632A1A-D8A9-FE4C-8545-F0D6936E9608}"/>
              </a:ext>
            </a:extLst>
          </p:cNvPr>
          <p:cNvSpPr>
            <a:spLocks noChangeArrowheads="1"/>
          </p:cNvSpPr>
          <p:nvPr/>
        </p:nvSpPr>
        <p:spPr bwMode="auto">
          <a:xfrm>
            <a:off x="428625" y="1119188"/>
            <a:ext cx="2984500" cy="682625"/>
          </a:xfrm>
          <a:prstGeom prst="rect">
            <a:avLst/>
          </a:prstGeom>
          <a:solidFill>
            <a:schemeClr val="bg1"/>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28041" name="Rectangle 9">
            <a:extLst>
              <a:ext uri="{FF2B5EF4-FFF2-40B4-BE49-F238E27FC236}">
                <a16:creationId xmlns:a16="http://schemas.microsoft.com/office/drawing/2014/main" id="{9EC27120-D371-B54A-AA78-96EB47AEF10A}"/>
              </a:ext>
            </a:extLst>
          </p:cNvPr>
          <p:cNvSpPr>
            <a:spLocks noChangeArrowheads="1"/>
          </p:cNvSpPr>
          <p:nvPr/>
        </p:nvSpPr>
        <p:spPr bwMode="auto">
          <a:xfrm>
            <a:off x="547688" y="1236663"/>
            <a:ext cx="26035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85000"/>
              </a:lnSpc>
              <a:buFontTx/>
              <a:buChar char="•"/>
            </a:pPr>
            <a:r>
              <a:rPr lang="en-US" altLang="en-US" sz="1800" b="1">
                <a:solidFill>
                  <a:srgbClr val="000000"/>
                </a:solidFill>
              </a:rPr>
              <a:t> Replication completed</a:t>
            </a:r>
          </a:p>
          <a:p>
            <a:pPr algn="l" eaLnBrk="1" hangingPunct="1">
              <a:lnSpc>
                <a:spcPct val="85000"/>
              </a:lnSpc>
              <a:buFontTx/>
              <a:buChar char="•"/>
            </a:pPr>
            <a:r>
              <a:rPr lang="en-US" altLang="en-US" sz="1800" b="1">
                <a:solidFill>
                  <a:srgbClr val="000000"/>
                </a:solidFill>
              </a:rPr>
              <a:t> DNA integrity </a:t>
            </a:r>
          </a:p>
        </p:txBody>
      </p:sp>
      <p:sp>
        <p:nvSpPr>
          <p:cNvPr id="39963" name="Rectangle 44">
            <a:extLst>
              <a:ext uri="{FF2B5EF4-FFF2-40B4-BE49-F238E27FC236}">
                <a16:creationId xmlns:a16="http://schemas.microsoft.com/office/drawing/2014/main" id="{A125D2A9-1875-AC46-A718-33B7BCD5D264}"/>
              </a:ext>
            </a:extLst>
          </p:cNvPr>
          <p:cNvSpPr>
            <a:spLocks noChangeArrowheads="1"/>
          </p:cNvSpPr>
          <p:nvPr/>
        </p:nvSpPr>
        <p:spPr bwMode="auto">
          <a:xfrm>
            <a:off x="5715000" y="658813"/>
            <a:ext cx="2730500" cy="1087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9964" name="Rectangle 45">
            <a:extLst>
              <a:ext uri="{FF2B5EF4-FFF2-40B4-BE49-F238E27FC236}">
                <a16:creationId xmlns:a16="http://schemas.microsoft.com/office/drawing/2014/main" id="{246C9A7B-373E-3149-9C11-3E824466330F}"/>
              </a:ext>
            </a:extLst>
          </p:cNvPr>
          <p:cNvSpPr>
            <a:spLocks noChangeArrowheads="1"/>
          </p:cNvSpPr>
          <p:nvPr/>
        </p:nvSpPr>
        <p:spPr bwMode="auto">
          <a:xfrm>
            <a:off x="5651500" y="912813"/>
            <a:ext cx="3040063" cy="682625"/>
          </a:xfrm>
          <a:prstGeom prst="rect">
            <a:avLst/>
          </a:prstGeom>
          <a:solidFill>
            <a:schemeClr val="bg1"/>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28040" name="Rectangle 8">
            <a:extLst>
              <a:ext uri="{FF2B5EF4-FFF2-40B4-BE49-F238E27FC236}">
                <a16:creationId xmlns:a16="http://schemas.microsoft.com/office/drawing/2014/main" id="{131F4863-18E6-D74F-9F0A-6A226A1A4B10}"/>
              </a:ext>
            </a:extLst>
          </p:cNvPr>
          <p:cNvSpPr>
            <a:spLocks noChangeArrowheads="1"/>
          </p:cNvSpPr>
          <p:nvPr/>
        </p:nvSpPr>
        <p:spPr bwMode="auto">
          <a:xfrm>
            <a:off x="5767388" y="1052513"/>
            <a:ext cx="2854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85000"/>
              </a:lnSpc>
            </a:pPr>
            <a:r>
              <a:rPr lang="en-US" altLang="en-US" sz="1800" b="1">
                <a:solidFill>
                  <a:srgbClr val="000000"/>
                </a:solidFill>
              </a:rPr>
              <a:t>Chromosomes attached at metaphase plate</a:t>
            </a:r>
            <a:endParaRPr lang="en-US" altLang="en-US" sz="1800" b="1"/>
          </a:p>
        </p:txBody>
      </p:sp>
      <p:sp>
        <p:nvSpPr>
          <p:cNvPr id="428052" name="Rectangle 20">
            <a:extLst>
              <a:ext uri="{FF2B5EF4-FFF2-40B4-BE49-F238E27FC236}">
                <a16:creationId xmlns:a16="http://schemas.microsoft.com/office/drawing/2014/main" id="{831A7A35-D3AE-604A-B079-052FFCED6610}"/>
              </a:ext>
            </a:extLst>
          </p:cNvPr>
          <p:cNvSpPr>
            <a:spLocks noChangeArrowheads="1"/>
          </p:cNvSpPr>
          <p:nvPr/>
        </p:nvSpPr>
        <p:spPr bwMode="auto">
          <a:xfrm>
            <a:off x="4791075" y="557213"/>
            <a:ext cx="2654300" cy="330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tIns="0" rIns="4572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2200" b="1">
                <a:solidFill>
                  <a:srgbClr val="000000"/>
                </a:solidFill>
              </a:rPr>
              <a:t>Spindle checkpoint</a:t>
            </a:r>
            <a:endParaRPr lang="en-US" altLang="en-US" sz="2200" b="1"/>
          </a:p>
        </p:txBody>
      </p:sp>
      <p:sp>
        <p:nvSpPr>
          <p:cNvPr id="39967" name="Rectangle 46">
            <a:extLst>
              <a:ext uri="{FF2B5EF4-FFF2-40B4-BE49-F238E27FC236}">
                <a16:creationId xmlns:a16="http://schemas.microsoft.com/office/drawing/2014/main" id="{B02CFC90-B37D-C24A-B197-1D9CC4C8F216}"/>
              </a:ext>
            </a:extLst>
          </p:cNvPr>
          <p:cNvSpPr>
            <a:spLocks noChangeArrowheads="1"/>
          </p:cNvSpPr>
          <p:nvPr/>
        </p:nvSpPr>
        <p:spPr bwMode="auto">
          <a:xfrm>
            <a:off x="5429250" y="5897563"/>
            <a:ext cx="3397250" cy="904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9968" name="Rectangle 47">
            <a:extLst>
              <a:ext uri="{FF2B5EF4-FFF2-40B4-BE49-F238E27FC236}">
                <a16:creationId xmlns:a16="http://schemas.microsoft.com/office/drawing/2014/main" id="{6347B311-4C37-714A-AC70-5FFF06712CF8}"/>
              </a:ext>
            </a:extLst>
          </p:cNvPr>
          <p:cNvSpPr>
            <a:spLocks noChangeArrowheads="1"/>
          </p:cNvSpPr>
          <p:nvPr/>
        </p:nvSpPr>
        <p:spPr bwMode="auto">
          <a:xfrm>
            <a:off x="5683250" y="5969000"/>
            <a:ext cx="2833688" cy="785813"/>
          </a:xfrm>
          <a:prstGeom prst="rect">
            <a:avLst/>
          </a:prstGeom>
          <a:solidFill>
            <a:schemeClr val="bg1"/>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28042" name="Rectangle 10">
            <a:extLst>
              <a:ext uri="{FF2B5EF4-FFF2-40B4-BE49-F238E27FC236}">
                <a16:creationId xmlns:a16="http://schemas.microsoft.com/office/drawing/2014/main" id="{C71870D9-587C-1344-BC7F-1DE805347FF8}"/>
              </a:ext>
            </a:extLst>
          </p:cNvPr>
          <p:cNvSpPr>
            <a:spLocks noChangeArrowheads="1"/>
          </p:cNvSpPr>
          <p:nvPr/>
        </p:nvSpPr>
        <p:spPr bwMode="auto">
          <a:xfrm>
            <a:off x="5791200" y="6019800"/>
            <a:ext cx="260667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85000"/>
              </a:lnSpc>
              <a:buFontTx/>
              <a:buChar char="•"/>
            </a:pPr>
            <a:r>
              <a:rPr lang="en-US" altLang="en-US" sz="1800" b="1">
                <a:solidFill>
                  <a:srgbClr val="000000"/>
                </a:solidFill>
              </a:rPr>
              <a:t> Growth factors</a:t>
            </a:r>
          </a:p>
          <a:p>
            <a:pPr algn="l" eaLnBrk="1" hangingPunct="1">
              <a:lnSpc>
                <a:spcPct val="85000"/>
              </a:lnSpc>
              <a:buFontTx/>
              <a:buChar char="•"/>
            </a:pPr>
            <a:r>
              <a:rPr lang="en-US" altLang="en-US" sz="1800" b="1">
                <a:solidFill>
                  <a:srgbClr val="000000"/>
                </a:solidFill>
              </a:rPr>
              <a:t> Nutritional state of cell</a:t>
            </a:r>
          </a:p>
          <a:p>
            <a:pPr algn="l" eaLnBrk="1" hangingPunct="1">
              <a:lnSpc>
                <a:spcPct val="85000"/>
              </a:lnSpc>
              <a:buFontTx/>
              <a:buChar char="•"/>
            </a:pPr>
            <a:r>
              <a:rPr lang="en-US" altLang="en-US" sz="1800" b="1">
                <a:solidFill>
                  <a:srgbClr val="000000"/>
                </a:solidFill>
              </a:rPr>
              <a:t> Size of cell</a:t>
            </a:r>
            <a:endParaRPr lang="en-US" altLang="en-US" sz="1800" b="1"/>
          </a:p>
        </p:txBody>
      </p:sp>
    </p:spTree>
    <p:extLst>
      <p:ext uri="{BB962C8B-B14F-4D97-AF65-F5344CB8AC3E}">
        <p14:creationId xmlns:p14="http://schemas.microsoft.com/office/powerpoint/2010/main" val="37727565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8054"/>
                                        </p:tgtEl>
                                        <p:attrNameLst>
                                          <p:attrName>style.visibility</p:attrName>
                                        </p:attrNameLst>
                                      </p:cBhvr>
                                      <p:to>
                                        <p:strVal val="visible"/>
                                      </p:to>
                                    </p:set>
                                    <p:animEffect transition="in" filter="wipe(left)">
                                      <p:cBhvr>
                                        <p:cTn id="7" dur="500"/>
                                        <p:tgtEl>
                                          <p:spTgt spid="428054"/>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28042">
                                            <p:txEl>
                                              <p:pRg st="0" end="0"/>
                                            </p:txEl>
                                          </p:spTgt>
                                        </p:tgtEl>
                                        <p:attrNameLst>
                                          <p:attrName>style.visibility</p:attrName>
                                        </p:attrNameLst>
                                      </p:cBhvr>
                                      <p:to>
                                        <p:strVal val="visible"/>
                                      </p:to>
                                    </p:set>
                                    <p:animEffect transition="in" filter="wipe(left)">
                                      <p:cBhvr>
                                        <p:cTn id="12" dur="500"/>
                                        <p:tgtEl>
                                          <p:spTgt spid="42804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428042">
                                            <p:txEl>
                                              <p:pRg st="1" end="1"/>
                                            </p:txEl>
                                          </p:spTgt>
                                        </p:tgtEl>
                                        <p:attrNameLst>
                                          <p:attrName>style.visibility</p:attrName>
                                        </p:attrNameLst>
                                      </p:cBhvr>
                                      <p:to>
                                        <p:strVal val="visible"/>
                                      </p:to>
                                    </p:set>
                                    <p:animEffect transition="in" filter="wipe(left)">
                                      <p:cBhvr>
                                        <p:cTn id="15" dur="500"/>
                                        <p:tgtEl>
                                          <p:spTgt spid="428042">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28042">
                                            <p:txEl>
                                              <p:pRg st="2" end="2"/>
                                            </p:txEl>
                                          </p:spTgt>
                                        </p:tgtEl>
                                        <p:attrNameLst>
                                          <p:attrName>style.visibility</p:attrName>
                                        </p:attrNameLst>
                                      </p:cBhvr>
                                      <p:to>
                                        <p:strVal val="visible"/>
                                      </p:to>
                                    </p:set>
                                    <p:animEffect transition="in" filter="wipe(left)">
                                      <p:cBhvr>
                                        <p:cTn id="18" dur="500"/>
                                        <p:tgtEl>
                                          <p:spTgt spid="428042">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28043">
                                            <p:txEl>
                                              <p:pRg st="0" end="0"/>
                                            </p:txEl>
                                          </p:spTgt>
                                        </p:tgtEl>
                                        <p:attrNameLst>
                                          <p:attrName>style.visibility</p:attrName>
                                        </p:attrNameLst>
                                      </p:cBhvr>
                                      <p:to>
                                        <p:strVal val="visible"/>
                                      </p:to>
                                    </p:set>
                                    <p:animEffect transition="in" filter="wipe(left)">
                                      <p:cBhvr>
                                        <p:cTn id="23" dur="500"/>
                                        <p:tgtEl>
                                          <p:spTgt spid="428043">
                                            <p:txEl>
                                              <p:pRg st="0" end="0"/>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3" name="Whoosh"/>
                                        </p:tgtEl>
                                      </p:cMediaNode>
                                    </p:audio>
                                  </p:sub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428053"/>
                                        </p:tgtEl>
                                        <p:attrNameLst>
                                          <p:attrName>style.visibility</p:attrName>
                                        </p:attrNameLst>
                                      </p:cBhvr>
                                      <p:to>
                                        <p:strVal val="visible"/>
                                      </p:to>
                                    </p:set>
                                    <p:animEffect transition="in" filter="wipe(left)">
                                      <p:cBhvr>
                                        <p:cTn id="28" dur="500"/>
                                        <p:tgtEl>
                                          <p:spTgt spid="428053"/>
                                        </p:tgtEl>
                                      </p:cBhvr>
                                    </p:animEffect>
                                  </p:childTnLst>
                                  <p:subTnLst>
                                    <p:audio>
                                      <p:cMediaNode>
                                        <p:cTn display="0" masterRel="sameClick">
                                          <p:stCondLst>
                                            <p:cond evt="begin" delay="0">
                                              <p:tn val="26"/>
                                            </p:cond>
                                          </p:stCondLst>
                                          <p:endCondLst>
                                            <p:cond evt="onStopAudio" delay="0">
                                              <p:tgtEl>
                                                <p:sldTgt/>
                                              </p:tgtEl>
                                            </p:cond>
                                          </p:endCondLst>
                                        </p:cTn>
                                        <p:tgtEl>
                                          <p:sndTgt r:embed="rId3" name="Whoosh"/>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28041">
                                            <p:txEl>
                                              <p:pRg st="0" end="0"/>
                                            </p:txEl>
                                          </p:spTgt>
                                        </p:tgtEl>
                                        <p:attrNameLst>
                                          <p:attrName>style.visibility</p:attrName>
                                        </p:attrNameLst>
                                      </p:cBhvr>
                                      <p:to>
                                        <p:strVal val="visible"/>
                                      </p:to>
                                    </p:set>
                                    <p:animEffect transition="in" filter="wipe(left)">
                                      <p:cBhvr>
                                        <p:cTn id="33" dur="500"/>
                                        <p:tgtEl>
                                          <p:spTgt spid="428041">
                                            <p:txEl>
                                              <p:pRg st="0" end="0"/>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3" name="Whoosh"/>
                                        </p:tgtEl>
                                      </p:cMediaNode>
                                    </p:audio>
                                  </p:subTnLst>
                                </p:cTn>
                              </p:par>
                            </p:childTnLst>
                          </p:cTn>
                        </p:par>
                        <p:par>
                          <p:cTn id="34" fill="hold" nodeType="afterGroup">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428041">
                                            <p:txEl>
                                              <p:pRg st="1" end="1"/>
                                            </p:txEl>
                                          </p:spTgt>
                                        </p:tgtEl>
                                        <p:attrNameLst>
                                          <p:attrName>style.visibility</p:attrName>
                                        </p:attrNameLst>
                                      </p:cBhvr>
                                      <p:to>
                                        <p:strVal val="visible"/>
                                      </p:to>
                                    </p:set>
                                    <p:animEffect transition="in" filter="wipe(left)">
                                      <p:cBhvr>
                                        <p:cTn id="37" dur="500"/>
                                        <p:tgtEl>
                                          <p:spTgt spid="428041">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28045">
                                            <p:txEl>
                                              <p:pRg st="0" end="0"/>
                                            </p:txEl>
                                          </p:spTgt>
                                        </p:tgtEl>
                                        <p:attrNameLst>
                                          <p:attrName>style.visibility</p:attrName>
                                        </p:attrNameLst>
                                      </p:cBhvr>
                                      <p:to>
                                        <p:strVal val="visible"/>
                                      </p:to>
                                    </p:set>
                                    <p:animEffect transition="in" filter="wipe(left)">
                                      <p:cBhvr>
                                        <p:cTn id="42" dur="500"/>
                                        <p:tgtEl>
                                          <p:spTgt spid="428045">
                                            <p:txEl>
                                              <p:pRg st="0" end="0"/>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3" name="Whoosh"/>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28070"/>
                                        </p:tgtEl>
                                        <p:attrNameLst>
                                          <p:attrName>style.visibility</p:attrName>
                                        </p:attrNameLst>
                                      </p:cBhvr>
                                      <p:to>
                                        <p:strVal val="visible"/>
                                      </p:to>
                                    </p:set>
                                    <p:animEffect transition="in" filter="wipe(left)">
                                      <p:cBhvr>
                                        <p:cTn id="47" dur="500"/>
                                        <p:tgtEl>
                                          <p:spTgt spid="428070"/>
                                        </p:tgtEl>
                                      </p:cBhvr>
                                    </p:animEffect>
                                  </p:childTnLst>
                                  <p:subTnLst>
                                    <p:audio>
                                      <p:cMediaNode>
                                        <p:cTn display="0" masterRel="sameClick">
                                          <p:stCondLst>
                                            <p:cond evt="begin" delay="0">
                                              <p:tn val="45"/>
                                            </p:cond>
                                          </p:stCondLst>
                                          <p:endCondLst>
                                            <p:cond evt="onStopAudio" delay="0">
                                              <p:tgtEl>
                                                <p:sldTgt/>
                                              </p:tgtEl>
                                            </p:cond>
                                          </p:endCondLst>
                                        </p:cTn>
                                        <p:tgtEl>
                                          <p:sndTgt r:embed="rId3" name="Whoosh"/>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428052"/>
                                        </p:tgtEl>
                                        <p:attrNameLst>
                                          <p:attrName>style.visibility</p:attrName>
                                        </p:attrNameLst>
                                      </p:cBhvr>
                                      <p:to>
                                        <p:strVal val="visible"/>
                                      </p:to>
                                    </p:set>
                                    <p:animEffect transition="in" filter="wipe(left)">
                                      <p:cBhvr>
                                        <p:cTn id="52" dur="500"/>
                                        <p:tgtEl>
                                          <p:spTgt spid="428052"/>
                                        </p:tgtEl>
                                      </p:cBhvr>
                                    </p:animEffect>
                                  </p:childTnLst>
                                  <p:subTnLst>
                                    <p:audio>
                                      <p:cMediaNode>
                                        <p:cTn display="0" masterRel="sameClick">
                                          <p:stCondLst>
                                            <p:cond evt="begin" delay="0">
                                              <p:tn val="50"/>
                                            </p:cond>
                                          </p:stCondLst>
                                          <p:endCondLst>
                                            <p:cond evt="onStopAudio" delay="0">
                                              <p:tgtEl>
                                                <p:sldTgt/>
                                              </p:tgtEl>
                                            </p:cond>
                                          </p:endCondLst>
                                        </p:cTn>
                                        <p:tgtEl>
                                          <p:sndTgt r:embed="rId3" name="Whoosh"/>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428040">
                                            <p:txEl>
                                              <p:pRg st="0" end="0"/>
                                            </p:txEl>
                                          </p:spTgt>
                                        </p:tgtEl>
                                        <p:attrNameLst>
                                          <p:attrName>style.visibility</p:attrName>
                                        </p:attrNameLst>
                                      </p:cBhvr>
                                      <p:to>
                                        <p:strVal val="visible"/>
                                      </p:to>
                                    </p:set>
                                    <p:animEffect transition="in" filter="wipe(left)">
                                      <p:cBhvr>
                                        <p:cTn id="57" dur="500"/>
                                        <p:tgtEl>
                                          <p:spTgt spid="428040">
                                            <p:txEl>
                                              <p:pRg st="0" end="0"/>
                                            </p:txEl>
                                          </p:spTgt>
                                        </p:tgtEl>
                                      </p:cBhvr>
                                    </p:animEffect>
                                  </p:childTnLst>
                                  <p:subTnLst>
                                    <p:audio>
                                      <p:cMediaNode>
                                        <p:cTn display="0" masterRel="sameClick">
                                          <p:stCondLst>
                                            <p:cond evt="begin" delay="0">
                                              <p:tn val="55"/>
                                            </p:cond>
                                          </p:stCondLst>
                                          <p:endCondLst>
                                            <p:cond evt="onStopAudio" delay="0">
                                              <p:tgtEl>
                                                <p:sldTgt/>
                                              </p:tgtEl>
                                            </p:cond>
                                          </p:endCondLst>
                                        </p:cTn>
                                        <p:tgtEl>
                                          <p:sndTgt r:embed="rId3" name="Whoosh"/>
                                        </p:tgtEl>
                                      </p:cMediaNode>
                                    </p:audio>
                                  </p:sub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428055">
                                            <p:txEl>
                                              <p:pRg st="0" end="0"/>
                                            </p:txEl>
                                          </p:spTgt>
                                        </p:tgtEl>
                                        <p:attrNameLst>
                                          <p:attrName>style.visibility</p:attrName>
                                        </p:attrNameLst>
                                      </p:cBhvr>
                                      <p:to>
                                        <p:strVal val="visible"/>
                                      </p:to>
                                    </p:set>
                                    <p:animEffect transition="in" filter="wipe(left)">
                                      <p:cBhvr>
                                        <p:cTn id="62" dur="500"/>
                                        <p:tgtEl>
                                          <p:spTgt spid="428055">
                                            <p:txEl>
                                              <p:pRg st="0" end="0"/>
                                            </p:txEl>
                                          </p:spTgt>
                                        </p:tgtEl>
                                      </p:cBhvr>
                                    </p:animEffect>
                                  </p:childTnLst>
                                  <p:subTnLst>
                                    <p:audio>
                                      <p:cMediaNode>
                                        <p:cTn display="0" masterRel="sameClick">
                                          <p:stCondLst>
                                            <p:cond evt="begin" delay="0">
                                              <p:tn val="60"/>
                                            </p:cond>
                                          </p:stCondLst>
                                          <p:endCondLst>
                                            <p:cond evt="onStopAudio" delay="0">
                                              <p:tgtEl>
                                                <p:sldTgt/>
                                              </p:tgtEl>
                                            </p:cond>
                                          </p:endCondLst>
                                        </p:cTn>
                                        <p:tgtEl>
                                          <p:sndTgt r:embed="rId3" name="Whoosh"/>
                                        </p:tgtEl>
                                      </p:cMediaNode>
                                    </p:audio>
                                  </p:sub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28071"/>
                                        </p:tgtEl>
                                        <p:attrNameLst>
                                          <p:attrName>style.visibility</p:attrName>
                                        </p:attrNameLst>
                                      </p:cBhvr>
                                      <p:to>
                                        <p:strVal val="visible"/>
                                      </p:to>
                                    </p:set>
                                    <p:animEffect transition="in" filter="wipe(left)">
                                      <p:cBhvr>
                                        <p:cTn id="67" dur="500"/>
                                        <p:tgtEl>
                                          <p:spTgt spid="428071"/>
                                        </p:tgtEl>
                                      </p:cBhvr>
                                    </p:animEffect>
                                  </p:childTnLst>
                                  <p:subTnLst>
                                    <p:audio>
                                      <p:cMediaNode>
                                        <p:cTn display="0" masterRel="sameClick">
                                          <p:stCondLst>
                                            <p:cond evt="begin" delay="0">
                                              <p:tn val="6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43" grpId="0" build="p" autoUpdateAnimBg="0"/>
      <p:bldP spid="428045" grpId="0" build="p" autoUpdateAnimBg="0"/>
      <p:bldP spid="428054" grpId="0" animBg="1" autoUpdateAnimBg="0"/>
      <p:bldP spid="428070" grpId="0" animBg="1" autoUpdateAnimBg="0"/>
      <p:bldP spid="428071" grpId="0" animBg="1" autoUpdateAnimBg="0"/>
      <p:bldP spid="428041" grpId="0" build="p" autoUpdateAnimBg="0"/>
      <p:bldP spid="428042"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759EA750-7803-3D4E-91D3-163ABCFB4FFD}"/>
              </a:ext>
            </a:extLst>
          </p:cNvPr>
          <p:cNvSpPr>
            <a:spLocks noGrp="1" noChangeArrowheads="1"/>
          </p:cNvSpPr>
          <p:nvPr>
            <p:ph type="title"/>
          </p:nvPr>
        </p:nvSpPr>
        <p:spPr>
          <a:xfrm>
            <a:off x="609600" y="685800"/>
            <a:ext cx="8305800" cy="762000"/>
          </a:xfrm>
        </p:spPr>
        <p:txBody>
          <a:bodyPr/>
          <a:lstStyle/>
          <a:p>
            <a:pPr eaLnBrk="1" hangingPunct="1"/>
            <a:r>
              <a:rPr lang="en-US" altLang="en-US" sz="3700" dirty="0"/>
              <a:t>Cyclin &amp; Cyclin-dependent kinases</a:t>
            </a:r>
          </a:p>
        </p:txBody>
      </p:sp>
      <p:pic>
        <p:nvPicPr>
          <p:cNvPr id="41987" name="Picture 4" descr="cellcycle_eng">
            <a:extLst>
              <a:ext uri="{FF2B5EF4-FFF2-40B4-BE49-F238E27FC236}">
                <a16:creationId xmlns:a16="http://schemas.microsoft.com/office/drawing/2014/main" id="{46FE79E4-8999-484F-94C1-0169E4D4CC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752600"/>
            <a:ext cx="46672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5" descr="Rectangle: Click to edit Master text styles&#13;&#10;Second level&#13;&#10;Third level&#13;&#10;Fourth level&#13;&#10;Fifth level">
            <a:extLst>
              <a:ext uri="{FF2B5EF4-FFF2-40B4-BE49-F238E27FC236}">
                <a16:creationId xmlns:a16="http://schemas.microsoft.com/office/drawing/2014/main" id="{4F1CCD91-8FCE-C54D-82C8-6F411A30B613}"/>
              </a:ext>
            </a:extLst>
          </p:cNvPr>
          <p:cNvSpPr>
            <a:spLocks noGrp="1" noChangeArrowheads="1"/>
          </p:cNvSpPr>
          <p:nvPr>
            <p:ph type="body" idx="1"/>
          </p:nvPr>
        </p:nvSpPr>
        <p:spPr>
          <a:xfrm>
            <a:off x="609600" y="1371600"/>
            <a:ext cx="8077200" cy="914400"/>
          </a:xfrm>
        </p:spPr>
        <p:txBody>
          <a:bodyPr/>
          <a:lstStyle/>
          <a:p>
            <a:pPr eaLnBrk="1" hangingPunct="1">
              <a:lnSpc>
                <a:spcPct val="90000"/>
              </a:lnSpc>
            </a:pPr>
            <a:r>
              <a:rPr lang="en-US" altLang="en-US" sz="2400" dirty="0"/>
              <a:t>CDKs &amp; cyclin drive cell from </a:t>
            </a:r>
            <a:br>
              <a:rPr lang="en-US" altLang="en-US" sz="2400" dirty="0"/>
            </a:br>
            <a:r>
              <a:rPr lang="en-US" altLang="en-US" sz="2400" dirty="0"/>
              <a:t>one phase to next in cell cycle</a:t>
            </a:r>
          </a:p>
        </p:txBody>
      </p:sp>
      <p:sp>
        <p:nvSpPr>
          <p:cNvPr id="396294" name="Rectangle 6">
            <a:extLst>
              <a:ext uri="{FF2B5EF4-FFF2-40B4-BE49-F238E27FC236}">
                <a16:creationId xmlns:a16="http://schemas.microsoft.com/office/drawing/2014/main" id="{AA7BB556-4CC2-B744-A3C2-10CA3352A6A8}"/>
              </a:ext>
            </a:extLst>
          </p:cNvPr>
          <p:cNvSpPr>
            <a:spLocks noChangeArrowheads="1"/>
          </p:cNvSpPr>
          <p:nvPr/>
        </p:nvSpPr>
        <p:spPr bwMode="auto">
          <a:xfrm>
            <a:off x="914400" y="2133600"/>
            <a:ext cx="3505200"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7013" indent="-227013">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20000"/>
              </a:spcBef>
              <a:buClr>
                <a:schemeClr val="tx1"/>
              </a:buClr>
              <a:buSzPct val="60000"/>
              <a:buFont typeface="Wingdings" pitchFamily="2" charset="2"/>
              <a:buChar char="u"/>
            </a:pPr>
            <a:r>
              <a:rPr lang="en-US" altLang="en-US" sz="2100" b="1"/>
              <a:t>proper regulation of cell cycle is so key to life that the </a:t>
            </a:r>
            <a:r>
              <a:rPr lang="en-US" altLang="en-US" sz="2100" b="1" u="sng">
                <a:solidFill>
                  <a:srgbClr val="CC0000"/>
                </a:solidFill>
              </a:rPr>
              <a:t>genes for these regulatory proteins have been highly conserved</a:t>
            </a:r>
            <a:r>
              <a:rPr lang="en-US" altLang="en-US" sz="2100" b="1"/>
              <a:t> through </a:t>
            </a:r>
            <a:br>
              <a:rPr lang="en-US" altLang="en-US" sz="2100" b="1"/>
            </a:br>
            <a:r>
              <a:rPr lang="en-US" altLang="en-US" sz="2100" b="1"/>
              <a:t>evolution</a:t>
            </a:r>
          </a:p>
          <a:p>
            <a:pPr algn="l" eaLnBrk="1" hangingPunct="1">
              <a:spcBef>
                <a:spcPct val="20000"/>
              </a:spcBef>
              <a:buClr>
                <a:schemeClr val="tx1"/>
              </a:buClr>
              <a:buSzPct val="60000"/>
              <a:buFont typeface="Wingdings" pitchFamily="2" charset="2"/>
              <a:buChar char="u"/>
            </a:pPr>
            <a:r>
              <a:rPr lang="en-US" altLang="en-US" sz="2100" b="1"/>
              <a:t>the genes are basically the same in yeast, insects, plants &amp; animals (including humans)</a:t>
            </a:r>
          </a:p>
        </p:txBody>
      </p:sp>
    </p:spTree>
    <p:extLst>
      <p:ext uri="{BB962C8B-B14F-4D97-AF65-F5344CB8AC3E}">
        <p14:creationId xmlns:p14="http://schemas.microsoft.com/office/powerpoint/2010/main" val="2286887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6294">
                                            <p:txEl>
                                              <p:pRg st="0" end="0"/>
                                            </p:txEl>
                                          </p:spTgt>
                                        </p:tgtEl>
                                        <p:attrNameLst>
                                          <p:attrName>style.visibility</p:attrName>
                                        </p:attrNameLst>
                                      </p:cBhvr>
                                      <p:to>
                                        <p:strVal val="visible"/>
                                      </p:to>
                                    </p:set>
                                    <p:anim calcmode="lin" valueType="num">
                                      <p:cBhvr additive="base">
                                        <p:cTn id="7" dur="500" fill="hold"/>
                                        <p:tgtEl>
                                          <p:spTgt spid="39629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629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6294">
                                            <p:txEl>
                                              <p:pRg st="1" end="1"/>
                                            </p:txEl>
                                          </p:spTgt>
                                        </p:tgtEl>
                                        <p:attrNameLst>
                                          <p:attrName>style.visibility</p:attrName>
                                        </p:attrNameLst>
                                      </p:cBhvr>
                                      <p:to>
                                        <p:strVal val="visible"/>
                                      </p:to>
                                    </p:set>
                                    <p:anim calcmode="lin" valueType="num">
                                      <p:cBhvr additive="base">
                                        <p:cTn id="13" dur="500" fill="hold"/>
                                        <p:tgtEl>
                                          <p:spTgt spid="39629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6294">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294"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55ECC3B0-2E5B-5E4D-B1EE-4C99CD5622AC}"/>
              </a:ext>
            </a:extLst>
          </p:cNvPr>
          <p:cNvSpPr>
            <a:spLocks noGrp="1" noChangeArrowheads="1"/>
          </p:cNvSpPr>
          <p:nvPr>
            <p:ph type="title"/>
          </p:nvPr>
        </p:nvSpPr>
        <p:spPr/>
        <p:txBody>
          <a:bodyPr/>
          <a:lstStyle/>
          <a:p>
            <a:pPr eaLnBrk="1" hangingPunct="1"/>
            <a:r>
              <a:rPr lang="en-US" altLang="en-US" dirty="0"/>
              <a:t>External signals</a:t>
            </a:r>
          </a:p>
        </p:txBody>
      </p:sp>
      <p:pic>
        <p:nvPicPr>
          <p:cNvPr id="44035" name="Picture 3">
            <a:extLst>
              <a:ext uri="{FF2B5EF4-FFF2-40B4-BE49-F238E27FC236}">
                <a16:creationId xmlns:a16="http://schemas.microsoft.com/office/drawing/2014/main" id="{C1D9098A-68B6-664B-A8F6-E22919C62A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02" t="2280" r="51428" b="24480"/>
          <a:stretch>
            <a:fillRect/>
          </a:stretch>
        </p:blipFill>
        <p:spPr bwMode="auto">
          <a:xfrm>
            <a:off x="6273800" y="914400"/>
            <a:ext cx="2870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580" name="Rectangle 4" descr="Rectangle: Click to edit Master text styles&#13;&#10;Second level&#13;&#10;Third level&#13;&#10;Fourth level&#13;&#10;Fifth level">
            <a:extLst>
              <a:ext uri="{FF2B5EF4-FFF2-40B4-BE49-F238E27FC236}">
                <a16:creationId xmlns:a16="http://schemas.microsoft.com/office/drawing/2014/main" id="{BF303E29-D674-B445-9531-460F75ABE80B}"/>
              </a:ext>
            </a:extLst>
          </p:cNvPr>
          <p:cNvSpPr>
            <a:spLocks noGrp="1" noChangeArrowheads="1"/>
          </p:cNvSpPr>
          <p:nvPr>
            <p:ph type="body" idx="1"/>
          </p:nvPr>
        </p:nvSpPr>
        <p:spPr>
          <a:xfrm>
            <a:off x="838200" y="1371600"/>
            <a:ext cx="5638800" cy="5334000"/>
          </a:xfrm>
        </p:spPr>
        <p:txBody>
          <a:bodyPr/>
          <a:lstStyle/>
          <a:p>
            <a:pPr eaLnBrk="1" hangingPunct="1"/>
            <a:r>
              <a:rPr lang="en-US" altLang="en-US" sz="2600" dirty="0"/>
              <a:t>Growth factors</a:t>
            </a:r>
          </a:p>
          <a:p>
            <a:pPr lvl="1" eaLnBrk="1" hangingPunct="1"/>
            <a:r>
              <a:rPr lang="en-US" altLang="en-US" sz="2400" dirty="0">
                <a:ea typeface="ＭＳ Ｐゴシック" panose="020B0600070205080204" pitchFamily="34" charset="-128"/>
              </a:rPr>
              <a:t>coordination between cells</a:t>
            </a:r>
          </a:p>
          <a:p>
            <a:pPr lvl="1" eaLnBrk="1" hangingPunct="1"/>
            <a:r>
              <a:rPr lang="en-US" altLang="en-US" sz="2400" dirty="0">
                <a:ea typeface="ＭＳ Ｐゴシック" panose="020B0600070205080204" pitchFamily="34" charset="-128"/>
              </a:rPr>
              <a:t>protein signals released by body cells that stimulate other cells to divide</a:t>
            </a:r>
          </a:p>
          <a:p>
            <a:pPr marL="1139825" lvl="2" eaLnBrk="1" hangingPunct="1"/>
            <a:r>
              <a:rPr lang="en-US" altLang="en-US" sz="2000" u="sng" dirty="0">
                <a:solidFill>
                  <a:srgbClr val="CC0000"/>
                </a:solidFill>
                <a:ea typeface="ＭＳ Ｐゴシック" panose="020B0600070205080204" pitchFamily="34" charset="-128"/>
              </a:rPr>
              <a:t>density-dependent inhibition</a:t>
            </a:r>
            <a:r>
              <a:rPr lang="en-US" altLang="en-US" sz="2000" dirty="0">
                <a:ea typeface="ＭＳ Ｐゴシック" panose="020B0600070205080204" pitchFamily="34" charset="-128"/>
              </a:rPr>
              <a:t> </a:t>
            </a:r>
          </a:p>
          <a:p>
            <a:pPr marL="1484313" lvl="3" indent="-230188" eaLnBrk="1" hangingPunct="1"/>
            <a:r>
              <a:rPr lang="en-US" altLang="en-US" sz="1800" dirty="0">
                <a:ea typeface="ＭＳ Ｐゴシック" panose="020B0600070205080204" pitchFamily="34" charset="-128"/>
              </a:rPr>
              <a:t>crowded cells stop dividing</a:t>
            </a:r>
          </a:p>
          <a:p>
            <a:pPr marL="1484313" lvl="3" indent="-230188" eaLnBrk="1" hangingPunct="1"/>
            <a:r>
              <a:rPr lang="en-US" altLang="en-US" sz="1800" dirty="0">
                <a:ea typeface="ＭＳ Ｐゴシック" panose="020B0600070205080204" pitchFamily="34" charset="-128"/>
              </a:rPr>
              <a:t>each cell binds a bit of growth factor</a:t>
            </a:r>
          </a:p>
          <a:p>
            <a:pPr marL="1825625" lvl="4" indent="-222250" eaLnBrk="1" hangingPunct="1"/>
            <a:r>
              <a:rPr lang="en-US" altLang="en-US" sz="1800" dirty="0">
                <a:ea typeface="ＭＳ Ｐゴシック" panose="020B0600070205080204" pitchFamily="34" charset="-128"/>
              </a:rPr>
              <a:t>not enough activator left to trigger division in any one cell</a:t>
            </a:r>
          </a:p>
          <a:p>
            <a:pPr marL="1139825" lvl="2" eaLnBrk="1" hangingPunct="1"/>
            <a:r>
              <a:rPr lang="en-US" altLang="en-US" sz="2000" u="sng" dirty="0">
                <a:solidFill>
                  <a:srgbClr val="CC0000"/>
                </a:solidFill>
                <a:ea typeface="ＭＳ Ｐゴシック" panose="020B0600070205080204" pitchFamily="34" charset="-128"/>
              </a:rPr>
              <a:t>anchorage dependence</a:t>
            </a:r>
            <a:r>
              <a:rPr lang="en-US" altLang="en-US" sz="2000" dirty="0">
                <a:ea typeface="ＭＳ Ｐゴシック" panose="020B0600070205080204" pitchFamily="34" charset="-128"/>
              </a:rPr>
              <a:t> </a:t>
            </a:r>
          </a:p>
          <a:p>
            <a:pPr marL="1484313" lvl="3" indent="-230188" eaLnBrk="1" hangingPunct="1"/>
            <a:r>
              <a:rPr lang="en-US" altLang="en-US" sz="1800" dirty="0">
                <a:ea typeface="ＭＳ Ｐゴシック" panose="020B0600070205080204" pitchFamily="34" charset="-128"/>
              </a:rPr>
              <a:t>to divide cells must be attached to a substrate</a:t>
            </a:r>
          </a:p>
          <a:p>
            <a:pPr marL="1825625" lvl="4" indent="-222250" eaLnBrk="1" hangingPunct="1"/>
            <a:r>
              <a:rPr lang="en-US" altLang="en-US" sz="1800" dirty="0">
                <a:ea typeface="ＭＳ Ｐゴシック" panose="020B0600070205080204" pitchFamily="34" charset="-128"/>
              </a:rPr>
              <a:t>“touch sensor” receptors</a:t>
            </a:r>
          </a:p>
        </p:txBody>
      </p:sp>
    </p:spTree>
    <p:extLst>
      <p:ext uri="{BB962C8B-B14F-4D97-AF65-F5344CB8AC3E}">
        <p14:creationId xmlns:p14="http://schemas.microsoft.com/office/powerpoint/2010/main" val="931248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8580">
                                            <p:txEl>
                                              <p:pRg st="0" end="0"/>
                                            </p:txEl>
                                          </p:spTgt>
                                        </p:tgtEl>
                                        <p:attrNameLst>
                                          <p:attrName>style.visibility</p:attrName>
                                        </p:attrNameLst>
                                      </p:cBhvr>
                                      <p:to>
                                        <p:strVal val="visible"/>
                                      </p:to>
                                    </p:set>
                                    <p:anim calcmode="lin" valueType="num">
                                      <p:cBhvr additive="base">
                                        <p:cTn id="7" dur="500" fill="hold"/>
                                        <p:tgtEl>
                                          <p:spTgt spid="40858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858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8580">
                                            <p:txEl>
                                              <p:pRg st="1" end="1"/>
                                            </p:txEl>
                                          </p:spTgt>
                                        </p:tgtEl>
                                        <p:attrNameLst>
                                          <p:attrName>style.visibility</p:attrName>
                                        </p:attrNameLst>
                                      </p:cBhvr>
                                      <p:to>
                                        <p:strVal val="visible"/>
                                      </p:to>
                                    </p:set>
                                    <p:anim calcmode="lin" valueType="num">
                                      <p:cBhvr additive="base">
                                        <p:cTn id="13" dur="500" fill="hold"/>
                                        <p:tgtEl>
                                          <p:spTgt spid="40858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8580">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8580">
                                            <p:txEl>
                                              <p:pRg st="2" end="2"/>
                                            </p:txEl>
                                          </p:spTgt>
                                        </p:tgtEl>
                                        <p:attrNameLst>
                                          <p:attrName>style.visibility</p:attrName>
                                        </p:attrNameLst>
                                      </p:cBhvr>
                                      <p:to>
                                        <p:strVal val="visible"/>
                                      </p:to>
                                    </p:set>
                                    <p:anim calcmode="lin" valueType="num">
                                      <p:cBhvr additive="base">
                                        <p:cTn id="19" dur="500" fill="hold"/>
                                        <p:tgtEl>
                                          <p:spTgt spid="40858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8580">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8580">
                                            <p:txEl>
                                              <p:pRg st="3" end="3"/>
                                            </p:txEl>
                                          </p:spTgt>
                                        </p:tgtEl>
                                        <p:attrNameLst>
                                          <p:attrName>style.visibility</p:attrName>
                                        </p:attrNameLst>
                                      </p:cBhvr>
                                      <p:to>
                                        <p:strVal val="visible"/>
                                      </p:to>
                                    </p:set>
                                    <p:anim calcmode="lin" valueType="num">
                                      <p:cBhvr additive="base">
                                        <p:cTn id="25" dur="500" fill="hold"/>
                                        <p:tgtEl>
                                          <p:spTgt spid="40858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08580">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8580">
                                            <p:txEl>
                                              <p:pRg st="4" end="4"/>
                                            </p:txEl>
                                          </p:spTgt>
                                        </p:tgtEl>
                                        <p:attrNameLst>
                                          <p:attrName>style.visibility</p:attrName>
                                        </p:attrNameLst>
                                      </p:cBhvr>
                                      <p:to>
                                        <p:strVal val="visible"/>
                                      </p:to>
                                    </p:set>
                                    <p:anim calcmode="lin" valueType="num">
                                      <p:cBhvr additive="base">
                                        <p:cTn id="31" dur="500" fill="hold"/>
                                        <p:tgtEl>
                                          <p:spTgt spid="408580">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08580">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8580">
                                            <p:txEl>
                                              <p:pRg st="5" end="5"/>
                                            </p:txEl>
                                          </p:spTgt>
                                        </p:tgtEl>
                                        <p:attrNameLst>
                                          <p:attrName>style.visibility</p:attrName>
                                        </p:attrNameLst>
                                      </p:cBhvr>
                                      <p:to>
                                        <p:strVal val="visible"/>
                                      </p:to>
                                    </p:set>
                                    <p:anim calcmode="lin" valueType="num">
                                      <p:cBhvr additive="base">
                                        <p:cTn id="37" dur="500" fill="hold"/>
                                        <p:tgtEl>
                                          <p:spTgt spid="408580">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08580">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par>
                                <p:cTn id="39" presetID="2" presetClass="entr" presetSubtype="8" fill="hold" grpId="0" nodeType="withEffect">
                                  <p:stCondLst>
                                    <p:cond delay="0"/>
                                  </p:stCondLst>
                                  <p:childTnLst>
                                    <p:set>
                                      <p:cBhvr>
                                        <p:cTn id="40" dur="1" fill="hold">
                                          <p:stCondLst>
                                            <p:cond delay="0"/>
                                          </p:stCondLst>
                                        </p:cTn>
                                        <p:tgtEl>
                                          <p:spTgt spid="408580">
                                            <p:txEl>
                                              <p:pRg st="6" end="6"/>
                                            </p:txEl>
                                          </p:spTgt>
                                        </p:tgtEl>
                                        <p:attrNameLst>
                                          <p:attrName>style.visibility</p:attrName>
                                        </p:attrNameLst>
                                      </p:cBhvr>
                                      <p:to>
                                        <p:strVal val="visible"/>
                                      </p:to>
                                    </p:set>
                                    <p:anim calcmode="lin" valueType="num">
                                      <p:cBhvr additive="base">
                                        <p:cTn id="41" dur="500" fill="hold"/>
                                        <p:tgtEl>
                                          <p:spTgt spid="408580">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408580">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Whoosh"/>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408580">
                                            <p:txEl>
                                              <p:pRg st="7" end="7"/>
                                            </p:txEl>
                                          </p:spTgt>
                                        </p:tgtEl>
                                        <p:attrNameLst>
                                          <p:attrName>style.visibility</p:attrName>
                                        </p:attrNameLst>
                                      </p:cBhvr>
                                      <p:to>
                                        <p:strVal val="visible"/>
                                      </p:to>
                                    </p:set>
                                    <p:anim calcmode="lin" valueType="num">
                                      <p:cBhvr additive="base">
                                        <p:cTn id="47" dur="500" fill="hold"/>
                                        <p:tgtEl>
                                          <p:spTgt spid="408580">
                                            <p:txEl>
                                              <p:pRg st="7" end="7"/>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408580">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3" name="Whoosh"/>
                                        </p:tgtEl>
                                      </p:cMediaNode>
                                    </p:audio>
                                  </p:sub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408580">
                                            <p:txEl>
                                              <p:pRg st="8" end="8"/>
                                            </p:txEl>
                                          </p:spTgt>
                                        </p:tgtEl>
                                        <p:attrNameLst>
                                          <p:attrName>style.visibility</p:attrName>
                                        </p:attrNameLst>
                                      </p:cBhvr>
                                      <p:to>
                                        <p:strVal val="visible"/>
                                      </p:to>
                                    </p:set>
                                    <p:anim calcmode="lin" valueType="num">
                                      <p:cBhvr additive="base">
                                        <p:cTn id="53" dur="500" fill="hold"/>
                                        <p:tgtEl>
                                          <p:spTgt spid="408580">
                                            <p:txEl>
                                              <p:pRg st="8" end="8"/>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408580">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3" name="Whoosh"/>
                                        </p:tgtEl>
                                      </p:cMediaNode>
                                    </p:audio>
                                  </p:sub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408580">
                                            <p:txEl>
                                              <p:pRg st="9" end="9"/>
                                            </p:txEl>
                                          </p:spTgt>
                                        </p:tgtEl>
                                        <p:attrNameLst>
                                          <p:attrName>style.visibility</p:attrName>
                                        </p:attrNameLst>
                                      </p:cBhvr>
                                      <p:to>
                                        <p:strVal val="visible"/>
                                      </p:to>
                                    </p:set>
                                    <p:anim calcmode="lin" valueType="num">
                                      <p:cBhvr additive="base">
                                        <p:cTn id="59" dur="500" fill="hold"/>
                                        <p:tgtEl>
                                          <p:spTgt spid="408580">
                                            <p:txEl>
                                              <p:pRg st="9" end="9"/>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408580">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0"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0022" name="Picture 6">
            <a:extLst>
              <a:ext uri="{FF2B5EF4-FFF2-40B4-BE49-F238E27FC236}">
                <a16:creationId xmlns:a16="http://schemas.microsoft.com/office/drawing/2014/main" id="{01B9DEA3-3D43-1945-903E-DEA14603B9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487"/>
          <a:stretch>
            <a:fillRect/>
          </a:stretch>
        </p:blipFill>
        <p:spPr bwMode="auto">
          <a:xfrm>
            <a:off x="4257675" y="2012950"/>
            <a:ext cx="2986088"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2">
            <a:extLst>
              <a:ext uri="{FF2B5EF4-FFF2-40B4-BE49-F238E27FC236}">
                <a16:creationId xmlns:a16="http://schemas.microsoft.com/office/drawing/2014/main" id="{7233BAC5-F4D2-1C4F-A5E0-F621883BD82A}"/>
              </a:ext>
            </a:extLst>
          </p:cNvPr>
          <p:cNvSpPr>
            <a:spLocks noGrp="1" noChangeArrowheads="1"/>
          </p:cNvSpPr>
          <p:nvPr>
            <p:ph type="title"/>
          </p:nvPr>
        </p:nvSpPr>
        <p:spPr>
          <a:xfrm>
            <a:off x="2427288" y="685800"/>
            <a:ext cx="6488112" cy="762000"/>
          </a:xfrm>
        </p:spPr>
        <p:txBody>
          <a:bodyPr/>
          <a:lstStyle/>
          <a:p>
            <a:pPr eaLnBrk="1" hangingPunct="1"/>
            <a:r>
              <a:rPr lang="en-US" altLang="en-US" dirty="0"/>
              <a:t>Making new cells </a:t>
            </a:r>
          </a:p>
        </p:txBody>
      </p:sp>
      <p:pic>
        <p:nvPicPr>
          <p:cNvPr id="25604" name="Picture 3">
            <a:extLst>
              <a:ext uri="{FF2B5EF4-FFF2-40B4-BE49-F238E27FC236}">
                <a16:creationId xmlns:a16="http://schemas.microsoft.com/office/drawing/2014/main" id="{5F5AEA15-D3F6-CD49-B1D4-33A3C59C6928}"/>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3499" r="27000" b="13187"/>
          <a:stretch>
            <a:fillRect/>
          </a:stretch>
        </p:blipFill>
        <p:spPr bwMode="auto">
          <a:xfrm>
            <a:off x="6196013" y="779463"/>
            <a:ext cx="2947987"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0020" name="Rectangle 4" descr="Rectangle: Click to edit Master text styles&#13;&#10;Second level&#13;&#10;Third level&#13;&#10;Fourth level&#13;&#10;Fifth level">
            <a:extLst>
              <a:ext uri="{FF2B5EF4-FFF2-40B4-BE49-F238E27FC236}">
                <a16:creationId xmlns:a16="http://schemas.microsoft.com/office/drawing/2014/main" id="{67072015-4E13-CA4F-BB7C-410A1E5E05EB}"/>
              </a:ext>
            </a:extLst>
          </p:cNvPr>
          <p:cNvSpPr>
            <a:spLocks noGrp="1" noChangeArrowheads="1"/>
          </p:cNvSpPr>
          <p:nvPr>
            <p:ph type="body" idx="1"/>
          </p:nvPr>
        </p:nvSpPr>
        <p:spPr>
          <a:xfrm>
            <a:off x="704850" y="2241550"/>
            <a:ext cx="3743325" cy="4162425"/>
          </a:xfrm>
        </p:spPr>
        <p:txBody>
          <a:bodyPr/>
          <a:lstStyle/>
          <a:p>
            <a:pPr eaLnBrk="1" hangingPunct="1"/>
            <a:r>
              <a:rPr lang="en-US" altLang="en-US" dirty="0"/>
              <a:t>Nucleus</a:t>
            </a:r>
          </a:p>
          <a:p>
            <a:pPr lvl="1" eaLnBrk="1" hangingPunct="1"/>
            <a:r>
              <a:rPr lang="en-US" altLang="en-US" dirty="0">
                <a:ea typeface="ＭＳ Ｐゴシック" panose="020B0600070205080204" pitchFamily="34" charset="-128"/>
              </a:rPr>
              <a:t>chromosomes</a:t>
            </a:r>
          </a:p>
          <a:p>
            <a:pPr lvl="1" eaLnBrk="1" hangingPunct="1"/>
            <a:r>
              <a:rPr lang="en-US" altLang="en-US" dirty="0">
                <a:ea typeface="ＭＳ Ｐゴシック" panose="020B0600070205080204" pitchFamily="34" charset="-128"/>
              </a:rPr>
              <a:t>DNA</a:t>
            </a:r>
          </a:p>
          <a:p>
            <a:pPr eaLnBrk="1" hangingPunct="1"/>
            <a:r>
              <a:rPr lang="en-US" altLang="en-US" dirty="0"/>
              <a:t>Cytoskeleton</a:t>
            </a:r>
          </a:p>
          <a:p>
            <a:pPr lvl="1" eaLnBrk="1" hangingPunct="1"/>
            <a:r>
              <a:rPr lang="en-US" altLang="en-US" dirty="0">
                <a:ea typeface="ＭＳ Ｐゴシック" panose="020B0600070205080204" pitchFamily="34" charset="-128"/>
              </a:rPr>
              <a:t>centrioles</a:t>
            </a:r>
          </a:p>
          <a:p>
            <a:pPr marL="1085850" lvl="2" eaLnBrk="1" hangingPunct="1"/>
            <a:r>
              <a:rPr lang="en-US" altLang="en-US" dirty="0">
                <a:ea typeface="ＭＳ Ｐゴシック" panose="020B0600070205080204" pitchFamily="34" charset="-128"/>
              </a:rPr>
              <a:t>in animals</a:t>
            </a:r>
          </a:p>
          <a:p>
            <a:pPr lvl="1" eaLnBrk="1" hangingPunct="1"/>
            <a:r>
              <a:rPr lang="en-US" altLang="en-US" dirty="0">
                <a:ea typeface="ＭＳ Ｐゴシック" panose="020B0600070205080204" pitchFamily="34" charset="-128"/>
              </a:rPr>
              <a:t>microtubule spindle fibers</a:t>
            </a:r>
          </a:p>
        </p:txBody>
      </p:sp>
      <p:pic>
        <p:nvPicPr>
          <p:cNvPr id="25606" name="Picture 5">
            <a:extLst>
              <a:ext uri="{FF2B5EF4-FFF2-40B4-BE49-F238E27FC236}">
                <a16:creationId xmlns:a16="http://schemas.microsoft.com/office/drawing/2014/main" id="{53A47B86-870A-9542-B2D5-48B61AEC893E}"/>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7999" r="27000" b="3796"/>
          <a:stretch>
            <a:fillRect/>
          </a:stretch>
        </p:blipFill>
        <p:spPr bwMode="auto">
          <a:xfrm>
            <a:off x="6402388" y="3448050"/>
            <a:ext cx="2741612"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7" name="Group 13">
            <a:extLst>
              <a:ext uri="{FF2B5EF4-FFF2-40B4-BE49-F238E27FC236}">
                <a16:creationId xmlns:a16="http://schemas.microsoft.com/office/drawing/2014/main" id="{201A09DB-01CC-294E-93BA-0D121E3A8EF8}"/>
              </a:ext>
            </a:extLst>
          </p:cNvPr>
          <p:cNvGrpSpPr>
            <a:grpSpLocks/>
          </p:cNvGrpSpPr>
          <p:nvPr/>
        </p:nvGrpSpPr>
        <p:grpSpPr bwMode="auto">
          <a:xfrm>
            <a:off x="0" y="0"/>
            <a:ext cx="2433638" cy="2303463"/>
            <a:chOff x="967" y="2262"/>
            <a:chExt cx="1578" cy="1494"/>
          </a:xfrm>
        </p:grpSpPr>
        <p:pic>
          <p:nvPicPr>
            <p:cNvPr id="470026" name="Picture 10" descr="05_02b">
              <a:extLst>
                <a:ext uri="{FF2B5EF4-FFF2-40B4-BE49-F238E27FC236}">
                  <a16:creationId xmlns:a16="http://schemas.microsoft.com/office/drawing/2014/main" id="{5B014F43-843D-394E-8B44-A94B2C459AB0}"/>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41624"/>
            <a:stretch>
              <a:fillRect/>
            </a:stretch>
          </p:blipFill>
          <p:spPr bwMode="auto">
            <a:xfrm rot="-408383">
              <a:off x="967" y="2262"/>
              <a:ext cx="1024" cy="131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2" descr="megaphone">
              <a:extLst>
                <a:ext uri="{FF2B5EF4-FFF2-40B4-BE49-F238E27FC236}">
                  <a16:creationId xmlns:a16="http://schemas.microsoft.com/office/drawing/2014/main" id="{7CF24BBC-FCDA-4948-BE2B-7BE55B043007}"/>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1" y="2652"/>
              <a:ext cx="110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0020">
                                            <p:txEl>
                                              <p:pRg st="0" end="0"/>
                                            </p:txEl>
                                          </p:spTgt>
                                        </p:tgtEl>
                                        <p:attrNameLst>
                                          <p:attrName>style.visibility</p:attrName>
                                        </p:attrNameLst>
                                      </p:cBhvr>
                                      <p:to>
                                        <p:strVal val="visible"/>
                                      </p:to>
                                    </p:set>
                                    <p:anim calcmode="lin" valueType="num">
                                      <p:cBhvr additive="base">
                                        <p:cTn id="7" dur="500" fill="hold"/>
                                        <p:tgtEl>
                                          <p:spTgt spid="47002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002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70020">
                                            <p:txEl>
                                              <p:pRg st="1" end="1"/>
                                            </p:txEl>
                                          </p:spTgt>
                                        </p:tgtEl>
                                        <p:attrNameLst>
                                          <p:attrName>style.visibility</p:attrName>
                                        </p:attrNameLst>
                                      </p:cBhvr>
                                      <p:to>
                                        <p:strVal val="visible"/>
                                      </p:to>
                                    </p:set>
                                    <p:anim calcmode="lin" valueType="num">
                                      <p:cBhvr additive="base">
                                        <p:cTn id="13" dur="500" fill="hold"/>
                                        <p:tgtEl>
                                          <p:spTgt spid="47002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70020">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70020">
                                            <p:txEl>
                                              <p:pRg st="2" end="2"/>
                                            </p:txEl>
                                          </p:spTgt>
                                        </p:tgtEl>
                                        <p:attrNameLst>
                                          <p:attrName>style.visibility</p:attrName>
                                        </p:attrNameLst>
                                      </p:cBhvr>
                                      <p:to>
                                        <p:strVal val="visible"/>
                                      </p:to>
                                    </p:set>
                                    <p:anim calcmode="lin" valueType="num">
                                      <p:cBhvr additive="base">
                                        <p:cTn id="19" dur="500" fill="hold"/>
                                        <p:tgtEl>
                                          <p:spTgt spid="47002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70020">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70020">
                                            <p:txEl>
                                              <p:pRg st="3" end="3"/>
                                            </p:txEl>
                                          </p:spTgt>
                                        </p:tgtEl>
                                        <p:attrNameLst>
                                          <p:attrName>style.visibility</p:attrName>
                                        </p:attrNameLst>
                                      </p:cBhvr>
                                      <p:to>
                                        <p:strVal val="visible"/>
                                      </p:to>
                                    </p:set>
                                    <p:anim calcmode="lin" valueType="num">
                                      <p:cBhvr additive="base">
                                        <p:cTn id="25" dur="500" fill="hold"/>
                                        <p:tgtEl>
                                          <p:spTgt spid="47002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70020">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470022"/>
                                        </p:tgtEl>
                                        <p:attrNameLst>
                                          <p:attrName>style.visibility</p:attrName>
                                        </p:attrNameLst>
                                      </p:cBhvr>
                                      <p:to>
                                        <p:strVal val="visible"/>
                                      </p:to>
                                    </p:set>
                                    <p:animEffect transition="in" filter="wipe(down)">
                                      <p:cBhvr>
                                        <p:cTn id="31" dur="500"/>
                                        <p:tgtEl>
                                          <p:spTgt spid="470022"/>
                                        </p:tgtEl>
                                      </p:cBhvr>
                                    </p:animEffect>
                                  </p:childTnLst>
                                  <p:subTnLst>
                                    <p:audio>
                                      <p:cMediaNode>
                                        <p:cTn display="0" masterRel="sameClick">
                                          <p:stCondLst>
                                            <p:cond evt="begin" delay="0">
                                              <p:tn val="29"/>
                                            </p:cond>
                                          </p:stCondLst>
                                          <p:endCondLst>
                                            <p:cond evt="onStopAudio" delay="0">
                                              <p:tgtEl>
                                                <p:sldTgt/>
                                              </p:tgtEl>
                                            </p:cond>
                                          </p:endCondLst>
                                        </p:cTn>
                                        <p:tgtEl>
                                          <p:sndTgt r:embed="rId4" name="Vibro Up"/>
                                        </p:tgtEl>
                                      </p:cMediaNode>
                                    </p:audio>
                                  </p:sub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470020">
                                            <p:txEl>
                                              <p:pRg st="4" end="4"/>
                                            </p:txEl>
                                          </p:spTgt>
                                        </p:tgtEl>
                                        <p:attrNameLst>
                                          <p:attrName>style.visibility</p:attrName>
                                        </p:attrNameLst>
                                      </p:cBhvr>
                                      <p:to>
                                        <p:strVal val="visible"/>
                                      </p:to>
                                    </p:set>
                                    <p:anim calcmode="lin" valueType="num">
                                      <p:cBhvr additive="base">
                                        <p:cTn id="36" dur="500" fill="hold"/>
                                        <p:tgtEl>
                                          <p:spTgt spid="470020">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470020">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3" name="Whoosh"/>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470020">
                                            <p:txEl>
                                              <p:pRg st="5" end="5"/>
                                            </p:txEl>
                                          </p:spTgt>
                                        </p:tgtEl>
                                        <p:attrNameLst>
                                          <p:attrName>style.visibility</p:attrName>
                                        </p:attrNameLst>
                                      </p:cBhvr>
                                      <p:to>
                                        <p:strVal val="visible"/>
                                      </p:to>
                                    </p:set>
                                    <p:anim calcmode="lin" valueType="num">
                                      <p:cBhvr additive="base">
                                        <p:cTn id="42" dur="500" fill="hold"/>
                                        <p:tgtEl>
                                          <p:spTgt spid="470020">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470020">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3" name="Whoosh"/>
                                        </p:tgtEl>
                                      </p:cMediaNode>
                                    </p:audio>
                                  </p:sub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470020">
                                            <p:txEl>
                                              <p:pRg st="6" end="6"/>
                                            </p:txEl>
                                          </p:spTgt>
                                        </p:tgtEl>
                                        <p:attrNameLst>
                                          <p:attrName>style.visibility</p:attrName>
                                        </p:attrNameLst>
                                      </p:cBhvr>
                                      <p:to>
                                        <p:strVal val="visible"/>
                                      </p:to>
                                    </p:set>
                                    <p:anim calcmode="lin" valueType="num">
                                      <p:cBhvr additive="base">
                                        <p:cTn id="48" dur="500" fill="hold"/>
                                        <p:tgtEl>
                                          <p:spTgt spid="470020">
                                            <p:txEl>
                                              <p:pRg st="6" end="6"/>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470020">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20"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11_19">
            <a:extLst>
              <a:ext uri="{FF2B5EF4-FFF2-40B4-BE49-F238E27FC236}">
                <a16:creationId xmlns:a16="http://schemas.microsoft.com/office/drawing/2014/main" id="{777C1596-E887-AC45-8B56-A57D76995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500"/>
          <a:stretch>
            <a:fillRect/>
          </a:stretch>
        </p:blipFill>
        <p:spPr bwMode="auto">
          <a:xfrm>
            <a:off x="366713" y="1008063"/>
            <a:ext cx="8410575" cy="583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4">
            <a:extLst>
              <a:ext uri="{FF2B5EF4-FFF2-40B4-BE49-F238E27FC236}">
                <a16:creationId xmlns:a16="http://schemas.microsoft.com/office/drawing/2014/main" id="{7EB19158-454E-A743-9C69-3BC869897228}"/>
              </a:ext>
            </a:extLst>
          </p:cNvPr>
          <p:cNvSpPr>
            <a:spLocks noChangeArrowheads="1"/>
          </p:cNvSpPr>
          <p:nvPr/>
        </p:nvSpPr>
        <p:spPr bwMode="auto">
          <a:xfrm>
            <a:off x="6530975" y="5099050"/>
            <a:ext cx="395288"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700" b="1">
                <a:solidFill>
                  <a:srgbClr val="000000"/>
                </a:solidFill>
              </a:rPr>
              <a:t>E2F</a:t>
            </a:r>
            <a:endParaRPr lang="en-US" altLang="en-US" sz="1600" b="1"/>
          </a:p>
        </p:txBody>
      </p:sp>
      <p:sp>
        <p:nvSpPr>
          <p:cNvPr id="46084" name="Rectangle 5">
            <a:extLst>
              <a:ext uri="{FF2B5EF4-FFF2-40B4-BE49-F238E27FC236}">
                <a16:creationId xmlns:a16="http://schemas.microsoft.com/office/drawing/2014/main" id="{A8A16C04-7D27-6D4D-A76D-FA0252DDDB12}"/>
              </a:ext>
            </a:extLst>
          </p:cNvPr>
          <p:cNvSpPr>
            <a:spLocks noChangeArrowheads="1"/>
          </p:cNvSpPr>
          <p:nvPr/>
        </p:nvSpPr>
        <p:spPr bwMode="auto">
          <a:xfrm>
            <a:off x="7739063" y="6381750"/>
            <a:ext cx="9112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900" b="1">
                <a:solidFill>
                  <a:srgbClr val="0F116A"/>
                </a:solidFill>
              </a:rPr>
              <a:t>nucleus</a:t>
            </a:r>
            <a:endParaRPr lang="en-US" altLang="en-US" sz="1800" b="1">
              <a:solidFill>
                <a:srgbClr val="0F116A"/>
              </a:solidFill>
            </a:endParaRPr>
          </a:p>
        </p:txBody>
      </p:sp>
      <p:sp>
        <p:nvSpPr>
          <p:cNvPr id="46085" name="Rectangle 6">
            <a:extLst>
              <a:ext uri="{FF2B5EF4-FFF2-40B4-BE49-F238E27FC236}">
                <a16:creationId xmlns:a16="http://schemas.microsoft.com/office/drawing/2014/main" id="{2C75E482-EC2C-F943-A1DF-36E92E7B5721}"/>
              </a:ext>
            </a:extLst>
          </p:cNvPr>
          <p:cNvSpPr>
            <a:spLocks noChangeArrowheads="1"/>
          </p:cNvSpPr>
          <p:nvPr/>
        </p:nvSpPr>
        <p:spPr bwMode="auto">
          <a:xfrm>
            <a:off x="596900" y="6389688"/>
            <a:ext cx="1319213"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2100" b="1">
                <a:solidFill>
                  <a:srgbClr val="0F116A"/>
                </a:solidFill>
              </a:rPr>
              <a:t>cytoplasm</a:t>
            </a:r>
            <a:endParaRPr lang="en-US" altLang="en-US" b="1">
              <a:solidFill>
                <a:srgbClr val="0F116A"/>
              </a:solidFill>
            </a:endParaRPr>
          </a:p>
        </p:txBody>
      </p:sp>
      <p:sp>
        <p:nvSpPr>
          <p:cNvPr id="46086" name="Rectangle 7">
            <a:extLst>
              <a:ext uri="{FF2B5EF4-FFF2-40B4-BE49-F238E27FC236}">
                <a16:creationId xmlns:a16="http://schemas.microsoft.com/office/drawing/2014/main" id="{4A762799-578C-234A-B77E-54C7189CF5C7}"/>
              </a:ext>
            </a:extLst>
          </p:cNvPr>
          <p:cNvSpPr>
            <a:spLocks noChangeArrowheads="1"/>
          </p:cNvSpPr>
          <p:nvPr/>
        </p:nvSpPr>
        <p:spPr bwMode="auto">
          <a:xfrm>
            <a:off x="7243763" y="3881438"/>
            <a:ext cx="18176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2500" b="1">
                <a:solidFill>
                  <a:srgbClr val="000000"/>
                </a:solidFill>
              </a:rPr>
              <a:t>cell division</a:t>
            </a:r>
            <a:endParaRPr lang="en-US" altLang="en-US" sz="2400" b="1"/>
          </a:p>
        </p:txBody>
      </p:sp>
      <p:sp>
        <p:nvSpPr>
          <p:cNvPr id="46087" name="Rectangle 8">
            <a:extLst>
              <a:ext uri="{FF2B5EF4-FFF2-40B4-BE49-F238E27FC236}">
                <a16:creationId xmlns:a16="http://schemas.microsoft.com/office/drawing/2014/main" id="{09A4073F-D2A9-EB43-A844-875887B85A00}"/>
              </a:ext>
            </a:extLst>
          </p:cNvPr>
          <p:cNvSpPr>
            <a:spLocks noChangeArrowheads="1"/>
          </p:cNvSpPr>
          <p:nvPr/>
        </p:nvSpPr>
        <p:spPr bwMode="auto">
          <a:xfrm>
            <a:off x="4067175" y="3295650"/>
            <a:ext cx="21463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900" b="1">
                <a:solidFill>
                  <a:srgbClr val="0F116A"/>
                </a:solidFill>
              </a:rPr>
              <a:t>nuclear membrane</a:t>
            </a:r>
            <a:endParaRPr lang="en-US" altLang="en-US" sz="1800" b="1">
              <a:solidFill>
                <a:srgbClr val="0F116A"/>
              </a:solidFill>
            </a:endParaRPr>
          </a:p>
        </p:txBody>
      </p:sp>
      <p:sp>
        <p:nvSpPr>
          <p:cNvPr id="46088" name="Rectangle 9">
            <a:extLst>
              <a:ext uri="{FF2B5EF4-FFF2-40B4-BE49-F238E27FC236}">
                <a16:creationId xmlns:a16="http://schemas.microsoft.com/office/drawing/2014/main" id="{9B5C66EA-12C0-734B-AAF8-120F4654A3D4}"/>
              </a:ext>
            </a:extLst>
          </p:cNvPr>
          <p:cNvSpPr>
            <a:spLocks noChangeArrowheads="1"/>
          </p:cNvSpPr>
          <p:nvPr/>
        </p:nvSpPr>
        <p:spPr bwMode="auto">
          <a:xfrm>
            <a:off x="55563" y="1330325"/>
            <a:ext cx="20288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2500" b="1">
                <a:solidFill>
                  <a:srgbClr val="000000"/>
                </a:solidFill>
              </a:rPr>
              <a:t>growth factor</a:t>
            </a:r>
            <a:endParaRPr lang="en-US" altLang="en-US" sz="2400" b="1"/>
          </a:p>
        </p:txBody>
      </p:sp>
      <p:sp>
        <p:nvSpPr>
          <p:cNvPr id="46089" name="Rectangle 10">
            <a:extLst>
              <a:ext uri="{FF2B5EF4-FFF2-40B4-BE49-F238E27FC236}">
                <a16:creationId xmlns:a16="http://schemas.microsoft.com/office/drawing/2014/main" id="{39DEE53F-F85A-A443-B6BC-D7C14283DC5B}"/>
              </a:ext>
            </a:extLst>
          </p:cNvPr>
          <p:cNvSpPr>
            <a:spLocks noChangeArrowheads="1"/>
          </p:cNvSpPr>
          <p:nvPr/>
        </p:nvSpPr>
        <p:spPr bwMode="auto">
          <a:xfrm>
            <a:off x="1069975" y="5141913"/>
            <a:ext cx="1808163"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2100" b="1">
                <a:solidFill>
                  <a:srgbClr val="000000"/>
                </a:solidFill>
              </a:rPr>
              <a:t>protein kinase</a:t>
            </a:r>
          </a:p>
          <a:p>
            <a:pPr eaLnBrk="1" hangingPunct="1">
              <a:lnSpc>
                <a:spcPct val="85000"/>
              </a:lnSpc>
            </a:pPr>
            <a:r>
              <a:rPr lang="en-US" altLang="en-US" sz="2100" b="1">
                <a:solidFill>
                  <a:srgbClr val="000000"/>
                </a:solidFill>
              </a:rPr>
              <a:t> cascade</a:t>
            </a:r>
            <a:endParaRPr lang="en-US" altLang="en-US" b="1"/>
          </a:p>
        </p:txBody>
      </p:sp>
      <p:sp>
        <p:nvSpPr>
          <p:cNvPr id="46090" name="Line 11">
            <a:extLst>
              <a:ext uri="{FF2B5EF4-FFF2-40B4-BE49-F238E27FC236}">
                <a16:creationId xmlns:a16="http://schemas.microsoft.com/office/drawing/2014/main" id="{92957B11-8B81-E540-9839-CA73799649D3}"/>
              </a:ext>
            </a:extLst>
          </p:cNvPr>
          <p:cNvSpPr>
            <a:spLocks noChangeShapeType="1"/>
          </p:cNvSpPr>
          <p:nvPr/>
        </p:nvSpPr>
        <p:spPr bwMode="auto">
          <a:xfrm>
            <a:off x="5341938" y="3578225"/>
            <a:ext cx="496887" cy="66833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91" name="Rectangle 12">
            <a:extLst>
              <a:ext uri="{FF2B5EF4-FFF2-40B4-BE49-F238E27FC236}">
                <a16:creationId xmlns:a16="http://schemas.microsoft.com/office/drawing/2014/main" id="{3B745481-59E8-CB4C-9791-953544FF31A5}"/>
              </a:ext>
            </a:extLst>
          </p:cNvPr>
          <p:cNvSpPr>
            <a:spLocks noChangeArrowheads="1"/>
          </p:cNvSpPr>
          <p:nvPr/>
        </p:nvSpPr>
        <p:spPr bwMode="auto">
          <a:xfrm>
            <a:off x="5826125" y="2717800"/>
            <a:ext cx="1447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900" b="1">
                <a:solidFill>
                  <a:srgbClr val="0F116A"/>
                </a:solidFill>
              </a:rPr>
              <a:t>nuclear pore</a:t>
            </a:r>
            <a:endParaRPr lang="en-US" altLang="en-US" sz="1800" b="1">
              <a:solidFill>
                <a:srgbClr val="0F116A"/>
              </a:solidFill>
            </a:endParaRPr>
          </a:p>
        </p:txBody>
      </p:sp>
      <p:sp>
        <p:nvSpPr>
          <p:cNvPr id="46092" name="Line 13">
            <a:extLst>
              <a:ext uri="{FF2B5EF4-FFF2-40B4-BE49-F238E27FC236}">
                <a16:creationId xmlns:a16="http://schemas.microsoft.com/office/drawing/2014/main" id="{9A75F64E-FA9B-5741-9224-94F550DB2E06}"/>
              </a:ext>
            </a:extLst>
          </p:cNvPr>
          <p:cNvSpPr>
            <a:spLocks noChangeShapeType="1"/>
          </p:cNvSpPr>
          <p:nvPr/>
        </p:nvSpPr>
        <p:spPr bwMode="auto">
          <a:xfrm>
            <a:off x="6335713" y="3043238"/>
            <a:ext cx="641350" cy="8366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93" name="Rectangle 14">
            <a:extLst>
              <a:ext uri="{FF2B5EF4-FFF2-40B4-BE49-F238E27FC236}">
                <a16:creationId xmlns:a16="http://schemas.microsoft.com/office/drawing/2014/main" id="{BD76B54B-A671-C641-B52B-301DCE30E621}"/>
              </a:ext>
            </a:extLst>
          </p:cNvPr>
          <p:cNvSpPr>
            <a:spLocks noChangeArrowheads="1"/>
          </p:cNvSpPr>
          <p:nvPr/>
        </p:nvSpPr>
        <p:spPr bwMode="auto">
          <a:xfrm>
            <a:off x="7324725" y="5522913"/>
            <a:ext cx="15144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900" b="1">
                <a:solidFill>
                  <a:srgbClr val="0F116A"/>
                </a:solidFill>
              </a:rPr>
              <a:t>chromosome</a:t>
            </a:r>
            <a:endParaRPr lang="en-US" altLang="en-US" sz="1800" b="1">
              <a:solidFill>
                <a:srgbClr val="0F116A"/>
              </a:solidFill>
            </a:endParaRPr>
          </a:p>
        </p:txBody>
      </p:sp>
      <p:sp>
        <p:nvSpPr>
          <p:cNvPr id="46094" name="Rectangle 15">
            <a:extLst>
              <a:ext uri="{FF2B5EF4-FFF2-40B4-BE49-F238E27FC236}">
                <a16:creationId xmlns:a16="http://schemas.microsoft.com/office/drawing/2014/main" id="{BB9B5C6E-CBCD-AF47-BA6D-DEFBF212AD49}"/>
              </a:ext>
            </a:extLst>
          </p:cNvPr>
          <p:cNvSpPr>
            <a:spLocks noChangeArrowheads="1"/>
          </p:cNvSpPr>
          <p:nvPr/>
        </p:nvSpPr>
        <p:spPr bwMode="auto">
          <a:xfrm>
            <a:off x="7529513" y="4403725"/>
            <a:ext cx="4556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900" b="1">
                <a:solidFill>
                  <a:srgbClr val="000000"/>
                </a:solidFill>
              </a:rPr>
              <a:t>Cdk</a:t>
            </a:r>
            <a:endParaRPr lang="en-US" altLang="en-US" sz="1800" b="1"/>
          </a:p>
        </p:txBody>
      </p:sp>
      <p:sp>
        <p:nvSpPr>
          <p:cNvPr id="46095" name="Rectangle 16">
            <a:extLst>
              <a:ext uri="{FF2B5EF4-FFF2-40B4-BE49-F238E27FC236}">
                <a16:creationId xmlns:a16="http://schemas.microsoft.com/office/drawing/2014/main" id="{47CD5B0D-F075-4349-8851-33F08315C288}"/>
              </a:ext>
            </a:extLst>
          </p:cNvPr>
          <p:cNvSpPr>
            <a:spLocks noChangeArrowheads="1"/>
          </p:cNvSpPr>
          <p:nvPr/>
        </p:nvSpPr>
        <p:spPr bwMode="auto">
          <a:xfrm>
            <a:off x="398463" y="4357688"/>
            <a:ext cx="1468437"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2100" b="1">
                <a:solidFill>
                  <a:srgbClr val="000000"/>
                </a:solidFill>
              </a:rPr>
              <a:t>cell surface</a:t>
            </a:r>
          </a:p>
          <a:p>
            <a:pPr eaLnBrk="1" hangingPunct="1">
              <a:lnSpc>
                <a:spcPct val="85000"/>
              </a:lnSpc>
            </a:pPr>
            <a:r>
              <a:rPr lang="en-US" altLang="en-US" sz="2100" b="1">
                <a:solidFill>
                  <a:srgbClr val="000000"/>
                </a:solidFill>
              </a:rPr>
              <a:t>receptor </a:t>
            </a:r>
            <a:endParaRPr lang="en-US" altLang="en-US" b="1"/>
          </a:p>
        </p:txBody>
      </p:sp>
      <p:sp>
        <p:nvSpPr>
          <p:cNvPr id="46096" name="Line 17">
            <a:extLst>
              <a:ext uri="{FF2B5EF4-FFF2-40B4-BE49-F238E27FC236}">
                <a16:creationId xmlns:a16="http://schemas.microsoft.com/office/drawing/2014/main" id="{9E52C919-8B74-6841-9462-2A4883936858}"/>
              </a:ext>
            </a:extLst>
          </p:cNvPr>
          <p:cNvSpPr>
            <a:spLocks noChangeShapeType="1"/>
          </p:cNvSpPr>
          <p:nvPr/>
        </p:nvSpPr>
        <p:spPr bwMode="auto">
          <a:xfrm flipV="1">
            <a:off x="1692275" y="3852863"/>
            <a:ext cx="576263" cy="5492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97" name="Rectangle 18">
            <a:extLst>
              <a:ext uri="{FF2B5EF4-FFF2-40B4-BE49-F238E27FC236}">
                <a16:creationId xmlns:a16="http://schemas.microsoft.com/office/drawing/2014/main" id="{B37FF1D7-3287-4E46-9B48-A893C2316BC0}"/>
              </a:ext>
            </a:extLst>
          </p:cNvPr>
          <p:cNvSpPr>
            <a:spLocks noChangeArrowheads="1"/>
          </p:cNvSpPr>
          <p:nvPr/>
        </p:nvSpPr>
        <p:spPr bwMode="auto">
          <a:xfrm>
            <a:off x="3322638" y="3725863"/>
            <a:ext cx="1603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900" b="1">
                <a:solidFill>
                  <a:srgbClr val="000000"/>
                </a:solidFill>
              </a:rPr>
              <a:t>P</a:t>
            </a:r>
            <a:endParaRPr lang="en-US" altLang="en-US" sz="1800" b="1"/>
          </a:p>
        </p:txBody>
      </p:sp>
      <p:sp>
        <p:nvSpPr>
          <p:cNvPr id="46098" name="Rectangle 19">
            <a:extLst>
              <a:ext uri="{FF2B5EF4-FFF2-40B4-BE49-F238E27FC236}">
                <a16:creationId xmlns:a16="http://schemas.microsoft.com/office/drawing/2014/main" id="{20F70670-0FFD-0649-AB3F-B611B7D7A747}"/>
              </a:ext>
            </a:extLst>
          </p:cNvPr>
          <p:cNvSpPr>
            <a:spLocks noChangeArrowheads="1"/>
          </p:cNvSpPr>
          <p:nvPr/>
        </p:nvSpPr>
        <p:spPr bwMode="auto">
          <a:xfrm>
            <a:off x="7359650" y="5918200"/>
            <a:ext cx="1603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900" b="1">
                <a:solidFill>
                  <a:srgbClr val="000000"/>
                </a:solidFill>
              </a:rPr>
              <a:t>P</a:t>
            </a:r>
            <a:endParaRPr lang="en-US" altLang="en-US" sz="1800" b="1"/>
          </a:p>
        </p:txBody>
      </p:sp>
      <p:sp>
        <p:nvSpPr>
          <p:cNvPr id="46099" name="Rectangle 20">
            <a:extLst>
              <a:ext uri="{FF2B5EF4-FFF2-40B4-BE49-F238E27FC236}">
                <a16:creationId xmlns:a16="http://schemas.microsoft.com/office/drawing/2014/main" id="{30839238-1D8E-8443-B531-8FEE650F0309}"/>
              </a:ext>
            </a:extLst>
          </p:cNvPr>
          <p:cNvSpPr>
            <a:spLocks noChangeArrowheads="1"/>
          </p:cNvSpPr>
          <p:nvPr/>
        </p:nvSpPr>
        <p:spPr bwMode="auto">
          <a:xfrm>
            <a:off x="2973388" y="5575300"/>
            <a:ext cx="1603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900" b="1">
                <a:solidFill>
                  <a:srgbClr val="000000"/>
                </a:solidFill>
              </a:rPr>
              <a:t>P</a:t>
            </a:r>
            <a:endParaRPr lang="en-US" altLang="en-US" sz="1800" b="1"/>
          </a:p>
        </p:txBody>
      </p:sp>
      <p:sp>
        <p:nvSpPr>
          <p:cNvPr id="46100" name="Rectangle 21">
            <a:extLst>
              <a:ext uri="{FF2B5EF4-FFF2-40B4-BE49-F238E27FC236}">
                <a16:creationId xmlns:a16="http://schemas.microsoft.com/office/drawing/2014/main" id="{15D5E792-F490-B04B-A4B3-0E46C64A8427}"/>
              </a:ext>
            </a:extLst>
          </p:cNvPr>
          <p:cNvSpPr>
            <a:spLocks noChangeArrowheads="1"/>
          </p:cNvSpPr>
          <p:nvPr/>
        </p:nvSpPr>
        <p:spPr bwMode="auto">
          <a:xfrm>
            <a:off x="4986338" y="5141913"/>
            <a:ext cx="1603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900" b="1">
                <a:solidFill>
                  <a:srgbClr val="000000"/>
                </a:solidFill>
              </a:rPr>
              <a:t>P</a:t>
            </a:r>
            <a:endParaRPr lang="en-US" altLang="en-US" sz="1800" b="1"/>
          </a:p>
        </p:txBody>
      </p:sp>
      <p:sp>
        <p:nvSpPr>
          <p:cNvPr id="46101" name="Rectangle 22">
            <a:extLst>
              <a:ext uri="{FF2B5EF4-FFF2-40B4-BE49-F238E27FC236}">
                <a16:creationId xmlns:a16="http://schemas.microsoft.com/office/drawing/2014/main" id="{49A286B3-08F9-A946-ADDF-8CE34F2E656A}"/>
              </a:ext>
            </a:extLst>
          </p:cNvPr>
          <p:cNvSpPr>
            <a:spLocks noChangeArrowheads="1"/>
          </p:cNvSpPr>
          <p:nvPr/>
        </p:nvSpPr>
        <p:spPr bwMode="auto">
          <a:xfrm>
            <a:off x="3887788" y="3868738"/>
            <a:ext cx="1603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900" b="1">
                <a:solidFill>
                  <a:srgbClr val="000000"/>
                </a:solidFill>
              </a:rPr>
              <a:t>P</a:t>
            </a:r>
            <a:endParaRPr lang="en-US" altLang="en-US" sz="1800" b="1"/>
          </a:p>
        </p:txBody>
      </p:sp>
      <p:sp>
        <p:nvSpPr>
          <p:cNvPr id="46102" name="Rectangle 23">
            <a:extLst>
              <a:ext uri="{FF2B5EF4-FFF2-40B4-BE49-F238E27FC236}">
                <a16:creationId xmlns:a16="http://schemas.microsoft.com/office/drawing/2014/main" id="{B058BADA-1B74-884E-920A-06B5FD9AF379}"/>
              </a:ext>
            </a:extLst>
          </p:cNvPr>
          <p:cNvSpPr>
            <a:spLocks noChangeArrowheads="1"/>
          </p:cNvSpPr>
          <p:nvPr/>
        </p:nvSpPr>
        <p:spPr bwMode="auto">
          <a:xfrm rot="-2160848">
            <a:off x="6181725" y="5983288"/>
            <a:ext cx="395288"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700" b="1">
                <a:solidFill>
                  <a:srgbClr val="000000"/>
                </a:solidFill>
              </a:rPr>
              <a:t>E2F</a:t>
            </a:r>
            <a:endParaRPr lang="en-US" altLang="en-US" sz="1600" b="1"/>
          </a:p>
        </p:txBody>
      </p:sp>
      <p:sp>
        <p:nvSpPr>
          <p:cNvPr id="46103" name="Rectangle 24">
            <a:extLst>
              <a:ext uri="{FF2B5EF4-FFF2-40B4-BE49-F238E27FC236}">
                <a16:creationId xmlns:a16="http://schemas.microsoft.com/office/drawing/2014/main" id="{060502B2-F0F9-6745-8952-8487271A891F}"/>
              </a:ext>
            </a:extLst>
          </p:cNvPr>
          <p:cNvSpPr>
            <a:spLocks noChangeArrowheads="1"/>
          </p:cNvSpPr>
          <p:nvPr/>
        </p:nvSpPr>
        <p:spPr bwMode="auto">
          <a:xfrm rot="-2160848">
            <a:off x="6073775" y="5780088"/>
            <a:ext cx="3222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900" b="1">
                <a:solidFill>
                  <a:srgbClr val="000000"/>
                </a:solidFill>
              </a:rPr>
              <a:t>Rb</a:t>
            </a:r>
            <a:endParaRPr lang="en-US" altLang="en-US" sz="1800" b="1"/>
          </a:p>
        </p:txBody>
      </p:sp>
      <p:sp>
        <p:nvSpPr>
          <p:cNvPr id="46104" name="Rectangle 25">
            <a:extLst>
              <a:ext uri="{FF2B5EF4-FFF2-40B4-BE49-F238E27FC236}">
                <a16:creationId xmlns:a16="http://schemas.microsoft.com/office/drawing/2014/main" id="{7948CF43-6768-6547-A555-DC8D240C5F6D}"/>
              </a:ext>
            </a:extLst>
          </p:cNvPr>
          <p:cNvSpPr>
            <a:spLocks noChangeArrowheads="1"/>
          </p:cNvSpPr>
          <p:nvPr/>
        </p:nvSpPr>
        <p:spPr bwMode="auto">
          <a:xfrm rot="1311957">
            <a:off x="7154863" y="6345238"/>
            <a:ext cx="3222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900" b="1">
                <a:solidFill>
                  <a:srgbClr val="000000"/>
                </a:solidFill>
              </a:rPr>
              <a:t>Rb</a:t>
            </a:r>
            <a:endParaRPr lang="en-US" altLang="en-US" sz="1800" b="1"/>
          </a:p>
        </p:txBody>
      </p:sp>
      <p:pic>
        <p:nvPicPr>
          <p:cNvPr id="46105" name="Picture 26">
            <a:extLst>
              <a:ext uri="{FF2B5EF4-FFF2-40B4-BE49-F238E27FC236}">
                <a16:creationId xmlns:a16="http://schemas.microsoft.com/office/drawing/2014/main" id="{B5AE808B-8DE3-5C45-BC09-20B93D6FAA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6738" y="5297488"/>
            <a:ext cx="2667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06" name="Rectangle 29">
            <a:extLst>
              <a:ext uri="{FF2B5EF4-FFF2-40B4-BE49-F238E27FC236}">
                <a16:creationId xmlns:a16="http://schemas.microsoft.com/office/drawing/2014/main" id="{A79AA782-CF36-2644-BDF0-E1E14790D731}"/>
              </a:ext>
            </a:extLst>
          </p:cNvPr>
          <p:cNvSpPr>
            <a:spLocks noGrp="1" noChangeArrowheads="1"/>
          </p:cNvSpPr>
          <p:nvPr>
            <p:ph type="title"/>
          </p:nvPr>
        </p:nvSpPr>
        <p:spPr>
          <a:xfrm>
            <a:off x="609600" y="685800"/>
            <a:ext cx="8305800" cy="762000"/>
          </a:xfrm>
          <a:noFill/>
        </p:spPr>
        <p:txBody>
          <a:bodyPr/>
          <a:lstStyle/>
          <a:p>
            <a:pPr eaLnBrk="1" hangingPunct="1"/>
            <a:r>
              <a:rPr lang="en-US" altLang="en-US" sz="3700" dirty="0"/>
              <a:t>Growth factor signals</a:t>
            </a:r>
          </a:p>
        </p:txBody>
      </p:sp>
    </p:spTree>
    <p:extLst>
      <p:ext uri="{BB962C8B-B14F-4D97-AF65-F5344CB8AC3E}">
        <p14:creationId xmlns:p14="http://schemas.microsoft.com/office/powerpoint/2010/main" val="33082358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0633" name="Picture 9">
            <a:extLst>
              <a:ext uri="{FF2B5EF4-FFF2-40B4-BE49-F238E27FC236}">
                <a16:creationId xmlns:a16="http://schemas.microsoft.com/office/drawing/2014/main" id="{4E3E40DB-1E6A-3744-B3DA-4C8D416E53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4925" y="4794250"/>
            <a:ext cx="1335088" cy="2000250"/>
          </a:xfrm>
          <a:prstGeom prst="rect">
            <a:avLst/>
          </a:prstGeom>
          <a:noFill/>
          <a:ln>
            <a:noFill/>
          </a:ln>
          <a:effectLst>
            <a:outerShdw dist="35921" dir="2700000" algn="ctr" rotWithShape="0">
              <a:srgbClr val="808080">
                <a:alpha val="75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4">
            <a:extLst>
              <a:ext uri="{FF2B5EF4-FFF2-40B4-BE49-F238E27FC236}">
                <a16:creationId xmlns:a16="http://schemas.microsoft.com/office/drawing/2014/main" id="{938C6D72-7B1D-5B49-96EC-95E9349D83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4655"/>
          <a:stretch>
            <a:fillRect/>
          </a:stretch>
        </p:blipFill>
        <p:spPr bwMode="auto">
          <a:xfrm>
            <a:off x="2743200" y="3343275"/>
            <a:ext cx="62484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Rectangle 2">
            <a:extLst>
              <a:ext uri="{FF2B5EF4-FFF2-40B4-BE49-F238E27FC236}">
                <a16:creationId xmlns:a16="http://schemas.microsoft.com/office/drawing/2014/main" id="{99EBEBF3-D9BC-4947-8933-E3580D7F696D}"/>
              </a:ext>
            </a:extLst>
          </p:cNvPr>
          <p:cNvSpPr>
            <a:spLocks noGrp="1" noChangeArrowheads="1"/>
          </p:cNvSpPr>
          <p:nvPr>
            <p:ph type="title"/>
          </p:nvPr>
        </p:nvSpPr>
        <p:spPr/>
        <p:txBody>
          <a:bodyPr/>
          <a:lstStyle/>
          <a:p>
            <a:pPr eaLnBrk="1" hangingPunct="1"/>
            <a:r>
              <a:rPr lang="en-US" altLang="en-US" dirty="0"/>
              <a:t>Example of a Growth Factor</a:t>
            </a:r>
          </a:p>
        </p:txBody>
      </p:sp>
      <p:sp>
        <p:nvSpPr>
          <p:cNvPr id="410627" name="Rectangle 3" descr="Rectangle: Click to edit Master text styles&#13;&#10;Second level&#13;&#10;Third level&#13;&#10;Fourth level&#13;&#10;Fifth level">
            <a:extLst>
              <a:ext uri="{FF2B5EF4-FFF2-40B4-BE49-F238E27FC236}">
                <a16:creationId xmlns:a16="http://schemas.microsoft.com/office/drawing/2014/main" id="{AD5D797F-4206-964C-B962-7C9A481732FF}"/>
              </a:ext>
            </a:extLst>
          </p:cNvPr>
          <p:cNvSpPr>
            <a:spLocks noGrp="1" noChangeArrowheads="1"/>
          </p:cNvSpPr>
          <p:nvPr>
            <p:ph type="body" idx="1"/>
          </p:nvPr>
        </p:nvSpPr>
        <p:spPr>
          <a:xfrm>
            <a:off x="838200" y="1371600"/>
            <a:ext cx="7772400" cy="2209800"/>
          </a:xfrm>
        </p:spPr>
        <p:txBody>
          <a:bodyPr/>
          <a:lstStyle/>
          <a:p>
            <a:pPr eaLnBrk="1" hangingPunct="1"/>
            <a:r>
              <a:rPr lang="en-US" altLang="en-US" sz="2600" dirty="0"/>
              <a:t>Platelet Derived Growth Factor (PDGF)</a:t>
            </a:r>
          </a:p>
          <a:p>
            <a:pPr lvl="1" eaLnBrk="1" hangingPunct="1"/>
            <a:r>
              <a:rPr lang="en-US" altLang="en-US" sz="2400" dirty="0">
                <a:ea typeface="ＭＳ Ｐゴシック" panose="020B0600070205080204" pitchFamily="34" charset="-128"/>
              </a:rPr>
              <a:t>made by platelets in blood clots</a:t>
            </a:r>
          </a:p>
          <a:p>
            <a:pPr lvl="1" eaLnBrk="1" hangingPunct="1"/>
            <a:r>
              <a:rPr lang="en-US" altLang="en-US" sz="2400" dirty="0">
                <a:ea typeface="ＭＳ Ｐゴシック" panose="020B0600070205080204" pitchFamily="34" charset="-128"/>
              </a:rPr>
              <a:t>binding of PDGF to cell receptors stimulates cell division in fibroblast (connective tissue)</a:t>
            </a:r>
          </a:p>
          <a:p>
            <a:pPr lvl="2" eaLnBrk="1" hangingPunct="1"/>
            <a:r>
              <a:rPr lang="en-US" altLang="en-US" sz="2000" dirty="0">
                <a:ea typeface="ＭＳ Ｐゴシック" panose="020B0600070205080204" pitchFamily="34" charset="-128"/>
              </a:rPr>
              <a:t>heal wounds</a:t>
            </a:r>
          </a:p>
        </p:txBody>
      </p:sp>
      <p:pic>
        <p:nvPicPr>
          <p:cNvPr id="410630" name="Picture 6" descr="22340766">
            <a:extLst>
              <a:ext uri="{FF2B5EF4-FFF2-40B4-BE49-F238E27FC236}">
                <a16:creationId xmlns:a16="http://schemas.microsoft.com/office/drawing/2014/main" id="{3DD73E90-E3E9-A344-A525-0E76AB232F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375" y="5208588"/>
            <a:ext cx="1516063"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32" name="AutoShape 8">
            <a:extLst>
              <a:ext uri="{FF2B5EF4-FFF2-40B4-BE49-F238E27FC236}">
                <a16:creationId xmlns:a16="http://schemas.microsoft.com/office/drawing/2014/main" id="{AA2C7E7A-ECE6-DF48-8748-132D9E5F462F}"/>
              </a:ext>
            </a:extLst>
          </p:cNvPr>
          <p:cNvSpPr>
            <a:spLocks noChangeArrowheads="1"/>
          </p:cNvSpPr>
          <p:nvPr/>
        </p:nvSpPr>
        <p:spPr bwMode="auto">
          <a:xfrm flipH="1">
            <a:off x="322263" y="3721100"/>
            <a:ext cx="2251075" cy="1157288"/>
          </a:xfrm>
          <a:prstGeom prst="wedgeEllipseCallout">
            <a:avLst>
              <a:gd name="adj1" fmla="val 17556"/>
              <a:gd name="adj2" fmla="val 102398"/>
            </a:avLst>
          </a:prstGeom>
          <a:solidFill>
            <a:srgbClr val="FFEA18"/>
          </a:solidFill>
          <a:ln w="38100">
            <a:solidFill>
              <a:srgbClr val="CC0000"/>
            </a:solidFill>
            <a:miter lim="800000"/>
            <a:headEnd/>
            <a:tailEnd/>
          </a:ln>
        </p:spPr>
        <p:txBody>
          <a:bodyPr wrap="none" lIns="0" tIns="0" rIns="0" bIns="0" anchor="ct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Don’t forget</a:t>
            </a:r>
          </a:p>
          <a:p>
            <a:r>
              <a:rPr lang="en-US" altLang="en-US" sz="1800" b="1">
                <a:solidFill>
                  <a:srgbClr val="0F116A"/>
                </a:solidFill>
                <a:latin typeface="Comic Sans MS" panose="030F0902030302020204" pitchFamily="66" charset="0"/>
              </a:rPr>
              <a:t>to mention</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erythropoietin</a:t>
            </a:r>
            <a:r>
              <a:rPr lang="en-US" altLang="en-US" sz="1800" b="1" i="1">
                <a:solidFill>
                  <a:srgbClr val="0F116A"/>
                </a:solidFill>
                <a:latin typeface="Comic Sans MS" panose="030F0902030302020204" pitchFamily="66" charset="0"/>
              </a:rPr>
              <a:t>!</a:t>
            </a:r>
            <a:br>
              <a:rPr lang="en-US" altLang="en-US" sz="1800" b="1" i="1">
                <a:solidFill>
                  <a:srgbClr val="0F116A"/>
                </a:solidFill>
                <a:latin typeface="Comic Sans MS" panose="030F0902030302020204" pitchFamily="66" charset="0"/>
              </a:rPr>
            </a:br>
            <a:r>
              <a:rPr lang="en-US" altLang="en-US" sz="1800" b="1" i="1">
                <a:solidFill>
                  <a:srgbClr val="0F116A"/>
                </a:solidFill>
                <a:latin typeface="Comic Sans MS" panose="030F0902030302020204" pitchFamily="66" charset="0"/>
              </a:rPr>
              <a:t>(EPO)</a:t>
            </a:r>
            <a:r>
              <a:rPr lang="en-US" altLang="en-US" sz="1800" b="1">
                <a:solidFill>
                  <a:srgbClr val="0F116A"/>
                </a:solidFill>
                <a:latin typeface="Comic Sans MS" panose="030F0902030302020204" pitchFamily="66" charset="0"/>
              </a:rPr>
              <a:t> </a:t>
            </a:r>
          </a:p>
        </p:txBody>
      </p:sp>
    </p:spTree>
    <p:extLst>
      <p:ext uri="{BB962C8B-B14F-4D97-AF65-F5344CB8AC3E}">
        <p14:creationId xmlns:p14="http://schemas.microsoft.com/office/powerpoint/2010/main" val="3476086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0627">
                                            <p:txEl>
                                              <p:pRg st="1" end="1"/>
                                            </p:txEl>
                                          </p:spTgt>
                                        </p:tgtEl>
                                        <p:attrNameLst>
                                          <p:attrName>style.visibility</p:attrName>
                                        </p:attrNameLst>
                                      </p:cBhvr>
                                      <p:to>
                                        <p:strVal val="visible"/>
                                      </p:to>
                                    </p:set>
                                    <p:anim calcmode="lin" valueType="num">
                                      <p:cBhvr additive="base">
                                        <p:cTn id="7" dur="500" fill="hold"/>
                                        <p:tgtEl>
                                          <p:spTgt spid="410627">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062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0627">
                                            <p:txEl>
                                              <p:pRg st="2" end="2"/>
                                            </p:txEl>
                                          </p:spTgt>
                                        </p:tgtEl>
                                        <p:attrNameLst>
                                          <p:attrName>style.visibility</p:attrName>
                                        </p:attrNameLst>
                                      </p:cBhvr>
                                      <p:to>
                                        <p:strVal val="visible"/>
                                      </p:to>
                                    </p:set>
                                    <p:anim calcmode="lin" valueType="num">
                                      <p:cBhvr additive="base">
                                        <p:cTn id="13" dur="500" fill="hold"/>
                                        <p:tgtEl>
                                          <p:spTgt spid="41062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062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0627">
                                            <p:txEl>
                                              <p:pRg st="3" end="3"/>
                                            </p:txEl>
                                          </p:spTgt>
                                        </p:tgtEl>
                                        <p:attrNameLst>
                                          <p:attrName>style.visibility</p:attrName>
                                        </p:attrNameLst>
                                      </p:cBhvr>
                                      <p:to>
                                        <p:strVal val="visible"/>
                                      </p:to>
                                    </p:set>
                                    <p:anim calcmode="lin" valueType="num">
                                      <p:cBhvr additive="base">
                                        <p:cTn id="19" dur="500" fill="hold"/>
                                        <p:tgtEl>
                                          <p:spTgt spid="410627">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062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410630"/>
                                        </p:tgtEl>
                                        <p:attrNameLst>
                                          <p:attrName>style.visibility</p:attrName>
                                        </p:attrNameLst>
                                      </p:cBhvr>
                                      <p:to>
                                        <p:strVal val="visible"/>
                                      </p:to>
                                    </p:set>
                                    <p:animEffect transition="in" filter="wipe(down)">
                                      <p:cBhvr>
                                        <p:cTn id="25" dur="500"/>
                                        <p:tgtEl>
                                          <p:spTgt spid="410630"/>
                                        </p:tgtEl>
                                      </p:cBhvr>
                                    </p:animEffect>
                                  </p:childTnLst>
                                </p:cTn>
                              </p:par>
                            </p:childTnLst>
                          </p:cTn>
                        </p:par>
                        <p:par>
                          <p:cTn id="26" fill="hold" nodeType="afterGroup">
                            <p:stCondLst>
                              <p:cond delay="500"/>
                            </p:stCondLst>
                            <p:childTnLst>
                              <p:par>
                                <p:cTn id="27" presetID="22" presetClass="entr" presetSubtype="4" fill="hold" nodeType="afterEffect">
                                  <p:stCondLst>
                                    <p:cond delay="0"/>
                                  </p:stCondLst>
                                  <p:childTnLst>
                                    <p:set>
                                      <p:cBhvr>
                                        <p:cTn id="28" dur="1" fill="hold">
                                          <p:stCondLst>
                                            <p:cond delay="0"/>
                                          </p:stCondLst>
                                        </p:cTn>
                                        <p:tgtEl>
                                          <p:spTgt spid="410632"/>
                                        </p:tgtEl>
                                        <p:attrNameLst>
                                          <p:attrName>style.visibility</p:attrName>
                                        </p:attrNameLst>
                                      </p:cBhvr>
                                      <p:to>
                                        <p:strVal val="visible"/>
                                      </p:to>
                                    </p:set>
                                    <p:animEffect transition="in" filter="wipe(down)">
                                      <p:cBhvr>
                                        <p:cTn id="29" dur="500"/>
                                        <p:tgtEl>
                                          <p:spTgt spid="410632"/>
                                        </p:tgtEl>
                                      </p:cBhvr>
                                    </p:animEffect>
                                  </p:childTnLst>
                                  <p:subTnLst>
                                    <p:audio>
                                      <p:cMediaNode>
                                        <p:cTn display="0" masterRel="sameClick">
                                          <p:stCondLst>
                                            <p:cond evt="begin" delay="0">
                                              <p:tn val="27"/>
                                            </p:cond>
                                          </p:stCondLst>
                                          <p:endCondLst>
                                            <p:cond evt="onStopAudio" delay="0">
                                              <p:tgtEl>
                                                <p:sldTgt/>
                                              </p:tgtEl>
                                            </p:cond>
                                          </p:endCondLst>
                                        </p:cTn>
                                        <p:tgtEl>
                                          <p:sndTgt r:embed="rId4" name="Quack"/>
                                        </p:tgtEl>
                                      </p:cMediaNode>
                                    </p:audio>
                                  </p:sub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410633"/>
                                        </p:tgtEl>
                                        <p:attrNameLst>
                                          <p:attrName>style.visibility</p:attrName>
                                        </p:attrNameLst>
                                      </p:cBhvr>
                                      <p:to>
                                        <p:strVal val="visible"/>
                                      </p:to>
                                    </p:set>
                                    <p:animEffect transition="in" filter="wipe(left)">
                                      <p:cBhvr>
                                        <p:cTn id="34" dur="500"/>
                                        <p:tgtEl>
                                          <p:spTgt spid="410633"/>
                                        </p:tgtEl>
                                      </p:cBhvr>
                                    </p:animEffect>
                                  </p:childTnLst>
                                  <p:subTnLst>
                                    <p:audio>
                                      <p:cMediaNode>
                                        <p:cTn display="0" masterRel="sameClick">
                                          <p:stCondLst>
                                            <p:cond evt="begin" delay="0">
                                              <p:tn val="32"/>
                                            </p:cond>
                                          </p:stCondLst>
                                          <p:endCondLst>
                                            <p:cond evt="onStopAudio" delay="0">
                                              <p:tgtEl>
                                                <p:sldTgt/>
                                              </p:tgtEl>
                                            </p:cond>
                                          </p:endCondLst>
                                        </p:cTn>
                                        <p:tgtEl>
                                          <p:sndTgt r:embed="rId5" name="String"/>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FEE557FD-2491-234A-A1E7-554F9BB9D1BB}"/>
              </a:ext>
            </a:extLst>
          </p:cNvPr>
          <p:cNvSpPr>
            <a:spLocks noGrp="1" noChangeArrowheads="1"/>
          </p:cNvSpPr>
          <p:nvPr>
            <p:ph type="title"/>
          </p:nvPr>
        </p:nvSpPr>
        <p:spPr/>
        <p:txBody>
          <a:bodyPr/>
          <a:lstStyle/>
          <a:p>
            <a:pPr eaLnBrk="1" hangingPunct="1"/>
            <a:r>
              <a:rPr lang="en-US" altLang="en-US" dirty="0"/>
              <a:t>Growth Factors and Cancer</a:t>
            </a:r>
          </a:p>
        </p:txBody>
      </p:sp>
      <p:sp>
        <p:nvSpPr>
          <p:cNvPr id="431107" name="Rectangle 3" descr="Rectangle: Click to edit Master text styles&#13;&#10;Second level&#13;&#10;Third level&#13;&#10;Fourth level&#13;&#10;Fifth level">
            <a:extLst>
              <a:ext uri="{FF2B5EF4-FFF2-40B4-BE49-F238E27FC236}">
                <a16:creationId xmlns:a16="http://schemas.microsoft.com/office/drawing/2014/main" id="{24DC7A1C-CCAF-8D41-8EF7-4DA298CBB2B0}"/>
              </a:ext>
            </a:extLst>
          </p:cNvPr>
          <p:cNvSpPr>
            <a:spLocks noGrp="1" noChangeArrowheads="1"/>
          </p:cNvSpPr>
          <p:nvPr>
            <p:ph type="body" idx="1"/>
          </p:nvPr>
        </p:nvSpPr>
        <p:spPr>
          <a:xfrm>
            <a:off x="838200" y="1371600"/>
            <a:ext cx="7772400" cy="5334000"/>
          </a:xfrm>
        </p:spPr>
        <p:txBody>
          <a:bodyPr/>
          <a:lstStyle/>
          <a:p>
            <a:pPr eaLnBrk="1" hangingPunct="1"/>
            <a:r>
              <a:rPr lang="en-US" altLang="en-US" dirty="0"/>
              <a:t>Growth factors can create cancers</a:t>
            </a:r>
          </a:p>
          <a:p>
            <a:pPr lvl="1" eaLnBrk="1" hangingPunct="1"/>
            <a:r>
              <a:rPr lang="en-US" altLang="en-US" u="sng" dirty="0">
                <a:solidFill>
                  <a:srgbClr val="CC0000"/>
                </a:solidFill>
                <a:ea typeface="ＭＳ Ｐゴシック" panose="020B0600070205080204" pitchFamily="34" charset="-128"/>
              </a:rPr>
              <a:t>proto-oncogenes</a:t>
            </a:r>
            <a:endParaRPr lang="en-US" altLang="en-US" dirty="0">
              <a:ea typeface="ＭＳ Ｐゴシック" panose="020B0600070205080204" pitchFamily="34" charset="-128"/>
            </a:endParaRPr>
          </a:p>
          <a:p>
            <a:pPr marL="1085850" lvl="2" eaLnBrk="1" hangingPunct="1"/>
            <a:r>
              <a:rPr lang="en-US" altLang="en-US" dirty="0">
                <a:ea typeface="ＭＳ Ｐゴシック" panose="020B0600070205080204" pitchFamily="34" charset="-128"/>
              </a:rPr>
              <a:t>normal growth factor genes that become oncogenes (cancer-causing) when mutated</a:t>
            </a:r>
          </a:p>
          <a:p>
            <a:pPr marL="1085850" lvl="2" eaLnBrk="1" hangingPunct="1"/>
            <a:r>
              <a:rPr lang="en-US" altLang="en-US" dirty="0">
                <a:ea typeface="ＭＳ Ｐゴシック" panose="020B0600070205080204" pitchFamily="34" charset="-128"/>
              </a:rPr>
              <a:t>stimulates cell growth</a:t>
            </a:r>
          </a:p>
          <a:p>
            <a:pPr marL="1085850" lvl="2" eaLnBrk="1" hangingPunct="1"/>
            <a:r>
              <a:rPr lang="en-US" altLang="en-US" dirty="0">
                <a:ea typeface="ＭＳ Ｐゴシック" panose="020B0600070205080204" pitchFamily="34" charset="-128"/>
              </a:rPr>
              <a:t>if switched </a:t>
            </a:r>
            <a:r>
              <a:rPr lang="en-US" altLang="en-US" u="sng" dirty="0">
                <a:solidFill>
                  <a:srgbClr val="186813"/>
                </a:solidFill>
                <a:ea typeface="ＭＳ Ｐゴシック" panose="020B0600070205080204" pitchFamily="34" charset="-128"/>
              </a:rPr>
              <a:t>“ON”</a:t>
            </a:r>
            <a:r>
              <a:rPr lang="en-US" altLang="en-US" dirty="0">
                <a:ea typeface="ＭＳ Ｐゴシック" panose="020B0600070205080204" pitchFamily="34" charset="-128"/>
              </a:rPr>
              <a:t> can cause cancer</a:t>
            </a:r>
          </a:p>
          <a:p>
            <a:pPr marL="1085850" lvl="2" eaLnBrk="1" hangingPunct="1"/>
            <a:r>
              <a:rPr lang="en-US" altLang="en-US" dirty="0">
                <a:ea typeface="ＭＳ Ｐゴシック" panose="020B0600070205080204" pitchFamily="34" charset="-128"/>
              </a:rPr>
              <a:t>example: RAS (activates cyclins)</a:t>
            </a:r>
          </a:p>
          <a:p>
            <a:pPr lvl="1" eaLnBrk="1" hangingPunct="1"/>
            <a:r>
              <a:rPr lang="en-US" altLang="en-US" u="sng" dirty="0">
                <a:solidFill>
                  <a:srgbClr val="CC0000"/>
                </a:solidFill>
                <a:ea typeface="ＭＳ Ｐゴシック" panose="020B0600070205080204" pitchFamily="34" charset="-128"/>
              </a:rPr>
              <a:t>tumor-suppressor genes</a:t>
            </a:r>
            <a:endParaRPr lang="en-US" altLang="en-US" dirty="0">
              <a:ea typeface="ＭＳ Ｐゴシック" panose="020B0600070205080204" pitchFamily="34" charset="-128"/>
            </a:endParaRPr>
          </a:p>
          <a:p>
            <a:pPr marL="1085850" lvl="2" eaLnBrk="1" hangingPunct="1"/>
            <a:r>
              <a:rPr lang="en-US" altLang="en-US" dirty="0">
                <a:ea typeface="ＭＳ Ｐゴシック" panose="020B0600070205080204" pitchFamily="34" charset="-128"/>
              </a:rPr>
              <a:t>inhibits cell division</a:t>
            </a:r>
          </a:p>
          <a:p>
            <a:pPr marL="1085850" lvl="2" eaLnBrk="1" hangingPunct="1"/>
            <a:r>
              <a:rPr lang="en-US" altLang="en-US" dirty="0">
                <a:ea typeface="ＭＳ Ｐゴシック" panose="020B0600070205080204" pitchFamily="34" charset="-128"/>
              </a:rPr>
              <a:t>if switched </a:t>
            </a:r>
            <a:r>
              <a:rPr lang="en-US" altLang="en-US" u="sng" dirty="0">
                <a:solidFill>
                  <a:srgbClr val="CC0000"/>
                </a:solidFill>
                <a:ea typeface="ＭＳ Ｐゴシック" panose="020B0600070205080204" pitchFamily="34" charset="-128"/>
              </a:rPr>
              <a:t>“OFF”</a:t>
            </a:r>
            <a:r>
              <a:rPr lang="en-US" altLang="en-US" dirty="0">
                <a:ea typeface="ＭＳ Ｐゴシック" panose="020B0600070205080204" pitchFamily="34" charset="-128"/>
              </a:rPr>
              <a:t> can cause cancer</a:t>
            </a:r>
          </a:p>
          <a:p>
            <a:pPr marL="1085850" lvl="2" eaLnBrk="1" hangingPunct="1"/>
            <a:r>
              <a:rPr lang="en-US" altLang="en-US" dirty="0">
                <a:ea typeface="ＭＳ Ｐゴシック" panose="020B0600070205080204" pitchFamily="34" charset="-128"/>
              </a:rPr>
              <a:t>example: p53</a:t>
            </a:r>
          </a:p>
        </p:txBody>
      </p:sp>
    </p:spTree>
    <p:extLst>
      <p:ext uri="{BB962C8B-B14F-4D97-AF65-F5344CB8AC3E}">
        <p14:creationId xmlns:p14="http://schemas.microsoft.com/office/powerpoint/2010/main" val="34375085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1107">
                                            <p:txEl>
                                              <p:pRg st="2" end="2"/>
                                            </p:txEl>
                                          </p:spTgt>
                                        </p:tgtEl>
                                        <p:attrNameLst>
                                          <p:attrName>style.visibility</p:attrName>
                                        </p:attrNameLst>
                                      </p:cBhvr>
                                      <p:to>
                                        <p:strVal val="visible"/>
                                      </p:to>
                                    </p:set>
                                    <p:anim calcmode="lin" valueType="num">
                                      <p:cBhvr additive="base">
                                        <p:cTn id="7" dur="500" fill="hold"/>
                                        <p:tgtEl>
                                          <p:spTgt spid="431107">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3110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1107">
                                            <p:txEl>
                                              <p:pRg st="3" end="3"/>
                                            </p:txEl>
                                          </p:spTgt>
                                        </p:tgtEl>
                                        <p:attrNameLst>
                                          <p:attrName>style.visibility</p:attrName>
                                        </p:attrNameLst>
                                      </p:cBhvr>
                                      <p:to>
                                        <p:strVal val="visible"/>
                                      </p:to>
                                    </p:set>
                                    <p:anim calcmode="lin" valueType="num">
                                      <p:cBhvr additive="base">
                                        <p:cTn id="13" dur="500" fill="hold"/>
                                        <p:tgtEl>
                                          <p:spTgt spid="431107">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3110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1107">
                                            <p:txEl>
                                              <p:pRg st="4" end="4"/>
                                            </p:txEl>
                                          </p:spTgt>
                                        </p:tgtEl>
                                        <p:attrNameLst>
                                          <p:attrName>style.visibility</p:attrName>
                                        </p:attrNameLst>
                                      </p:cBhvr>
                                      <p:to>
                                        <p:strVal val="visible"/>
                                      </p:to>
                                    </p:set>
                                    <p:anim calcmode="lin" valueType="num">
                                      <p:cBhvr additive="base">
                                        <p:cTn id="19" dur="500" fill="hold"/>
                                        <p:tgtEl>
                                          <p:spTgt spid="431107">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3110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31107">
                                            <p:txEl>
                                              <p:pRg st="5" end="5"/>
                                            </p:txEl>
                                          </p:spTgt>
                                        </p:tgtEl>
                                        <p:attrNameLst>
                                          <p:attrName>style.visibility</p:attrName>
                                        </p:attrNameLst>
                                      </p:cBhvr>
                                      <p:to>
                                        <p:strVal val="visible"/>
                                      </p:to>
                                    </p:set>
                                    <p:anim calcmode="lin" valueType="num">
                                      <p:cBhvr additive="base">
                                        <p:cTn id="25" dur="500" fill="hold"/>
                                        <p:tgtEl>
                                          <p:spTgt spid="431107">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31107">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31107">
                                            <p:txEl>
                                              <p:pRg st="7" end="7"/>
                                            </p:txEl>
                                          </p:spTgt>
                                        </p:tgtEl>
                                        <p:attrNameLst>
                                          <p:attrName>style.visibility</p:attrName>
                                        </p:attrNameLst>
                                      </p:cBhvr>
                                      <p:to>
                                        <p:strVal val="visible"/>
                                      </p:to>
                                    </p:set>
                                    <p:anim calcmode="lin" valueType="num">
                                      <p:cBhvr additive="base">
                                        <p:cTn id="31" dur="500" fill="hold"/>
                                        <p:tgtEl>
                                          <p:spTgt spid="431107">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31107">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31107">
                                            <p:txEl>
                                              <p:pRg st="8" end="8"/>
                                            </p:txEl>
                                          </p:spTgt>
                                        </p:tgtEl>
                                        <p:attrNameLst>
                                          <p:attrName>style.visibility</p:attrName>
                                        </p:attrNameLst>
                                      </p:cBhvr>
                                      <p:to>
                                        <p:strVal val="visible"/>
                                      </p:to>
                                    </p:set>
                                    <p:anim calcmode="lin" valueType="num">
                                      <p:cBhvr additive="base">
                                        <p:cTn id="37" dur="500" fill="hold"/>
                                        <p:tgtEl>
                                          <p:spTgt spid="431107">
                                            <p:txEl>
                                              <p:pRg st="8" end="8"/>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31107">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31107">
                                            <p:txEl>
                                              <p:pRg st="9" end="9"/>
                                            </p:txEl>
                                          </p:spTgt>
                                        </p:tgtEl>
                                        <p:attrNameLst>
                                          <p:attrName>style.visibility</p:attrName>
                                        </p:attrNameLst>
                                      </p:cBhvr>
                                      <p:to>
                                        <p:strVal val="visible"/>
                                      </p:to>
                                    </p:set>
                                    <p:anim calcmode="lin" valueType="num">
                                      <p:cBhvr additive="base">
                                        <p:cTn id="43" dur="500" fill="hold"/>
                                        <p:tgtEl>
                                          <p:spTgt spid="431107">
                                            <p:txEl>
                                              <p:pRg st="9" end="9"/>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31107">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7"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2226" name="Picture 10">
            <a:extLst>
              <a:ext uri="{FF2B5EF4-FFF2-40B4-BE49-F238E27FC236}">
                <a16:creationId xmlns:a16="http://schemas.microsoft.com/office/drawing/2014/main" id="{E95680EF-02D9-054E-97DD-059A004F84A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3360"/>
          <a:stretch>
            <a:fillRect/>
          </a:stretch>
        </p:blipFill>
        <p:spPr bwMode="auto">
          <a:xfrm>
            <a:off x="6564313" y="280988"/>
            <a:ext cx="2540000"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2">
            <a:extLst>
              <a:ext uri="{FF2B5EF4-FFF2-40B4-BE49-F238E27FC236}">
                <a16:creationId xmlns:a16="http://schemas.microsoft.com/office/drawing/2014/main" id="{6460D6CB-F844-994B-821C-9C4569A33807}"/>
              </a:ext>
            </a:extLst>
          </p:cNvPr>
          <p:cNvSpPr>
            <a:spLocks noGrp="1" noChangeArrowheads="1"/>
          </p:cNvSpPr>
          <p:nvPr>
            <p:ph type="title"/>
          </p:nvPr>
        </p:nvSpPr>
        <p:spPr/>
        <p:txBody>
          <a:bodyPr/>
          <a:lstStyle/>
          <a:p>
            <a:pPr eaLnBrk="1" hangingPunct="1"/>
            <a:r>
              <a:rPr lang="en-US" altLang="en-US" dirty="0"/>
              <a:t>Cancer &amp; Cell Growth</a:t>
            </a:r>
          </a:p>
        </p:txBody>
      </p:sp>
      <p:sp>
        <p:nvSpPr>
          <p:cNvPr id="430083" name="Rectangle 3" descr="Rectangle: Click to edit Master text styles&#13;&#10;Second level&#13;&#10;Third level&#13;&#10;Fourth level&#13;&#10;Fifth level">
            <a:extLst>
              <a:ext uri="{FF2B5EF4-FFF2-40B4-BE49-F238E27FC236}">
                <a16:creationId xmlns:a16="http://schemas.microsoft.com/office/drawing/2014/main" id="{73842C22-3058-0942-910F-4F1D7991540B}"/>
              </a:ext>
            </a:extLst>
          </p:cNvPr>
          <p:cNvSpPr>
            <a:spLocks noGrp="1" noChangeArrowheads="1"/>
          </p:cNvSpPr>
          <p:nvPr>
            <p:ph type="body" idx="1"/>
          </p:nvPr>
        </p:nvSpPr>
        <p:spPr>
          <a:xfrm>
            <a:off x="679450" y="1371600"/>
            <a:ext cx="8464550" cy="4927600"/>
          </a:xfrm>
        </p:spPr>
        <p:txBody>
          <a:bodyPr/>
          <a:lstStyle/>
          <a:p>
            <a:pPr eaLnBrk="1" hangingPunct="1">
              <a:lnSpc>
                <a:spcPct val="90000"/>
              </a:lnSpc>
            </a:pPr>
            <a:r>
              <a:rPr lang="en-US" altLang="en-US" sz="2600" dirty="0"/>
              <a:t>Cancer is essentially a failure </a:t>
            </a:r>
            <a:br>
              <a:rPr lang="en-US" altLang="en-US" sz="2600" dirty="0"/>
            </a:br>
            <a:r>
              <a:rPr lang="en-US" altLang="en-US" sz="2600" dirty="0"/>
              <a:t>of cell division </a:t>
            </a:r>
            <a:r>
              <a:rPr lang="en-US" altLang="en-US" sz="2600" u="sng" dirty="0"/>
              <a:t>control</a:t>
            </a:r>
            <a:r>
              <a:rPr lang="en-US" altLang="en-US" sz="2600" dirty="0"/>
              <a:t> </a:t>
            </a:r>
          </a:p>
          <a:p>
            <a:pPr lvl="1" eaLnBrk="1" hangingPunct="1">
              <a:lnSpc>
                <a:spcPct val="90000"/>
              </a:lnSpc>
            </a:pPr>
            <a:r>
              <a:rPr lang="en-US" altLang="en-US" sz="2400" dirty="0">
                <a:ea typeface="ＭＳ Ｐゴシック" panose="020B0600070205080204" pitchFamily="34" charset="-128"/>
              </a:rPr>
              <a:t>unrestrained, uncontrolled cell growth</a:t>
            </a:r>
          </a:p>
          <a:p>
            <a:pPr eaLnBrk="1" hangingPunct="1">
              <a:lnSpc>
                <a:spcPct val="90000"/>
              </a:lnSpc>
            </a:pPr>
            <a:r>
              <a:rPr lang="en-US" altLang="en-US" sz="2600" dirty="0"/>
              <a:t>What control is lost?</a:t>
            </a:r>
          </a:p>
          <a:p>
            <a:pPr lvl="1" eaLnBrk="1" hangingPunct="1">
              <a:lnSpc>
                <a:spcPct val="90000"/>
              </a:lnSpc>
            </a:pPr>
            <a:r>
              <a:rPr lang="en-US" altLang="en-US" sz="2400" dirty="0">
                <a:ea typeface="ＭＳ Ｐゴシック" panose="020B0600070205080204" pitchFamily="34" charset="-128"/>
              </a:rPr>
              <a:t>lose checkpoint </a:t>
            </a:r>
            <a:r>
              <a:rPr lang="en-US" altLang="en-US" sz="2400" dirty="0">
                <a:solidFill>
                  <a:srgbClr val="CC0000"/>
                </a:solidFill>
                <a:ea typeface="ＭＳ Ｐゴシック" panose="020B0600070205080204" pitchFamily="34" charset="-128"/>
              </a:rPr>
              <a:t>stops</a:t>
            </a:r>
            <a:endParaRPr lang="en-US" altLang="en-US" sz="2400" dirty="0">
              <a:ea typeface="ＭＳ Ｐゴシック" panose="020B0600070205080204" pitchFamily="34" charset="-128"/>
            </a:endParaRPr>
          </a:p>
          <a:p>
            <a:pPr lvl="1" eaLnBrk="1" hangingPunct="1">
              <a:lnSpc>
                <a:spcPct val="90000"/>
              </a:lnSpc>
            </a:pPr>
            <a:r>
              <a:rPr lang="en-US" altLang="en-US" sz="2400" dirty="0">
                <a:ea typeface="ＭＳ Ｐゴシック" panose="020B0600070205080204" pitchFamily="34" charset="-128"/>
              </a:rPr>
              <a:t>gene </a:t>
            </a:r>
            <a:r>
              <a:rPr lang="en-US" altLang="en-US" sz="2400" u="sng" dirty="0">
                <a:solidFill>
                  <a:srgbClr val="CC0000"/>
                </a:solidFill>
                <a:ea typeface="ＭＳ Ｐゴシック" panose="020B0600070205080204" pitchFamily="34" charset="-128"/>
              </a:rPr>
              <a:t>p53</a:t>
            </a:r>
            <a:r>
              <a:rPr lang="en-US" altLang="en-US" sz="2400" dirty="0">
                <a:ea typeface="ＭＳ Ｐゴシック" panose="020B0600070205080204" pitchFamily="34" charset="-128"/>
              </a:rPr>
              <a:t> plays a key role in G</a:t>
            </a:r>
            <a:r>
              <a:rPr lang="en-US" altLang="en-US" sz="2400" baseline="-25000" dirty="0">
                <a:ea typeface="ＭＳ Ｐゴシック" panose="020B0600070205080204" pitchFamily="34" charset="-128"/>
              </a:rPr>
              <a:t>1</a:t>
            </a:r>
            <a:r>
              <a:rPr lang="en-US" altLang="en-US" sz="2400" dirty="0">
                <a:ea typeface="ＭＳ Ｐゴシック" panose="020B0600070205080204" pitchFamily="34" charset="-128"/>
              </a:rPr>
              <a:t>/S restriction point</a:t>
            </a:r>
          </a:p>
          <a:p>
            <a:pPr marL="1085850" lvl="2" eaLnBrk="1" hangingPunct="1">
              <a:lnSpc>
                <a:spcPct val="90000"/>
              </a:lnSpc>
            </a:pPr>
            <a:r>
              <a:rPr lang="en-US" altLang="en-US" sz="2000" dirty="0">
                <a:ea typeface="ＭＳ Ｐゴシック" panose="020B0600070205080204" pitchFamily="34" charset="-128"/>
              </a:rPr>
              <a:t>p53 protein halts cell division if it detects damaged DNA </a:t>
            </a:r>
          </a:p>
          <a:p>
            <a:pPr marL="1428750" lvl="3" eaLnBrk="1" hangingPunct="1">
              <a:lnSpc>
                <a:spcPct val="90000"/>
              </a:lnSpc>
            </a:pPr>
            <a:r>
              <a:rPr lang="en-US" altLang="en-US" sz="1800" dirty="0">
                <a:ea typeface="ＭＳ Ｐゴシック" panose="020B0600070205080204" pitchFamily="34" charset="-128"/>
              </a:rPr>
              <a:t>options:</a:t>
            </a:r>
          </a:p>
          <a:p>
            <a:pPr marL="1765300" lvl="4" indent="-222250" eaLnBrk="1" hangingPunct="1">
              <a:lnSpc>
                <a:spcPct val="90000"/>
              </a:lnSpc>
            </a:pPr>
            <a:r>
              <a:rPr lang="en-US" altLang="en-US" sz="1800" dirty="0">
                <a:ea typeface="ＭＳ Ｐゴシック" panose="020B0600070205080204" pitchFamily="34" charset="-128"/>
              </a:rPr>
              <a:t>stimulates repair enzymes to fix DNA </a:t>
            </a:r>
          </a:p>
          <a:p>
            <a:pPr marL="1765300" lvl="4" indent="-222250" eaLnBrk="1" hangingPunct="1">
              <a:lnSpc>
                <a:spcPct val="90000"/>
              </a:lnSpc>
            </a:pPr>
            <a:r>
              <a:rPr lang="en-US" altLang="en-US" sz="1800" dirty="0">
                <a:ea typeface="ＭＳ Ｐゴシック" panose="020B0600070205080204" pitchFamily="34" charset="-128"/>
              </a:rPr>
              <a:t>forces cell into G</a:t>
            </a:r>
            <a:r>
              <a:rPr lang="en-US" altLang="en-US" sz="1800" baseline="-25000" dirty="0">
                <a:ea typeface="ＭＳ Ｐゴシック" panose="020B0600070205080204" pitchFamily="34" charset="-128"/>
              </a:rPr>
              <a:t>0</a:t>
            </a:r>
            <a:r>
              <a:rPr lang="en-US" altLang="en-US" sz="1800" dirty="0">
                <a:ea typeface="ＭＳ Ｐゴシック" panose="020B0600070205080204" pitchFamily="34" charset="-128"/>
              </a:rPr>
              <a:t> resting stage</a:t>
            </a:r>
          </a:p>
          <a:p>
            <a:pPr marL="1765300" lvl="4" indent="-222250" eaLnBrk="1" hangingPunct="1">
              <a:lnSpc>
                <a:spcPct val="90000"/>
              </a:lnSpc>
            </a:pPr>
            <a:r>
              <a:rPr lang="en-US" altLang="en-US" sz="1800" dirty="0">
                <a:ea typeface="ＭＳ Ｐゴシック" panose="020B0600070205080204" pitchFamily="34" charset="-128"/>
              </a:rPr>
              <a:t>keeps cell in G</a:t>
            </a:r>
            <a:r>
              <a:rPr lang="en-US" altLang="en-US" sz="1800" baseline="-25000" dirty="0">
                <a:ea typeface="ＭＳ Ｐゴシック" panose="020B0600070205080204" pitchFamily="34" charset="-128"/>
              </a:rPr>
              <a:t>1</a:t>
            </a:r>
            <a:r>
              <a:rPr lang="en-US" altLang="en-US" sz="1800" dirty="0">
                <a:ea typeface="ＭＳ Ｐゴシック" panose="020B0600070205080204" pitchFamily="34" charset="-128"/>
              </a:rPr>
              <a:t> arrest </a:t>
            </a:r>
          </a:p>
          <a:p>
            <a:pPr marL="1765300" lvl="4" indent="-222250" eaLnBrk="1" hangingPunct="1">
              <a:lnSpc>
                <a:spcPct val="90000"/>
              </a:lnSpc>
            </a:pPr>
            <a:r>
              <a:rPr lang="en-US" altLang="en-US" sz="1800" dirty="0">
                <a:ea typeface="ＭＳ Ｐゴシック" panose="020B0600070205080204" pitchFamily="34" charset="-128"/>
              </a:rPr>
              <a:t>causes apoptosis of damaged cell</a:t>
            </a:r>
          </a:p>
          <a:p>
            <a:pPr marL="1085850" lvl="2" eaLnBrk="1" hangingPunct="1">
              <a:lnSpc>
                <a:spcPct val="90000"/>
              </a:lnSpc>
            </a:pPr>
            <a:r>
              <a:rPr lang="en-US" altLang="en-US" sz="2000" u="sng" dirty="0">
                <a:solidFill>
                  <a:srgbClr val="CC0000"/>
                </a:solidFill>
                <a:ea typeface="ＭＳ Ｐゴシック" panose="020B0600070205080204" pitchFamily="34" charset="-128"/>
              </a:rPr>
              <a:t>ALL</a:t>
            </a:r>
            <a:r>
              <a:rPr lang="en-US" altLang="en-US" sz="2000" dirty="0">
                <a:ea typeface="ＭＳ Ｐゴシック" panose="020B0600070205080204" pitchFamily="34" charset="-128"/>
              </a:rPr>
              <a:t> cancers have to shut down p53 activity</a:t>
            </a:r>
          </a:p>
        </p:txBody>
      </p:sp>
      <p:sp>
        <p:nvSpPr>
          <p:cNvPr id="52229" name="Rectangle 9">
            <a:extLst>
              <a:ext uri="{FF2B5EF4-FFF2-40B4-BE49-F238E27FC236}">
                <a16:creationId xmlns:a16="http://schemas.microsoft.com/office/drawing/2014/main" id="{C12D85F1-A230-034C-AA63-B4A23D05A35C}"/>
              </a:ext>
            </a:extLst>
          </p:cNvPr>
          <p:cNvSpPr>
            <a:spLocks noChangeArrowheads="1"/>
          </p:cNvSpPr>
          <p:nvPr/>
        </p:nvSpPr>
        <p:spPr bwMode="auto">
          <a:xfrm>
            <a:off x="2667000" y="6400800"/>
            <a:ext cx="6464300" cy="396875"/>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l"/>
            <a:r>
              <a:rPr lang="en-US" altLang="en-US" b="1">
                <a:solidFill>
                  <a:srgbClr val="0F116A"/>
                </a:solidFill>
              </a:rPr>
              <a:t>p53 discovered at Stony Brook by Dr. Arnold Levine</a:t>
            </a:r>
          </a:p>
        </p:txBody>
      </p:sp>
      <p:pic>
        <p:nvPicPr>
          <p:cNvPr id="430093" name="Picture 13" descr="penguinL">
            <a:extLst>
              <a:ext uri="{FF2B5EF4-FFF2-40B4-BE49-F238E27FC236}">
                <a16:creationId xmlns:a16="http://schemas.microsoft.com/office/drawing/2014/main" id="{25E2F33B-E02A-D043-82BC-191FB3BA83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98438" y="5562600"/>
            <a:ext cx="12747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094" name="AutoShape 14">
            <a:extLst>
              <a:ext uri="{FF2B5EF4-FFF2-40B4-BE49-F238E27FC236}">
                <a16:creationId xmlns:a16="http://schemas.microsoft.com/office/drawing/2014/main" id="{27D926F3-567E-224E-B827-907D0BD8563B}"/>
              </a:ext>
            </a:extLst>
          </p:cNvPr>
          <p:cNvSpPr>
            <a:spLocks noChangeArrowheads="1"/>
          </p:cNvSpPr>
          <p:nvPr/>
        </p:nvSpPr>
        <p:spPr bwMode="auto">
          <a:xfrm flipH="1">
            <a:off x="95250" y="3960813"/>
            <a:ext cx="1679575" cy="1112837"/>
          </a:xfrm>
          <a:prstGeom prst="wedgeEllipseCallout">
            <a:avLst>
              <a:gd name="adj1" fmla="val -13801"/>
              <a:gd name="adj2" fmla="val 107204"/>
            </a:avLst>
          </a:prstGeom>
          <a:solidFill>
            <a:srgbClr val="FFEA18"/>
          </a:solidFill>
          <a:ln w="38100">
            <a:solidFill>
              <a:srgbClr val="CC0000"/>
            </a:solidFill>
            <a:miter lim="800000"/>
            <a:headEnd/>
            <a:tailEnd/>
          </a:ln>
        </p:spPr>
        <p:txBody>
          <a:bodyPr wrap="none" lIns="0" tIns="0" rIns="0" bIns="0" anchor="ct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p53 is the</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Cell Cycle</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Enforcer</a:t>
            </a:r>
            <a:endParaRPr lang="en-US" altLang="en-US" sz="1600" b="1">
              <a:solidFill>
                <a:srgbClr val="0F116A"/>
              </a:solidFill>
              <a:latin typeface="Comic Sans MS" panose="030F0902030302020204" pitchFamily="66" charset="0"/>
            </a:endParaRPr>
          </a:p>
        </p:txBody>
      </p:sp>
    </p:spTree>
    <p:extLst>
      <p:ext uri="{BB962C8B-B14F-4D97-AF65-F5344CB8AC3E}">
        <p14:creationId xmlns:p14="http://schemas.microsoft.com/office/powerpoint/2010/main" val="100177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0083">
                                            <p:txEl>
                                              <p:pRg st="1" end="1"/>
                                            </p:txEl>
                                          </p:spTgt>
                                        </p:tgtEl>
                                        <p:attrNameLst>
                                          <p:attrName>style.visibility</p:attrName>
                                        </p:attrNameLst>
                                      </p:cBhvr>
                                      <p:to>
                                        <p:strVal val="visible"/>
                                      </p:to>
                                    </p:set>
                                    <p:anim calcmode="lin" valueType="num">
                                      <p:cBhvr additive="base">
                                        <p:cTn id="7" dur="500" fill="hold"/>
                                        <p:tgtEl>
                                          <p:spTgt spid="43008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3008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0083">
                                            <p:txEl>
                                              <p:pRg st="2" end="2"/>
                                            </p:txEl>
                                          </p:spTgt>
                                        </p:tgtEl>
                                        <p:attrNameLst>
                                          <p:attrName>style.visibility</p:attrName>
                                        </p:attrNameLst>
                                      </p:cBhvr>
                                      <p:to>
                                        <p:strVal val="visible"/>
                                      </p:to>
                                    </p:set>
                                    <p:anim calcmode="lin" valueType="num">
                                      <p:cBhvr additive="base">
                                        <p:cTn id="13" dur="500" fill="hold"/>
                                        <p:tgtEl>
                                          <p:spTgt spid="43008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3008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0083">
                                            <p:txEl>
                                              <p:pRg st="3" end="3"/>
                                            </p:txEl>
                                          </p:spTgt>
                                        </p:tgtEl>
                                        <p:attrNameLst>
                                          <p:attrName>style.visibility</p:attrName>
                                        </p:attrNameLst>
                                      </p:cBhvr>
                                      <p:to>
                                        <p:strVal val="visible"/>
                                      </p:to>
                                    </p:set>
                                    <p:anim calcmode="lin" valueType="num">
                                      <p:cBhvr additive="base">
                                        <p:cTn id="19" dur="500" fill="hold"/>
                                        <p:tgtEl>
                                          <p:spTgt spid="43008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3008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30083">
                                            <p:txEl>
                                              <p:pRg st="4" end="4"/>
                                            </p:txEl>
                                          </p:spTgt>
                                        </p:tgtEl>
                                        <p:attrNameLst>
                                          <p:attrName>style.visibility</p:attrName>
                                        </p:attrNameLst>
                                      </p:cBhvr>
                                      <p:to>
                                        <p:strVal val="visible"/>
                                      </p:to>
                                    </p:set>
                                    <p:anim calcmode="lin" valueType="num">
                                      <p:cBhvr additive="base">
                                        <p:cTn id="25" dur="500" fill="hold"/>
                                        <p:tgtEl>
                                          <p:spTgt spid="43008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3008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30083">
                                            <p:txEl>
                                              <p:pRg st="5" end="5"/>
                                            </p:txEl>
                                          </p:spTgt>
                                        </p:tgtEl>
                                        <p:attrNameLst>
                                          <p:attrName>style.visibility</p:attrName>
                                        </p:attrNameLst>
                                      </p:cBhvr>
                                      <p:to>
                                        <p:strVal val="visible"/>
                                      </p:to>
                                    </p:set>
                                    <p:anim calcmode="lin" valueType="num">
                                      <p:cBhvr additive="base">
                                        <p:cTn id="31" dur="500" fill="hold"/>
                                        <p:tgtEl>
                                          <p:spTgt spid="43008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30083">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30083">
                                            <p:txEl>
                                              <p:pRg st="6" end="6"/>
                                            </p:txEl>
                                          </p:spTgt>
                                        </p:tgtEl>
                                        <p:attrNameLst>
                                          <p:attrName>style.visibility</p:attrName>
                                        </p:attrNameLst>
                                      </p:cBhvr>
                                      <p:to>
                                        <p:strVal val="visible"/>
                                      </p:to>
                                    </p:set>
                                    <p:anim calcmode="lin" valueType="num">
                                      <p:cBhvr additive="base">
                                        <p:cTn id="37" dur="500" fill="hold"/>
                                        <p:tgtEl>
                                          <p:spTgt spid="43008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30083">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30083">
                                            <p:txEl>
                                              <p:pRg st="7" end="7"/>
                                            </p:txEl>
                                          </p:spTgt>
                                        </p:tgtEl>
                                        <p:attrNameLst>
                                          <p:attrName>style.visibility</p:attrName>
                                        </p:attrNameLst>
                                      </p:cBhvr>
                                      <p:to>
                                        <p:strVal val="visible"/>
                                      </p:to>
                                    </p:set>
                                    <p:anim calcmode="lin" valueType="num">
                                      <p:cBhvr additive="base">
                                        <p:cTn id="43" dur="500" fill="hold"/>
                                        <p:tgtEl>
                                          <p:spTgt spid="430083">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30083">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30083">
                                            <p:txEl>
                                              <p:pRg st="8" end="8"/>
                                            </p:txEl>
                                          </p:spTgt>
                                        </p:tgtEl>
                                        <p:attrNameLst>
                                          <p:attrName>style.visibility</p:attrName>
                                        </p:attrNameLst>
                                      </p:cBhvr>
                                      <p:to>
                                        <p:strVal val="visible"/>
                                      </p:to>
                                    </p:set>
                                    <p:anim calcmode="lin" valueType="num">
                                      <p:cBhvr additive="base">
                                        <p:cTn id="49" dur="500" fill="hold"/>
                                        <p:tgtEl>
                                          <p:spTgt spid="430083">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30083">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30083">
                                            <p:txEl>
                                              <p:pRg st="9" end="9"/>
                                            </p:txEl>
                                          </p:spTgt>
                                        </p:tgtEl>
                                        <p:attrNameLst>
                                          <p:attrName>style.visibility</p:attrName>
                                        </p:attrNameLst>
                                      </p:cBhvr>
                                      <p:to>
                                        <p:strVal val="visible"/>
                                      </p:to>
                                    </p:set>
                                    <p:anim calcmode="lin" valueType="num">
                                      <p:cBhvr additive="base">
                                        <p:cTn id="55" dur="500" fill="hold"/>
                                        <p:tgtEl>
                                          <p:spTgt spid="430083">
                                            <p:txEl>
                                              <p:pRg st="9" end="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30083">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30083">
                                            <p:txEl>
                                              <p:pRg st="10" end="10"/>
                                            </p:txEl>
                                          </p:spTgt>
                                        </p:tgtEl>
                                        <p:attrNameLst>
                                          <p:attrName>style.visibility</p:attrName>
                                        </p:attrNameLst>
                                      </p:cBhvr>
                                      <p:to>
                                        <p:strVal val="visible"/>
                                      </p:to>
                                    </p:set>
                                    <p:anim calcmode="lin" valueType="num">
                                      <p:cBhvr additive="base">
                                        <p:cTn id="61" dur="500" fill="hold"/>
                                        <p:tgtEl>
                                          <p:spTgt spid="430083">
                                            <p:txEl>
                                              <p:pRg st="10" end="1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30083">
                                            <p:txEl>
                                              <p:pRg st="10" end="1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Whoosh"/>
                                        </p:tgtEl>
                                      </p:cMediaNode>
                                    </p:audio>
                                  </p:sub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30083">
                                            <p:txEl>
                                              <p:pRg st="11" end="11"/>
                                            </p:txEl>
                                          </p:spTgt>
                                        </p:tgtEl>
                                        <p:attrNameLst>
                                          <p:attrName>style.visibility</p:attrName>
                                        </p:attrNameLst>
                                      </p:cBhvr>
                                      <p:to>
                                        <p:strVal val="visible"/>
                                      </p:to>
                                    </p:set>
                                    <p:anim calcmode="lin" valueType="num">
                                      <p:cBhvr additive="base">
                                        <p:cTn id="67" dur="500" fill="hold"/>
                                        <p:tgtEl>
                                          <p:spTgt spid="430083">
                                            <p:txEl>
                                              <p:pRg st="11" end="11"/>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430083">
                                            <p:txEl>
                                              <p:pRg st="11" end="1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3" name="Whoosh"/>
                                        </p:tgtEl>
                                      </p:cMediaNode>
                                    </p:audio>
                                  </p:sub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nodeType="clickEffect">
                                  <p:stCondLst>
                                    <p:cond delay="0"/>
                                  </p:stCondLst>
                                  <p:childTnLst>
                                    <p:set>
                                      <p:cBhvr>
                                        <p:cTn id="72" dur="1" fill="hold">
                                          <p:stCondLst>
                                            <p:cond delay="499"/>
                                          </p:stCondLst>
                                        </p:cTn>
                                        <p:tgtEl>
                                          <p:spTgt spid="430093"/>
                                        </p:tgtEl>
                                        <p:attrNameLst>
                                          <p:attrName>style.visibility</p:attrName>
                                        </p:attrNameLst>
                                      </p:cBhvr>
                                      <p:to>
                                        <p:strVal val="visible"/>
                                      </p:to>
                                    </p:set>
                                  </p:childTnLst>
                                </p:cTn>
                              </p:par>
                            </p:childTnLst>
                          </p:cTn>
                        </p:par>
                        <p:par>
                          <p:cTn id="73" fill="hold" nodeType="afterGroup">
                            <p:stCondLst>
                              <p:cond delay="500"/>
                            </p:stCondLst>
                            <p:childTnLst>
                              <p:par>
                                <p:cTn id="74" presetID="22" presetClass="entr" presetSubtype="4" fill="hold" grpId="0" nodeType="afterEffect">
                                  <p:stCondLst>
                                    <p:cond delay="0"/>
                                  </p:stCondLst>
                                  <p:childTnLst>
                                    <p:set>
                                      <p:cBhvr>
                                        <p:cTn id="75" dur="1" fill="hold">
                                          <p:stCondLst>
                                            <p:cond delay="0"/>
                                          </p:stCondLst>
                                        </p:cTn>
                                        <p:tgtEl>
                                          <p:spTgt spid="430094"/>
                                        </p:tgtEl>
                                        <p:attrNameLst>
                                          <p:attrName>style.visibility</p:attrName>
                                        </p:attrNameLst>
                                      </p:cBhvr>
                                      <p:to>
                                        <p:strVal val="visible"/>
                                      </p:to>
                                    </p:set>
                                    <p:animEffect transition="in" filter="wipe(down)">
                                      <p:cBhvr>
                                        <p:cTn id="76" dur="500"/>
                                        <p:tgtEl>
                                          <p:spTgt spid="430094"/>
                                        </p:tgtEl>
                                      </p:cBhvr>
                                    </p:animEffect>
                                  </p:childTnLst>
                                  <p:subTnLst>
                                    <p:audio>
                                      <p:cMediaNode>
                                        <p:cTn display="0" masterRel="sameClick">
                                          <p:stCondLst>
                                            <p:cond evt="begin" delay="0">
                                              <p:tn val="74"/>
                                            </p:cond>
                                          </p:stCondLst>
                                          <p:endCondLst>
                                            <p:cond evt="onStopAudio" delay="0">
                                              <p:tgtEl>
                                                <p:sldTgt/>
                                              </p:tgtEl>
                                            </p:cond>
                                          </p:endCondLst>
                                        </p:cTn>
                                        <p:tgtEl>
                                          <p:sndTgt r:embed="rId4"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83" grpId="0" build="p" autoUpdateAnimBg="0"/>
      <p:bldP spid="430094"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descr="11_20">
            <a:extLst>
              <a:ext uri="{FF2B5EF4-FFF2-40B4-BE49-F238E27FC236}">
                <a16:creationId xmlns:a16="http://schemas.microsoft.com/office/drawing/2014/main" id="{6701330B-2CAC-9642-A443-1451600513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500"/>
          <a:stretch>
            <a:fillRect/>
          </a:stretch>
        </p:blipFill>
        <p:spPr bwMode="auto">
          <a:xfrm>
            <a:off x="366713" y="758825"/>
            <a:ext cx="8410575" cy="602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4">
            <a:extLst>
              <a:ext uri="{FF2B5EF4-FFF2-40B4-BE49-F238E27FC236}">
                <a16:creationId xmlns:a16="http://schemas.microsoft.com/office/drawing/2014/main" id="{219C0B0E-3153-F04F-9FC0-ADECFB2402EB}"/>
              </a:ext>
            </a:extLst>
          </p:cNvPr>
          <p:cNvSpPr>
            <a:spLocks noChangeArrowheads="1"/>
          </p:cNvSpPr>
          <p:nvPr/>
        </p:nvSpPr>
        <p:spPr bwMode="auto">
          <a:xfrm>
            <a:off x="522288" y="3186113"/>
            <a:ext cx="1966912"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85000"/>
              </a:lnSpc>
            </a:pPr>
            <a:r>
              <a:rPr lang="en-US" altLang="en-US" sz="1400" b="1">
                <a:solidFill>
                  <a:srgbClr val="000000"/>
                </a:solidFill>
              </a:rPr>
              <a:t>DNA damage is caused</a:t>
            </a:r>
          </a:p>
          <a:p>
            <a:pPr algn="l" eaLnBrk="1" hangingPunct="1">
              <a:lnSpc>
                <a:spcPct val="85000"/>
              </a:lnSpc>
            </a:pPr>
            <a:r>
              <a:rPr lang="en-US" altLang="en-US" sz="1400" b="1">
                <a:solidFill>
                  <a:srgbClr val="000000"/>
                </a:solidFill>
              </a:rPr>
              <a:t>by heat, radiation, or </a:t>
            </a:r>
          </a:p>
          <a:p>
            <a:pPr algn="l" eaLnBrk="1" hangingPunct="1">
              <a:lnSpc>
                <a:spcPct val="85000"/>
              </a:lnSpc>
            </a:pPr>
            <a:r>
              <a:rPr lang="en-US" altLang="en-US" sz="1400" b="1">
                <a:solidFill>
                  <a:srgbClr val="000000"/>
                </a:solidFill>
              </a:rPr>
              <a:t>chemicals.</a:t>
            </a:r>
            <a:endParaRPr lang="en-US" altLang="en-US" sz="1400" b="1"/>
          </a:p>
        </p:txBody>
      </p:sp>
      <p:sp>
        <p:nvSpPr>
          <p:cNvPr id="54276" name="Rectangle 5">
            <a:extLst>
              <a:ext uri="{FF2B5EF4-FFF2-40B4-BE49-F238E27FC236}">
                <a16:creationId xmlns:a16="http://schemas.microsoft.com/office/drawing/2014/main" id="{0A4F35BA-63F5-4540-AB97-1F88F61C709B}"/>
              </a:ext>
            </a:extLst>
          </p:cNvPr>
          <p:cNvSpPr>
            <a:spLocks noChangeArrowheads="1"/>
          </p:cNvSpPr>
          <p:nvPr/>
        </p:nvSpPr>
        <p:spPr bwMode="auto">
          <a:xfrm>
            <a:off x="7112000" y="1374775"/>
            <a:ext cx="134461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85000"/>
              </a:lnSpc>
            </a:pPr>
            <a:r>
              <a:rPr lang="en-US" altLang="en-US" sz="1400" b="1">
                <a:solidFill>
                  <a:srgbClr val="0F116A"/>
                </a:solidFill>
              </a:rPr>
              <a:t>p53 allows cells</a:t>
            </a:r>
          </a:p>
          <a:p>
            <a:pPr algn="l" eaLnBrk="1" hangingPunct="1">
              <a:lnSpc>
                <a:spcPct val="85000"/>
              </a:lnSpc>
            </a:pPr>
            <a:r>
              <a:rPr lang="en-US" altLang="en-US" sz="1400" b="1">
                <a:solidFill>
                  <a:srgbClr val="0F116A"/>
                </a:solidFill>
              </a:rPr>
              <a:t>with repaired</a:t>
            </a:r>
          </a:p>
          <a:p>
            <a:pPr algn="l" eaLnBrk="1" hangingPunct="1">
              <a:lnSpc>
                <a:spcPct val="85000"/>
              </a:lnSpc>
            </a:pPr>
            <a:r>
              <a:rPr lang="en-US" altLang="en-US" sz="1400" b="1">
                <a:solidFill>
                  <a:srgbClr val="0F116A"/>
                </a:solidFill>
              </a:rPr>
              <a:t>DNA to divide.</a:t>
            </a:r>
          </a:p>
        </p:txBody>
      </p:sp>
      <p:sp>
        <p:nvSpPr>
          <p:cNvPr id="54277" name="Rectangle 6">
            <a:extLst>
              <a:ext uri="{FF2B5EF4-FFF2-40B4-BE49-F238E27FC236}">
                <a16:creationId xmlns:a16="http://schemas.microsoft.com/office/drawing/2014/main" id="{5C1FEBB9-A56C-4541-B4D5-76128B5D8BA8}"/>
              </a:ext>
            </a:extLst>
          </p:cNvPr>
          <p:cNvSpPr>
            <a:spLocks noChangeArrowheads="1"/>
          </p:cNvSpPr>
          <p:nvPr/>
        </p:nvSpPr>
        <p:spPr bwMode="auto">
          <a:xfrm>
            <a:off x="493713" y="2908300"/>
            <a:ext cx="685800" cy="233363"/>
          </a:xfrm>
          <a:prstGeom prst="rect">
            <a:avLst/>
          </a:prstGeom>
          <a:solidFill>
            <a:srgbClr val="FFEA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800" b="1">
                <a:solidFill>
                  <a:srgbClr val="186813"/>
                </a:solidFill>
              </a:rPr>
              <a:t>Step 1</a:t>
            </a:r>
          </a:p>
        </p:txBody>
      </p:sp>
      <p:sp>
        <p:nvSpPr>
          <p:cNvPr id="54278" name="Rectangle 7">
            <a:extLst>
              <a:ext uri="{FF2B5EF4-FFF2-40B4-BE49-F238E27FC236}">
                <a16:creationId xmlns:a16="http://schemas.microsoft.com/office/drawing/2014/main" id="{0B8430DC-0CA8-2F49-A3F8-59263EF293A9}"/>
              </a:ext>
            </a:extLst>
          </p:cNvPr>
          <p:cNvSpPr>
            <a:spLocks noChangeArrowheads="1"/>
          </p:cNvSpPr>
          <p:nvPr/>
        </p:nvSpPr>
        <p:spPr bwMode="auto">
          <a:xfrm>
            <a:off x="620713" y="5862638"/>
            <a:ext cx="13335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85000"/>
              </a:lnSpc>
            </a:pPr>
            <a:r>
              <a:rPr lang="en-US" altLang="en-US" sz="1400" b="1">
                <a:solidFill>
                  <a:srgbClr val="000000"/>
                </a:solidFill>
              </a:rPr>
              <a:t>DNA damage is</a:t>
            </a:r>
          </a:p>
          <a:p>
            <a:pPr algn="l" eaLnBrk="1" hangingPunct="1">
              <a:lnSpc>
                <a:spcPct val="85000"/>
              </a:lnSpc>
            </a:pPr>
            <a:r>
              <a:rPr lang="en-US" altLang="en-US" sz="1400" b="1">
                <a:solidFill>
                  <a:srgbClr val="000000"/>
                </a:solidFill>
              </a:rPr>
              <a:t>caused by heat,</a:t>
            </a:r>
          </a:p>
          <a:p>
            <a:pPr algn="l" eaLnBrk="1" hangingPunct="1">
              <a:lnSpc>
                <a:spcPct val="85000"/>
              </a:lnSpc>
            </a:pPr>
            <a:r>
              <a:rPr lang="en-US" altLang="en-US" sz="1400" b="1">
                <a:solidFill>
                  <a:srgbClr val="000000"/>
                </a:solidFill>
              </a:rPr>
              <a:t>radiation, or </a:t>
            </a:r>
          </a:p>
          <a:p>
            <a:pPr algn="l" eaLnBrk="1" hangingPunct="1">
              <a:lnSpc>
                <a:spcPct val="85000"/>
              </a:lnSpc>
            </a:pPr>
            <a:r>
              <a:rPr lang="en-US" altLang="en-US" sz="1400" b="1">
                <a:solidFill>
                  <a:srgbClr val="000000"/>
                </a:solidFill>
              </a:rPr>
              <a:t>chemicals.</a:t>
            </a:r>
            <a:endParaRPr lang="en-US" altLang="en-US" sz="1400" b="1"/>
          </a:p>
        </p:txBody>
      </p:sp>
      <p:sp>
        <p:nvSpPr>
          <p:cNvPr id="54279" name="Rectangle 8">
            <a:extLst>
              <a:ext uri="{FF2B5EF4-FFF2-40B4-BE49-F238E27FC236}">
                <a16:creationId xmlns:a16="http://schemas.microsoft.com/office/drawing/2014/main" id="{00EC9BEA-A42D-6D4B-9023-16D547D196A2}"/>
              </a:ext>
            </a:extLst>
          </p:cNvPr>
          <p:cNvSpPr>
            <a:spLocks noChangeArrowheads="1"/>
          </p:cNvSpPr>
          <p:nvPr/>
        </p:nvSpPr>
        <p:spPr bwMode="auto">
          <a:xfrm>
            <a:off x="611188" y="5540375"/>
            <a:ext cx="685800" cy="233363"/>
          </a:xfrm>
          <a:prstGeom prst="rect">
            <a:avLst/>
          </a:prstGeom>
          <a:solidFill>
            <a:srgbClr val="FFEA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800" b="1">
                <a:solidFill>
                  <a:srgbClr val="CC0000"/>
                </a:solidFill>
              </a:rPr>
              <a:t>Step 1</a:t>
            </a:r>
          </a:p>
        </p:txBody>
      </p:sp>
      <p:sp>
        <p:nvSpPr>
          <p:cNvPr id="54280" name="Rectangle 9">
            <a:extLst>
              <a:ext uri="{FF2B5EF4-FFF2-40B4-BE49-F238E27FC236}">
                <a16:creationId xmlns:a16="http://schemas.microsoft.com/office/drawing/2014/main" id="{9CAD02F4-A4F9-F247-ABDA-3D8CA97D0A44}"/>
              </a:ext>
            </a:extLst>
          </p:cNvPr>
          <p:cNvSpPr>
            <a:spLocks noChangeArrowheads="1"/>
          </p:cNvSpPr>
          <p:nvPr/>
        </p:nvSpPr>
        <p:spPr bwMode="auto">
          <a:xfrm>
            <a:off x="2393950" y="5527675"/>
            <a:ext cx="685800" cy="233363"/>
          </a:xfrm>
          <a:prstGeom prst="rect">
            <a:avLst/>
          </a:prstGeom>
          <a:solidFill>
            <a:srgbClr val="FFEA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800" b="1">
                <a:solidFill>
                  <a:srgbClr val="CC0000"/>
                </a:solidFill>
              </a:rPr>
              <a:t>Step 2</a:t>
            </a:r>
          </a:p>
        </p:txBody>
      </p:sp>
      <p:sp>
        <p:nvSpPr>
          <p:cNvPr id="54281" name="Rectangle 10">
            <a:extLst>
              <a:ext uri="{FF2B5EF4-FFF2-40B4-BE49-F238E27FC236}">
                <a16:creationId xmlns:a16="http://schemas.microsoft.com/office/drawing/2014/main" id="{74D41BA9-7B5A-B941-9A32-D46A4E70A525}"/>
              </a:ext>
            </a:extLst>
          </p:cNvPr>
          <p:cNvSpPr>
            <a:spLocks noChangeArrowheads="1"/>
          </p:cNvSpPr>
          <p:nvPr/>
        </p:nvSpPr>
        <p:spPr bwMode="auto">
          <a:xfrm>
            <a:off x="5316538" y="6103938"/>
            <a:ext cx="2865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85000"/>
              </a:lnSpc>
            </a:pPr>
            <a:r>
              <a:rPr lang="en-US" altLang="en-US" sz="1400" b="1">
                <a:solidFill>
                  <a:srgbClr val="000000"/>
                </a:solidFill>
              </a:rPr>
              <a:t>Damaged cells continue to divide.</a:t>
            </a:r>
          </a:p>
          <a:p>
            <a:pPr algn="l" eaLnBrk="1" hangingPunct="1">
              <a:lnSpc>
                <a:spcPct val="85000"/>
              </a:lnSpc>
            </a:pPr>
            <a:r>
              <a:rPr lang="en-US" altLang="en-US" sz="1400" b="1">
                <a:solidFill>
                  <a:srgbClr val="000000"/>
                </a:solidFill>
              </a:rPr>
              <a:t>If other damage accumulates, the</a:t>
            </a:r>
          </a:p>
          <a:p>
            <a:pPr algn="l" eaLnBrk="1" hangingPunct="1">
              <a:lnSpc>
                <a:spcPct val="85000"/>
              </a:lnSpc>
            </a:pPr>
            <a:r>
              <a:rPr lang="en-US" altLang="en-US" sz="1400" b="1">
                <a:solidFill>
                  <a:srgbClr val="000000"/>
                </a:solidFill>
              </a:rPr>
              <a:t>cell can turn cancerous. </a:t>
            </a:r>
            <a:endParaRPr lang="en-US" altLang="en-US" sz="1400" b="1"/>
          </a:p>
        </p:txBody>
      </p:sp>
      <p:sp>
        <p:nvSpPr>
          <p:cNvPr id="54282" name="Rectangle 11">
            <a:extLst>
              <a:ext uri="{FF2B5EF4-FFF2-40B4-BE49-F238E27FC236}">
                <a16:creationId xmlns:a16="http://schemas.microsoft.com/office/drawing/2014/main" id="{CA86D846-24B7-D841-869D-64B3211C465F}"/>
              </a:ext>
            </a:extLst>
          </p:cNvPr>
          <p:cNvSpPr>
            <a:spLocks noChangeArrowheads="1"/>
          </p:cNvSpPr>
          <p:nvPr/>
        </p:nvSpPr>
        <p:spPr bwMode="auto">
          <a:xfrm>
            <a:off x="5746750" y="2908300"/>
            <a:ext cx="685800" cy="233363"/>
          </a:xfrm>
          <a:prstGeom prst="rect">
            <a:avLst/>
          </a:prstGeom>
          <a:solidFill>
            <a:srgbClr val="FFEA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800" b="1">
                <a:solidFill>
                  <a:srgbClr val="186813"/>
                </a:solidFill>
              </a:rPr>
              <a:t>Step 3</a:t>
            </a:r>
          </a:p>
        </p:txBody>
      </p:sp>
      <p:sp>
        <p:nvSpPr>
          <p:cNvPr id="54283" name="Rectangle 12">
            <a:extLst>
              <a:ext uri="{FF2B5EF4-FFF2-40B4-BE49-F238E27FC236}">
                <a16:creationId xmlns:a16="http://schemas.microsoft.com/office/drawing/2014/main" id="{2F841D76-A3BC-704A-B9D5-0E8195000783}"/>
              </a:ext>
            </a:extLst>
          </p:cNvPr>
          <p:cNvSpPr>
            <a:spLocks noChangeArrowheads="1"/>
          </p:cNvSpPr>
          <p:nvPr/>
        </p:nvSpPr>
        <p:spPr bwMode="auto">
          <a:xfrm>
            <a:off x="5746750" y="3186113"/>
            <a:ext cx="27178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85000"/>
              </a:lnSpc>
            </a:pPr>
            <a:r>
              <a:rPr lang="en-US" altLang="en-US" sz="1400" b="1">
                <a:solidFill>
                  <a:srgbClr val="000000"/>
                </a:solidFill>
              </a:rPr>
              <a:t>p53 triggers the destruction </a:t>
            </a:r>
            <a:br>
              <a:rPr lang="en-US" altLang="en-US" sz="1400" b="1">
                <a:solidFill>
                  <a:srgbClr val="000000"/>
                </a:solidFill>
              </a:rPr>
            </a:br>
            <a:r>
              <a:rPr lang="en-US" altLang="en-US" sz="1400" b="1">
                <a:solidFill>
                  <a:srgbClr val="000000"/>
                </a:solidFill>
              </a:rPr>
              <a:t>of cells damaged beyond repair.</a:t>
            </a:r>
            <a:endParaRPr lang="en-US" altLang="en-US" sz="1400" b="1"/>
          </a:p>
        </p:txBody>
      </p:sp>
      <p:sp>
        <p:nvSpPr>
          <p:cNvPr id="54284" name="Rectangle 13">
            <a:extLst>
              <a:ext uri="{FF2B5EF4-FFF2-40B4-BE49-F238E27FC236}">
                <a16:creationId xmlns:a16="http://schemas.microsoft.com/office/drawing/2014/main" id="{81594521-0A10-9344-8C52-7C34C882408E}"/>
              </a:ext>
            </a:extLst>
          </p:cNvPr>
          <p:cNvSpPr>
            <a:spLocks noChangeArrowheads="1"/>
          </p:cNvSpPr>
          <p:nvPr/>
        </p:nvSpPr>
        <p:spPr bwMode="auto">
          <a:xfrm>
            <a:off x="692150" y="3919538"/>
            <a:ext cx="1760538"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600" b="1" u="sng">
                <a:solidFill>
                  <a:srgbClr val="CC0000"/>
                </a:solidFill>
              </a:rPr>
              <a:t>ABNORMAL</a:t>
            </a:r>
            <a:r>
              <a:rPr lang="en-US" altLang="en-US" sz="1600" b="1">
                <a:solidFill>
                  <a:srgbClr val="000000"/>
                </a:solidFill>
              </a:rPr>
              <a:t> p53   </a:t>
            </a:r>
            <a:endParaRPr lang="en-US" altLang="en-US" sz="1600" b="1"/>
          </a:p>
        </p:txBody>
      </p:sp>
      <p:sp>
        <p:nvSpPr>
          <p:cNvPr id="54285" name="Rectangle 14">
            <a:extLst>
              <a:ext uri="{FF2B5EF4-FFF2-40B4-BE49-F238E27FC236}">
                <a16:creationId xmlns:a16="http://schemas.microsoft.com/office/drawing/2014/main" id="{22C349F0-6CE1-E44F-84EB-5BB9FF29C908}"/>
              </a:ext>
            </a:extLst>
          </p:cNvPr>
          <p:cNvSpPr>
            <a:spLocks noChangeArrowheads="1"/>
          </p:cNvSpPr>
          <p:nvPr/>
        </p:nvSpPr>
        <p:spPr bwMode="auto">
          <a:xfrm>
            <a:off x="669925" y="1096963"/>
            <a:ext cx="12985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600" b="1" u="sng">
                <a:solidFill>
                  <a:srgbClr val="186813"/>
                </a:solidFill>
              </a:rPr>
              <a:t>NORMAL</a:t>
            </a:r>
            <a:r>
              <a:rPr lang="en-US" altLang="en-US" sz="1600" b="1">
                <a:solidFill>
                  <a:srgbClr val="000000"/>
                </a:solidFill>
              </a:rPr>
              <a:t> p53</a:t>
            </a:r>
            <a:endParaRPr lang="en-US" altLang="en-US" sz="1600" b="1"/>
          </a:p>
        </p:txBody>
      </p:sp>
      <p:sp>
        <p:nvSpPr>
          <p:cNvPr id="54286" name="Rectangle 15">
            <a:extLst>
              <a:ext uri="{FF2B5EF4-FFF2-40B4-BE49-F238E27FC236}">
                <a16:creationId xmlns:a16="http://schemas.microsoft.com/office/drawing/2014/main" id="{B2FF4EAF-13D0-FC4F-AD05-FD1F4A52FAEC}"/>
              </a:ext>
            </a:extLst>
          </p:cNvPr>
          <p:cNvSpPr>
            <a:spLocks noChangeArrowheads="1"/>
          </p:cNvSpPr>
          <p:nvPr/>
        </p:nvSpPr>
        <p:spPr bwMode="auto">
          <a:xfrm>
            <a:off x="1863725" y="4624388"/>
            <a:ext cx="9588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400" b="1">
                <a:solidFill>
                  <a:srgbClr val="000000"/>
                </a:solidFill>
              </a:rPr>
              <a:t>abnormal</a:t>
            </a:r>
          </a:p>
          <a:p>
            <a:pPr eaLnBrk="1" hangingPunct="1">
              <a:lnSpc>
                <a:spcPct val="85000"/>
              </a:lnSpc>
            </a:pPr>
            <a:r>
              <a:rPr lang="en-US" altLang="en-US" sz="1400" b="1">
                <a:solidFill>
                  <a:srgbClr val="000000"/>
                </a:solidFill>
              </a:rPr>
              <a:t>p53 protein</a:t>
            </a:r>
            <a:endParaRPr lang="en-US" altLang="en-US" sz="1400" b="1"/>
          </a:p>
        </p:txBody>
      </p:sp>
      <p:sp>
        <p:nvSpPr>
          <p:cNvPr id="54287" name="Rectangle 16">
            <a:extLst>
              <a:ext uri="{FF2B5EF4-FFF2-40B4-BE49-F238E27FC236}">
                <a16:creationId xmlns:a16="http://schemas.microsoft.com/office/drawing/2014/main" id="{8329789D-7ACF-2741-88BC-6A18C7D5C131}"/>
              </a:ext>
            </a:extLst>
          </p:cNvPr>
          <p:cNvSpPr>
            <a:spLocks noChangeArrowheads="1"/>
          </p:cNvSpPr>
          <p:nvPr/>
        </p:nvSpPr>
        <p:spPr bwMode="auto">
          <a:xfrm>
            <a:off x="7989888" y="5381625"/>
            <a:ext cx="65563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85000"/>
              </a:lnSpc>
            </a:pPr>
            <a:r>
              <a:rPr lang="en-US" altLang="en-US" sz="1600" b="1">
                <a:solidFill>
                  <a:srgbClr val="0F116A"/>
                </a:solidFill>
              </a:rPr>
              <a:t>cancer</a:t>
            </a:r>
          </a:p>
          <a:p>
            <a:pPr algn="l" eaLnBrk="1" hangingPunct="1">
              <a:lnSpc>
                <a:spcPct val="85000"/>
              </a:lnSpc>
            </a:pPr>
            <a:r>
              <a:rPr lang="en-US" altLang="en-US" sz="1600" b="1">
                <a:solidFill>
                  <a:srgbClr val="0F116A"/>
                </a:solidFill>
              </a:rPr>
              <a:t>cell</a:t>
            </a:r>
          </a:p>
        </p:txBody>
      </p:sp>
      <p:sp>
        <p:nvSpPr>
          <p:cNvPr id="54288" name="Rectangle 17">
            <a:extLst>
              <a:ext uri="{FF2B5EF4-FFF2-40B4-BE49-F238E27FC236}">
                <a16:creationId xmlns:a16="http://schemas.microsoft.com/office/drawing/2014/main" id="{B7A4C662-CFC2-B146-AEDB-09C8EDD16E24}"/>
              </a:ext>
            </a:extLst>
          </p:cNvPr>
          <p:cNvSpPr>
            <a:spLocks noChangeArrowheads="1"/>
          </p:cNvSpPr>
          <p:nvPr/>
        </p:nvSpPr>
        <p:spPr bwMode="auto">
          <a:xfrm>
            <a:off x="5321300" y="5835650"/>
            <a:ext cx="685800" cy="233363"/>
          </a:xfrm>
          <a:prstGeom prst="rect">
            <a:avLst/>
          </a:prstGeom>
          <a:solidFill>
            <a:srgbClr val="FFEA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800" b="1">
                <a:solidFill>
                  <a:srgbClr val="CC0000"/>
                </a:solidFill>
              </a:rPr>
              <a:t>Step 3</a:t>
            </a:r>
          </a:p>
        </p:txBody>
      </p:sp>
      <p:sp>
        <p:nvSpPr>
          <p:cNvPr id="54289" name="Rectangle 18">
            <a:extLst>
              <a:ext uri="{FF2B5EF4-FFF2-40B4-BE49-F238E27FC236}">
                <a16:creationId xmlns:a16="http://schemas.microsoft.com/office/drawing/2014/main" id="{3579E50A-DCA4-3140-8893-2F47A1EC0512}"/>
              </a:ext>
            </a:extLst>
          </p:cNvPr>
          <p:cNvSpPr>
            <a:spLocks noChangeArrowheads="1"/>
          </p:cNvSpPr>
          <p:nvPr/>
        </p:nvSpPr>
        <p:spPr bwMode="auto">
          <a:xfrm>
            <a:off x="2393950" y="5837238"/>
            <a:ext cx="243046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85000"/>
              </a:lnSpc>
            </a:pPr>
            <a:r>
              <a:rPr lang="en-US" altLang="en-US" sz="1400" b="1">
                <a:solidFill>
                  <a:srgbClr val="000000"/>
                </a:solidFill>
              </a:rPr>
              <a:t>The p53 protein fails to stop</a:t>
            </a:r>
          </a:p>
          <a:p>
            <a:pPr algn="l" eaLnBrk="1" hangingPunct="1">
              <a:lnSpc>
                <a:spcPct val="85000"/>
              </a:lnSpc>
            </a:pPr>
            <a:r>
              <a:rPr lang="en-US" altLang="en-US" sz="1400" b="1">
                <a:solidFill>
                  <a:srgbClr val="000000"/>
                </a:solidFill>
              </a:rPr>
              <a:t>cell division and repair DNA.</a:t>
            </a:r>
          </a:p>
          <a:p>
            <a:pPr algn="l" eaLnBrk="1" hangingPunct="1">
              <a:lnSpc>
                <a:spcPct val="85000"/>
              </a:lnSpc>
            </a:pPr>
            <a:r>
              <a:rPr lang="en-US" altLang="en-US" sz="1400" b="1">
                <a:solidFill>
                  <a:srgbClr val="000000"/>
                </a:solidFill>
              </a:rPr>
              <a:t>Cell divides without repair to</a:t>
            </a:r>
          </a:p>
          <a:p>
            <a:pPr algn="l" eaLnBrk="1" hangingPunct="1">
              <a:lnSpc>
                <a:spcPct val="85000"/>
              </a:lnSpc>
            </a:pPr>
            <a:r>
              <a:rPr lang="en-US" altLang="en-US" sz="1400" b="1">
                <a:solidFill>
                  <a:srgbClr val="000000"/>
                </a:solidFill>
              </a:rPr>
              <a:t>damaged DNA.</a:t>
            </a:r>
            <a:endParaRPr lang="en-US" altLang="en-US" sz="1400" b="1"/>
          </a:p>
        </p:txBody>
      </p:sp>
      <p:sp>
        <p:nvSpPr>
          <p:cNvPr id="54290" name="Rectangle 19">
            <a:extLst>
              <a:ext uri="{FF2B5EF4-FFF2-40B4-BE49-F238E27FC236}">
                <a16:creationId xmlns:a16="http://schemas.microsoft.com/office/drawing/2014/main" id="{745F371B-052A-E94C-BD00-E237F4B2CACF}"/>
              </a:ext>
            </a:extLst>
          </p:cNvPr>
          <p:cNvSpPr>
            <a:spLocks noChangeArrowheads="1"/>
          </p:cNvSpPr>
          <p:nvPr/>
        </p:nvSpPr>
        <p:spPr bwMode="auto">
          <a:xfrm>
            <a:off x="3797300" y="5970588"/>
            <a:ext cx="0"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endParaRPr lang="en-US" altLang="en-US" sz="1600" b="1"/>
          </a:p>
        </p:txBody>
      </p:sp>
      <p:sp>
        <p:nvSpPr>
          <p:cNvPr id="54291" name="Rectangle 20">
            <a:extLst>
              <a:ext uri="{FF2B5EF4-FFF2-40B4-BE49-F238E27FC236}">
                <a16:creationId xmlns:a16="http://schemas.microsoft.com/office/drawing/2014/main" id="{865007EA-E4B7-FB4A-975F-E20BB362F72C}"/>
              </a:ext>
            </a:extLst>
          </p:cNvPr>
          <p:cNvSpPr>
            <a:spLocks noChangeArrowheads="1"/>
          </p:cNvSpPr>
          <p:nvPr/>
        </p:nvSpPr>
        <p:spPr bwMode="auto">
          <a:xfrm>
            <a:off x="3065463" y="3186113"/>
            <a:ext cx="208438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85000"/>
              </a:lnSpc>
            </a:pPr>
            <a:r>
              <a:rPr lang="en-US" altLang="en-US" sz="1400" b="1">
                <a:solidFill>
                  <a:srgbClr val="000000"/>
                </a:solidFill>
              </a:rPr>
              <a:t>Cell division stops, and </a:t>
            </a:r>
            <a:br>
              <a:rPr lang="en-US" altLang="en-US" sz="1400" b="1">
                <a:solidFill>
                  <a:srgbClr val="000000"/>
                </a:solidFill>
              </a:rPr>
            </a:br>
            <a:r>
              <a:rPr lang="en-US" altLang="en-US" sz="1400" b="1">
                <a:solidFill>
                  <a:srgbClr val="000000"/>
                </a:solidFill>
              </a:rPr>
              <a:t>p53 triggers enzymes to </a:t>
            </a:r>
            <a:br>
              <a:rPr lang="en-US" altLang="en-US" sz="1400" b="1">
                <a:solidFill>
                  <a:srgbClr val="000000"/>
                </a:solidFill>
              </a:rPr>
            </a:br>
            <a:r>
              <a:rPr lang="en-US" altLang="en-US" sz="1400" b="1">
                <a:solidFill>
                  <a:srgbClr val="000000"/>
                </a:solidFill>
              </a:rPr>
              <a:t>repair damaged region.</a:t>
            </a:r>
            <a:endParaRPr lang="en-US" altLang="en-US" sz="1400" b="1"/>
          </a:p>
        </p:txBody>
      </p:sp>
      <p:sp>
        <p:nvSpPr>
          <p:cNvPr id="54292" name="Rectangle 21">
            <a:extLst>
              <a:ext uri="{FF2B5EF4-FFF2-40B4-BE49-F238E27FC236}">
                <a16:creationId xmlns:a16="http://schemas.microsoft.com/office/drawing/2014/main" id="{5C794011-9C67-2442-96EB-DEA6635D2822}"/>
              </a:ext>
            </a:extLst>
          </p:cNvPr>
          <p:cNvSpPr>
            <a:spLocks noChangeArrowheads="1"/>
          </p:cNvSpPr>
          <p:nvPr/>
        </p:nvSpPr>
        <p:spPr bwMode="auto">
          <a:xfrm>
            <a:off x="3019425" y="2906713"/>
            <a:ext cx="685800" cy="233362"/>
          </a:xfrm>
          <a:prstGeom prst="rect">
            <a:avLst/>
          </a:prstGeom>
          <a:solidFill>
            <a:srgbClr val="FFEA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800" b="1">
                <a:solidFill>
                  <a:srgbClr val="186813"/>
                </a:solidFill>
              </a:rPr>
              <a:t>Step 2</a:t>
            </a:r>
          </a:p>
        </p:txBody>
      </p:sp>
      <p:sp>
        <p:nvSpPr>
          <p:cNvPr id="54293" name="Rectangle 22">
            <a:extLst>
              <a:ext uri="{FF2B5EF4-FFF2-40B4-BE49-F238E27FC236}">
                <a16:creationId xmlns:a16="http://schemas.microsoft.com/office/drawing/2014/main" id="{2C5386CA-C3C1-B743-BC0F-CDB75C7E13A2}"/>
              </a:ext>
            </a:extLst>
          </p:cNvPr>
          <p:cNvSpPr>
            <a:spLocks noChangeArrowheads="1"/>
          </p:cNvSpPr>
          <p:nvPr/>
        </p:nvSpPr>
        <p:spPr bwMode="auto">
          <a:xfrm>
            <a:off x="3602038" y="2112963"/>
            <a:ext cx="163036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400" b="1">
                <a:solidFill>
                  <a:srgbClr val="0F116A"/>
                </a:solidFill>
              </a:rPr>
              <a:t>DNA repair enzyme</a:t>
            </a:r>
          </a:p>
        </p:txBody>
      </p:sp>
      <p:sp>
        <p:nvSpPr>
          <p:cNvPr id="54294" name="Rectangle 23">
            <a:extLst>
              <a:ext uri="{FF2B5EF4-FFF2-40B4-BE49-F238E27FC236}">
                <a16:creationId xmlns:a16="http://schemas.microsoft.com/office/drawing/2014/main" id="{C49AAD64-A8D8-FF4B-98E9-7BAD75AF6F18}"/>
              </a:ext>
            </a:extLst>
          </p:cNvPr>
          <p:cNvSpPr>
            <a:spLocks noChangeArrowheads="1"/>
          </p:cNvSpPr>
          <p:nvPr/>
        </p:nvSpPr>
        <p:spPr bwMode="auto">
          <a:xfrm>
            <a:off x="1787525" y="2011363"/>
            <a:ext cx="6032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400" b="1">
                <a:solidFill>
                  <a:srgbClr val="000000"/>
                </a:solidFill>
              </a:rPr>
              <a:t>p53</a:t>
            </a:r>
          </a:p>
          <a:p>
            <a:pPr eaLnBrk="1" hangingPunct="1">
              <a:lnSpc>
                <a:spcPct val="85000"/>
              </a:lnSpc>
            </a:pPr>
            <a:r>
              <a:rPr lang="en-US" altLang="en-US" sz="1400" b="1">
                <a:solidFill>
                  <a:srgbClr val="000000"/>
                </a:solidFill>
              </a:rPr>
              <a:t>protein</a:t>
            </a:r>
            <a:endParaRPr lang="en-US" altLang="en-US" sz="1400" b="1"/>
          </a:p>
        </p:txBody>
      </p:sp>
      <p:sp>
        <p:nvSpPr>
          <p:cNvPr id="54295" name="Rectangle 24">
            <a:extLst>
              <a:ext uri="{FF2B5EF4-FFF2-40B4-BE49-F238E27FC236}">
                <a16:creationId xmlns:a16="http://schemas.microsoft.com/office/drawing/2014/main" id="{F741DF11-C13C-6F47-8C31-E323464E4DEF}"/>
              </a:ext>
            </a:extLst>
          </p:cNvPr>
          <p:cNvSpPr>
            <a:spLocks noChangeArrowheads="1"/>
          </p:cNvSpPr>
          <p:nvPr/>
        </p:nvSpPr>
        <p:spPr bwMode="auto">
          <a:xfrm>
            <a:off x="2182813" y="2105025"/>
            <a:ext cx="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endParaRPr lang="en-US" altLang="en-US" sz="1600" b="1"/>
          </a:p>
        </p:txBody>
      </p:sp>
      <p:sp>
        <p:nvSpPr>
          <p:cNvPr id="54296" name="Rectangle 25">
            <a:extLst>
              <a:ext uri="{FF2B5EF4-FFF2-40B4-BE49-F238E27FC236}">
                <a16:creationId xmlns:a16="http://schemas.microsoft.com/office/drawing/2014/main" id="{F9D75B59-781C-BF4B-80DE-08E0ABF456ED}"/>
              </a:ext>
            </a:extLst>
          </p:cNvPr>
          <p:cNvSpPr>
            <a:spLocks noChangeArrowheads="1"/>
          </p:cNvSpPr>
          <p:nvPr/>
        </p:nvSpPr>
        <p:spPr bwMode="auto">
          <a:xfrm>
            <a:off x="5429250" y="2306638"/>
            <a:ext cx="6032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400" b="1">
                <a:solidFill>
                  <a:srgbClr val="000000"/>
                </a:solidFill>
              </a:rPr>
              <a:t>p53</a:t>
            </a:r>
          </a:p>
          <a:p>
            <a:pPr eaLnBrk="1" hangingPunct="1">
              <a:lnSpc>
                <a:spcPct val="85000"/>
              </a:lnSpc>
            </a:pPr>
            <a:r>
              <a:rPr lang="en-US" altLang="en-US" sz="1400" b="1">
                <a:solidFill>
                  <a:srgbClr val="000000"/>
                </a:solidFill>
              </a:rPr>
              <a:t>protein</a:t>
            </a:r>
            <a:endParaRPr lang="en-US" altLang="en-US" sz="1400" b="1"/>
          </a:p>
        </p:txBody>
      </p:sp>
      <p:sp>
        <p:nvSpPr>
          <p:cNvPr id="54297" name="Rectangle 28">
            <a:extLst>
              <a:ext uri="{FF2B5EF4-FFF2-40B4-BE49-F238E27FC236}">
                <a16:creationId xmlns:a16="http://schemas.microsoft.com/office/drawing/2014/main" id="{40A8D5A0-A39F-1B4A-818C-AFB30E4A9036}"/>
              </a:ext>
            </a:extLst>
          </p:cNvPr>
          <p:cNvSpPr>
            <a:spLocks noGrp="1" noChangeArrowheads="1"/>
          </p:cNvSpPr>
          <p:nvPr>
            <p:ph type="title"/>
          </p:nvPr>
        </p:nvSpPr>
        <p:spPr>
          <a:xfrm>
            <a:off x="609600" y="457200"/>
            <a:ext cx="7772400" cy="762000"/>
          </a:xfrm>
          <a:noFill/>
        </p:spPr>
        <p:txBody>
          <a:bodyPr/>
          <a:lstStyle/>
          <a:p>
            <a:pPr eaLnBrk="1" hangingPunct="1"/>
            <a:r>
              <a:rPr lang="en-US" altLang="en-US" dirty="0"/>
              <a:t>p53 — master regulator gene</a:t>
            </a:r>
          </a:p>
        </p:txBody>
      </p:sp>
    </p:spTree>
    <p:extLst>
      <p:ext uri="{BB962C8B-B14F-4D97-AF65-F5344CB8AC3E}">
        <p14:creationId xmlns:p14="http://schemas.microsoft.com/office/powerpoint/2010/main" val="38504565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638301E5-6E6B-6A4F-8DF8-59DA7A1A4E7E}"/>
              </a:ext>
            </a:extLst>
          </p:cNvPr>
          <p:cNvSpPr>
            <a:spLocks noGrp="1" noChangeArrowheads="1"/>
          </p:cNvSpPr>
          <p:nvPr>
            <p:ph type="title"/>
          </p:nvPr>
        </p:nvSpPr>
        <p:spPr/>
        <p:txBody>
          <a:bodyPr/>
          <a:lstStyle/>
          <a:p>
            <a:pPr eaLnBrk="1" hangingPunct="1"/>
            <a:r>
              <a:rPr lang="en-US" altLang="en-US" dirty="0"/>
              <a:t>Development of Cancer</a:t>
            </a:r>
          </a:p>
        </p:txBody>
      </p:sp>
      <p:sp>
        <p:nvSpPr>
          <p:cNvPr id="412675" name="Rectangle 3" descr="Rectangle: Click to edit Master text styles&#13;&#10;Second level&#13;&#10;Third level&#13;&#10;Fourth level&#13;&#10;Fifth level">
            <a:extLst>
              <a:ext uri="{FF2B5EF4-FFF2-40B4-BE49-F238E27FC236}">
                <a16:creationId xmlns:a16="http://schemas.microsoft.com/office/drawing/2014/main" id="{3F796249-B9F5-6944-AD75-22145829663E}"/>
              </a:ext>
            </a:extLst>
          </p:cNvPr>
          <p:cNvSpPr>
            <a:spLocks noGrp="1" noChangeArrowheads="1"/>
          </p:cNvSpPr>
          <p:nvPr>
            <p:ph type="body" idx="1"/>
          </p:nvPr>
        </p:nvSpPr>
        <p:spPr>
          <a:xfrm>
            <a:off x="838200" y="1371600"/>
            <a:ext cx="7772400" cy="5257800"/>
          </a:xfrm>
        </p:spPr>
        <p:txBody>
          <a:bodyPr/>
          <a:lstStyle/>
          <a:p>
            <a:pPr eaLnBrk="1" hangingPunct="1">
              <a:lnSpc>
                <a:spcPct val="90000"/>
              </a:lnSpc>
            </a:pPr>
            <a:r>
              <a:rPr lang="en-US" altLang="en-US" sz="2600" dirty="0"/>
              <a:t>Cancer develops only after a cell experiences ~6 key mutations (“hits”)</a:t>
            </a:r>
          </a:p>
          <a:p>
            <a:pPr lvl="1" eaLnBrk="1" hangingPunct="1">
              <a:lnSpc>
                <a:spcPct val="90000"/>
              </a:lnSpc>
            </a:pPr>
            <a:r>
              <a:rPr lang="en-US" altLang="en-US" sz="2400" u="sng" dirty="0">
                <a:ea typeface="ＭＳ Ｐゴシック" panose="020B0600070205080204" pitchFamily="34" charset="-128"/>
              </a:rPr>
              <a:t>unlimited growth</a:t>
            </a:r>
            <a:r>
              <a:rPr lang="en-US" altLang="en-US" sz="2400" dirty="0">
                <a:ea typeface="ＭＳ Ｐゴシック" panose="020B0600070205080204" pitchFamily="34" charset="-128"/>
              </a:rPr>
              <a:t> </a:t>
            </a:r>
          </a:p>
          <a:p>
            <a:pPr lvl="2" eaLnBrk="1" hangingPunct="1">
              <a:lnSpc>
                <a:spcPct val="90000"/>
              </a:lnSpc>
            </a:pPr>
            <a:r>
              <a:rPr lang="en-US" altLang="en-US" sz="2000" dirty="0">
                <a:ea typeface="ＭＳ Ｐゴシック" panose="020B0600070205080204" pitchFamily="34" charset="-128"/>
              </a:rPr>
              <a:t>turn </a:t>
            </a:r>
            <a:r>
              <a:rPr lang="en-US" altLang="en-US" sz="2000" u="sng" dirty="0">
                <a:solidFill>
                  <a:srgbClr val="186813"/>
                </a:solidFill>
                <a:ea typeface="ＭＳ Ｐゴシック" panose="020B0600070205080204" pitchFamily="34" charset="-128"/>
              </a:rPr>
              <a:t>on</a:t>
            </a:r>
            <a:r>
              <a:rPr lang="en-US" altLang="en-US" sz="2000" dirty="0">
                <a:ea typeface="ＭＳ Ｐゴシック" panose="020B0600070205080204" pitchFamily="34" charset="-128"/>
              </a:rPr>
              <a:t> growth promoter genes</a:t>
            </a:r>
          </a:p>
          <a:p>
            <a:pPr lvl="1" eaLnBrk="1" hangingPunct="1">
              <a:lnSpc>
                <a:spcPct val="90000"/>
              </a:lnSpc>
            </a:pPr>
            <a:r>
              <a:rPr lang="en-US" altLang="en-US" sz="2400" u="sng" dirty="0">
                <a:ea typeface="ＭＳ Ｐゴシック" panose="020B0600070205080204" pitchFamily="34" charset="-128"/>
              </a:rPr>
              <a:t>ignore checkpoints</a:t>
            </a:r>
            <a:endParaRPr lang="en-US" altLang="en-US" sz="2400" dirty="0">
              <a:ea typeface="ＭＳ Ｐゴシック" panose="020B0600070205080204" pitchFamily="34" charset="-128"/>
            </a:endParaRPr>
          </a:p>
          <a:p>
            <a:pPr lvl="2" eaLnBrk="1" hangingPunct="1">
              <a:lnSpc>
                <a:spcPct val="90000"/>
              </a:lnSpc>
            </a:pPr>
            <a:r>
              <a:rPr lang="en-US" altLang="en-US" sz="2000" dirty="0">
                <a:ea typeface="ＭＳ Ｐゴシック" panose="020B0600070205080204" pitchFamily="34" charset="-128"/>
              </a:rPr>
              <a:t>turn </a:t>
            </a:r>
            <a:r>
              <a:rPr lang="en-US" altLang="en-US" sz="2000" u="sng" dirty="0">
                <a:solidFill>
                  <a:srgbClr val="CC0000"/>
                </a:solidFill>
                <a:ea typeface="ＭＳ Ｐゴシック" panose="020B0600070205080204" pitchFamily="34" charset="-128"/>
              </a:rPr>
              <a:t>off</a:t>
            </a:r>
            <a:r>
              <a:rPr lang="en-US" altLang="en-US" sz="2000" dirty="0">
                <a:ea typeface="ＭＳ Ｐゴシック" panose="020B0600070205080204" pitchFamily="34" charset="-128"/>
              </a:rPr>
              <a:t> tumor suppressor genes (p53)</a:t>
            </a:r>
          </a:p>
          <a:p>
            <a:pPr lvl="1" eaLnBrk="1" hangingPunct="1">
              <a:lnSpc>
                <a:spcPct val="90000"/>
              </a:lnSpc>
            </a:pPr>
            <a:r>
              <a:rPr lang="en-US" altLang="en-US" sz="2400" u="sng" dirty="0">
                <a:ea typeface="ＭＳ Ｐゴシック" panose="020B0600070205080204" pitchFamily="34" charset="-128"/>
              </a:rPr>
              <a:t>escape apoptosis</a:t>
            </a:r>
            <a:endParaRPr lang="en-US" altLang="en-US" sz="2400" dirty="0">
              <a:ea typeface="ＭＳ Ｐゴシック" panose="020B0600070205080204" pitchFamily="34" charset="-128"/>
            </a:endParaRPr>
          </a:p>
          <a:p>
            <a:pPr lvl="2" eaLnBrk="1" hangingPunct="1">
              <a:lnSpc>
                <a:spcPct val="90000"/>
              </a:lnSpc>
            </a:pPr>
            <a:r>
              <a:rPr lang="en-US" altLang="en-US" sz="2000" dirty="0">
                <a:ea typeface="ＭＳ Ｐゴシック" panose="020B0600070205080204" pitchFamily="34" charset="-128"/>
              </a:rPr>
              <a:t>turn </a:t>
            </a:r>
            <a:r>
              <a:rPr lang="en-US" altLang="en-US" sz="2000" u="sng" dirty="0">
                <a:solidFill>
                  <a:srgbClr val="CC0000"/>
                </a:solidFill>
                <a:ea typeface="ＭＳ Ｐゴシック" panose="020B0600070205080204" pitchFamily="34" charset="-128"/>
              </a:rPr>
              <a:t>off</a:t>
            </a:r>
            <a:r>
              <a:rPr lang="en-US" altLang="en-US" sz="2000" dirty="0">
                <a:ea typeface="ＭＳ Ｐゴシック" panose="020B0600070205080204" pitchFamily="34" charset="-128"/>
              </a:rPr>
              <a:t> suicide genes</a:t>
            </a:r>
          </a:p>
          <a:p>
            <a:pPr lvl="1" eaLnBrk="1" hangingPunct="1">
              <a:lnSpc>
                <a:spcPct val="90000"/>
              </a:lnSpc>
            </a:pPr>
            <a:r>
              <a:rPr lang="en-US" altLang="en-US" sz="2400" u="sng" dirty="0">
                <a:ea typeface="ＭＳ Ｐゴシック" panose="020B0600070205080204" pitchFamily="34" charset="-128"/>
              </a:rPr>
              <a:t>immortality = unlimited divisions</a:t>
            </a:r>
            <a:endParaRPr lang="en-US" altLang="en-US" sz="2400" dirty="0">
              <a:ea typeface="ＭＳ Ｐゴシック" panose="020B0600070205080204" pitchFamily="34" charset="-128"/>
            </a:endParaRPr>
          </a:p>
          <a:p>
            <a:pPr lvl="2" eaLnBrk="1" hangingPunct="1">
              <a:lnSpc>
                <a:spcPct val="90000"/>
              </a:lnSpc>
            </a:pPr>
            <a:r>
              <a:rPr lang="en-US" altLang="en-US" sz="2000" dirty="0">
                <a:ea typeface="ＭＳ Ｐゴシック" panose="020B0600070205080204" pitchFamily="34" charset="-128"/>
              </a:rPr>
              <a:t>turn </a:t>
            </a:r>
            <a:r>
              <a:rPr lang="en-US" altLang="en-US" sz="2000" u="sng" dirty="0">
                <a:solidFill>
                  <a:srgbClr val="186813"/>
                </a:solidFill>
                <a:ea typeface="ＭＳ Ｐゴシック" panose="020B0600070205080204" pitchFamily="34" charset="-128"/>
              </a:rPr>
              <a:t>on</a:t>
            </a:r>
            <a:r>
              <a:rPr lang="en-US" altLang="en-US" sz="2000" dirty="0">
                <a:ea typeface="ＭＳ Ｐゴシック" panose="020B0600070205080204" pitchFamily="34" charset="-128"/>
              </a:rPr>
              <a:t> chromosome maintenance genes</a:t>
            </a:r>
          </a:p>
          <a:p>
            <a:pPr lvl="1" eaLnBrk="1" hangingPunct="1">
              <a:lnSpc>
                <a:spcPct val="90000"/>
              </a:lnSpc>
            </a:pPr>
            <a:r>
              <a:rPr lang="en-US" altLang="en-US" sz="2400" u="sng" dirty="0">
                <a:ea typeface="ＭＳ Ｐゴシック" panose="020B0600070205080204" pitchFamily="34" charset="-128"/>
              </a:rPr>
              <a:t>promotes blood vessel growth</a:t>
            </a:r>
            <a:endParaRPr lang="en-US" altLang="en-US" sz="2400" dirty="0">
              <a:ea typeface="ＭＳ Ｐゴシック" panose="020B0600070205080204" pitchFamily="34" charset="-128"/>
            </a:endParaRPr>
          </a:p>
          <a:p>
            <a:pPr lvl="2" eaLnBrk="1" hangingPunct="1">
              <a:lnSpc>
                <a:spcPct val="90000"/>
              </a:lnSpc>
            </a:pPr>
            <a:r>
              <a:rPr lang="en-US" altLang="en-US" sz="2000" dirty="0">
                <a:ea typeface="ＭＳ Ｐゴシック" panose="020B0600070205080204" pitchFamily="34" charset="-128"/>
              </a:rPr>
              <a:t>turn </a:t>
            </a:r>
            <a:r>
              <a:rPr lang="en-US" altLang="en-US" sz="2000" u="sng" dirty="0">
                <a:solidFill>
                  <a:srgbClr val="186813"/>
                </a:solidFill>
                <a:ea typeface="ＭＳ Ｐゴシック" panose="020B0600070205080204" pitchFamily="34" charset="-128"/>
              </a:rPr>
              <a:t>on</a:t>
            </a:r>
            <a:r>
              <a:rPr lang="en-US" altLang="en-US" sz="2000" dirty="0">
                <a:ea typeface="ＭＳ Ｐゴシック" panose="020B0600070205080204" pitchFamily="34" charset="-128"/>
              </a:rPr>
              <a:t> blood vessel growth genes</a:t>
            </a:r>
          </a:p>
          <a:p>
            <a:pPr lvl="1" eaLnBrk="1" hangingPunct="1">
              <a:lnSpc>
                <a:spcPct val="90000"/>
              </a:lnSpc>
            </a:pPr>
            <a:r>
              <a:rPr lang="en-US" altLang="en-US" sz="2400" u="sng" dirty="0">
                <a:ea typeface="ＭＳ Ｐゴシック" panose="020B0600070205080204" pitchFamily="34" charset="-128"/>
              </a:rPr>
              <a:t>overcome anchor &amp; density dependence</a:t>
            </a:r>
            <a:endParaRPr lang="en-US" altLang="en-US" sz="2400" dirty="0">
              <a:ea typeface="ＭＳ Ｐゴシック" panose="020B0600070205080204" pitchFamily="34" charset="-128"/>
            </a:endParaRPr>
          </a:p>
          <a:p>
            <a:pPr lvl="2" eaLnBrk="1" hangingPunct="1">
              <a:lnSpc>
                <a:spcPct val="90000"/>
              </a:lnSpc>
            </a:pPr>
            <a:r>
              <a:rPr lang="en-US" altLang="en-US" sz="2000" dirty="0">
                <a:ea typeface="ＭＳ Ｐゴシック" panose="020B0600070205080204" pitchFamily="34" charset="-128"/>
              </a:rPr>
              <a:t>turn </a:t>
            </a:r>
            <a:r>
              <a:rPr lang="en-US" altLang="en-US" sz="2000" u="sng" dirty="0">
                <a:solidFill>
                  <a:srgbClr val="CC0000"/>
                </a:solidFill>
                <a:ea typeface="ＭＳ Ｐゴシック" panose="020B0600070205080204" pitchFamily="34" charset="-128"/>
              </a:rPr>
              <a:t>off</a:t>
            </a:r>
            <a:r>
              <a:rPr lang="en-US" altLang="en-US" sz="2000" dirty="0">
                <a:ea typeface="ＭＳ Ｐゴシック" panose="020B0600070205080204" pitchFamily="34" charset="-128"/>
              </a:rPr>
              <a:t> touch-sensor gene</a:t>
            </a:r>
          </a:p>
        </p:txBody>
      </p:sp>
      <p:pic>
        <p:nvPicPr>
          <p:cNvPr id="56324" name="Picture 4">
            <a:extLst>
              <a:ext uri="{FF2B5EF4-FFF2-40B4-BE49-F238E27FC236}">
                <a16:creationId xmlns:a16="http://schemas.microsoft.com/office/drawing/2014/main" id="{6684F9E8-3736-4149-B815-0C30A474DD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7844" t="76680" r="4675" b="9599"/>
          <a:stretch>
            <a:fillRect/>
          </a:stretch>
        </p:blipFill>
        <p:spPr bwMode="auto">
          <a:xfrm>
            <a:off x="6791325" y="3060700"/>
            <a:ext cx="2319338"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a:extLst>
              <a:ext uri="{FF2B5EF4-FFF2-40B4-BE49-F238E27FC236}">
                <a16:creationId xmlns:a16="http://schemas.microsoft.com/office/drawing/2014/main" id="{614415B9-6C0C-9B42-B52A-B8F73D44C7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6680" r="51428" b="4440"/>
          <a:stretch>
            <a:fillRect/>
          </a:stretch>
        </p:blipFill>
        <p:spPr bwMode="auto">
          <a:xfrm>
            <a:off x="6704013" y="1905000"/>
            <a:ext cx="240665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681" name="Picture 9" descr="penguinL">
            <a:extLst>
              <a:ext uri="{FF2B5EF4-FFF2-40B4-BE49-F238E27FC236}">
                <a16:creationId xmlns:a16="http://schemas.microsoft.com/office/drawing/2014/main" id="{B157B5B4-36D2-6D47-AB6F-41255779E8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238" y="5467350"/>
            <a:ext cx="12747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82" name="AutoShape 10">
            <a:extLst>
              <a:ext uri="{FF2B5EF4-FFF2-40B4-BE49-F238E27FC236}">
                <a16:creationId xmlns:a16="http://schemas.microsoft.com/office/drawing/2014/main" id="{554570D2-3280-B94C-9A41-EE082B939D5D}"/>
              </a:ext>
            </a:extLst>
          </p:cNvPr>
          <p:cNvSpPr>
            <a:spLocks noChangeArrowheads="1"/>
          </p:cNvSpPr>
          <p:nvPr/>
        </p:nvSpPr>
        <p:spPr bwMode="auto">
          <a:xfrm>
            <a:off x="7138988" y="4079875"/>
            <a:ext cx="1679575" cy="1112838"/>
          </a:xfrm>
          <a:prstGeom prst="wedgeEllipseCallout">
            <a:avLst>
              <a:gd name="adj1" fmla="val 11245"/>
              <a:gd name="adj2" fmla="val 91514"/>
            </a:avLst>
          </a:prstGeom>
          <a:solidFill>
            <a:srgbClr val="FFEA18"/>
          </a:solidFill>
          <a:ln w="38100">
            <a:solidFill>
              <a:srgbClr val="CC0000"/>
            </a:solidFill>
            <a:miter lim="800000"/>
            <a:headEnd/>
            <a:tailEnd/>
          </a:ln>
        </p:spPr>
        <p:txBody>
          <a:bodyPr wrap="none" lIns="0" tIns="0" rIns="0" bIns="0" anchor="ct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It</a:t>
            </a:r>
            <a:r>
              <a:rPr lang="en-US" altLang="en-US" sz="1800" b="1">
                <a:solidFill>
                  <a:srgbClr val="0F116A"/>
                </a:solidFill>
              </a:rPr>
              <a:t>’</a:t>
            </a:r>
            <a:r>
              <a:rPr lang="en-US" altLang="en-US" sz="1800" b="1">
                <a:solidFill>
                  <a:srgbClr val="0F116A"/>
                </a:solidFill>
                <a:latin typeface="Comic Sans MS" panose="030F0902030302020204" pitchFamily="66" charset="0"/>
              </a:rPr>
              <a:t>s like an</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out of control</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car</a:t>
            </a:r>
            <a:r>
              <a:rPr lang="en-US" altLang="en-US" sz="1800" b="1" i="1">
                <a:solidFill>
                  <a:srgbClr val="0F116A"/>
                </a:solidFill>
                <a:latin typeface="Comic Sans MS" panose="030F0902030302020204" pitchFamily="66" charset="0"/>
              </a:rPr>
              <a:t>!</a:t>
            </a:r>
            <a:endParaRPr lang="en-US" altLang="en-US" sz="1600" b="1">
              <a:solidFill>
                <a:srgbClr val="0F116A"/>
              </a:solidFill>
              <a:latin typeface="Comic Sans MS" panose="030F0902030302020204" pitchFamily="66" charset="0"/>
            </a:endParaRPr>
          </a:p>
        </p:txBody>
      </p:sp>
    </p:spTree>
    <p:extLst>
      <p:ext uri="{BB962C8B-B14F-4D97-AF65-F5344CB8AC3E}">
        <p14:creationId xmlns:p14="http://schemas.microsoft.com/office/powerpoint/2010/main" val="4213458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2675">
                                            <p:txEl>
                                              <p:pRg st="1" end="1"/>
                                            </p:txEl>
                                          </p:spTgt>
                                        </p:tgtEl>
                                        <p:attrNameLst>
                                          <p:attrName>style.visibility</p:attrName>
                                        </p:attrNameLst>
                                      </p:cBhvr>
                                      <p:to>
                                        <p:strVal val="visible"/>
                                      </p:to>
                                    </p:set>
                                    <p:anim calcmode="lin" valueType="num">
                                      <p:cBhvr additive="base">
                                        <p:cTn id="7" dur="500" fill="hold"/>
                                        <p:tgtEl>
                                          <p:spTgt spid="41267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267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2675">
                                            <p:txEl>
                                              <p:pRg st="2" end="2"/>
                                            </p:txEl>
                                          </p:spTgt>
                                        </p:tgtEl>
                                        <p:attrNameLst>
                                          <p:attrName>style.visibility</p:attrName>
                                        </p:attrNameLst>
                                      </p:cBhvr>
                                      <p:to>
                                        <p:strVal val="visible"/>
                                      </p:to>
                                    </p:set>
                                    <p:anim calcmode="lin" valueType="num">
                                      <p:cBhvr additive="base">
                                        <p:cTn id="13" dur="500" fill="hold"/>
                                        <p:tgtEl>
                                          <p:spTgt spid="41267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267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2675">
                                            <p:txEl>
                                              <p:pRg st="3" end="3"/>
                                            </p:txEl>
                                          </p:spTgt>
                                        </p:tgtEl>
                                        <p:attrNameLst>
                                          <p:attrName>style.visibility</p:attrName>
                                        </p:attrNameLst>
                                      </p:cBhvr>
                                      <p:to>
                                        <p:strVal val="visible"/>
                                      </p:to>
                                    </p:set>
                                    <p:anim calcmode="lin" valueType="num">
                                      <p:cBhvr additive="base">
                                        <p:cTn id="19" dur="500" fill="hold"/>
                                        <p:tgtEl>
                                          <p:spTgt spid="41267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2675">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2675">
                                            <p:txEl>
                                              <p:pRg st="4" end="4"/>
                                            </p:txEl>
                                          </p:spTgt>
                                        </p:tgtEl>
                                        <p:attrNameLst>
                                          <p:attrName>style.visibility</p:attrName>
                                        </p:attrNameLst>
                                      </p:cBhvr>
                                      <p:to>
                                        <p:strVal val="visible"/>
                                      </p:to>
                                    </p:set>
                                    <p:anim calcmode="lin" valueType="num">
                                      <p:cBhvr additive="base">
                                        <p:cTn id="25" dur="500" fill="hold"/>
                                        <p:tgtEl>
                                          <p:spTgt spid="41267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2675">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2675">
                                            <p:txEl>
                                              <p:pRg st="5" end="5"/>
                                            </p:txEl>
                                          </p:spTgt>
                                        </p:tgtEl>
                                        <p:attrNameLst>
                                          <p:attrName>style.visibility</p:attrName>
                                        </p:attrNameLst>
                                      </p:cBhvr>
                                      <p:to>
                                        <p:strVal val="visible"/>
                                      </p:to>
                                    </p:set>
                                    <p:anim calcmode="lin" valueType="num">
                                      <p:cBhvr additive="base">
                                        <p:cTn id="31" dur="500" fill="hold"/>
                                        <p:tgtEl>
                                          <p:spTgt spid="412675">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12675">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2675">
                                            <p:txEl>
                                              <p:pRg st="6" end="6"/>
                                            </p:txEl>
                                          </p:spTgt>
                                        </p:tgtEl>
                                        <p:attrNameLst>
                                          <p:attrName>style.visibility</p:attrName>
                                        </p:attrNameLst>
                                      </p:cBhvr>
                                      <p:to>
                                        <p:strVal val="visible"/>
                                      </p:to>
                                    </p:set>
                                    <p:anim calcmode="lin" valueType="num">
                                      <p:cBhvr additive="base">
                                        <p:cTn id="37" dur="500" fill="hold"/>
                                        <p:tgtEl>
                                          <p:spTgt spid="412675">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12675">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2675">
                                            <p:txEl>
                                              <p:pRg st="7" end="7"/>
                                            </p:txEl>
                                          </p:spTgt>
                                        </p:tgtEl>
                                        <p:attrNameLst>
                                          <p:attrName>style.visibility</p:attrName>
                                        </p:attrNameLst>
                                      </p:cBhvr>
                                      <p:to>
                                        <p:strVal val="visible"/>
                                      </p:to>
                                    </p:set>
                                    <p:anim calcmode="lin" valueType="num">
                                      <p:cBhvr additive="base">
                                        <p:cTn id="43" dur="500" fill="hold"/>
                                        <p:tgtEl>
                                          <p:spTgt spid="412675">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12675">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12675">
                                            <p:txEl>
                                              <p:pRg st="8" end="8"/>
                                            </p:txEl>
                                          </p:spTgt>
                                        </p:tgtEl>
                                        <p:attrNameLst>
                                          <p:attrName>style.visibility</p:attrName>
                                        </p:attrNameLst>
                                      </p:cBhvr>
                                      <p:to>
                                        <p:strVal val="visible"/>
                                      </p:to>
                                    </p:set>
                                    <p:anim calcmode="lin" valueType="num">
                                      <p:cBhvr additive="base">
                                        <p:cTn id="49" dur="500" fill="hold"/>
                                        <p:tgtEl>
                                          <p:spTgt spid="412675">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12675">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12675">
                                            <p:txEl>
                                              <p:pRg st="9" end="9"/>
                                            </p:txEl>
                                          </p:spTgt>
                                        </p:tgtEl>
                                        <p:attrNameLst>
                                          <p:attrName>style.visibility</p:attrName>
                                        </p:attrNameLst>
                                      </p:cBhvr>
                                      <p:to>
                                        <p:strVal val="visible"/>
                                      </p:to>
                                    </p:set>
                                    <p:anim calcmode="lin" valueType="num">
                                      <p:cBhvr additive="base">
                                        <p:cTn id="55" dur="500" fill="hold"/>
                                        <p:tgtEl>
                                          <p:spTgt spid="412675">
                                            <p:txEl>
                                              <p:pRg st="9" end="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12675">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12675">
                                            <p:txEl>
                                              <p:pRg st="10" end="10"/>
                                            </p:txEl>
                                          </p:spTgt>
                                        </p:tgtEl>
                                        <p:attrNameLst>
                                          <p:attrName>style.visibility</p:attrName>
                                        </p:attrNameLst>
                                      </p:cBhvr>
                                      <p:to>
                                        <p:strVal val="visible"/>
                                      </p:to>
                                    </p:set>
                                    <p:anim calcmode="lin" valueType="num">
                                      <p:cBhvr additive="base">
                                        <p:cTn id="61" dur="500" fill="hold"/>
                                        <p:tgtEl>
                                          <p:spTgt spid="412675">
                                            <p:txEl>
                                              <p:pRg st="10" end="1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12675">
                                            <p:txEl>
                                              <p:pRg st="10" end="1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Whoosh"/>
                                        </p:tgtEl>
                                      </p:cMediaNode>
                                    </p:audio>
                                  </p:sub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12675">
                                            <p:txEl>
                                              <p:pRg st="11" end="11"/>
                                            </p:txEl>
                                          </p:spTgt>
                                        </p:tgtEl>
                                        <p:attrNameLst>
                                          <p:attrName>style.visibility</p:attrName>
                                        </p:attrNameLst>
                                      </p:cBhvr>
                                      <p:to>
                                        <p:strVal val="visible"/>
                                      </p:to>
                                    </p:set>
                                    <p:anim calcmode="lin" valueType="num">
                                      <p:cBhvr additive="base">
                                        <p:cTn id="67" dur="500" fill="hold"/>
                                        <p:tgtEl>
                                          <p:spTgt spid="412675">
                                            <p:txEl>
                                              <p:pRg st="11" end="11"/>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412675">
                                            <p:txEl>
                                              <p:pRg st="11" end="1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3" name="Whoosh"/>
                                        </p:tgtEl>
                                      </p:cMediaNode>
                                    </p:audio>
                                  </p:sub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12675">
                                            <p:txEl>
                                              <p:pRg st="12" end="12"/>
                                            </p:txEl>
                                          </p:spTgt>
                                        </p:tgtEl>
                                        <p:attrNameLst>
                                          <p:attrName>style.visibility</p:attrName>
                                        </p:attrNameLst>
                                      </p:cBhvr>
                                      <p:to>
                                        <p:strVal val="visible"/>
                                      </p:to>
                                    </p:set>
                                    <p:anim calcmode="lin" valueType="num">
                                      <p:cBhvr additive="base">
                                        <p:cTn id="73" dur="500" fill="hold"/>
                                        <p:tgtEl>
                                          <p:spTgt spid="412675">
                                            <p:txEl>
                                              <p:pRg st="12" end="12"/>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412675">
                                            <p:txEl>
                                              <p:pRg st="12" end="1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3" name="Whoosh"/>
                                        </p:tgtEl>
                                      </p:cMediaNode>
                                    </p:audio>
                                  </p:sub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499"/>
                                          </p:stCondLst>
                                        </p:cTn>
                                        <p:tgtEl>
                                          <p:spTgt spid="412681"/>
                                        </p:tgtEl>
                                        <p:attrNameLst>
                                          <p:attrName>style.visibility</p:attrName>
                                        </p:attrNameLst>
                                      </p:cBhvr>
                                      <p:to>
                                        <p:strVal val="visible"/>
                                      </p:to>
                                    </p:set>
                                  </p:childTnLst>
                                </p:cTn>
                              </p:par>
                            </p:childTnLst>
                          </p:cTn>
                        </p:par>
                        <p:par>
                          <p:cTn id="79" fill="hold" nodeType="afterGroup">
                            <p:stCondLst>
                              <p:cond delay="500"/>
                            </p:stCondLst>
                            <p:childTnLst>
                              <p:par>
                                <p:cTn id="80" presetID="22" presetClass="entr" presetSubtype="4" fill="hold" grpId="0" nodeType="afterEffect">
                                  <p:stCondLst>
                                    <p:cond delay="0"/>
                                  </p:stCondLst>
                                  <p:childTnLst>
                                    <p:set>
                                      <p:cBhvr>
                                        <p:cTn id="81" dur="1" fill="hold">
                                          <p:stCondLst>
                                            <p:cond delay="0"/>
                                          </p:stCondLst>
                                        </p:cTn>
                                        <p:tgtEl>
                                          <p:spTgt spid="412682"/>
                                        </p:tgtEl>
                                        <p:attrNameLst>
                                          <p:attrName>style.visibility</p:attrName>
                                        </p:attrNameLst>
                                      </p:cBhvr>
                                      <p:to>
                                        <p:strVal val="visible"/>
                                      </p:to>
                                    </p:set>
                                    <p:animEffect transition="in" filter="wipe(down)">
                                      <p:cBhvr>
                                        <p:cTn id="82" dur="500"/>
                                        <p:tgtEl>
                                          <p:spTgt spid="412682"/>
                                        </p:tgtEl>
                                      </p:cBhvr>
                                    </p:animEffect>
                                  </p:childTnLst>
                                  <p:subTnLst>
                                    <p:audio>
                                      <p:cMediaNode>
                                        <p:cTn display="0" masterRel="sameClick">
                                          <p:stCondLst>
                                            <p:cond evt="begin" delay="0">
                                              <p:tn val="80"/>
                                            </p:cond>
                                          </p:stCondLst>
                                          <p:endCondLst>
                                            <p:cond evt="onStopAudio" delay="0">
                                              <p:tgtEl>
                                                <p:sldTgt/>
                                              </p:tgtEl>
                                            </p:cond>
                                          </p:endCondLst>
                                        </p:cTn>
                                        <p:tgtEl>
                                          <p:sndTgt r:embed="rId4"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5" grpId="0" build="p" autoUpdateAnimBg="0"/>
      <p:bldP spid="412682"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a:extLst>
              <a:ext uri="{FF2B5EF4-FFF2-40B4-BE49-F238E27FC236}">
                <a16:creationId xmlns:a16="http://schemas.microsoft.com/office/drawing/2014/main" id="{D614F827-A9B5-2C47-AF4D-66DBA3CFA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940175"/>
            <a:ext cx="67056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2">
            <a:extLst>
              <a:ext uri="{FF2B5EF4-FFF2-40B4-BE49-F238E27FC236}">
                <a16:creationId xmlns:a16="http://schemas.microsoft.com/office/drawing/2014/main" id="{CCB3C5E9-6381-2E4D-8C5F-5CD4C935F6A9}"/>
              </a:ext>
            </a:extLst>
          </p:cNvPr>
          <p:cNvSpPr>
            <a:spLocks noGrp="1" noChangeArrowheads="1"/>
          </p:cNvSpPr>
          <p:nvPr>
            <p:ph type="title"/>
          </p:nvPr>
        </p:nvSpPr>
        <p:spPr/>
        <p:txBody>
          <a:bodyPr/>
          <a:lstStyle/>
          <a:p>
            <a:pPr eaLnBrk="1" hangingPunct="1"/>
            <a:r>
              <a:rPr lang="en-US" altLang="en-US" dirty="0"/>
              <a:t>What causes these “hits”? </a:t>
            </a:r>
          </a:p>
        </p:txBody>
      </p:sp>
      <p:sp>
        <p:nvSpPr>
          <p:cNvPr id="58372" name="Rectangle 3" descr="Rectangle: Click to edit Master text styles&#13;&#10;Second level&#13;&#10;Third level&#13;&#10;Fourth level&#13;&#10;Fifth level">
            <a:extLst>
              <a:ext uri="{FF2B5EF4-FFF2-40B4-BE49-F238E27FC236}">
                <a16:creationId xmlns:a16="http://schemas.microsoft.com/office/drawing/2014/main" id="{4ECC88B1-4F7B-9847-B54D-F5742D91FA6C}"/>
              </a:ext>
            </a:extLst>
          </p:cNvPr>
          <p:cNvSpPr>
            <a:spLocks noGrp="1" noChangeArrowheads="1"/>
          </p:cNvSpPr>
          <p:nvPr>
            <p:ph type="body" idx="1"/>
          </p:nvPr>
        </p:nvSpPr>
        <p:spPr>
          <a:xfrm>
            <a:off x="838200" y="1371600"/>
            <a:ext cx="7772400" cy="609600"/>
          </a:xfrm>
        </p:spPr>
        <p:txBody>
          <a:bodyPr/>
          <a:lstStyle/>
          <a:p>
            <a:pPr eaLnBrk="1" hangingPunct="1">
              <a:buClrTx/>
            </a:pPr>
            <a:r>
              <a:rPr lang="en-US" altLang="en-US" dirty="0"/>
              <a:t>Mutations in cells can be triggered by</a:t>
            </a:r>
          </a:p>
        </p:txBody>
      </p:sp>
      <p:sp>
        <p:nvSpPr>
          <p:cNvPr id="58373" name="Rectangle 5" descr="Rectangle: Click to edit Master text styles&#13;&#10;Second level&#13;&#10;Third level&#13;&#10;Fourth level&#13;&#10;Fifth level">
            <a:extLst>
              <a:ext uri="{FF2B5EF4-FFF2-40B4-BE49-F238E27FC236}">
                <a16:creationId xmlns:a16="http://schemas.microsoft.com/office/drawing/2014/main" id="{53134C22-F244-EA4B-A7DC-9EAEF9F84C8D}"/>
              </a:ext>
            </a:extLst>
          </p:cNvPr>
          <p:cNvSpPr>
            <a:spLocks noChangeArrowheads="1"/>
          </p:cNvSpPr>
          <p:nvPr/>
        </p:nvSpPr>
        <p:spPr bwMode="auto">
          <a:xfrm>
            <a:off x="838200" y="1981200"/>
            <a:ext cx="3810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61750" indent="-24161750">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lvl="1" algn="l" eaLnBrk="1" hangingPunct="1">
              <a:spcBef>
                <a:spcPct val="20000"/>
              </a:spcBef>
              <a:buSzPct val="60000"/>
              <a:buFont typeface="Wingdings" pitchFamily="2" charset="2"/>
              <a:buChar char="u"/>
            </a:pPr>
            <a:r>
              <a:rPr lang="en-US" altLang="en-US" sz="2400" b="1"/>
              <a:t>UV radiation</a:t>
            </a:r>
          </a:p>
          <a:p>
            <a:pPr lvl="1" algn="l" eaLnBrk="1" hangingPunct="1">
              <a:spcBef>
                <a:spcPct val="20000"/>
              </a:spcBef>
              <a:buSzPct val="60000"/>
              <a:buFont typeface="Wingdings" pitchFamily="2" charset="2"/>
              <a:buChar char="u"/>
            </a:pPr>
            <a:r>
              <a:rPr lang="en-US" altLang="en-US" sz="2400" b="1"/>
              <a:t>chemical exposure</a:t>
            </a:r>
          </a:p>
          <a:p>
            <a:pPr lvl="1" algn="l" eaLnBrk="1" hangingPunct="1">
              <a:spcBef>
                <a:spcPct val="20000"/>
              </a:spcBef>
              <a:buSzPct val="60000"/>
              <a:buFont typeface="Wingdings" pitchFamily="2" charset="2"/>
              <a:buChar char="u"/>
            </a:pPr>
            <a:r>
              <a:rPr lang="en-US" altLang="en-US" sz="2400" b="1"/>
              <a:t>radiation exposure</a:t>
            </a:r>
          </a:p>
          <a:p>
            <a:pPr lvl="1" algn="l" eaLnBrk="1" hangingPunct="1">
              <a:spcBef>
                <a:spcPct val="20000"/>
              </a:spcBef>
              <a:buSzPct val="60000"/>
              <a:buFont typeface="Wingdings" pitchFamily="2" charset="2"/>
              <a:buChar char="u"/>
            </a:pPr>
            <a:r>
              <a:rPr lang="en-US" altLang="en-US" sz="2400" b="1"/>
              <a:t>heat</a:t>
            </a:r>
          </a:p>
        </p:txBody>
      </p:sp>
      <p:sp>
        <p:nvSpPr>
          <p:cNvPr id="58374" name="Rectangle 6" descr="Rectangle: Click to edit Master text styles&#13;&#10;Second level&#13;&#10;Third level&#13;&#10;Fourth level&#13;&#10;Fifth level">
            <a:extLst>
              <a:ext uri="{FF2B5EF4-FFF2-40B4-BE49-F238E27FC236}">
                <a16:creationId xmlns:a16="http://schemas.microsoft.com/office/drawing/2014/main" id="{2C40E394-5339-584B-8205-EA4D7F155BCF}"/>
              </a:ext>
            </a:extLst>
          </p:cNvPr>
          <p:cNvSpPr>
            <a:spLocks noChangeArrowheads="1"/>
          </p:cNvSpPr>
          <p:nvPr/>
        </p:nvSpPr>
        <p:spPr bwMode="auto">
          <a:xfrm>
            <a:off x="4800600" y="1981200"/>
            <a:ext cx="3810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61750" indent="-24161750">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lvl="1" algn="l" eaLnBrk="1" hangingPunct="1">
              <a:spcBef>
                <a:spcPct val="20000"/>
              </a:spcBef>
              <a:buSzPct val="60000"/>
              <a:buFont typeface="Wingdings" pitchFamily="2" charset="2"/>
              <a:buChar char="u"/>
            </a:pPr>
            <a:r>
              <a:rPr lang="en-US" altLang="en-US" sz="2400" b="1"/>
              <a:t>cigarette smoke</a:t>
            </a:r>
          </a:p>
          <a:p>
            <a:pPr lvl="1" algn="l" eaLnBrk="1" hangingPunct="1">
              <a:spcBef>
                <a:spcPct val="20000"/>
              </a:spcBef>
              <a:buSzPct val="60000"/>
              <a:buFont typeface="Wingdings" pitchFamily="2" charset="2"/>
              <a:buChar char="u"/>
            </a:pPr>
            <a:r>
              <a:rPr lang="en-US" altLang="en-US" sz="2400" b="1"/>
              <a:t>pollution</a:t>
            </a:r>
          </a:p>
          <a:p>
            <a:pPr lvl="1" algn="l" eaLnBrk="1" hangingPunct="1">
              <a:spcBef>
                <a:spcPct val="20000"/>
              </a:spcBef>
              <a:buSzPct val="60000"/>
              <a:buFont typeface="Wingdings" pitchFamily="2" charset="2"/>
              <a:buChar char="u"/>
            </a:pPr>
            <a:r>
              <a:rPr lang="en-US" altLang="en-US" sz="2400" b="1"/>
              <a:t>age</a:t>
            </a:r>
          </a:p>
          <a:p>
            <a:pPr lvl="1" algn="l" eaLnBrk="1" hangingPunct="1">
              <a:spcBef>
                <a:spcPct val="20000"/>
              </a:spcBef>
              <a:buSzPct val="60000"/>
              <a:buFont typeface="Wingdings" pitchFamily="2" charset="2"/>
              <a:buChar char="u"/>
            </a:pPr>
            <a:r>
              <a:rPr lang="en-US" altLang="en-US" sz="2400" b="1"/>
              <a:t>genetics</a:t>
            </a:r>
          </a:p>
        </p:txBody>
      </p:sp>
    </p:spTree>
    <p:extLst>
      <p:ext uri="{BB962C8B-B14F-4D97-AF65-F5344CB8AC3E}">
        <p14:creationId xmlns:p14="http://schemas.microsoft.com/office/powerpoint/2010/main" val="22529159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EFD1E984-79BB-694A-83B0-0D5E4487DE18}"/>
              </a:ext>
            </a:extLst>
          </p:cNvPr>
          <p:cNvSpPr>
            <a:spLocks noGrp="1" noChangeArrowheads="1"/>
          </p:cNvSpPr>
          <p:nvPr>
            <p:ph type="title"/>
          </p:nvPr>
        </p:nvSpPr>
        <p:spPr/>
        <p:txBody>
          <a:bodyPr/>
          <a:lstStyle/>
          <a:p>
            <a:pPr eaLnBrk="1" hangingPunct="1"/>
            <a:r>
              <a:rPr lang="en-US" altLang="en-US" dirty="0"/>
              <a:t>Tumors</a:t>
            </a:r>
          </a:p>
        </p:txBody>
      </p:sp>
      <p:sp>
        <p:nvSpPr>
          <p:cNvPr id="420867" name="Rectangle 3" descr="Rectangle: Click to edit Master text styles&#13;&#10;Second level&#13;&#10;Third level&#13;&#10;Fourth level&#13;&#10;Fifth level">
            <a:extLst>
              <a:ext uri="{FF2B5EF4-FFF2-40B4-BE49-F238E27FC236}">
                <a16:creationId xmlns:a16="http://schemas.microsoft.com/office/drawing/2014/main" id="{1332E6E1-B731-7E45-9B3C-60BE9083F110}"/>
              </a:ext>
            </a:extLst>
          </p:cNvPr>
          <p:cNvSpPr>
            <a:spLocks noGrp="1" noChangeArrowheads="1"/>
          </p:cNvSpPr>
          <p:nvPr>
            <p:ph type="body" idx="1"/>
          </p:nvPr>
        </p:nvSpPr>
        <p:spPr>
          <a:xfrm>
            <a:off x="838200" y="1371600"/>
            <a:ext cx="7772400" cy="5105400"/>
          </a:xfrm>
        </p:spPr>
        <p:txBody>
          <a:bodyPr/>
          <a:lstStyle/>
          <a:p>
            <a:pPr eaLnBrk="1" hangingPunct="1">
              <a:lnSpc>
                <a:spcPct val="90000"/>
              </a:lnSpc>
              <a:buClrTx/>
            </a:pPr>
            <a:r>
              <a:rPr lang="en-US" altLang="en-US" dirty="0"/>
              <a:t>Mass of abnormal cells</a:t>
            </a:r>
          </a:p>
          <a:p>
            <a:pPr lvl="1" eaLnBrk="1" hangingPunct="1">
              <a:lnSpc>
                <a:spcPct val="90000"/>
              </a:lnSpc>
            </a:pPr>
            <a:r>
              <a:rPr lang="en-US" altLang="en-US" dirty="0">
                <a:ea typeface="ＭＳ Ｐゴシック" panose="020B0600070205080204" pitchFamily="34" charset="-128"/>
              </a:rPr>
              <a:t>Benign tumor </a:t>
            </a:r>
          </a:p>
          <a:p>
            <a:pPr marL="1085850" lvl="2" eaLnBrk="1" hangingPunct="1">
              <a:lnSpc>
                <a:spcPct val="90000"/>
              </a:lnSpc>
            </a:pPr>
            <a:r>
              <a:rPr lang="en-US" altLang="en-US" dirty="0">
                <a:ea typeface="ＭＳ Ｐゴシック" panose="020B0600070205080204" pitchFamily="34" charset="-128"/>
              </a:rPr>
              <a:t>abnormal cells remain at original site as a lump </a:t>
            </a:r>
          </a:p>
          <a:p>
            <a:pPr marL="1428750" lvl="3" eaLnBrk="1" hangingPunct="1">
              <a:lnSpc>
                <a:spcPct val="90000"/>
              </a:lnSpc>
            </a:pPr>
            <a:r>
              <a:rPr lang="en-US" altLang="en-US" dirty="0">
                <a:solidFill>
                  <a:srgbClr val="0F116A"/>
                </a:solidFill>
                <a:ea typeface="ＭＳ Ｐゴシック" panose="020B0600070205080204" pitchFamily="34" charset="-128"/>
              </a:rPr>
              <a:t>p53 has halted cell divisions</a:t>
            </a:r>
            <a:endParaRPr lang="en-US" altLang="en-US" dirty="0">
              <a:ea typeface="ＭＳ Ｐゴシック" panose="020B0600070205080204" pitchFamily="34" charset="-128"/>
            </a:endParaRPr>
          </a:p>
          <a:p>
            <a:pPr marL="1085850" lvl="2" eaLnBrk="1" hangingPunct="1">
              <a:lnSpc>
                <a:spcPct val="90000"/>
              </a:lnSpc>
            </a:pPr>
            <a:r>
              <a:rPr lang="en-US" altLang="en-US" dirty="0">
                <a:ea typeface="ＭＳ Ｐゴシック" panose="020B0600070205080204" pitchFamily="34" charset="-128"/>
              </a:rPr>
              <a:t>most do not cause serious problems &amp;</a:t>
            </a:r>
            <a:br>
              <a:rPr lang="en-US" altLang="en-US" dirty="0">
                <a:ea typeface="ＭＳ Ｐゴシック" panose="020B0600070205080204" pitchFamily="34" charset="-128"/>
              </a:rPr>
            </a:br>
            <a:r>
              <a:rPr lang="en-US" altLang="en-US" dirty="0">
                <a:ea typeface="ＭＳ Ｐゴシック" panose="020B0600070205080204" pitchFamily="34" charset="-128"/>
              </a:rPr>
              <a:t>can be removed by surgery</a:t>
            </a:r>
          </a:p>
          <a:p>
            <a:pPr lvl="1" eaLnBrk="1" hangingPunct="1">
              <a:lnSpc>
                <a:spcPct val="90000"/>
              </a:lnSpc>
            </a:pPr>
            <a:r>
              <a:rPr lang="en-US" altLang="en-US" dirty="0">
                <a:ea typeface="ＭＳ Ｐゴシック" panose="020B0600070205080204" pitchFamily="34" charset="-128"/>
              </a:rPr>
              <a:t>Malignant tumors</a:t>
            </a:r>
          </a:p>
          <a:p>
            <a:pPr marL="1085850" lvl="2" eaLnBrk="1" hangingPunct="1">
              <a:lnSpc>
                <a:spcPct val="90000"/>
              </a:lnSpc>
            </a:pPr>
            <a:r>
              <a:rPr lang="en-US" altLang="en-US" dirty="0">
                <a:ea typeface="ＭＳ Ｐゴシック" panose="020B0600070205080204" pitchFamily="34" charset="-128"/>
              </a:rPr>
              <a:t>cells leave original site</a:t>
            </a:r>
          </a:p>
          <a:p>
            <a:pPr marL="1428750" lvl="3" eaLnBrk="1" hangingPunct="1">
              <a:lnSpc>
                <a:spcPct val="90000"/>
              </a:lnSpc>
            </a:pPr>
            <a:r>
              <a:rPr lang="en-US" altLang="en-US" dirty="0">
                <a:solidFill>
                  <a:srgbClr val="0F116A"/>
                </a:solidFill>
                <a:ea typeface="ＭＳ Ｐゴシック" panose="020B0600070205080204" pitchFamily="34" charset="-128"/>
              </a:rPr>
              <a:t>lose attachment to nearby cells </a:t>
            </a:r>
          </a:p>
          <a:p>
            <a:pPr marL="1428750" lvl="3" eaLnBrk="1" hangingPunct="1">
              <a:lnSpc>
                <a:spcPct val="90000"/>
              </a:lnSpc>
            </a:pPr>
            <a:r>
              <a:rPr lang="en-US" altLang="en-US" dirty="0">
                <a:solidFill>
                  <a:srgbClr val="0F116A"/>
                </a:solidFill>
                <a:ea typeface="ＭＳ Ｐゴシック" panose="020B0600070205080204" pitchFamily="34" charset="-128"/>
              </a:rPr>
              <a:t>carried by blood &amp; lymph system to other tissues</a:t>
            </a:r>
          </a:p>
          <a:p>
            <a:pPr marL="1428750" lvl="3" eaLnBrk="1" hangingPunct="1">
              <a:lnSpc>
                <a:spcPct val="90000"/>
              </a:lnSpc>
            </a:pPr>
            <a:r>
              <a:rPr lang="en-US" altLang="en-US" dirty="0">
                <a:solidFill>
                  <a:srgbClr val="0F116A"/>
                </a:solidFill>
                <a:ea typeface="ＭＳ Ｐゴシック" panose="020B0600070205080204" pitchFamily="34" charset="-128"/>
              </a:rPr>
              <a:t>start more tumors =</a:t>
            </a:r>
            <a:r>
              <a:rPr lang="en-US" altLang="en-US" dirty="0">
                <a:ea typeface="ＭＳ Ｐゴシック" panose="020B0600070205080204" pitchFamily="34" charset="-128"/>
              </a:rPr>
              <a:t> </a:t>
            </a:r>
            <a:r>
              <a:rPr lang="en-US" altLang="en-US" u="sng" dirty="0">
                <a:solidFill>
                  <a:srgbClr val="CC0000"/>
                </a:solidFill>
                <a:ea typeface="ＭＳ Ｐゴシック" panose="020B0600070205080204" pitchFamily="34" charset="-128"/>
              </a:rPr>
              <a:t>metastasis</a:t>
            </a:r>
            <a:endParaRPr lang="en-US" altLang="en-US" dirty="0">
              <a:ea typeface="ＭＳ Ｐゴシック" panose="020B0600070205080204" pitchFamily="34" charset="-128"/>
            </a:endParaRPr>
          </a:p>
          <a:p>
            <a:pPr marL="1085850" lvl="2" eaLnBrk="1" hangingPunct="1">
              <a:lnSpc>
                <a:spcPct val="90000"/>
              </a:lnSpc>
            </a:pPr>
            <a:r>
              <a:rPr lang="en-US" altLang="en-US" dirty="0">
                <a:ea typeface="ＭＳ Ｐゴシック" panose="020B0600070205080204" pitchFamily="34" charset="-128"/>
              </a:rPr>
              <a:t>impair functions of organs throughout body</a:t>
            </a:r>
          </a:p>
        </p:txBody>
      </p:sp>
    </p:spTree>
    <p:extLst>
      <p:ext uri="{BB962C8B-B14F-4D97-AF65-F5344CB8AC3E}">
        <p14:creationId xmlns:p14="http://schemas.microsoft.com/office/powerpoint/2010/main" val="3124978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20867">
                                            <p:txEl>
                                              <p:pRg st="2" end="2"/>
                                            </p:txEl>
                                          </p:spTgt>
                                        </p:tgtEl>
                                        <p:attrNameLst>
                                          <p:attrName>style.visibility</p:attrName>
                                        </p:attrNameLst>
                                      </p:cBhvr>
                                      <p:to>
                                        <p:strVal val="visible"/>
                                      </p:to>
                                    </p:set>
                                    <p:anim calcmode="lin" valueType="num">
                                      <p:cBhvr additive="base">
                                        <p:cTn id="7" dur="500" fill="hold"/>
                                        <p:tgtEl>
                                          <p:spTgt spid="420867">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2086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20867">
                                            <p:txEl>
                                              <p:pRg st="3" end="3"/>
                                            </p:txEl>
                                          </p:spTgt>
                                        </p:tgtEl>
                                        <p:attrNameLst>
                                          <p:attrName>style.visibility</p:attrName>
                                        </p:attrNameLst>
                                      </p:cBhvr>
                                      <p:to>
                                        <p:strVal val="visible"/>
                                      </p:to>
                                    </p:set>
                                    <p:anim calcmode="lin" valueType="num">
                                      <p:cBhvr additive="base">
                                        <p:cTn id="13" dur="500" fill="hold"/>
                                        <p:tgtEl>
                                          <p:spTgt spid="420867">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2086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20867">
                                            <p:txEl>
                                              <p:pRg st="4" end="4"/>
                                            </p:txEl>
                                          </p:spTgt>
                                        </p:tgtEl>
                                        <p:attrNameLst>
                                          <p:attrName>style.visibility</p:attrName>
                                        </p:attrNameLst>
                                      </p:cBhvr>
                                      <p:to>
                                        <p:strVal val="visible"/>
                                      </p:to>
                                    </p:set>
                                    <p:anim calcmode="lin" valueType="num">
                                      <p:cBhvr additive="base">
                                        <p:cTn id="19" dur="500" fill="hold"/>
                                        <p:tgtEl>
                                          <p:spTgt spid="420867">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2086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20867">
                                            <p:txEl>
                                              <p:pRg st="6" end="6"/>
                                            </p:txEl>
                                          </p:spTgt>
                                        </p:tgtEl>
                                        <p:attrNameLst>
                                          <p:attrName>style.visibility</p:attrName>
                                        </p:attrNameLst>
                                      </p:cBhvr>
                                      <p:to>
                                        <p:strVal val="visible"/>
                                      </p:to>
                                    </p:set>
                                    <p:anim calcmode="lin" valueType="num">
                                      <p:cBhvr additive="base">
                                        <p:cTn id="25" dur="500" fill="hold"/>
                                        <p:tgtEl>
                                          <p:spTgt spid="420867">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20867">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20867">
                                            <p:txEl>
                                              <p:pRg st="7" end="7"/>
                                            </p:txEl>
                                          </p:spTgt>
                                        </p:tgtEl>
                                        <p:attrNameLst>
                                          <p:attrName>style.visibility</p:attrName>
                                        </p:attrNameLst>
                                      </p:cBhvr>
                                      <p:to>
                                        <p:strVal val="visible"/>
                                      </p:to>
                                    </p:set>
                                    <p:anim calcmode="lin" valueType="num">
                                      <p:cBhvr additive="base">
                                        <p:cTn id="31" dur="500" fill="hold"/>
                                        <p:tgtEl>
                                          <p:spTgt spid="420867">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20867">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20867">
                                            <p:txEl>
                                              <p:pRg st="8" end="8"/>
                                            </p:txEl>
                                          </p:spTgt>
                                        </p:tgtEl>
                                        <p:attrNameLst>
                                          <p:attrName>style.visibility</p:attrName>
                                        </p:attrNameLst>
                                      </p:cBhvr>
                                      <p:to>
                                        <p:strVal val="visible"/>
                                      </p:to>
                                    </p:set>
                                    <p:anim calcmode="lin" valueType="num">
                                      <p:cBhvr additive="base">
                                        <p:cTn id="37" dur="500" fill="hold"/>
                                        <p:tgtEl>
                                          <p:spTgt spid="420867">
                                            <p:txEl>
                                              <p:pRg st="8" end="8"/>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20867">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20867">
                                            <p:txEl>
                                              <p:pRg st="9" end="9"/>
                                            </p:txEl>
                                          </p:spTgt>
                                        </p:tgtEl>
                                        <p:attrNameLst>
                                          <p:attrName>style.visibility</p:attrName>
                                        </p:attrNameLst>
                                      </p:cBhvr>
                                      <p:to>
                                        <p:strVal val="visible"/>
                                      </p:to>
                                    </p:set>
                                    <p:anim calcmode="lin" valueType="num">
                                      <p:cBhvr additive="base">
                                        <p:cTn id="43" dur="500" fill="hold"/>
                                        <p:tgtEl>
                                          <p:spTgt spid="420867">
                                            <p:txEl>
                                              <p:pRg st="9" end="9"/>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20867">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20867">
                                            <p:txEl>
                                              <p:pRg st="10" end="10"/>
                                            </p:txEl>
                                          </p:spTgt>
                                        </p:tgtEl>
                                        <p:attrNameLst>
                                          <p:attrName>style.visibility</p:attrName>
                                        </p:attrNameLst>
                                      </p:cBhvr>
                                      <p:to>
                                        <p:strVal val="visible"/>
                                      </p:to>
                                    </p:set>
                                    <p:anim calcmode="lin" valueType="num">
                                      <p:cBhvr additive="base">
                                        <p:cTn id="49" dur="500" fill="hold"/>
                                        <p:tgtEl>
                                          <p:spTgt spid="420867">
                                            <p:txEl>
                                              <p:pRg st="10" end="10"/>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20867">
                                            <p:txEl>
                                              <p:pRg st="10" end="1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867"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3E579419-3335-E143-BC99-DDD59E6C1D78}"/>
              </a:ext>
            </a:extLst>
          </p:cNvPr>
          <p:cNvSpPr>
            <a:spLocks noGrp="1" noChangeArrowheads="1"/>
          </p:cNvSpPr>
          <p:nvPr>
            <p:ph type="title"/>
          </p:nvPr>
        </p:nvSpPr>
        <p:spPr/>
        <p:txBody>
          <a:bodyPr/>
          <a:lstStyle/>
          <a:p>
            <a:pPr eaLnBrk="1" hangingPunct="1"/>
            <a:r>
              <a:rPr lang="en-US" altLang="en-US" dirty="0"/>
              <a:t>Traditional treatments for cancers</a:t>
            </a:r>
          </a:p>
        </p:txBody>
      </p:sp>
      <p:sp>
        <p:nvSpPr>
          <p:cNvPr id="424963" name="Rectangle 3" descr="Rectangle: Click to edit Master text styles&#13;&#10;Second level&#13;&#10;Third level&#13;&#10;Fourth level&#13;&#10;Fifth level">
            <a:extLst>
              <a:ext uri="{FF2B5EF4-FFF2-40B4-BE49-F238E27FC236}">
                <a16:creationId xmlns:a16="http://schemas.microsoft.com/office/drawing/2014/main" id="{CDE8F1E7-2D4E-6948-B8B9-B7A01D01F80A}"/>
              </a:ext>
            </a:extLst>
          </p:cNvPr>
          <p:cNvSpPr>
            <a:spLocks noGrp="1" noChangeArrowheads="1"/>
          </p:cNvSpPr>
          <p:nvPr>
            <p:ph type="body" idx="1"/>
          </p:nvPr>
        </p:nvSpPr>
        <p:spPr>
          <a:xfrm>
            <a:off x="838200" y="1371600"/>
            <a:ext cx="7772400" cy="2270125"/>
          </a:xfrm>
        </p:spPr>
        <p:txBody>
          <a:bodyPr/>
          <a:lstStyle/>
          <a:p>
            <a:pPr eaLnBrk="1" hangingPunct="1">
              <a:lnSpc>
                <a:spcPct val="90000"/>
              </a:lnSpc>
            </a:pPr>
            <a:r>
              <a:rPr lang="en-US" altLang="en-US" sz="2200" dirty="0"/>
              <a:t>Treatments target rapidly dividing cells</a:t>
            </a:r>
          </a:p>
          <a:p>
            <a:pPr lvl="1" eaLnBrk="1" hangingPunct="1">
              <a:lnSpc>
                <a:spcPct val="90000"/>
              </a:lnSpc>
              <a:buClrTx/>
            </a:pPr>
            <a:r>
              <a:rPr lang="en-US" altLang="en-US" sz="2000" dirty="0">
                <a:ea typeface="ＭＳ Ｐゴシック" panose="020B0600070205080204" pitchFamily="34" charset="-128"/>
              </a:rPr>
              <a:t>high-energy radiation </a:t>
            </a:r>
          </a:p>
          <a:p>
            <a:pPr lvl="2" eaLnBrk="1" hangingPunct="1">
              <a:lnSpc>
                <a:spcPct val="90000"/>
              </a:lnSpc>
            </a:pPr>
            <a:r>
              <a:rPr lang="en-US" altLang="en-US" sz="1800" dirty="0">
                <a:ea typeface="ＭＳ Ｐゴシック" panose="020B0600070205080204" pitchFamily="34" charset="-128"/>
              </a:rPr>
              <a:t>kills rapidly dividing cells</a:t>
            </a:r>
          </a:p>
          <a:p>
            <a:pPr lvl="1" eaLnBrk="1" hangingPunct="1">
              <a:lnSpc>
                <a:spcPct val="90000"/>
              </a:lnSpc>
              <a:buClrTx/>
            </a:pPr>
            <a:r>
              <a:rPr lang="en-US" altLang="en-US" sz="2000" dirty="0">
                <a:ea typeface="ＭＳ Ｐゴシック" panose="020B0600070205080204" pitchFamily="34" charset="-128"/>
              </a:rPr>
              <a:t>chemotherapy</a:t>
            </a:r>
          </a:p>
          <a:p>
            <a:pPr lvl="2" eaLnBrk="1" hangingPunct="1">
              <a:lnSpc>
                <a:spcPct val="90000"/>
              </a:lnSpc>
            </a:pPr>
            <a:r>
              <a:rPr lang="en-US" altLang="en-US" sz="1800" dirty="0">
                <a:ea typeface="ＭＳ Ｐゴシック" panose="020B0600070205080204" pitchFamily="34" charset="-128"/>
              </a:rPr>
              <a:t>stop DNA replication</a:t>
            </a:r>
          </a:p>
          <a:p>
            <a:pPr lvl="2" eaLnBrk="1" hangingPunct="1">
              <a:lnSpc>
                <a:spcPct val="90000"/>
              </a:lnSpc>
            </a:pPr>
            <a:r>
              <a:rPr lang="en-US" altLang="en-US" sz="1800" dirty="0">
                <a:ea typeface="ＭＳ Ｐゴシック" panose="020B0600070205080204" pitchFamily="34" charset="-128"/>
              </a:rPr>
              <a:t>stop mitosis &amp; cytokinesis</a:t>
            </a:r>
          </a:p>
          <a:p>
            <a:pPr lvl="2" eaLnBrk="1" hangingPunct="1">
              <a:lnSpc>
                <a:spcPct val="90000"/>
              </a:lnSpc>
            </a:pPr>
            <a:r>
              <a:rPr lang="en-US" altLang="en-US" sz="1800" dirty="0">
                <a:ea typeface="ＭＳ Ｐゴシック" panose="020B0600070205080204" pitchFamily="34" charset="-128"/>
              </a:rPr>
              <a:t>stop blood vessel growth</a:t>
            </a:r>
          </a:p>
        </p:txBody>
      </p:sp>
      <p:pic>
        <p:nvPicPr>
          <p:cNvPr id="62468" name="Picture 5">
            <a:extLst>
              <a:ext uri="{FF2B5EF4-FFF2-40B4-BE49-F238E27FC236}">
                <a16:creationId xmlns:a16="http://schemas.microsoft.com/office/drawing/2014/main" id="{6A2F51A6-6B85-4542-8434-345D53A1C6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 y="3654425"/>
            <a:ext cx="320040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8">
            <a:extLst>
              <a:ext uri="{FF2B5EF4-FFF2-40B4-BE49-F238E27FC236}">
                <a16:creationId xmlns:a16="http://schemas.microsoft.com/office/drawing/2014/main" id="{BAA6ADB8-D774-204A-A865-2CF580C568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4238" y="3605213"/>
            <a:ext cx="2738437"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9">
            <a:extLst>
              <a:ext uri="{FF2B5EF4-FFF2-40B4-BE49-F238E27FC236}">
                <a16:creationId xmlns:a16="http://schemas.microsoft.com/office/drawing/2014/main" id="{A5EE6754-57B6-E545-B17D-3E40864041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5320"/>
          <a:stretch>
            <a:fillRect/>
          </a:stretch>
        </p:blipFill>
        <p:spPr bwMode="auto">
          <a:xfrm>
            <a:off x="6408738" y="3495675"/>
            <a:ext cx="2600325"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84804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24963">
                                            <p:txEl>
                                              <p:pRg st="1" end="1"/>
                                            </p:txEl>
                                          </p:spTgt>
                                        </p:tgtEl>
                                        <p:attrNameLst>
                                          <p:attrName>style.visibility</p:attrName>
                                        </p:attrNameLst>
                                      </p:cBhvr>
                                      <p:to>
                                        <p:strVal val="visible"/>
                                      </p:to>
                                    </p:set>
                                    <p:anim calcmode="lin" valueType="num">
                                      <p:cBhvr additive="base">
                                        <p:cTn id="7" dur="500" fill="hold"/>
                                        <p:tgtEl>
                                          <p:spTgt spid="42496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2496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24963">
                                            <p:txEl>
                                              <p:pRg st="2" end="2"/>
                                            </p:txEl>
                                          </p:spTgt>
                                        </p:tgtEl>
                                        <p:attrNameLst>
                                          <p:attrName>style.visibility</p:attrName>
                                        </p:attrNameLst>
                                      </p:cBhvr>
                                      <p:to>
                                        <p:strVal val="visible"/>
                                      </p:to>
                                    </p:set>
                                    <p:anim calcmode="lin" valueType="num">
                                      <p:cBhvr additive="base">
                                        <p:cTn id="13" dur="500" fill="hold"/>
                                        <p:tgtEl>
                                          <p:spTgt spid="42496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2496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24963">
                                            <p:txEl>
                                              <p:pRg st="3" end="3"/>
                                            </p:txEl>
                                          </p:spTgt>
                                        </p:tgtEl>
                                        <p:attrNameLst>
                                          <p:attrName>style.visibility</p:attrName>
                                        </p:attrNameLst>
                                      </p:cBhvr>
                                      <p:to>
                                        <p:strVal val="visible"/>
                                      </p:to>
                                    </p:set>
                                    <p:anim calcmode="lin" valueType="num">
                                      <p:cBhvr additive="base">
                                        <p:cTn id="19" dur="500" fill="hold"/>
                                        <p:tgtEl>
                                          <p:spTgt spid="42496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2496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24963">
                                            <p:txEl>
                                              <p:pRg st="4" end="4"/>
                                            </p:txEl>
                                          </p:spTgt>
                                        </p:tgtEl>
                                        <p:attrNameLst>
                                          <p:attrName>style.visibility</p:attrName>
                                        </p:attrNameLst>
                                      </p:cBhvr>
                                      <p:to>
                                        <p:strVal val="visible"/>
                                      </p:to>
                                    </p:set>
                                    <p:anim calcmode="lin" valueType="num">
                                      <p:cBhvr additive="base">
                                        <p:cTn id="25" dur="500" fill="hold"/>
                                        <p:tgtEl>
                                          <p:spTgt spid="42496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2496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24963">
                                            <p:txEl>
                                              <p:pRg st="5" end="5"/>
                                            </p:txEl>
                                          </p:spTgt>
                                        </p:tgtEl>
                                        <p:attrNameLst>
                                          <p:attrName>style.visibility</p:attrName>
                                        </p:attrNameLst>
                                      </p:cBhvr>
                                      <p:to>
                                        <p:strVal val="visible"/>
                                      </p:to>
                                    </p:set>
                                    <p:anim calcmode="lin" valueType="num">
                                      <p:cBhvr additive="base">
                                        <p:cTn id="31" dur="500" fill="hold"/>
                                        <p:tgtEl>
                                          <p:spTgt spid="42496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24963">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24963">
                                            <p:txEl>
                                              <p:pRg st="6" end="6"/>
                                            </p:txEl>
                                          </p:spTgt>
                                        </p:tgtEl>
                                        <p:attrNameLst>
                                          <p:attrName>style.visibility</p:attrName>
                                        </p:attrNameLst>
                                      </p:cBhvr>
                                      <p:to>
                                        <p:strVal val="visible"/>
                                      </p:to>
                                    </p:set>
                                    <p:anim calcmode="lin" valueType="num">
                                      <p:cBhvr additive="base">
                                        <p:cTn id="37" dur="500" fill="hold"/>
                                        <p:tgtEl>
                                          <p:spTgt spid="42496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24963">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63"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D5CC754C-F2AD-EC4B-97A4-DC1C74D7FBED}"/>
              </a:ext>
            </a:extLst>
          </p:cNvPr>
          <p:cNvSpPr>
            <a:spLocks noGrp="1" noChangeArrowheads="1"/>
          </p:cNvSpPr>
          <p:nvPr>
            <p:ph type="title"/>
          </p:nvPr>
        </p:nvSpPr>
        <p:spPr/>
        <p:txBody>
          <a:bodyPr/>
          <a:lstStyle/>
          <a:p>
            <a:pPr eaLnBrk="1" hangingPunct="1"/>
            <a:r>
              <a:rPr lang="en-US" altLang="en-US" dirty="0"/>
              <a:t>New “miracle drugs”</a:t>
            </a:r>
          </a:p>
        </p:txBody>
      </p:sp>
      <p:sp>
        <p:nvSpPr>
          <p:cNvPr id="64515" name="Rectangle 3" descr="Rectangle: Click to edit Master text styles&#13;&#10;Second level&#13;&#10;Third level&#13;&#10;Fourth level&#13;&#10;Fifth level">
            <a:extLst>
              <a:ext uri="{FF2B5EF4-FFF2-40B4-BE49-F238E27FC236}">
                <a16:creationId xmlns:a16="http://schemas.microsoft.com/office/drawing/2014/main" id="{4F72186D-7811-2541-954D-945C898CB7E5}"/>
              </a:ext>
            </a:extLst>
          </p:cNvPr>
          <p:cNvSpPr>
            <a:spLocks noGrp="1" noChangeArrowheads="1"/>
          </p:cNvSpPr>
          <p:nvPr>
            <p:ph type="body" idx="1"/>
          </p:nvPr>
        </p:nvSpPr>
        <p:spPr>
          <a:xfrm>
            <a:off x="609600" y="1371600"/>
            <a:ext cx="8335963" cy="3048000"/>
          </a:xfrm>
        </p:spPr>
        <p:txBody>
          <a:bodyPr/>
          <a:lstStyle/>
          <a:p>
            <a:pPr eaLnBrk="1" hangingPunct="1"/>
            <a:r>
              <a:rPr lang="en-US" altLang="en-US" dirty="0"/>
              <a:t>Drugs targeting proteins (enzymes) found only in cancer cells</a:t>
            </a:r>
          </a:p>
          <a:p>
            <a:pPr lvl="1" eaLnBrk="1" hangingPunct="1"/>
            <a:r>
              <a:rPr lang="en-US" altLang="en-US" dirty="0">
                <a:ea typeface="ＭＳ Ｐゴシック" panose="020B0600070205080204" pitchFamily="34" charset="-128"/>
              </a:rPr>
              <a:t>Gleevec</a:t>
            </a:r>
          </a:p>
          <a:p>
            <a:pPr marL="1085850" lvl="2" eaLnBrk="1" hangingPunct="1"/>
            <a:r>
              <a:rPr lang="en-US" altLang="en-US" dirty="0">
                <a:ea typeface="ＭＳ Ｐゴシック" panose="020B0600070205080204" pitchFamily="34" charset="-128"/>
              </a:rPr>
              <a:t>treatment for adult leukemia (CML)</a:t>
            </a:r>
            <a:br>
              <a:rPr lang="en-US" altLang="en-US" dirty="0">
                <a:ea typeface="ＭＳ Ｐゴシック" panose="020B0600070205080204" pitchFamily="34" charset="-128"/>
              </a:rPr>
            </a:br>
            <a:r>
              <a:rPr lang="en-US" altLang="en-US" dirty="0">
                <a:ea typeface="ＭＳ Ｐゴシック" panose="020B0600070205080204" pitchFamily="34" charset="-128"/>
              </a:rPr>
              <a:t>&amp; stomach cancer (GIST)</a:t>
            </a:r>
          </a:p>
          <a:p>
            <a:pPr marL="1085850" lvl="2" eaLnBrk="1" hangingPunct="1"/>
            <a:r>
              <a:rPr lang="en-US" altLang="en-US" dirty="0">
                <a:ea typeface="ＭＳ Ｐゴシック" panose="020B0600070205080204" pitchFamily="34" charset="-128"/>
              </a:rPr>
              <a:t>1st successful drug targeting only cancer cells </a:t>
            </a:r>
          </a:p>
        </p:txBody>
      </p:sp>
      <p:pic>
        <p:nvPicPr>
          <p:cNvPr id="64516" name="Picture 6">
            <a:extLst>
              <a:ext uri="{FF2B5EF4-FFF2-40B4-BE49-F238E27FC236}">
                <a16:creationId xmlns:a16="http://schemas.microsoft.com/office/drawing/2014/main" id="{10D926FF-5A57-A740-94BD-66757F0DE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273"/>
          <a:stretch>
            <a:fillRect/>
          </a:stretch>
        </p:blipFill>
        <p:spPr bwMode="auto">
          <a:xfrm>
            <a:off x="3133725" y="4152900"/>
            <a:ext cx="1916113"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8">
            <a:extLst>
              <a:ext uri="{FF2B5EF4-FFF2-40B4-BE49-F238E27FC236}">
                <a16:creationId xmlns:a16="http://schemas.microsoft.com/office/drawing/2014/main" id="{EE8AF12F-4720-D547-85FF-FAAD7D8B02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13" y="5607050"/>
            <a:ext cx="3352800"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Rectangle 9">
            <a:extLst>
              <a:ext uri="{FF2B5EF4-FFF2-40B4-BE49-F238E27FC236}">
                <a16:creationId xmlns:a16="http://schemas.microsoft.com/office/drawing/2014/main" id="{801CF643-B615-EF40-9E5E-3EB1D57D135E}"/>
              </a:ext>
            </a:extLst>
          </p:cNvPr>
          <p:cNvSpPr>
            <a:spLocks noChangeArrowheads="1"/>
          </p:cNvSpPr>
          <p:nvPr/>
        </p:nvSpPr>
        <p:spPr bwMode="auto">
          <a:xfrm>
            <a:off x="3529013" y="5703888"/>
            <a:ext cx="137953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F116A"/>
                </a:solidFill>
              </a:rPr>
              <a:t>Novartes</a:t>
            </a:r>
          </a:p>
        </p:txBody>
      </p:sp>
      <p:pic>
        <p:nvPicPr>
          <p:cNvPr id="64519" name="Picture 10">
            <a:extLst>
              <a:ext uri="{FF2B5EF4-FFF2-40B4-BE49-F238E27FC236}">
                <a16:creationId xmlns:a16="http://schemas.microsoft.com/office/drawing/2014/main" id="{7ACB322F-B4F2-A842-BCA7-AD4BD4559D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819" b="13333"/>
          <a:stretch>
            <a:fillRect/>
          </a:stretch>
        </p:blipFill>
        <p:spPr bwMode="auto">
          <a:xfrm>
            <a:off x="5170488" y="4198938"/>
            <a:ext cx="3865562"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Rectangle 11">
            <a:extLst>
              <a:ext uri="{FF2B5EF4-FFF2-40B4-BE49-F238E27FC236}">
                <a16:creationId xmlns:a16="http://schemas.microsoft.com/office/drawing/2014/main" id="{B2E35344-C9D3-944F-8BC7-F45367135CBD}"/>
              </a:ext>
            </a:extLst>
          </p:cNvPr>
          <p:cNvSpPr>
            <a:spLocks noChangeArrowheads="1"/>
          </p:cNvSpPr>
          <p:nvPr/>
        </p:nvSpPr>
        <p:spPr bwMode="auto">
          <a:xfrm>
            <a:off x="5432425" y="4760913"/>
            <a:ext cx="76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z="1200" b="1">
                <a:solidFill>
                  <a:srgbClr val="000000"/>
                </a:solidFill>
              </a:rPr>
              <a:t>without</a:t>
            </a:r>
            <a:br>
              <a:rPr lang="en-US" altLang="en-US" sz="1200" b="1">
                <a:solidFill>
                  <a:srgbClr val="000000"/>
                </a:solidFill>
              </a:rPr>
            </a:br>
            <a:r>
              <a:rPr lang="en-US" altLang="en-US" sz="1200" b="1">
                <a:solidFill>
                  <a:srgbClr val="000000"/>
                </a:solidFill>
              </a:rPr>
              <a:t>Gleevec</a:t>
            </a:r>
          </a:p>
        </p:txBody>
      </p:sp>
      <p:sp>
        <p:nvSpPr>
          <p:cNvPr id="64521" name="Rectangle 12">
            <a:extLst>
              <a:ext uri="{FF2B5EF4-FFF2-40B4-BE49-F238E27FC236}">
                <a16:creationId xmlns:a16="http://schemas.microsoft.com/office/drawing/2014/main" id="{CFD345D4-0C18-9045-BF68-4BBE691AF15C}"/>
              </a:ext>
            </a:extLst>
          </p:cNvPr>
          <p:cNvSpPr>
            <a:spLocks noChangeArrowheads="1"/>
          </p:cNvSpPr>
          <p:nvPr/>
        </p:nvSpPr>
        <p:spPr bwMode="auto">
          <a:xfrm>
            <a:off x="7543800" y="4760913"/>
            <a:ext cx="76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z="1200" b="1">
                <a:solidFill>
                  <a:srgbClr val="000000"/>
                </a:solidFill>
              </a:rPr>
              <a:t>with</a:t>
            </a:r>
            <a:br>
              <a:rPr lang="en-US" altLang="en-US" sz="1200" b="1">
                <a:solidFill>
                  <a:srgbClr val="000000"/>
                </a:solidFill>
              </a:rPr>
            </a:br>
            <a:r>
              <a:rPr lang="en-US" altLang="en-US" sz="1200" b="1">
                <a:solidFill>
                  <a:srgbClr val="000000"/>
                </a:solidFill>
              </a:rPr>
              <a:t>Gleevec</a:t>
            </a:r>
          </a:p>
        </p:txBody>
      </p:sp>
    </p:spTree>
    <p:extLst>
      <p:ext uri="{BB962C8B-B14F-4D97-AF65-F5344CB8AC3E}">
        <p14:creationId xmlns:p14="http://schemas.microsoft.com/office/powerpoint/2010/main" val="1999517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2">
            <a:extLst>
              <a:ext uri="{FF2B5EF4-FFF2-40B4-BE49-F238E27FC236}">
                <a16:creationId xmlns:a16="http://schemas.microsoft.com/office/drawing/2014/main" id="{8077B2E1-39AF-DA40-8DD1-0CD18B6D9EDC}"/>
              </a:ext>
            </a:extLst>
          </p:cNvPr>
          <p:cNvGrpSpPr>
            <a:grpSpLocks/>
          </p:cNvGrpSpPr>
          <p:nvPr/>
        </p:nvGrpSpPr>
        <p:grpSpPr bwMode="auto">
          <a:xfrm>
            <a:off x="3510756" y="4337051"/>
            <a:ext cx="5664200" cy="2740025"/>
            <a:chOff x="1528" y="2581"/>
            <a:chExt cx="3568" cy="1726"/>
          </a:xfrm>
        </p:grpSpPr>
        <p:pic>
          <p:nvPicPr>
            <p:cNvPr id="26639" name="Picture 3" descr="05_10a">
              <a:extLst>
                <a:ext uri="{FF2B5EF4-FFF2-40B4-BE49-F238E27FC236}">
                  <a16:creationId xmlns:a16="http://schemas.microsoft.com/office/drawing/2014/main" id="{5058AAD7-B9CE-7B48-9CE1-B3527508BF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4999" r="22501" b="31500"/>
            <a:stretch>
              <a:fillRect/>
            </a:stretch>
          </p:blipFill>
          <p:spPr bwMode="auto">
            <a:xfrm>
              <a:off x="1528" y="2581"/>
              <a:ext cx="3196" cy="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0" name="Rectangle 4">
              <a:extLst>
                <a:ext uri="{FF2B5EF4-FFF2-40B4-BE49-F238E27FC236}">
                  <a16:creationId xmlns:a16="http://schemas.microsoft.com/office/drawing/2014/main" id="{398749A3-D357-F44B-9823-3A6A61DEA615}"/>
                </a:ext>
              </a:extLst>
            </p:cNvPr>
            <p:cNvSpPr>
              <a:spLocks noChangeArrowheads="1"/>
            </p:cNvSpPr>
            <p:nvPr/>
          </p:nvSpPr>
          <p:spPr bwMode="auto">
            <a:xfrm>
              <a:off x="2573" y="3022"/>
              <a:ext cx="455"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600" b="1">
                  <a:solidFill>
                    <a:srgbClr val="000000"/>
                  </a:solidFill>
                </a:rPr>
                <a:t>nuclear</a:t>
              </a:r>
            </a:p>
            <a:p>
              <a:pPr eaLnBrk="1" hangingPunct="1">
                <a:lnSpc>
                  <a:spcPct val="85000"/>
                </a:lnSpc>
              </a:pPr>
              <a:r>
                <a:rPr lang="en-US" altLang="en-US" sz="1600" b="1">
                  <a:solidFill>
                    <a:srgbClr val="000000"/>
                  </a:solidFill>
                </a:rPr>
                <a:t>pores</a:t>
              </a:r>
              <a:endParaRPr lang="en-US" altLang="en-US" sz="1600" b="1"/>
            </a:p>
          </p:txBody>
        </p:sp>
        <p:sp>
          <p:nvSpPr>
            <p:cNvPr id="26641" name="Rectangle 5">
              <a:extLst>
                <a:ext uri="{FF2B5EF4-FFF2-40B4-BE49-F238E27FC236}">
                  <a16:creationId xmlns:a16="http://schemas.microsoft.com/office/drawing/2014/main" id="{891C1E51-6614-0041-9080-E805573360D3}"/>
                </a:ext>
              </a:extLst>
            </p:cNvPr>
            <p:cNvSpPr>
              <a:spLocks noChangeArrowheads="1"/>
            </p:cNvSpPr>
            <p:nvPr/>
          </p:nvSpPr>
          <p:spPr bwMode="auto">
            <a:xfrm>
              <a:off x="4590" y="3320"/>
              <a:ext cx="455"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600" b="1">
                  <a:solidFill>
                    <a:srgbClr val="000000"/>
                  </a:solidFill>
                </a:rPr>
                <a:t>nuclear</a:t>
              </a:r>
            </a:p>
            <a:p>
              <a:pPr eaLnBrk="1" hangingPunct="1">
                <a:lnSpc>
                  <a:spcPct val="85000"/>
                </a:lnSpc>
              </a:pPr>
              <a:r>
                <a:rPr lang="en-US" altLang="en-US" sz="1600" b="1">
                  <a:solidFill>
                    <a:srgbClr val="000000"/>
                  </a:solidFill>
                </a:rPr>
                <a:t>pore</a:t>
              </a:r>
              <a:endParaRPr lang="en-US" altLang="en-US" sz="1600" b="1"/>
            </a:p>
          </p:txBody>
        </p:sp>
        <p:sp>
          <p:nvSpPr>
            <p:cNvPr id="26642" name="Rectangle 6">
              <a:extLst>
                <a:ext uri="{FF2B5EF4-FFF2-40B4-BE49-F238E27FC236}">
                  <a16:creationId xmlns:a16="http://schemas.microsoft.com/office/drawing/2014/main" id="{7B82BB81-DE10-D241-8569-3C48003CF0E9}"/>
                </a:ext>
              </a:extLst>
            </p:cNvPr>
            <p:cNvSpPr>
              <a:spLocks noChangeArrowheads="1"/>
            </p:cNvSpPr>
            <p:nvPr/>
          </p:nvSpPr>
          <p:spPr bwMode="auto">
            <a:xfrm>
              <a:off x="4050" y="4124"/>
              <a:ext cx="1046"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85000"/>
                </a:lnSpc>
              </a:pPr>
              <a:r>
                <a:rPr lang="en-US" altLang="en-US" sz="1600" b="1">
                  <a:solidFill>
                    <a:srgbClr val="000000"/>
                  </a:solidFill>
                </a:rPr>
                <a:t>nuclear envelope</a:t>
              </a:r>
              <a:endParaRPr lang="en-US" altLang="en-US" sz="1600" b="1"/>
            </a:p>
          </p:txBody>
        </p:sp>
        <p:sp>
          <p:nvSpPr>
            <p:cNvPr id="26643" name="Rectangle 7">
              <a:extLst>
                <a:ext uri="{FF2B5EF4-FFF2-40B4-BE49-F238E27FC236}">
                  <a16:creationId xmlns:a16="http://schemas.microsoft.com/office/drawing/2014/main" id="{4F191341-8B81-9C49-8337-90B68306F92C}"/>
                </a:ext>
              </a:extLst>
            </p:cNvPr>
            <p:cNvSpPr>
              <a:spLocks noChangeArrowheads="1"/>
            </p:cNvSpPr>
            <p:nvPr/>
          </p:nvSpPr>
          <p:spPr bwMode="auto">
            <a:xfrm>
              <a:off x="2385" y="3968"/>
              <a:ext cx="597"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600" b="1">
                  <a:solidFill>
                    <a:srgbClr val="000000"/>
                  </a:solidFill>
                </a:rPr>
                <a:t>nucleolus</a:t>
              </a:r>
              <a:endParaRPr lang="en-US" altLang="en-US" sz="1600" b="1"/>
            </a:p>
          </p:txBody>
        </p:sp>
        <p:sp>
          <p:nvSpPr>
            <p:cNvPr id="26644" name="Freeform 8">
              <a:extLst>
                <a:ext uri="{FF2B5EF4-FFF2-40B4-BE49-F238E27FC236}">
                  <a16:creationId xmlns:a16="http://schemas.microsoft.com/office/drawing/2014/main" id="{D809345E-C2B3-CD47-8B80-3B909E4FCD50}"/>
                </a:ext>
              </a:extLst>
            </p:cNvPr>
            <p:cNvSpPr>
              <a:spLocks/>
            </p:cNvSpPr>
            <p:nvPr/>
          </p:nvSpPr>
          <p:spPr bwMode="auto">
            <a:xfrm>
              <a:off x="3048" y="3103"/>
              <a:ext cx="239" cy="335"/>
            </a:xfrm>
            <a:custGeom>
              <a:avLst/>
              <a:gdLst>
                <a:gd name="T0" fmla="*/ 216 w 264"/>
                <a:gd name="T1" fmla="*/ 319 h 352"/>
                <a:gd name="T2" fmla="*/ 0 w 264"/>
                <a:gd name="T3" fmla="*/ 0 h 352"/>
                <a:gd name="T4" fmla="*/ 105 w 264"/>
                <a:gd name="T5" fmla="*/ 283 h 352"/>
                <a:gd name="T6" fmla="*/ 0 60000 65536"/>
                <a:gd name="T7" fmla="*/ 0 60000 65536"/>
                <a:gd name="T8" fmla="*/ 0 60000 65536"/>
                <a:gd name="T9" fmla="*/ 0 w 264"/>
                <a:gd name="T10" fmla="*/ 0 h 352"/>
                <a:gd name="T11" fmla="*/ 264 w 264"/>
                <a:gd name="T12" fmla="*/ 352 h 352"/>
              </a:gdLst>
              <a:ahLst/>
              <a:cxnLst>
                <a:cxn ang="T6">
                  <a:pos x="T0" y="T1"/>
                </a:cxn>
                <a:cxn ang="T7">
                  <a:pos x="T2" y="T3"/>
                </a:cxn>
                <a:cxn ang="T8">
                  <a:pos x="T4" y="T5"/>
                </a:cxn>
              </a:cxnLst>
              <a:rect l="T9" t="T10" r="T11" b="T12"/>
              <a:pathLst>
                <a:path w="264" h="352">
                  <a:moveTo>
                    <a:pt x="264" y="352"/>
                  </a:moveTo>
                  <a:lnTo>
                    <a:pt x="0" y="0"/>
                  </a:lnTo>
                  <a:lnTo>
                    <a:pt x="128" y="312"/>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645" name="Line 9">
              <a:extLst>
                <a:ext uri="{FF2B5EF4-FFF2-40B4-BE49-F238E27FC236}">
                  <a16:creationId xmlns:a16="http://schemas.microsoft.com/office/drawing/2014/main" id="{046F7E8B-4BC1-F749-B089-04A58EAB397C}"/>
                </a:ext>
              </a:extLst>
            </p:cNvPr>
            <p:cNvSpPr>
              <a:spLocks noChangeShapeType="1"/>
            </p:cNvSpPr>
            <p:nvPr/>
          </p:nvSpPr>
          <p:spPr bwMode="auto">
            <a:xfrm flipH="1">
              <a:off x="2821" y="3637"/>
              <a:ext cx="691" cy="29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46" name="Line 10">
              <a:extLst>
                <a:ext uri="{FF2B5EF4-FFF2-40B4-BE49-F238E27FC236}">
                  <a16:creationId xmlns:a16="http://schemas.microsoft.com/office/drawing/2014/main" id="{C7F4165A-6BE6-1747-BC9C-36505BE62E56}"/>
                </a:ext>
              </a:extLst>
            </p:cNvPr>
            <p:cNvSpPr>
              <a:spLocks noChangeShapeType="1"/>
            </p:cNvSpPr>
            <p:nvPr/>
          </p:nvSpPr>
          <p:spPr bwMode="auto">
            <a:xfrm flipH="1" flipV="1">
              <a:off x="3862" y="4104"/>
              <a:ext cx="186" cy="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47" name="Line 11">
              <a:extLst>
                <a:ext uri="{FF2B5EF4-FFF2-40B4-BE49-F238E27FC236}">
                  <a16:creationId xmlns:a16="http://schemas.microsoft.com/office/drawing/2014/main" id="{8802CE59-423C-7145-82DA-F8DF5D83C2DD}"/>
                </a:ext>
              </a:extLst>
            </p:cNvPr>
            <p:cNvSpPr>
              <a:spLocks noChangeShapeType="1"/>
            </p:cNvSpPr>
            <p:nvPr/>
          </p:nvSpPr>
          <p:spPr bwMode="auto">
            <a:xfrm>
              <a:off x="4309" y="3129"/>
              <a:ext cx="292" cy="19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48" name="Line 12">
              <a:extLst>
                <a:ext uri="{FF2B5EF4-FFF2-40B4-BE49-F238E27FC236}">
                  <a16:creationId xmlns:a16="http://schemas.microsoft.com/office/drawing/2014/main" id="{E302A69D-3E69-9146-BB0F-1A93598AEEE2}"/>
                </a:ext>
              </a:extLst>
            </p:cNvPr>
            <p:cNvSpPr>
              <a:spLocks noChangeShapeType="1"/>
            </p:cNvSpPr>
            <p:nvPr/>
          </p:nvSpPr>
          <p:spPr bwMode="auto">
            <a:xfrm flipH="1">
              <a:off x="4133" y="3974"/>
              <a:ext cx="247" cy="17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49" name="Oval 13">
              <a:extLst>
                <a:ext uri="{FF2B5EF4-FFF2-40B4-BE49-F238E27FC236}">
                  <a16:creationId xmlns:a16="http://schemas.microsoft.com/office/drawing/2014/main" id="{CD5705F5-AA49-7A4A-90BF-F6E51703B5A5}"/>
                </a:ext>
              </a:extLst>
            </p:cNvPr>
            <p:cNvSpPr>
              <a:spLocks noChangeArrowheads="1"/>
            </p:cNvSpPr>
            <p:nvPr/>
          </p:nvSpPr>
          <p:spPr bwMode="auto">
            <a:xfrm>
              <a:off x="1608" y="4084"/>
              <a:ext cx="215" cy="21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nvGrpSpPr>
          <p:cNvPr id="26627" name="Group 14">
            <a:extLst>
              <a:ext uri="{FF2B5EF4-FFF2-40B4-BE49-F238E27FC236}">
                <a16:creationId xmlns:a16="http://schemas.microsoft.com/office/drawing/2014/main" id="{76D0D73A-C7B5-3F4B-B416-0B22F58D85E4}"/>
              </a:ext>
            </a:extLst>
          </p:cNvPr>
          <p:cNvGrpSpPr>
            <a:grpSpLocks/>
          </p:cNvGrpSpPr>
          <p:nvPr/>
        </p:nvGrpSpPr>
        <p:grpSpPr bwMode="auto">
          <a:xfrm>
            <a:off x="5588000" y="346075"/>
            <a:ext cx="3556000" cy="2892425"/>
            <a:chOff x="3520" y="218"/>
            <a:chExt cx="2240" cy="1822"/>
          </a:xfrm>
        </p:grpSpPr>
        <p:pic>
          <p:nvPicPr>
            <p:cNvPr id="26632" name="Picture 15" descr="05_11">
              <a:extLst>
                <a:ext uri="{FF2B5EF4-FFF2-40B4-BE49-F238E27FC236}">
                  <a16:creationId xmlns:a16="http://schemas.microsoft.com/office/drawing/2014/main" id="{E07A66C6-5B2D-2C42-BC07-64FD68BDDE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7875"/>
            <a:stretch>
              <a:fillRect/>
            </a:stretch>
          </p:blipFill>
          <p:spPr bwMode="auto">
            <a:xfrm>
              <a:off x="3522" y="218"/>
              <a:ext cx="2238" cy="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Rectangle 16">
              <a:extLst>
                <a:ext uri="{FF2B5EF4-FFF2-40B4-BE49-F238E27FC236}">
                  <a16:creationId xmlns:a16="http://schemas.microsoft.com/office/drawing/2014/main" id="{803FE550-AA8B-9B4A-8134-67CF45FD4CBF}"/>
                </a:ext>
              </a:extLst>
            </p:cNvPr>
            <p:cNvSpPr>
              <a:spLocks noChangeArrowheads="1"/>
            </p:cNvSpPr>
            <p:nvPr/>
          </p:nvSpPr>
          <p:spPr bwMode="auto">
            <a:xfrm>
              <a:off x="4167" y="1342"/>
              <a:ext cx="92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600" b="1">
                  <a:solidFill>
                    <a:srgbClr val="000000"/>
                  </a:solidFill>
                </a:rPr>
                <a:t>histone protein</a:t>
              </a:r>
              <a:endParaRPr lang="en-US" altLang="en-US" sz="1600" b="1"/>
            </a:p>
          </p:txBody>
        </p:sp>
        <p:sp>
          <p:nvSpPr>
            <p:cNvPr id="26634" name="Rectangle 17">
              <a:extLst>
                <a:ext uri="{FF2B5EF4-FFF2-40B4-BE49-F238E27FC236}">
                  <a16:creationId xmlns:a16="http://schemas.microsoft.com/office/drawing/2014/main" id="{BBBD98C8-2338-824C-B24D-CB2CB199F997}"/>
                </a:ext>
              </a:extLst>
            </p:cNvPr>
            <p:cNvSpPr>
              <a:spLocks noChangeArrowheads="1"/>
            </p:cNvSpPr>
            <p:nvPr/>
          </p:nvSpPr>
          <p:spPr bwMode="auto">
            <a:xfrm>
              <a:off x="4819" y="912"/>
              <a:ext cx="9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0000"/>
                  </a:solidFill>
                </a:rPr>
                <a:t>chromosome</a:t>
              </a:r>
              <a:endParaRPr lang="en-US" altLang="en-US" sz="1800" b="1"/>
            </a:p>
          </p:txBody>
        </p:sp>
        <p:sp>
          <p:nvSpPr>
            <p:cNvPr id="26635" name="Rectangle 18">
              <a:extLst>
                <a:ext uri="{FF2B5EF4-FFF2-40B4-BE49-F238E27FC236}">
                  <a16:creationId xmlns:a16="http://schemas.microsoft.com/office/drawing/2014/main" id="{E75814B2-1507-9C4C-A2F3-9C607935648B}"/>
                </a:ext>
              </a:extLst>
            </p:cNvPr>
            <p:cNvSpPr>
              <a:spLocks noChangeArrowheads="1"/>
            </p:cNvSpPr>
            <p:nvPr/>
          </p:nvSpPr>
          <p:spPr bwMode="auto">
            <a:xfrm>
              <a:off x="3520" y="430"/>
              <a:ext cx="3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0000"/>
                  </a:solidFill>
                </a:rPr>
                <a:t>DNA</a:t>
              </a:r>
              <a:endParaRPr lang="en-US" altLang="en-US" sz="1400" b="1"/>
            </a:p>
          </p:txBody>
        </p:sp>
        <p:sp>
          <p:nvSpPr>
            <p:cNvPr id="26636" name="Line 19">
              <a:extLst>
                <a:ext uri="{FF2B5EF4-FFF2-40B4-BE49-F238E27FC236}">
                  <a16:creationId xmlns:a16="http://schemas.microsoft.com/office/drawing/2014/main" id="{18D721E6-C69C-4E42-AB3E-DEB955ADEA67}"/>
                </a:ext>
              </a:extLst>
            </p:cNvPr>
            <p:cNvSpPr>
              <a:spLocks noChangeShapeType="1"/>
            </p:cNvSpPr>
            <p:nvPr/>
          </p:nvSpPr>
          <p:spPr bwMode="auto">
            <a:xfrm flipH="1">
              <a:off x="3838" y="1422"/>
              <a:ext cx="315"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7" name="Line 20">
              <a:extLst>
                <a:ext uri="{FF2B5EF4-FFF2-40B4-BE49-F238E27FC236}">
                  <a16:creationId xmlns:a16="http://schemas.microsoft.com/office/drawing/2014/main" id="{E4BDEC3E-E660-1C46-AEDD-525375921A38}"/>
                </a:ext>
              </a:extLst>
            </p:cNvPr>
            <p:cNvSpPr>
              <a:spLocks noChangeShapeType="1"/>
            </p:cNvSpPr>
            <p:nvPr/>
          </p:nvSpPr>
          <p:spPr bwMode="auto">
            <a:xfrm flipH="1">
              <a:off x="3849" y="519"/>
              <a:ext cx="22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8" name="Line 21">
              <a:extLst>
                <a:ext uri="{FF2B5EF4-FFF2-40B4-BE49-F238E27FC236}">
                  <a16:creationId xmlns:a16="http://schemas.microsoft.com/office/drawing/2014/main" id="{4941BBBF-8814-DC44-B36A-DCE1E441BE70}"/>
                </a:ext>
              </a:extLst>
            </p:cNvPr>
            <p:cNvSpPr>
              <a:spLocks noChangeShapeType="1"/>
            </p:cNvSpPr>
            <p:nvPr/>
          </p:nvSpPr>
          <p:spPr bwMode="auto">
            <a:xfrm>
              <a:off x="5138" y="311"/>
              <a:ext cx="90" cy="9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6628" name="Rectangle 22" descr="Rectangle: Click to edit Master text styles&#13;&#10;Second level&#13;&#10;Third level&#13;&#10;Fourth level&#13;&#10;Fifth level">
            <a:extLst>
              <a:ext uri="{FF2B5EF4-FFF2-40B4-BE49-F238E27FC236}">
                <a16:creationId xmlns:a16="http://schemas.microsoft.com/office/drawing/2014/main" id="{08C2B5DD-00B4-0D4E-8209-BAF2A396A494}"/>
              </a:ext>
            </a:extLst>
          </p:cNvPr>
          <p:cNvSpPr>
            <a:spLocks noGrp="1" noChangeArrowheads="1"/>
          </p:cNvSpPr>
          <p:nvPr>
            <p:ph type="body" idx="1"/>
          </p:nvPr>
        </p:nvSpPr>
        <p:spPr>
          <a:xfrm>
            <a:off x="234951" y="1154112"/>
            <a:ext cx="8004175" cy="3602038"/>
          </a:xfrm>
        </p:spPr>
        <p:txBody>
          <a:bodyPr/>
          <a:lstStyle/>
          <a:p>
            <a:pPr eaLnBrk="1" hangingPunct="1"/>
            <a:r>
              <a:rPr lang="en-US" altLang="en-US" sz="3200" dirty="0"/>
              <a:t>Function</a:t>
            </a:r>
          </a:p>
          <a:p>
            <a:pPr lvl="1" eaLnBrk="1" hangingPunct="1"/>
            <a:r>
              <a:rPr lang="en-US" altLang="en-US" sz="3000" dirty="0">
                <a:ea typeface="ＭＳ Ｐゴシック" panose="020B0600070205080204" pitchFamily="34" charset="-128"/>
              </a:rPr>
              <a:t>protects </a:t>
            </a:r>
            <a:r>
              <a:rPr lang="en-US" altLang="en-US" sz="3000" u="sng" dirty="0">
                <a:solidFill>
                  <a:srgbClr val="CC0000"/>
                </a:solidFill>
                <a:ea typeface="ＭＳ Ｐゴシック" panose="020B0600070205080204" pitchFamily="34" charset="-128"/>
              </a:rPr>
              <a:t>DNA </a:t>
            </a:r>
            <a:r>
              <a:rPr lang="en-US" altLang="en-US" sz="1800" u="sng" dirty="0">
                <a:solidFill>
                  <a:srgbClr val="002060"/>
                </a:solidFill>
                <a:ea typeface="ＭＳ Ｐゴシック" panose="020B0600070205080204" pitchFamily="34" charset="-128"/>
              </a:rPr>
              <a:t>(genetic information)</a:t>
            </a:r>
          </a:p>
          <a:p>
            <a:pPr lvl="2" eaLnBrk="1" hangingPunct="1"/>
            <a:r>
              <a:rPr lang="en-US" altLang="en-US" sz="2600" u="sng" dirty="0">
                <a:solidFill>
                  <a:srgbClr val="002060"/>
                </a:solidFill>
                <a:ea typeface="ＭＳ Ｐゴシック" panose="020B0600070205080204" pitchFamily="34" charset="-128"/>
              </a:rPr>
              <a:t>All the cells DNA is its </a:t>
            </a:r>
            <a:r>
              <a:rPr lang="en-US" altLang="en-US" sz="2600" u="sng" dirty="0">
                <a:solidFill>
                  <a:srgbClr val="FF0000"/>
                </a:solidFill>
                <a:ea typeface="ＭＳ Ｐゴシック" panose="020B0600070205080204" pitchFamily="34" charset="-128"/>
              </a:rPr>
              <a:t>genome</a:t>
            </a:r>
            <a:endParaRPr lang="en-US" altLang="en-US" sz="2600" dirty="0">
              <a:solidFill>
                <a:srgbClr val="FF0000"/>
              </a:solidFill>
              <a:ea typeface="ＭＳ Ｐゴシック" panose="020B0600070205080204" pitchFamily="34" charset="-128"/>
            </a:endParaRPr>
          </a:p>
          <a:p>
            <a:pPr eaLnBrk="1" hangingPunct="1"/>
            <a:r>
              <a:rPr lang="en-US" altLang="en-US" dirty="0"/>
              <a:t>Structure</a:t>
            </a:r>
          </a:p>
          <a:p>
            <a:pPr lvl="1" eaLnBrk="1" hangingPunct="1"/>
            <a:r>
              <a:rPr lang="en-US" altLang="en-US" u="sng" dirty="0">
                <a:solidFill>
                  <a:srgbClr val="CC0000"/>
                </a:solidFill>
                <a:ea typeface="ＭＳ Ｐゴシック" panose="020B0600070205080204" pitchFamily="34" charset="-128"/>
              </a:rPr>
              <a:t>nuclear envelope</a:t>
            </a:r>
          </a:p>
          <a:p>
            <a:pPr marL="1085850" lvl="2" eaLnBrk="1" hangingPunct="1"/>
            <a:r>
              <a:rPr lang="en-US" altLang="en-US" dirty="0">
                <a:ea typeface="ＭＳ Ｐゴシック" panose="020B0600070205080204" pitchFamily="34" charset="-128"/>
              </a:rPr>
              <a:t>double membrane</a:t>
            </a:r>
          </a:p>
          <a:p>
            <a:pPr marL="1085850" lvl="2" eaLnBrk="1" hangingPunct="1"/>
            <a:r>
              <a:rPr lang="en-US" altLang="en-US" dirty="0">
                <a:ea typeface="ＭＳ Ｐゴシック" panose="020B0600070205080204" pitchFamily="34" charset="-128"/>
              </a:rPr>
              <a:t>membrane fused in spots to create </a:t>
            </a:r>
            <a:r>
              <a:rPr lang="en-US" altLang="en-US" u="sng" dirty="0">
                <a:solidFill>
                  <a:srgbClr val="CC0000"/>
                </a:solidFill>
                <a:ea typeface="ＭＳ Ｐゴシック" panose="020B0600070205080204" pitchFamily="34" charset="-128"/>
              </a:rPr>
              <a:t>pores</a:t>
            </a:r>
            <a:r>
              <a:rPr lang="en-US" altLang="en-US" dirty="0">
                <a:ea typeface="ＭＳ Ｐゴシック" panose="020B0600070205080204" pitchFamily="34" charset="-128"/>
              </a:rPr>
              <a:t> </a:t>
            </a:r>
          </a:p>
          <a:p>
            <a:pPr marL="1428750" lvl="3" eaLnBrk="1" hangingPunct="1"/>
            <a:r>
              <a:rPr lang="en-US" altLang="en-US" dirty="0">
                <a:ea typeface="ＭＳ Ｐゴシック" panose="020B0600070205080204" pitchFamily="34" charset="-128"/>
              </a:rPr>
              <a:t>allows large macromolecules to pass through</a:t>
            </a:r>
          </a:p>
        </p:txBody>
      </p:sp>
      <p:sp>
        <p:nvSpPr>
          <p:cNvPr id="26629" name="Rectangle 23">
            <a:extLst>
              <a:ext uri="{FF2B5EF4-FFF2-40B4-BE49-F238E27FC236}">
                <a16:creationId xmlns:a16="http://schemas.microsoft.com/office/drawing/2014/main" id="{DF6AB19C-336F-7741-901D-496497888BEC}"/>
              </a:ext>
            </a:extLst>
          </p:cNvPr>
          <p:cNvSpPr>
            <a:spLocks noGrp="1" noChangeArrowheads="1"/>
          </p:cNvSpPr>
          <p:nvPr>
            <p:ph type="title"/>
          </p:nvPr>
        </p:nvSpPr>
        <p:spPr>
          <a:xfrm>
            <a:off x="234951" y="312737"/>
            <a:ext cx="7772400" cy="762000"/>
          </a:xfrm>
        </p:spPr>
        <p:txBody>
          <a:bodyPr/>
          <a:lstStyle/>
          <a:p>
            <a:pPr eaLnBrk="1" hangingPunct="1"/>
            <a:r>
              <a:rPr lang="en-US" altLang="en-US" dirty="0"/>
              <a:t>Nucleus</a:t>
            </a:r>
          </a:p>
        </p:txBody>
      </p:sp>
      <p:pic>
        <p:nvPicPr>
          <p:cNvPr id="471064" name="Picture 24" descr="penguinL">
            <a:extLst>
              <a:ext uri="{FF2B5EF4-FFF2-40B4-BE49-F238E27FC236}">
                <a16:creationId xmlns:a16="http://schemas.microsoft.com/office/drawing/2014/main" id="{76D7CF2D-4E1B-8745-8FF2-B4468F9FE0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0" y="5562600"/>
            <a:ext cx="12747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5" name="AutoShape 25">
            <a:extLst>
              <a:ext uri="{FF2B5EF4-FFF2-40B4-BE49-F238E27FC236}">
                <a16:creationId xmlns:a16="http://schemas.microsoft.com/office/drawing/2014/main" id="{6FF70277-F769-F441-8945-76A36446DE6D}"/>
              </a:ext>
            </a:extLst>
          </p:cNvPr>
          <p:cNvSpPr>
            <a:spLocks noChangeArrowheads="1"/>
          </p:cNvSpPr>
          <p:nvPr/>
        </p:nvSpPr>
        <p:spPr bwMode="auto">
          <a:xfrm flipH="1">
            <a:off x="1382713" y="5299075"/>
            <a:ext cx="2147887" cy="1457325"/>
          </a:xfrm>
          <a:prstGeom prst="wedgeEllipseCallout">
            <a:avLst>
              <a:gd name="adj1" fmla="val 68917"/>
              <a:gd name="adj2" fmla="val -7847"/>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What kind of </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molecules need to </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pass through?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71064"/>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4" fill="hold" grpId="0" nodeType="afterEffect">
                                  <p:stCondLst>
                                    <p:cond delay="0"/>
                                  </p:stCondLst>
                                  <p:childTnLst>
                                    <p:set>
                                      <p:cBhvr>
                                        <p:cTn id="9" dur="1" fill="hold">
                                          <p:stCondLst>
                                            <p:cond delay="0"/>
                                          </p:stCondLst>
                                        </p:cTn>
                                        <p:tgtEl>
                                          <p:spTgt spid="471065"/>
                                        </p:tgtEl>
                                        <p:attrNameLst>
                                          <p:attrName>style.visibility</p:attrName>
                                        </p:attrNameLst>
                                      </p:cBhvr>
                                      <p:to>
                                        <p:strVal val="visible"/>
                                      </p:to>
                                    </p:set>
                                    <p:animEffect transition="in" filter="wipe(down)">
                                      <p:cBhvr>
                                        <p:cTn id="10" dur="500"/>
                                        <p:tgtEl>
                                          <p:spTgt spid="471065"/>
                                        </p:tgtEl>
                                      </p:cBhvr>
                                    </p:animEffect>
                                  </p:childTnLst>
                                  <p:subTnLst>
                                    <p:audio>
                                      <p:cMediaNode>
                                        <p:cTn display="0" masterRel="sameClick">
                                          <p:stCondLst>
                                            <p:cond evt="begin" delay="0">
                                              <p:tn val="8"/>
                                            </p:cond>
                                          </p:stCondLst>
                                          <p:endCondLst>
                                            <p:cond evt="onStopAudio" delay="0">
                                              <p:tgtEl>
                                                <p:sldTgt/>
                                              </p:tgtEl>
                                            </p:cond>
                                          </p:endCondLst>
                                        </p:cTn>
                                        <p:tgtEl>
                                          <p:sndTgt r:embed="rId3"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5" grpId="0" animBg="1"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69">
            <a:extLst>
              <a:ext uri="{FF2B5EF4-FFF2-40B4-BE49-F238E27FC236}">
                <a16:creationId xmlns:a16="http://schemas.microsoft.com/office/drawing/2014/main" id="{E01D4E71-6B2D-364A-A4BC-32BF349D2E15}"/>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z="1400"/>
              <a:t>2006-2007</a:t>
            </a:r>
            <a:endParaRPr lang="en-US" altLang="en-US" sz="1400" b="0"/>
          </a:p>
        </p:txBody>
      </p:sp>
      <p:pic>
        <p:nvPicPr>
          <p:cNvPr id="66563" name="Picture 4">
            <a:extLst>
              <a:ext uri="{FF2B5EF4-FFF2-40B4-BE49-F238E27FC236}">
                <a16:creationId xmlns:a16="http://schemas.microsoft.com/office/drawing/2014/main" id="{7DA53F3F-10C2-E542-AE61-F2964FA733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0" y="3082925"/>
            <a:ext cx="3297238" cy="358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5574" name="AutoShape 6">
            <a:extLst>
              <a:ext uri="{FF2B5EF4-FFF2-40B4-BE49-F238E27FC236}">
                <a16:creationId xmlns:a16="http://schemas.microsoft.com/office/drawing/2014/main" id="{7AE3A4D9-2ECC-C14F-B59B-4C4E16FAB01A}"/>
              </a:ext>
            </a:extLst>
          </p:cNvPr>
          <p:cNvSpPr>
            <a:spLocks/>
          </p:cNvSpPr>
          <p:nvPr/>
        </p:nvSpPr>
        <p:spPr bwMode="auto">
          <a:xfrm>
            <a:off x="2216150" y="738188"/>
            <a:ext cx="6762750" cy="2911475"/>
          </a:xfrm>
          <a:prstGeom prst="wedgeEllipseCallout">
            <a:avLst>
              <a:gd name="adj1" fmla="val -51806"/>
              <a:gd name="adj2" fmla="val 48963"/>
            </a:avLst>
          </a:prstGeom>
          <a:solidFill>
            <a:srgbClr val="FFCC00"/>
          </a:solidFill>
          <a:ln w="57150">
            <a:solidFill>
              <a:srgbClr val="CC0000"/>
            </a:solidFill>
            <a:miter lim="800000"/>
            <a:headEnd/>
            <a:tailEnd/>
          </a:ln>
        </p:spPr>
        <p:txBody>
          <a:bodyPr wrap="none" lIns="0" tIns="0" rIns="0" bIns="0" anchor="ct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a:defRPr sz="2000">
                <a:solidFill>
                  <a:schemeClr val="tx1"/>
                </a:solidFill>
                <a:latin typeface="Arial" panose="020B0604020202020204" pitchFamily="34" charset="0"/>
                <a:ea typeface="ＭＳ Ｐゴシック" panose="020B0600070205080204" pitchFamily="34" charset="-128"/>
              </a:defRPr>
            </a:lvl3pPr>
            <a:lvl4pPr>
              <a:defRPr sz="2000">
                <a:solidFill>
                  <a:schemeClr val="tx1"/>
                </a:solidFill>
                <a:latin typeface="Arial" panose="020B0604020202020204" pitchFamily="34" charset="0"/>
                <a:ea typeface="ＭＳ Ｐゴシック" panose="020B0600070205080204" pitchFamily="34" charset="-128"/>
              </a:defRPr>
            </a:lvl4pPr>
            <a:lvl5pP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ts val="1400"/>
              </a:spcBef>
            </a:pPr>
            <a:r>
              <a:rPr lang="en-US" altLang="en-US" sz="3600" b="1">
                <a:solidFill>
                  <a:schemeClr val="tx2"/>
                </a:solidFill>
              </a:rPr>
              <a:t>Any Questions??</a:t>
            </a:r>
          </a:p>
        </p:txBody>
      </p:sp>
    </p:spTree>
    <p:extLst>
      <p:ext uri="{BB962C8B-B14F-4D97-AF65-F5344CB8AC3E}">
        <p14:creationId xmlns:p14="http://schemas.microsoft.com/office/powerpoint/2010/main" val="28238006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5574"/>
                                        </p:tgtEl>
                                        <p:attrNameLst>
                                          <p:attrName>style.visibility</p:attrName>
                                        </p:attrNameLst>
                                      </p:cBhvr>
                                      <p:to>
                                        <p:strVal val="visible"/>
                                      </p:to>
                                    </p:set>
                                    <p:animEffect transition="in" filter="wipe(left)">
                                      <p:cBhvr>
                                        <p:cTn id="7" dur="500"/>
                                        <p:tgtEl>
                                          <p:spTgt spid="365574"/>
                                        </p:tgtEl>
                                      </p:cBhvr>
                                    </p:animEffect>
                                  </p:childTnLst>
                                  <p:subTnLst>
                                    <p:audio>
                                      <p:cMediaNode>
                                        <p:cTn display="0" masterRel="sameClick">
                                          <p:stCondLst>
                                            <p:cond evt="begin" delay="0">
                                              <p:tn val="5"/>
                                            </p:cond>
                                          </p:stCondLst>
                                          <p:endCondLst>
                                            <p:cond evt="onStopAudio" delay="0">
                                              <p:tgtEl>
                                                <p:sldTgt/>
                                              </p:tgtEl>
                                            </p:cond>
                                          </p:endCondLst>
                                        </p:cTn>
                                        <p:tgtEl>
                                          <p:sndTgt r:embed="rId3"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4"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026">
            <a:extLst>
              <a:ext uri="{FF2B5EF4-FFF2-40B4-BE49-F238E27FC236}">
                <a16:creationId xmlns:a16="http://schemas.microsoft.com/office/drawing/2014/main" id="{98FF8407-781B-4C4D-B86D-12A217EF5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96" b="9000"/>
          <a:stretch>
            <a:fillRect/>
          </a:stretch>
        </p:blipFill>
        <p:spPr bwMode="auto">
          <a:xfrm>
            <a:off x="152400" y="368300"/>
            <a:ext cx="55213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5139" name="Picture 1027" descr="05_10c">
            <a:extLst>
              <a:ext uri="{FF2B5EF4-FFF2-40B4-BE49-F238E27FC236}">
                <a16:creationId xmlns:a16="http://schemas.microsoft.com/office/drawing/2014/main" id="{4AA0B6D0-32BF-7046-9F65-4A6ECD6FEE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501" t="3000" r="16875" b="12000"/>
          <a:stretch>
            <a:fillRect/>
          </a:stretch>
        </p:blipFill>
        <p:spPr bwMode="auto">
          <a:xfrm>
            <a:off x="5634038" y="2016125"/>
            <a:ext cx="3387725" cy="3562350"/>
          </a:xfrm>
          <a:prstGeom prst="rect">
            <a:avLst/>
          </a:prstGeom>
          <a:noFill/>
          <a:ln w="9525">
            <a:solidFill>
              <a:srgbClr val="000000"/>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0722" name="Group 2">
            <a:extLst>
              <a:ext uri="{FF2B5EF4-FFF2-40B4-BE49-F238E27FC236}">
                <a16:creationId xmlns:a16="http://schemas.microsoft.com/office/drawing/2014/main" id="{9E076D15-FA3E-274F-BEEF-BF952BD8ECCD}"/>
              </a:ext>
            </a:extLst>
          </p:cNvPr>
          <p:cNvGrpSpPr>
            <a:grpSpLocks/>
          </p:cNvGrpSpPr>
          <p:nvPr/>
        </p:nvGrpSpPr>
        <p:grpSpPr bwMode="auto">
          <a:xfrm>
            <a:off x="5029200" y="4198938"/>
            <a:ext cx="4114800" cy="2659062"/>
            <a:chOff x="1536" y="1920"/>
            <a:chExt cx="2829" cy="1828"/>
          </a:xfrm>
        </p:grpSpPr>
        <p:pic>
          <p:nvPicPr>
            <p:cNvPr id="30726" name="Picture 3">
              <a:extLst>
                <a:ext uri="{FF2B5EF4-FFF2-40B4-BE49-F238E27FC236}">
                  <a16:creationId xmlns:a16="http://schemas.microsoft.com/office/drawing/2014/main" id="{CF8A49E3-6495-014D-A2A6-15CD3B4E41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7199" r="7912" b="3000"/>
            <a:stretch>
              <a:fillRect/>
            </a:stretch>
          </p:blipFill>
          <p:spPr bwMode="auto">
            <a:xfrm>
              <a:off x="1536" y="2016"/>
              <a:ext cx="2829" cy="1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Rectangle 4">
              <a:extLst>
                <a:ext uri="{FF2B5EF4-FFF2-40B4-BE49-F238E27FC236}">
                  <a16:creationId xmlns:a16="http://schemas.microsoft.com/office/drawing/2014/main" id="{07BA5993-78D1-404D-8506-71EBD709AEBE}"/>
                </a:ext>
              </a:extLst>
            </p:cNvPr>
            <p:cNvSpPr>
              <a:spLocks noChangeArrowheads="1"/>
            </p:cNvSpPr>
            <p:nvPr/>
          </p:nvSpPr>
          <p:spPr bwMode="auto">
            <a:xfrm>
              <a:off x="2688" y="1920"/>
              <a:ext cx="528"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30723" name="Rectangle 5">
            <a:extLst>
              <a:ext uri="{FF2B5EF4-FFF2-40B4-BE49-F238E27FC236}">
                <a16:creationId xmlns:a16="http://schemas.microsoft.com/office/drawing/2014/main" id="{AA1A5196-7AE3-D14D-9B6E-27FB019A5A82}"/>
              </a:ext>
            </a:extLst>
          </p:cNvPr>
          <p:cNvSpPr>
            <a:spLocks noGrp="1" noChangeArrowheads="1"/>
          </p:cNvSpPr>
          <p:nvPr>
            <p:ph type="title"/>
          </p:nvPr>
        </p:nvSpPr>
        <p:spPr/>
        <p:txBody>
          <a:bodyPr/>
          <a:lstStyle/>
          <a:p>
            <a:pPr eaLnBrk="1" hangingPunct="1"/>
            <a:r>
              <a:rPr lang="en-US" altLang="en-US" dirty="0"/>
              <a:t>Cytoskeleton </a:t>
            </a:r>
          </a:p>
        </p:txBody>
      </p:sp>
      <p:sp>
        <p:nvSpPr>
          <p:cNvPr id="477190" name="Rectangle 6" descr="Rectangle: Click to edit Master text styles&#13;&#10;Second level&#13;&#10;Third level&#13;&#10;Fourth level&#13;&#10;Fifth level">
            <a:extLst>
              <a:ext uri="{FF2B5EF4-FFF2-40B4-BE49-F238E27FC236}">
                <a16:creationId xmlns:a16="http://schemas.microsoft.com/office/drawing/2014/main" id="{63F0A3B3-3C7D-204C-8F18-799F8C6F2232}"/>
              </a:ext>
            </a:extLst>
          </p:cNvPr>
          <p:cNvSpPr>
            <a:spLocks noGrp="1" noChangeArrowheads="1"/>
          </p:cNvSpPr>
          <p:nvPr>
            <p:ph type="body" idx="1"/>
          </p:nvPr>
        </p:nvSpPr>
        <p:spPr>
          <a:xfrm>
            <a:off x="708025" y="1371600"/>
            <a:ext cx="8435975" cy="5384800"/>
          </a:xfrm>
        </p:spPr>
        <p:txBody>
          <a:bodyPr/>
          <a:lstStyle/>
          <a:p>
            <a:pPr eaLnBrk="1" hangingPunct="1"/>
            <a:r>
              <a:rPr lang="en-US" altLang="en-US" sz="2800" dirty="0"/>
              <a:t>Function</a:t>
            </a:r>
          </a:p>
          <a:p>
            <a:pPr lvl="1" eaLnBrk="1" hangingPunct="1">
              <a:lnSpc>
                <a:spcPct val="90000"/>
              </a:lnSpc>
              <a:buClrTx/>
            </a:pPr>
            <a:r>
              <a:rPr lang="en-US" altLang="en-US" dirty="0">
                <a:ea typeface="ＭＳ Ｐゴシック" panose="020B0600070205080204" pitchFamily="34" charset="-128"/>
              </a:rPr>
              <a:t>structural support</a:t>
            </a:r>
            <a:r>
              <a:rPr lang="en-US" altLang="en-US" sz="2400" dirty="0">
                <a:ea typeface="ＭＳ Ｐゴシック" panose="020B0600070205080204" pitchFamily="34" charset="-128"/>
              </a:rPr>
              <a:t> </a:t>
            </a:r>
          </a:p>
          <a:p>
            <a:pPr lvl="2" eaLnBrk="1" hangingPunct="1">
              <a:lnSpc>
                <a:spcPct val="90000"/>
              </a:lnSpc>
              <a:buClrTx/>
            </a:pPr>
            <a:r>
              <a:rPr lang="en-US" altLang="en-US" dirty="0">
                <a:ea typeface="ＭＳ Ｐゴシック" panose="020B0600070205080204" pitchFamily="34" charset="-128"/>
              </a:rPr>
              <a:t>maintains shape of cell</a:t>
            </a:r>
          </a:p>
          <a:p>
            <a:pPr lvl="2" eaLnBrk="1" hangingPunct="1">
              <a:lnSpc>
                <a:spcPct val="90000"/>
              </a:lnSpc>
              <a:buClrTx/>
            </a:pPr>
            <a:r>
              <a:rPr lang="en-US" altLang="en-US" dirty="0">
                <a:ea typeface="ＭＳ Ｐゴシック" panose="020B0600070205080204" pitchFamily="34" charset="-128"/>
              </a:rPr>
              <a:t>provides anchorage for organelles</a:t>
            </a:r>
          </a:p>
          <a:p>
            <a:pPr lvl="3" eaLnBrk="1" hangingPunct="1">
              <a:buClrTx/>
            </a:pPr>
            <a:r>
              <a:rPr lang="en-US" altLang="en-US" dirty="0">
                <a:ea typeface="ＭＳ Ｐゴシック" panose="020B0600070205080204" pitchFamily="34" charset="-128"/>
              </a:rPr>
              <a:t>protein fibers</a:t>
            </a:r>
            <a:endParaRPr lang="en-US" altLang="en-US" sz="1800" dirty="0">
              <a:ea typeface="ＭＳ Ｐゴシック" panose="020B0600070205080204" pitchFamily="34" charset="-128"/>
            </a:endParaRPr>
          </a:p>
          <a:p>
            <a:pPr lvl="4" eaLnBrk="1" hangingPunct="1"/>
            <a:r>
              <a:rPr lang="en-US" altLang="en-US" sz="1800" u="sng" dirty="0">
                <a:solidFill>
                  <a:srgbClr val="CC0000"/>
                </a:solidFill>
                <a:ea typeface="ＭＳ Ｐゴシック" panose="020B0600070205080204" pitchFamily="34" charset="-128"/>
              </a:rPr>
              <a:t>microfilaments</a:t>
            </a:r>
            <a:r>
              <a:rPr lang="en-US" altLang="en-US" sz="1800" dirty="0">
                <a:ea typeface="ＭＳ Ｐゴシック" panose="020B0600070205080204" pitchFamily="34" charset="-128"/>
              </a:rPr>
              <a:t>, </a:t>
            </a:r>
            <a:r>
              <a:rPr lang="en-US" altLang="en-US" sz="1800" u="sng" dirty="0">
                <a:solidFill>
                  <a:srgbClr val="CC0000"/>
                </a:solidFill>
                <a:ea typeface="ＭＳ Ｐゴシック" panose="020B0600070205080204" pitchFamily="34" charset="-128"/>
              </a:rPr>
              <a:t>intermediate filaments</a:t>
            </a:r>
            <a:r>
              <a:rPr lang="en-US" altLang="en-US" sz="1800" dirty="0">
                <a:ea typeface="ＭＳ Ｐゴシック" panose="020B0600070205080204" pitchFamily="34" charset="-128"/>
              </a:rPr>
              <a:t>, </a:t>
            </a:r>
            <a:r>
              <a:rPr lang="en-US" altLang="en-US" sz="1800" u="sng" dirty="0">
                <a:solidFill>
                  <a:srgbClr val="CC0000"/>
                </a:solidFill>
                <a:ea typeface="ＭＳ Ｐゴシック" panose="020B0600070205080204" pitchFamily="34" charset="-128"/>
              </a:rPr>
              <a:t>microtubules</a:t>
            </a:r>
            <a:endParaRPr lang="en-US" altLang="en-US" sz="1800" dirty="0">
              <a:ea typeface="ＭＳ Ｐゴシック" panose="020B0600070205080204" pitchFamily="34" charset="-128"/>
            </a:endParaRPr>
          </a:p>
          <a:p>
            <a:pPr lvl="1" eaLnBrk="1" hangingPunct="1">
              <a:lnSpc>
                <a:spcPct val="90000"/>
              </a:lnSpc>
              <a:buClrTx/>
            </a:pPr>
            <a:r>
              <a:rPr lang="en-US" altLang="en-US" dirty="0">
                <a:ea typeface="ＭＳ Ｐゴシック" panose="020B0600070205080204" pitchFamily="34" charset="-128"/>
              </a:rPr>
              <a:t>motility</a:t>
            </a:r>
            <a:endParaRPr lang="en-US" altLang="en-US" sz="2400" dirty="0">
              <a:ea typeface="ＭＳ Ｐゴシック" panose="020B0600070205080204" pitchFamily="34" charset="-128"/>
            </a:endParaRPr>
          </a:p>
          <a:p>
            <a:pPr lvl="2" eaLnBrk="1" hangingPunct="1">
              <a:lnSpc>
                <a:spcPct val="90000"/>
              </a:lnSpc>
              <a:buClrTx/>
            </a:pPr>
            <a:r>
              <a:rPr lang="en-US" altLang="en-US" dirty="0">
                <a:ea typeface="ＭＳ Ｐゴシック" panose="020B0600070205080204" pitchFamily="34" charset="-128"/>
              </a:rPr>
              <a:t>cell locomotion</a:t>
            </a:r>
          </a:p>
          <a:p>
            <a:pPr lvl="2" eaLnBrk="1" hangingPunct="1">
              <a:lnSpc>
                <a:spcPct val="90000"/>
              </a:lnSpc>
              <a:buClr>
                <a:srgbClr val="000080"/>
              </a:buClr>
            </a:pPr>
            <a:r>
              <a:rPr lang="en-US" altLang="en-US" u="sng" dirty="0">
                <a:solidFill>
                  <a:srgbClr val="CC0000"/>
                </a:solidFill>
                <a:ea typeface="ＭＳ Ｐゴシック" panose="020B0600070205080204" pitchFamily="34" charset="-128"/>
              </a:rPr>
              <a:t>cilia</a:t>
            </a:r>
            <a:r>
              <a:rPr lang="en-US" altLang="en-US" dirty="0">
                <a:ea typeface="ＭＳ Ｐゴシック" panose="020B0600070205080204" pitchFamily="34" charset="-128"/>
              </a:rPr>
              <a:t>, </a:t>
            </a:r>
            <a:r>
              <a:rPr lang="en-US" altLang="en-US" u="sng" dirty="0">
                <a:solidFill>
                  <a:srgbClr val="CC0000"/>
                </a:solidFill>
                <a:ea typeface="ＭＳ Ｐゴシック" panose="020B0600070205080204" pitchFamily="34" charset="-128"/>
              </a:rPr>
              <a:t>flagella</a:t>
            </a:r>
            <a:r>
              <a:rPr lang="en-US" altLang="en-US" dirty="0">
                <a:ea typeface="ＭＳ Ｐゴシック" panose="020B0600070205080204" pitchFamily="34" charset="-128"/>
              </a:rPr>
              <a:t>, etc.</a:t>
            </a:r>
            <a:endParaRPr lang="en-US" altLang="en-US" sz="2000" dirty="0">
              <a:ea typeface="ＭＳ Ｐゴシック" panose="020B0600070205080204" pitchFamily="34" charset="-128"/>
            </a:endParaRPr>
          </a:p>
          <a:p>
            <a:pPr lvl="1" eaLnBrk="1" hangingPunct="1"/>
            <a:r>
              <a:rPr lang="en-US" altLang="en-US" dirty="0">
                <a:ea typeface="ＭＳ Ｐゴシック" panose="020B0600070205080204" pitchFamily="34" charset="-128"/>
              </a:rPr>
              <a:t>regulation</a:t>
            </a:r>
            <a:r>
              <a:rPr lang="en-US" altLang="en-US" sz="2400" dirty="0">
                <a:ea typeface="ＭＳ Ｐゴシック" panose="020B0600070205080204" pitchFamily="34" charset="-128"/>
              </a:rPr>
              <a:t> </a:t>
            </a:r>
          </a:p>
          <a:p>
            <a:pPr lvl="2" eaLnBrk="1" hangingPunct="1"/>
            <a:r>
              <a:rPr lang="en-US" altLang="en-US" dirty="0">
                <a:ea typeface="ＭＳ Ｐゴシック" panose="020B0600070205080204" pitchFamily="34" charset="-128"/>
              </a:rPr>
              <a:t>organizes structures </a:t>
            </a:r>
            <a:br>
              <a:rPr lang="en-US" altLang="en-US" dirty="0">
                <a:ea typeface="ＭＳ Ｐゴシック" panose="020B0600070205080204" pitchFamily="34" charset="-128"/>
              </a:rPr>
            </a:br>
            <a:r>
              <a:rPr lang="en-US" altLang="en-US" dirty="0">
                <a:ea typeface="ＭＳ Ｐゴシック" panose="020B0600070205080204" pitchFamily="34" charset="-128"/>
              </a:rPr>
              <a:t> &amp; activities of cell</a:t>
            </a:r>
          </a:p>
        </p:txBody>
      </p:sp>
      <p:pic>
        <p:nvPicPr>
          <p:cNvPr id="477191" name="Picture 7">
            <a:extLst>
              <a:ext uri="{FF2B5EF4-FFF2-40B4-BE49-F238E27FC236}">
                <a16:creationId xmlns:a16="http://schemas.microsoft.com/office/drawing/2014/main" id="{AA24A423-9E45-1B49-BA87-FCECD37DFB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8738" y="381000"/>
            <a:ext cx="2287587" cy="195262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77190">
                                            <p:txEl>
                                              <p:pRg st="0" end="0"/>
                                            </p:txEl>
                                          </p:spTgt>
                                        </p:tgtEl>
                                        <p:attrNameLst>
                                          <p:attrName>style.visibility</p:attrName>
                                        </p:attrNameLst>
                                      </p:cBhvr>
                                      <p:to>
                                        <p:strVal val="visible"/>
                                      </p:to>
                                    </p:set>
                                    <p:anim calcmode="lin" valueType="num">
                                      <p:cBhvr additive="base">
                                        <p:cTn id="7" dur="500" fill="hold"/>
                                        <p:tgtEl>
                                          <p:spTgt spid="47719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719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77190">
                                            <p:txEl>
                                              <p:pRg st="1" end="1"/>
                                            </p:txEl>
                                          </p:spTgt>
                                        </p:tgtEl>
                                        <p:attrNameLst>
                                          <p:attrName>style.visibility</p:attrName>
                                        </p:attrNameLst>
                                      </p:cBhvr>
                                      <p:to>
                                        <p:strVal val="visible"/>
                                      </p:to>
                                    </p:set>
                                    <p:anim calcmode="lin" valueType="num">
                                      <p:cBhvr additive="base">
                                        <p:cTn id="13" dur="500" fill="hold"/>
                                        <p:tgtEl>
                                          <p:spTgt spid="47719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77190">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77190">
                                            <p:txEl>
                                              <p:pRg st="2" end="2"/>
                                            </p:txEl>
                                          </p:spTgt>
                                        </p:tgtEl>
                                        <p:attrNameLst>
                                          <p:attrName>style.visibility</p:attrName>
                                        </p:attrNameLst>
                                      </p:cBhvr>
                                      <p:to>
                                        <p:strVal val="visible"/>
                                      </p:to>
                                    </p:set>
                                    <p:anim calcmode="lin" valueType="num">
                                      <p:cBhvr additive="base">
                                        <p:cTn id="19" dur="500" fill="hold"/>
                                        <p:tgtEl>
                                          <p:spTgt spid="47719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77190">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77190">
                                            <p:txEl>
                                              <p:pRg st="3" end="3"/>
                                            </p:txEl>
                                          </p:spTgt>
                                        </p:tgtEl>
                                        <p:attrNameLst>
                                          <p:attrName>style.visibility</p:attrName>
                                        </p:attrNameLst>
                                      </p:cBhvr>
                                      <p:to>
                                        <p:strVal val="visible"/>
                                      </p:to>
                                    </p:set>
                                    <p:anim calcmode="lin" valueType="num">
                                      <p:cBhvr additive="base">
                                        <p:cTn id="25" dur="500" fill="hold"/>
                                        <p:tgtEl>
                                          <p:spTgt spid="47719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77190">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77190">
                                            <p:txEl>
                                              <p:pRg st="4" end="4"/>
                                            </p:txEl>
                                          </p:spTgt>
                                        </p:tgtEl>
                                        <p:attrNameLst>
                                          <p:attrName>style.visibility</p:attrName>
                                        </p:attrNameLst>
                                      </p:cBhvr>
                                      <p:to>
                                        <p:strVal val="visible"/>
                                      </p:to>
                                    </p:set>
                                    <p:anim calcmode="lin" valueType="num">
                                      <p:cBhvr additive="base">
                                        <p:cTn id="31" dur="500" fill="hold"/>
                                        <p:tgtEl>
                                          <p:spTgt spid="477190">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77190">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77190">
                                            <p:txEl>
                                              <p:pRg st="5" end="5"/>
                                            </p:txEl>
                                          </p:spTgt>
                                        </p:tgtEl>
                                        <p:attrNameLst>
                                          <p:attrName>style.visibility</p:attrName>
                                        </p:attrNameLst>
                                      </p:cBhvr>
                                      <p:to>
                                        <p:strVal val="visible"/>
                                      </p:to>
                                    </p:set>
                                    <p:anim calcmode="lin" valueType="num">
                                      <p:cBhvr additive="base">
                                        <p:cTn id="37" dur="500" fill="hold"/>
                                        <p:tgtEl>
                                          <p:spTgt spid="477190">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77190">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77190">
                                            <p:txEl>
                                              <p:pRg st="6" end="6"/>
                                            </p:txEl>
                                          </p:spTgt>
                                        </p:tgtEl>
                                        <p:attrNameLst>
                                          <p:attrName>style.visibility</p:attrName>
                                        </p:attrNameLst>
                                      </p:cBhvr>
                                      <p:to>
                                        <p:strVal val="visible"/>
                                      </p:to>
                                    </p:set>
                                    <p:anim calcmode="lin" valueType="num">
                                      <p:cBhvr additive="base">
                                        <p:cTn id="43" dur="500" fill="hold"/>
                                        <p:tgtEl>
                                          <p:spTgt spid="477190">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77190">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77190">
                                            <p:txEl>
                                              <p:pRg st="7" end="7"/>
                                            </p:txEl>
                                          </p:spTgt>
                                        </p:tgtEl>
                                        <p:attrNameLst>
                                          <p:attrName>style.visibility</p:attrName>
                                        </p:attrNameLst>
                                      </p:cBhvr>
                                      <p:to>
                                        <p:strVal val="visible"/>
                                      </p:to>
                                    </p:set>
                                    <p:anim calcmode="lin" valueType="num">
                                      <p:cBhvr additive="base">
                                        <p:cTn id="49" dur="500" fill="hold"/>
                                        <p:tgtEl>
                                          <p:spTgt spid="477190">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77190">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77190">
                                            <p:txEl>
                                              <p:pRg st="8" end="8"/>
                                            </p:txEl>
                                          </p:spTgt>
                                        </p:tgtEl>
                                        <p:attrNameLst>
                                          <p:attrName>style.visibility</p:attrName>
                                        </p:attrNameLst>
                                      </p:cBhvr>
                                      <p:to>
                                        <p:strVal val="visible"/>
                                      </p:to>
                                    </p:set>
                                    <p:anim calcmode="lin" valueType="num">
                                      <p:cBhvr additive="base">
                                        <p:cTn id="55" dur="500" fill="hold"/>
                                        <p:tgtEl>
                                          <p:spTgt spid="477190">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77190">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77190">
                                            <p:txEl>
                                              <p:pRg st="9" end="9"/>
                                            </p:txEl>
                                          </p:spTgt>
                                        </p:tgtEl>
                                        <p:attrNameLst>
                                          <p:attrName>style.visibility</p:attrName>
                                        </p:attrNameLst>
                                      </p:cBhvr>
                                      <p:to>
                                        <p:strVal val="visible"/>
                                      </p:to>
                                    </p:set>
                                    <p:anim calcmode="lin" valueType="num">
                                      <p:cBhvr additive="base">
                                        <p:cTn id="61" dur="500" fill="hold"/>
                                        <p:tgtEl>
                                          <p:spTgt spid="477190">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77190">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Whoosh"/>
                                        </p:tgtEl>
                                      </p:cMediaNode>
                                    </p:audio>
                                  </p:sub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77190">
                                            <p:txEl>
                                              <p:pRg st="10" end="10"/>
                                            </p:txEl>
                                          </p:spTgt>
                                        </p:tgtEl>
                                        <p:attrNameLst>
                                          <p:attrName>style.visibility</p:attrName>
                                        </p:attrNameLst>
                                      </p:cBhvr>
                                      <p:to>
                                        <p:strVal val="visible"/>
                                      </p:to>
                                    </p:set>
                                    <p:anim calcmode="lin" valueType="num">
                                      <p:cBhvr additive="base">
                                        <p:cTn id="67" dur="500" fill="hold"/>
                                        <p:tgtEl>
                                          <p:spTgt spid="477190">
                                            <p:txEl>
                                              <p:pRg st="10" end="1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477190">
                                            <p:txEl>
                                              <p:pRg st="10" end="1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90" grpId="0" build="p" autoUpdateAnimBg="0"/>
    </p:bldLst>
  </p:timing>
</p:sld>
</file>

<file path=ppt/theme/theme1.xml><?xml version="1.0" encoding="utf-8"?>
<a:theme xmlns:a="http://schemas.openxmlformats.org/drawingml/2006/main" name=" template2005">
  <a:themeElements>
    <a:clrScheme name=" template2005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 template200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EA18"/>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EA18"/>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 template2005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 template2005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 template2005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 template2005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 template2005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 template2005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 template2005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 template2005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E5FC355AAB2FA47B82FFD310EDFCA16" ma:contentTypeVersion="1" ma:contentTypeDescription="Create a new document." ma:contentTypeScope="" ma:versionID="cee046d9b87f9be4e5abfe42a7c106d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98571C34-E7AC-47B4-A2C6-46F584A05C24}">
  <ds:schemaRefs>
    <ds:schemaRef ds:uri="http://schemas.microsoft.com/sharepoint/v3/contenttype/forms"/>
  </ds:schemaRefs>
</ds:datastoreItem>
</file>

<file path=customXml/itemProps2.xml><?xml version="1.0" encoding="utf-8"?>
<ds:datastoreItem xmlns:ds="http://schemas.openxmlformats.org/officeDocument/2006/customXml" ds:itemID="{5A7A9FEE-EAF3-4D50-80C3-8F99D4AD9F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Silver Streak:Applications:Microsoft Office 2004:Templates:My Templates: template2005.pot</Template>
  <TotalTime>5564</TotalTime>
  <Words>3024</Words>
  <Application>Microsoft Macintosh PowerPoint</Application>
  <PresentationFormat>On-screen Show (4:3)</PresentationFormat>
  <Paragraphs>715</Paragraphs>
  <Slides>70</Slides>
  <Notes>70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70</vt:i4>
      </vt:variant>
    </vt:vector>
  </HeadingPairs>
  <TitlesOfParts>
    <vt:vector size="81" baseType="lpstr">
      <vt:lpstr>ＭＳ Ｐゴシック</vt:lpstr>
      <vt:lpstr>Arial</vt:lpstr>
      <vt:lpstr>Comic Sans MS</vt:lpstr>
      <vt:lpstr>Footlight MT Light</vt:lpstr>
      <vt:lpstr>Geneva</vt:lpstr>
      <vt:lpstr>Georgia</vt:lpstr>
      <vt:lpstr>Symbol</vt:lpstr>
      <vt:lpstr>Times</vt:lpstr>
      <vt:lpstr>Times New Roman</vt:lpstr>
      <vt:lpstr>Wingdings</vt:lpstr>
      <vt:lpstr> template2005</vt:lpstr>
      <vt:lpstr>Biology is the only subject in which multiplication is the same thing as division…</vt:lpstr>
      <vt:lpstr>Where it all began…</vt:lpstr>
      <vt:lpstr>And now look at you…</vt:lpstr>
      <vt:lpstr>Getting from there to here…</vt:lpstr>
      <vt:lpstr>Cell Division in Prokaryotes</vt:lpstr>
      <vt:lpstr>Making new cells </vt:lpstr>
      <vt:lpstr>Nucleus</vt:lpstr>
      <vt:lpstr>PowerPoint Presentation</vt:lpstr>
      <vt:lpstr>Cytoskeleton </vt:lpstr>
      <vt:lpstr>Cytoskeleton </vt:lpstr>
      <vt:lpstr>Centrioles </vt:lpstr>
      <vt:lpstr>Getting the right stuff </vt:lpstr>
      <vt:lpstr>Cell Division</vt:lpstr>
      <vt:lpstr>Overview of mitosis</vt:lpstr>
      <vt:lpstr>Interphase</vt:lpstr>
      <vt:lpstr>Cell cycle</vt:lpstr>
      <vt:lpstr>Interphase</vt:lpstr>
      <vt:lpstr>Interphase</vt:lpstr>
      <vt:lpstr>Copying / Replicating DNA</vt:lpstr>
      <vt:lpstr>Organizing DNA</vt:lpstr>
      <vt:lpstr>Chromosome structure</vt:lpstr>
      <vt:lpstr>PowerPoint Presentation</vt:lpstr>
      <vt:lpstr>Mitotic Chromosome </vt:lpstr>
      <vt:lpstr>Mitosis </vt:lpstr>
      <vt:lpstr>Prophase  </vt:lpstr>
      <vt:lpstr>Transition to Metaphase  </vt:lpstr>
      <vt:lpstr>Metaphase </vt:lpstr>
      <vt:lpstr>PowerPoint Presentation</vt:lpstr>
      <vt:lpstr>Anaphase </vt:lpstr>
      <vt:lpstr>Separation of chromatids</vt:lpstr>
      <vt:lpstr>Chromosome movement</vt:lpstr>
      <vt:lpstr>Telophase</vt:lpstr>
      <vt:lpstr>Cytokinesis</vt:lpstr>
      <vt:lpstr>Cytokinesis in Animals</vt:lpstr>
      <vt:lpstr>Mitosis in whitefish blastula</vt:lpstr>
      <vt:lpstr>Mitosis in animal cells</vt:lpstr>
      <vt:lpstr>Cytokinesis in Plants</vt:lpstr>
      <vt:lpstr>Cytokinesis in plant cell</vt:lpstr>
      <vt:lpstr>Mitosis in plant cell</vt:lpstr>
      <vt:lpstr>PowerPoint Presentation</vt:lpstr>
      <vt:lpstr>Evolution of mitosis</vt:lpstr>
      <vt:lpstr>Evolution of  mitosis</vt:lpstr>
      <vt:lpstr>Dinoflagellates </vt:lpstr>
      <vt:lpstr>Diatoms </vt:lpstr>
      <vt:lpstr>Regulation of Cell Division</vt:lpstr>
      <vt:lpstr>Coordination of cell division</vt:lpstr>
      <vt:lpstr>Frequency of cell division</vt:lpstr>
      <vt:lpstr>Overview of Cell Cycle Control</vt:lpstr>
      <vt:lpstr>Checkpoint control system</vt:lpstr>
      <vt:lpstr>Checkpoint control system</vt:lpstr>
      <vt:lpstr>G1/S checkpoint</vt:lpstr>
      <vt:lpstr>G0 phase</vt:lpstr>
      <vt:lpstr>Activation of cell division</vt:lpstr>
      <vt:lpstr>“Go-ahead” signals</vt:lpstr>
      <vt:lpstr>Cell cycle signals </vt:lpstr>
      <vt:lpstr>Cyclins &amp; Cdks</vt:lpstr>
      <vt:lpstr>PowerPoint Presentation</vt:lpstr>
      <vt:lpstr>Cyclin &amp; Cyclin-dependent kinases</vt:lpstr>
      <vt:lpstr>External signals</vt:lpstr>
      <vt:lpstr>Growth factor signals</vt:lpstr>
      <vt:lpstr>Example of a Growth Factor</vt:lpstr>
      <vt:lpstr>Growth Factors and Cancer</vt:lpstr>
      <vt:lpstr>Cancer &amp; Cell Growth</vt:lpstr>
      <vt:lpstr>p53 — master regulator gene</vt:lpstr>
      <vt:lpstr>Development of Cancer</vt:lpstr>
      <vt:lpstr>What causes these “hits”? </vt:lpstr>
      <vt:lpstr>Tumors</vt:lpstr>
      <vt:lpstr>Traditional treatments for cancers</vt:lpstr>
      <vt:lpstr>New “miracle drugs”</vt:lpstr>
      <vt:lpstr>PowerPoint Presentation</vt:lpstr>
    </vt:vector>
  </TitlesOfParts>
  <Manager/>
  <Company>Kim Foglia</Company>
  <LinksUpToDate>false</LinksUpToDate>
  <SharedDoc>false</SharedDoc>
  <HyperlinkBase>http://bio.kimunity.com, http://www.WDinteractive.com</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is the only subject in which multiplication is the same thing as division…</dc:title>
  <dc:subject>AP &amp; Regents Biology</dc:subject>
  <dc:creator>Kim Foglia</dc:creator>
  <cp:keywords>Education, Biology Zone, Kim Foglia</cp:keywords>
  <dc:description>All Rights Reserved. Copyright 2003. WD Interactive.</dc:description>
  <cp:lastModifiedBy>Walker, Dale</cp:lastModifiedBy>
  <cp:revision>134</cp:revision>
  <cp:lastPrinted>2008-02-26T04:21:40Z</cp:lastPrinted>
  <dcterms:created xsi:type="dcterms:W3CDTF">2006-01-02T15:20:52Z</dcterms:created>
  <dcterms:modified xsi:type="dcterms:W3CDTF">2019-11-01T19:55:35Z</dcterms:modified>
  <cp:category>Education</cp:category>
</cp:coreProperties>
</file>