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Lst>
  <p:notesMasterIdLst>
    <p:notesMasterId r:id="rId25"/>
  </p:notesMasterIdLst>
  <p:handoutMasterIdLst>
    <p:handoutMasterId r:id="rId26"/>
  </p:handoutMasterIdLst>
  <p:sldIdLst>
    <p:sldId id="488" r:id="rId4"/>
    <p:sldId id="48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5" r:id="rId20"/>
    <p:sldId id="504" r:id="rId21"/>
    <p:sldId id="506" r:id="rId22"/>
    <p:sldId id="507" r:id="rId23"/>
    <p:sldId id="508" r:id="rId24"/>
  </p:sldIdLst>
  <p:sldSz cx="9144000" cy="6858000" type="screen4x3"/>
  <p:notesSz cx="6858000" cy="9144000"/>
  <p:defaultTextStyle>
    <a:defPPr>
      <a:defRPr lang="en-US"/>
    </a:defPPr>
    <a:lvl1pPr algn="ct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5"/>
    <p:restoredTop sz="94674"/>
  </p:normalViewPr>
  <p:slideViewPr>
    <p:cSldViewPr snapToGrid="0">
      <p:cViewPr varScale="1">
        <p:scale>
          <a:sx n="124" d="100"/>
          <a:sy n="124" d="100"/>
        </p:scale>
        <p:origin x="6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303ED2E4-97A9-A647-8E82-12070D1720CA}"/>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4AD6DAD5-D241-E34F-AC5B-5A575995EFF3}" type="slidenum">
              <a:rPr lang="en-US" altLang="en-US"/>
              <a:pPr/>
              <a:t>‹#›</a:t>
            </a:fld>
            <a:endParaRPr lang="en-US" altLang="en-US" sz="1200"/>
          </a:p>
        </p:txBody>
      </p:sp>
      <p:sp>
        <p:nvSpPr>
          <p:cNvPr id="58375" name="Text Box 7">
            <a:extLst>
              <a:ext uri="{FF2B5EF4-FFF2-40B4-BE49-F238E27FC236}">
                <a16:creationId xmlns:a16="http://schemas.microsoft.com/office/drawing/2014/main" id="{896EAFA4-00F1-324A-9B02-9587363E2EA3}"/>
              </a:ext>
            </a:extLst>
          </p:cNvPr>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latin typeface="Arial" charset="0"/>
                <a:ea typeface="+mn-ea"/>
              </a:rPr>
              <a:t>Division Ave. High School	Ms. Foglia</a:t>
            </a:r>
            <a:endParaRPr lang="en-US" sz="1800" b="1">
              <a:latin typeface="Arial" charset="0"/>
              <a:ea typeface="+mn-ea"/>
            </a:endParaRPr>
          </a:p>
          <a:p>
            <a:pPr>
              <a:tabLst>
                <a:tab pos="6170613" algn="r"/>
              </a:tabLst>
              <a:defRPr/>
            </a:pPr>
            <a:r>
              <a:rPr lang="en-US" sz="1400" b="1">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C8A61DC3-28E1-1B40-95B0-191418F6BA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465480BF-DB1C-A94B-8BE2-7F40316D61A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7" name="Rectangle 7">
            <a:extLst>
              <a:ext uri="{FF2B5EF4-FFF2-40B4-BE49-F238E27FC236}">
                <a16:creationId xmlns:a16="http://schemas.microsoft.com/office/drawing/2014/main" id="{1F87D674-365E-C447-8FCD-C4986B4F226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5D74A464-BEF5-0C44-B765-D54721EDAC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97224CC-18D3-264F-A3DD-99253D692C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21B274-D907-8B40-8397-F60A36F6134C}" type="slidenum">
              <a:rPr lang="en-US" altLang="en-US" sz="1200">
                <a:latin typeface="Times" pitchFamily="2" charset="0"/>
              </a:rPr>
              <a:pPr/>
              <a:t>1</a:t>
            </a:fld>
            <a:endParaRPr lang="en-US" altLang="en-US" sz="1200">
              <a:latin typeface="Times" pitchFamily="2" charset="0"/>
            </a:endParaRPr>
          </a:p>
        </p:txBody>
      </p:sp>
      <p:sp>
        <p:nvSpPr>
          <p:cNvPr id="16387" name="Rectangle 2">
            <a:extLst>
              <a:ext uri="{FF2B5EF4-FFF2-40B4-BE49-F238E27FC236}">
                <a16:creationId xmlns:a16="http://schemas.microsoft.com/office/drawing/2014/main" id="{F6101432-310E-7949-8EB9-8901134F889A}"/>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D5F1B6DC-DB96-3D43-99C4-2F20F885ED7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881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F45B5D18-9BB8-D54B-8FC2-342A34F9FDFB}"/>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sz="2400">
              <a:latin typeface="Times" pitchFamily="84" charset="0"/>
              <a:ea typeface="+mn-ea"/>
            </a:endParaRPr>
          </a:p>
        </p:txBody>
      </p:sp>
      <p:sp>
        <p:nvSpPr>
          <p:cNvPr id="5" name="Rectangle 74">
            <a:extLst>
              <a:ext uri="{FF2B5EF4-FFF2-40B4-BE49-F238E27FC236}">
                <a16:creationId xmlns:a16="http://schemas.microsoft.com/office/drawing/2014/main" id="{157628F1-6791-F348-A972-C53823B31E52}"/>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grpSp>
        <p:nvGrpSpPr>
          <p:cNvPr id="6" name="Group 78">
            <a:extLst>
              <a:ext uri="{FF2B5EF4-FFF2-40B4-BE49-F238E27FC236}">
                <a16:creationId xmlns:a16="http://schemas.microsoft.com/office/drawing/2014/main" id="{BBC7A4E0-E8A3-8749-A20B-DD28DE44CAFC}"/>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36F9B4CE-3E3B-2440-BB5C-98716E646CB9}"/>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8" name="Line 76">
              <a:extLst>
                <a:ext uri="{FF2B5EF4-FFF2-40B4-BE49-F238E27FC236}">
                  <a16:creationId xmlns:a16="http://schemas.microsoft.com/office/drawing/2014/main" id="{2A0E8204-8CAD-4146-BE8A-9424A0830B0A}"/>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9" name="Oval 77">
              <a:extLst>
                <a:ext uri="{FF2B5EF4-FFF2-40B4-BE49-F238E27FC236}">
                  <a16:creationId xmlns:a16="http://schemas.microsoft.com/office/drawing/2014/main" id="{49F10B89-3732-2F47-954D-D406D03DEAE3}"/>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grpSp>
        <p:nvGrpSpPr>
          <p:cNvPr id="10" name="Group 79">
            <a:extLst>
              <a:ext uri="{FF2B5EF4-FFF2-40B4-BE49-F238E27FC236}">
                <a16:creationId xmlns:a16="http://schemas.microsoft.com/office/drawing/2014/main" id="{D0CAD71E-6370-FD43-936F-6632748DA78E}"/>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0D1B0F84-5897-4B4C-80A6-6AEDE1B0DA37}"/>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2" name="Line 81">
              <a:extLst>
                <a:ext uri="{FF2B5EF4-FFF2-40B4-BE49-F238E27FC236}">
                  <a16:creationId xmlns:a16="http://schemas.microsoft.com/office/drawing/2014/main" id="{8FF430F6-FA50-544B-9288-FBCDED9647D8}"/>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3" name="Oval 82">
              <a:extLst>
                <a:ext uri="{FF2B5EF4-FFF2-40B4-BE49-F238E27FC236}">
                  <a16:creationId xmlns:a16="http://schemas.microsoft.com/office/drawing/2014/main" id="{82357FA2-9E41-214D-A5D9-93E997CB243F}"/>
                </a:ext>
              </a:extLst>
            </p:cNvPr>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sp>
        <p:nvSpPr>
          <p:cNvPr id="14" name="Text Box 83">
            <a:extLst>
              <a:ext uri="{FF2B5EF4-FFF2-40B4-BE49-F238E27FC236}">
                <a16:creationId xmlns:a16="http://schemas.microsoft.com/office/drawing/2014/main" id="{E6E54989-2AA4-F14C-A509-4BEC6D654153}"/>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a:defRPr sz="1600">
                <a:solidFill>
                  <a:schemeClr val="tx1"/>
                </a:solidFill>
                <a:latin typeface="Arial" panose="020B0604020202020204" pitchFamily="34" charset="0"/>
                <a:ea typeface="ＭＳ Ｐゴシック" panose="020B0600070205080204" pitchFamily="34" charset="-128"/>
              </a:defRPr>
            </a:lvl3pPr>
            <a:lvl4pPr>
              <a:defRPr sz="1600">
                <a:solidFill>
                  <a:schemeClr val="tx1"/>
                </a:solidFill>
                <a:latin typeface="Arial" panose="020B0604020202020204" pitchFamily="34" charset="0"/>
                <a:ea typeface="ＭＳ Ｐゴシック" panose="020B0600070205080204" pitchFamily="34" charset="-128"/>
              </a:defRPr>
            </a:lvl4pPr>
            <a:lvl5pPr>
              <a:defRPr sz="1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b="1"/>
              <a:t>AP Biology</a:t>
            </a:r>
            <a:endParaRPr lang="en-US" altLang="en-US" sz="2400">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60DF30E6-27A6-BC49-B5C1-53EA019C69A9}"/>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defRPr>
            </a:lvl1pPr>
          </a:lstStyle>
          <a:p>
            <a:pPr>
              <a:defRPr/>
            </a:pPr>
            <a:r>
              <a:rPr lang="en-US"/>
              <a:t>2007-2008</a:t>
            </a:r>
          </a:p>
        </p:txBody>
      </p:sp>
      <p:sp>
        <p:nvSpPr>
          <p:cNvPr id="16" name="Rectangle 70">
            <a:extLst>
              <a:ext uri="{FF2B5EF4-FFF2-40B4-BE49-F238E27FC236}">
                <a16:creationId xmlns:a16="http://schemas.microsoft.com/office/drawing/2014/main" id="{1B2AB20A-5C8C-F341-AFE6-F2BB72866C43}"/>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ea typeface="+mn-ea"/>
              </a:defRPr>
            </a:lvl1pPr>
          </a:lstStyle>
          <a:p>
            <a:pPr>
              <a:defRPr/>
            </a:pPr>
            <a:endParaRPr lang="en-US"/>
          </a:p>
        </p:txBody>
      </p:sp>
    </p:spTree>
    <p:extLst>
      <p:ext uri="{BB962C8B-B14F-4D97-AF65-F5344CB8AC3E}">
        <p14:creationId xmlns:p14="http://schemas.microsoft.com/office/powerpoint/2010/main" val="29140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2860EE79-DFFD-F449-9388-DE629292E1AA}"/>
              </a:ext>
            </a:extLst>
          </p:cNvPr>
          <p:cNvSpPr>
            <a:spLocks noGrp="1" noChangeArrowheads="1"/>
          </p:cNvSpPr>
          <p:nvPr>
            <p:ph type="sldNum" sz="quarter" idx="10"/>
          </p:nvPr>
        </p:nvSpPr>
        <p:spPr>
          <a:ln/>
        </p:spPr>
        <p:txBody>
          <a:bodyPr/>
          <a:lstStyle>
            <a:lvl1pPr>
              <a:defRPr/>
            </a:lvl1pPr>
          </a:lstStyle>
          <a:p>
            <a:fld id="{0D8B5D24-4913-4441-B365-FFCFE5127824}"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5295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52977E08-85B1-444C-80CE-96B1FD511652}"/>
              </a:ext>
            </a:extLst>
          </p:cNvPr>
          <p:cNvSpPr>
            <a:spLocks noGrp="1" noChangeArrowheads="1"/>
          </p:cNvSpPr>
          <p:nvPr>
            <p:ph type="sldNum" sz="quarter" idx="10"/>
          </p:nvPr>
        </p:nvSpPr>
        <p:spPr>
          <a:ln/>
        </p:spPr>
        <p:txBody>
          <a:bodyPr/>
          <a:lstStyle>
            <a:lvl1pPr>
              <a:defRPr/>
            </a:lvl1pPr>
          </a:lstStyle>
          <a:p>
            <a:fld id="{727330A0-00A7-8640-876B-9175429232A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66256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D1D2B643-0413-5E44-9E66-D3E67FF9D3C4}"/>
              </a:ext>
            </a:extLst>
          </p:cNvPr>
          <p:cNvSpPr>
            <a:spLocks noGrp="1" noChangeArrowheads="1"/>
          </p:cNvSpPr>
          <p:nvPr>
            <p:ph type="sldNum" sz="quarter" idx="10"/>
          </p:nvPr>
        </p:nvSpPr>
        <p:spPr>
          <a:ln/>
        </p:spPr>
        <p:txBody>
          <a:bodyPr/>
          <a:lstStyle>
            <a:lvl1pPr>
              <a:defRPr/>
            </a:lvl1pPr>
          </a:lstStyle>
          <a:p>
            <a:fld id="{D3F9EC6D-4027-CF4F-B596-370140E78248}"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14213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F5F829CD-49E9-4C4A-85DB-7E6C6266595F}"/>
              </a:ext>
            </a:extLst>
          </p:cNvPr>
          <p:cNvSpPr>
            <a:spLocks noGrp="1" noChangeArrowheads="1"/>
          </p:cNvSpPr>
          <p:nvPr>
            <p:ph type="sldNum" sz="quarter" idx="10"/>
          </p:nvPr>
        </p:nvSpPr>
        <p:spPr>
          <a:ln/>
        </p:spPr>
        <p:txBody>
          <a:bodyPr/>
          <a:lstStyle>
            <a:lvl1pPr>
              <a:defRPr/>
            </a:lvl1pPr>
          </a:lstStyle>
          <a:p>
            <a:fld id="{861012AB-C025-5C42-9CD8-B00805749AA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21820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F17E5F5C-F889-5E40-9026-290ABF0EA026}"/>
              </a:ext>
            </a:extLst>
          </p:cNvPr>
          <p:cNvSpPr>
            <a:spLocks noGrp="1" noChangeArrowheads="1"/>
          </p:cNvSpPr>
          <p:nvPr>
            <p:ph type="sldNum" sz="quarter" idx="10"/>
          </p:nvPr>
        </p:nvSpPr>
        <p:spPr>
          <a:ln/>
        </p:spPr>
        <p:txBody>
          <a:bodyPr/>
          <a:lstStyle>
            <a:lvl1pPr>
              <a:defRPr/>
            </a:lvl1pPr>
          </a:lstStyle>
          <a:p>
            <a:fld id="{CD35927E-8DEE-0644-9073-6CB281404520}"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65408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23731D33-6C9E-984C-911F-8C1896BE222A}"/>
              </a:ext>
            </a:extLst>
          </p:cNvPr>
          <p:cNvSpPr>
            <a:spLocks noGrp="1" noChangeArrowheads="1"/>
          </p:cNvSpPr>
          <p:nvPr>
            <p:ph type="sldNum" sz="quarter" idx="10"/>
          </p:nvPr>
        </p:nvSpPr>
        <p:spPr>
          <a:ln/>
        </p:spPr>
        <p:txBody>
          <a:bodyPr/>
          <a:lstStyle>
            <a:lvl1pPr>
              <a:defRPr/>
            </a:lvl1pPr>
          </a:lstStyle>
          <a:p>
            <a:fld id="{74886A94-F16B-6C45-92A6-106CE088349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92838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1351E156-1AB6-5C47-BC8B-9B40DEA16F30}"/>
              </a:ext>
            </a:extLst>
          </p:cNvPr>
          <p:cNvSpPr>
            <a:spLocks noGrp="1" noChangeArrowheads="1"/>
          </p:cNvSpPr>
          <p:nvPr>
            <p:ph type="sldNum" sz="quarter" idx="10"/>
          </p:nvPr>
        </p:nvSpPr>
        <p:spPr>
          <a:ln/>
        </p:spPr>
        <p:txBody>
          <a:bodyPr/>
          <a:lstStyle>
            <a:lvl1pPr>
              <a:defRPr/>
            </a:lvl1pPr>
          </a:lstStyle>
          <a:p>
            <a:fld id="{2DA26FA3-D286-0B4B-B82A-51C2A1E89FAD}"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19142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B5391138-1730-4447-AA28-E8F1C0801C68}"/>
              </a:ext>
            </a:extLst>
          </p:cNvPr>
          <p:cNvSpPr>
            <a:spLocks noGrp="1" noChangeArrowheads="1"/>
          </p:cNvSpPr>
          <p:nvPr>
            <p:ph type="sldNum" sz="quarter" idx="10"/>
          </p:nvPr>
        </p:nvSpPr>
        <p:spPr>
          <a:ln/>
        </p:spPr>
        <p:txBody>
          <a:bodyPr/>
          <a:lstStyle>
            <a:lvl1pPr>
              <a:defRPr/>
            </a:lvl1pPr>
          </a:lstStyle>
          <a:p>
            <a:fld id="{404C93CF-6DE3-7642-9CAA-021C4EB56EB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3773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8456B816-4A9F-C345-AE94-64186CFBB541}"/>
              </a:ext>
            </a:extLst>
          </p:cNvPr>
          <p:cNvSpPr>
            <a:spLocks noGrp="1" noChangeArrowheads="1"/>
          </p:cNvSpPr>
          <p:nvPr>
            <p:ph type="sldNum" sz="quarter" idx="10"/>
          </p:nvPr>
        </p:nvSpPr>
        <p:spPr>
          <a:ln/>
        </p:spPr>
        <p:txBody>
          <a:bodyPr/>
          <a:lstStyle>
            <a:lvl1pPr>
              <a:defRPr/>
            </a:lvl1pPr>
          </a:lstStyle>
          <a:p>
            <a:fld id="{56988A20-AD0D-BE4B-B9B6-2E6E9E790CC9}"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37261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E453EA71-1300-224B-B74A-344957C38041}"/>
              </a:ext>
            </a:extLst>
          </p:cNvPr>
          <p:cNvSpPr>
            <a:spLocks noGrp="1" noChangeArrowheads="1"/>
          </p:cNvSpPr>
          <p:nvPr>
            <p:ph type="sldNum" sz="quarter" idx="10"/>
          </p:nvPr>
        </p:nvSpPr>
        <p:spPr>
          <a:ln/>
        </p:spPr>
        <p:txBody>
          <a:bodyPr/>
          <a:lstStyle>
            <a:lvl1pPr>
              <a:defRPr/>
            </a:lvl1pPr>
          </a:lstStyle>
          <a:p>
            <a:fld id="{F4732C13-CB5B-4F42-AC06-F86306EF7700}"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01377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9DCE3EBB-673B-FE4F-8A55-E2235CF08486}"/>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2D95B62D-1279-AD41-B72B-A7EBDE50DCA0}"/>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E3347C65-CE14-CE44-BD99-E86D3150D137}"/>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7B037F86-4112-B84A-8BCE-D1D717C02963}"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A320C7D4-EFED-3840-9C73-E464FD772890}"/>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8" name="Line 76">
            <a:extLst>
              <a:ext uri="{FF2B5EF4-FFF2-40B4-BE49-F238E27FC236}">
                <a16:creationId xmlns:a16="http://schemas.microsoft.com/office/drawing/2014/main" id="{FC91E081-2D8B-EC41-A5E5-9859F373FAA9}"/>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9" name="Oval 77">
            <a:extLst>
              <a:ext uri="{FF2B5EF4-FFF2-40B4-BE49-F238E27FC236}">
                <a16:creationId xmlns:a16="http://schemas.microsoft.com/office/drawing/2014/main" id="{B7F68D90-DE14-4B40-89B5-8BD016700516}"/>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sp>
        <p:nvSpPr>
          <p:cNvPr id="3150" name="Rectangle 78">
            <a:extLst>
              <a:ext uri="{FF2B5EF4-FFF2-40B4-BE49-F238E27FC236}">
                <a16:creationId xmlns:a16="http://schemas.microsoft.com/office/drawing/2014/main" id="{45637D9A-101A-B649-A885-01F6230DACE8}"/>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sz="2400">
              <a:latin typeface="Times" pitchFamily="84" charset="0"/>
              <a:ea typeface="+mn-ea"/>
            </a:endParaRPr>
          </a:p>
        </p:txBody>
      </p:sp>
      <p:sp>
        <p:nvSpPr>
          <p:cNvPr id="3151" name="Rectangle 79">
            <a:extLst>
              <a:ext uri="{FF2B5EF4-FFF2-40B4-BE49-F238E27FC236}">
                <a16:creationId xmlns:a16="http://schemas.microsoft.com/office/drawing/2014/main" id="{CD5A2448-96E7-F647-8FBE-194504423C11}"/>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sp>
        <p:nvSpPr>
          <p:cNvPr id="3153" name="Text Box 81">
            <a:extLst>
              <a:ext uri="{FF2B5EF4-FFF2-40B4-BE49-F238E27FC236}">
                <a16:creationId xmlns:a16="http://schemas.microsoft.com/office/drawing/2014/main" id="{603C8EF4-4400-EF4C-B135-1597C1B5EFDA}"/>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a:defRPr sz="1600">
                <a:solidFill>
                  <a:schemeClr val="tx1"/>
                </a:solidFill>
                <a:latin typeface="Arial" panose="020B0604020202020204" pitchFamily="34" charset="0"/>
                <a:ea typeface="ＭＳ Ｐゴシック" panose="020B0600070205080204" pitchFamily="34" charset="-128"/>
              </a:defRPr>
            </a:lvl3pPr>
            <a:lvl4pPr>
              <a:defRPr sz="1600">
                <a:solidFill>
                  <a:schemeClr val="tx1"/>
                </a:solidFill>
                <a:latin typeface="Arial" panose="020B0604020202020204" pitchFamily="34" charset="0"/>
                <a:ea typeface="ＭＳ Ｐゴシック" panose="020B0600070205080204" pitchFamily="34" charset="-128"/>
              </a:defRPr>
            </a:lvl4pPr>
            <a:lvl5pPr>
              <a:defRPr sz="1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b="1"/>
              <a:t>AP Biology</a:t>
            </a:r>
            <a:endParaRPr lang="en-US" altLang="en-US" sz="2400">
              <a:latin typeface="Times" pitchFamily="2"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75000"/>
        <a:buFont typeface="Wingdings" pitchFamily="2" charset="2"/>
        <a:buChar char="n"/>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0000"/>
        <a:buFont typeface="Wingdings" pitchFamily="2" charset="2"/>
        <a:buChar char="n"/>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3">
            <a:extLst>
              <a:ext uri="{FF2B5EF4-FFF2-40B4-BE49-F238E27FC236}">
                <a16:creationId xmlns:a16="http://schemas.microsoft.com/office/drawing/2014/main" id="{E84F2980-4606-A940-9F3B-FCB772A9CD21}"/>
              </a:ext>
            </a:extLst>
          </p:cNvPr>
          <p:cNvSpPr>
            <a:spLocks noChangeArrowheads="1"/>
          </p:cNvSpPr>
          <p:nvPr/>
        </p:nvSpPr>
        <p:spPr bwMode="auto">
          <a:xfrm>
            <a:off x="2017905" y="412989"/>
            <a:ext cx="4801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dirty="0">
                <a:solidFill>
                  <a:schemeClr val="tx2"/>
                </a:solidFill>
              </a:rPr>
              <a:t>Cancer, Viruses, </a:t>
            </a:r>
          </a:p>
          <a:p>
            <a:r>
              <a:rPr lang="en-US" altLang="en-US" sz="3600" b="1" dirty="0">
                <a:solidFill>
                  <a:schemeClr val="tx2"/>
                </a:solidFill>
              </a:rPr>
              <a:t>and DNA Technology</a:t>
            </a:r>
          </a:p>
        </p:txBody>
      </p:sp>
      <p:pic>
        <p:nvPicPr>
          <p:cNvPr id="2" name="Picture 1">
            <a:extLst>
              <a:ext uri="{FF2B5EF4-FFF2-40B4-BE49-F238E27FC236}">
                <a16:creationId xmlns:a16="http://schemas.microsoft.com/office/drawing/2014/main" id="{2E1CD768-FA18-4344-BAD5-22932BB2AC58}"/>
              </a:ext>
            </a:extLst>
          </p:cNvPr>
          <p:cNvPicPr>
            <a:picLocks noChangeAspect="1"/>
          </p:cNvPicPr>
          <p:nvPr/>
        </p:nvPicPr>
        <p:blipFill>
          <a:blip r:embed="rId3"/>
          <a:stretch>
            <a:fillRect/>
          </a:stretch>
        </p:blipFill>
        <p:spPr>
          <a:xfrm>
            <a:off x="115113" y="1633687"/>
            <a:ext cx="3492500" cy="2324100"/>
          </a:xfrm>
          <a:prstGeom prst="rect">
            <a:avLst/>
          </a:prstGeom>
        </p:spPr>
      </p:pic>
      <p:pic>
        <p:nvPicPr>
          <p:cNvPr id="3" name="Picture 2">
            <a:extLst>
              <a:ext uri="{FF2B5EF4-FFF2-40B4-BE49-F238E27FC236}">
                <a16:creationId xmlns:a16="http://schemas.microsoft.com/office/drawing/2014/main" id="{BAEE3B3C-86E6-4846-9D9D-F61A1D35E77D}"/>
              </a:ext>
            </a:extLst>
          </p:cNvPr>
          <p:cNvPicPr>
            <a:picLocks noChangeAspect="1"/>
          </p:cNvPicPr>
          <p:nvPr/>
        </p:nvPicPr>
        <p:blipFill>
          <a:blip r:embed="rId4"/>
          <a:stretch>
            <a:fillRect/>
          </a:stretch>
        </p:blipFill>
        <p:spPr>
          <a:xfrm>
            <a:off x="5100485" y="1907662"/>
            <a:ext cx="3437339" cy="2723515"/>
          </a:xfrm>
          <a:prstGeom prst="rect">
            <a:avLst/>
          </a:prstGeom>
        </p:spPr>
      </p:pic>
      <p:pic>
        <p:nvPicPr>
          <p:cNvPr id="4" name="Picture 3">
            <a:extLst>
              <a:ext uri="{FF2B5EF4-FFF2-40B4-BE49-F238E27FC236}">
                <a16:creationId xmlns:a16="http://schemas.microsoft.com/office/drawing/2014/main" id="{A51127AA-373F-DE41-BE7C-71DD1A5E981F}"/>
              </a:ext>
            </a:extLst>
          </p:cNvPr>
          <p:cNvPicPr>
            <a:picLocks noChangeAspect="1"/>
          </p:cNvPicPr>
          <p:nvPr/>
        </p:nvPicPr>
        <p:blipFill>
          <a:blip r:embed="rId5"/>
          <a:stretch>
            <a:fillRect/>
          </a:stretch>
        </p:blipFill>
        <p:spPr>
          <a:xfrm>
            <a:off x="115113" y="4631177"/>
            <a:ext cx="3759200" cy="2159000"/>
          </a:xfrm>
          <a:prstGeom prst="rect">
            <a:avLst/>
          </a:prstGeom>
        </p:spPr>
      </p:pic>
    </p:spTree>
    <p:extLst>
      <p:ext uri="{BB962C8B-B14F-4D97-AF65-F5344CB8AC3E}">
        <p14:creationId xmlns:p14="http://schemas.microsoft.com/office/powerpoint/2010/main" val="126996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A9F3-5C3B-5C4D-812D-117B9350472A}"/>
              </a:ext>
            </a:extLst>
          </p:cNvPr>
          <p:cNvSpPr>
            <a:spLocks noGrp="1"/>
          </p:cNvSpPr>
          <p:nvPr>
            <p:ph type="title"/>
          </p:nvPr>
        </p:nvSpPr>
        <p:spPr/>
        <p:txBody>
          <a:bodyPr/>
          <a:lstStyle/>
          <a:p>
            <a:r>
              <a:rPr lang="en-US" dirty="0"/>
              <a:t>Gel Electrophoresis</a:t>
            </a:r>
          </a:p>
        </p:txBody>
      </p:sp>
      <p:sp>
        <p:nvSpPr>
          <p:cNvPr id="3" name="Content Placeholder 2">
            <a:extLst>
              <a:ext uri="{FF2B5EF4-FFF2-40B4-BE49-F238E27FC236}">
                <a16:creationId xmlns:a16="http://schemas.microsoft.com/office/drawing/2014/main" id="{ED3BC657-CED6-9F47-B773-6A647457FDA3}"/>
              </a:ext>
            </a:extLst>
          </p:cNvPr>
          <p:cNvSpPr>
            <a:spLocks noGrp="1"/>
          </p:cNvSpPr>
          <p:nvPr>
            <p:ph idx="1"/>
          </p:nvPr>
        </p:nvSpPr>
        <p:spPr/>
        <p:txBody>
          <a:bodyPr/>
          <a:lstStyle/>
          <a:p>
            <a:r>
              <a:rPr lang="en-US" sz="1800" dirty="0"/>
              <a:t>-Gel electrophoresis is a lab technique used to separate macromolecules, primarily DNA and proteins. The principles of this separation of DNA include:</a:t>
            </a:r>
          </a:p>
          <a:p>
            <a:pPr marL="0" indent="0">
              <a:buNone/>
            </a:pPr>
            <a:r>
              <a:rPr lang="en-US" sz="1800" dirty="0"/>
              <a:t>		1. An electric current is applied to the field. DNA is 	negatively charged and migrates to the positive electrode.</a:t>
            </a:r>
          </a:p>
          <a:p>
            <a:pPr marL="0" indent="0">
              <a:buNone/>
            </a:pPr>
            <a:r>
              <a:rPr lang="en-US" sz="1800" dirty="0"/>
              <a:t>		2. A gel made of a polymer is used as a matrix to 	separate molecules by size. The gel allows smaller 	molecules to move more easily than larger fragments of 	DNA.</a:t>
            </a:r>
          </a:p>
          <a:p>
            <a:pPr marL="0" indent="0">
              <a:buNone/>
            </a:pPr>
            <a:r>
              <a:rPr lang="en-US" sz="1800" dirty="0"/>
              <a:t>		3. The DNA must be stained or tagged for 	visualization.</a:t>
            </a:r>
          </a:p>
          <a:p>
            <a:endParaRPr lang="en-US" sz="1800" dirty="0"/>
          </a:p>
        </p:txBody>
      </p:sp>
    </p:spTree>
    <p:extLst>
      <p:ext uri="{BB962C8B-B14F-4D97-AF65-F5344CB8AC3E}">
        <p14:creationId xmlns:p14="http://schemas.microsoft.com/office/powerpoint/2010/main" val="260528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1047-8780-274E-992A-4A41EA75D363}"/>
              </a:ext>
            </a:extLst>
          </p:cNvPr>
          <p:cNvSpPr>
            <a:spLocks noGrp="1"/>
          </p:cNvSpPr>
          <p:nvPr>
            <p:ph type="title"/>
          </p:nvPr>
        </p:nvSpPr>
        <p:spPr/>
        <p:txBody>
          <a:bodyPr/>
          <a:lstStyle/>
          <a:p>
            <a:r>
              <a:rPr lang="en-US" dirty="0"/>
              <a:t>RFLPs and Genomic libraries</a:t>
            </a:r>
          </a:p>
        </p:txBody>
      </p:sp>
      <p:sp>
        <p:nvSpPr>
          <p:cNvPr id="3" name="Content Placeholder 2">
            <a:extLst>
              <a:ext uri="{FF2B5EF4-FFF2-40B4-BE49-F238E27FC236}">
                <a16:creationId xmlns:a16="http://schemas.microsoft.com/office/drawing/2014/main" id="{A5C6D2B8-8E12-8148-8EC0-7524182E05A9}"/>
              </a:ext>
            </a:extLst>
          </p:cNvPr>
          <p:cNvSpPr>
            <a:spLocks noGrp="1"/>
          </p:cNvSpPr>
          <p:nvPr>
            <p:ph idx="1"/>
          </p:nvPr>
        </p:nvSpPr>
        <p:spPr/>
        <p:txBody>
          <a:bodyPr/>
          <a:lstStyle/>
          <a:p>
            <a:r>
              <a:rPr lang="en-US" sz="1800" dirty="0"/>
              <a:t>	Restriction fragment length polymorphisms (</a:t>
            </a:r>
            <a:r>
              <a:rPr lang="en-US" sz="1800" dirty="0">
                <a:solidFill>
                  <a:srgbClr val="FF0000"/>
                </a:solidFill>
              </a:rPr>
              <a:t>RFLPs</a:t>
            </a:r>
            <a:r>
              <a:rPr lang="en-US" sz="1800" dirty="0"/>
              <a:t>) result from small differences in DNA sequences and can be detected by electrophoresis. The difference in banding patterns after electrophoresis allows for diagnosis of disease or is used to answer paternity and identity questions. </a:t>
            </a:r>
          </a:p>
          <a:p>
            <a:endParaRPr lang="en-US" sz="1800" dirty="0"/>
          </a:p>
          <a:p>
            <a:r>
              <a:rPr lang="en-US" sz="1800" dirty="0"/>
              <a:t>	The process just described leads to a genomic </a:t>
            </a:r>
            <a:r>
              <a:rPr lang="en-US" sz="1800" dirty="0">
                <a:solidFill>
                  <a:srgbClr val="FF0000"/>
                </a:solidFill>
              </a:rPr>
              <a:t>library</a:t>
            </a:r>
            <a:r>
              <a:rPr lang="en-US" sz="1800" dirty="0"/>
              <a:t>. A genomic library is a set of thousands of recombinant plasmid clones, each of which has a piece of the original genome being studied. A cDNA library is made up of complementary DNA made from mRNA transcribed by reverse transcriptase. This technique rids the gene of introns but may not contain every gene in the organism. </a:t>
            </a:r>
          </a:p>
          <a:p>
            <a:endParaRPr lang="en-US" sz="1800" dirty="0"/>
          </a:p>
          <a:p>
            <a:endParaRPr lang="en-US" sz="1800" dirty="0"/>
          </a:p>
        </p:txBody>
      </p:sp>
    </p:spTree>
    <p:extLst>
      <p:ext uri="{BB962C8B-B14F-4D97-AF65-F5344CB8AC3E}">
        <p14:creationId xmlns:p14="http://schemas.microsoft.com/office/powerpoint/2010/main" val="147548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C844-4417-F64B-9A1C-B9F50B788E5B}"/>
              </a:ext>
            </a:extLst>
          </p:cNvPr>
          <p:cNvSpPr>
            <a:spLocks noGrp="1"/>
          </p:cNvSpPr>
          <p:nvPr>
            <p:ph type="title"/>
          </p:nvPr>
        </p:nvSpPr>
        <p:spPr/>
        <p:txBody>
          <a:bodyPr/>
          <a:lstStyle/>
          <a:p>
            <a:r>
              <a:rPr lang="en-US" dirty="0"/>
              <a:t>Studying Gene Expression</a:t>
            </a:r>
          </a:p>
        </p:txBody>
      </p:sp>
      <p:sp>
        <p:nvSpPr>
          <p:cNvPr id="3" name="Content Placeholder 2">
            <a:extLst>
              <a:ext uri="{FF2B5EF4-FFF2-40B4-BE49-F238E27FC236}">
                <a16:creationId xmlns:a16="http://schemas.microsoft.com/office/drawing/2014/main" id="{08127423-3732-2247-BEB7-A57C1FF46B4E}"/>
              </a:ext>
            </a:extLst>
          </p:cNvPr>
          <p:cNvSpPr>
            <a:spLocks noGrp="1"/>
          </p:cNvSpPr>
          <p:nvPr>
            <p:ph idx="1"/>
          </p:nvPr>
        </p:nvSpPr>
        <p:spPr>
          <a:xfrm>
            <a:off x="609599" y="1371599"/>
            <a:ext cx="8441933" cy="5337425"/>
          </a:xfrm>
        </p:spPr>
        <p:txBody>
          <a:bodyPr/>
          <a:lstStyle/>
          <a:p>
            <a:r>
              <a:rPr lang="en-US" sz="1800" dirty="0"/>
              <a:t>-Genome-wide studies of gene expression are made possible by the use of DNA microarray </a:t>
            </a:r>
            <a:r>
              <a:rPr lang="en-US" sz="1800" dirty="0">
                <a:solidFill>
                  <a:srgbClr val="FF0000"/>
                </a:solidFill>
              </a:rPr>
              <a:t>assays</a:t>
            </a:r>
            <a:r>
              <a:rPr lang="en-US" sz="1800" dirty="0"/>
              <a:t>. DNA microarray chips work as follows:</a:t>
            </a:r>
          </a:p>
          <a:p>
            <a:pPr marL="0" indent="0">
              <a:buNone/>
            </a:pPr>
            <a:r>
              <a:rPr lang="en-US" sz="1800" dirty="0"/>
              <a:t>		1. Small amounts of </a:t>
            </a:r>
            <a:r>
              <a:rPr lang="en-US" sz="1800" dirty="0">
                <a:solidFill>
                  <a:srgbClr val="FF0000"/>
                </a:solidFill>
              </a:rPr>
              <a:t>single</a:t>
            </a:r>
            <a:r>
              <a:rPr lang="en-US" sz="1800" dirty="0"/>
              <a:t>-stranded DNA (ssDNA) fragments representing different genes are fixed to a glass slide in a tight grid, termed a DNA chip.</a:t>
            </a:r>
          </a:p>
          <a:p>
            <a:pPr marL="0" indent="0">
              <a:buNone/>
            </a:pPr>
            <a:r>
              <a:rPr lang="en-US" sz="1800" dirty="0"/>
              <a:t>		2. The mRNA molecules from the cells being tested are isolated and used to make cDNA using reverse transcriptase, then tagged with a fluorescent dye.</a:t>
            </a:r>
          </a:p>
          <a:p>
            <a:pPr marL="0" indent="0">
              <a:buNone/>
            </a:pPr>
            <a:r>
              <a:rPr lang="en-US" sz="1800" dirty="0"/>
              <a:t>		3. The cDNA bonds to the ssDNA on the chip, indicating which genes are “on” in the cell (actively producing mRNA). This enables researchers, for example, to see differences in gene expression between breast cancer tumors and noncancerous breast tissue. </a:t>
            </a:r>
          </a:p>
          <a:p>
            <a:endParaRPr lang="en-US" sz="1800" dirty="0"/>
          </a:p>
          <a:p>
            <a:endParaRPr lang="en-US" sz="1800" dirty="0"/>
          </a:p>
        </p:txBody>
      </p:sp>
    </p:spTree>
    <p:extLst>
      <p:ext uri="{BB962C8B-B14F-4D97-AF65-F5344CB8AC3E}">
        <p14:creationId xmlns:p14="http://schemas.microsoft.com/office/powerpoint/2010/main" val="191824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4BF7-9B30-7944-887A-C0704DC92555}"/>
              </a:ext>
            </a:extLst>
          </p:cNvPr>
          <p:cNvSpPr>
            <a:spLocks noGrp="1"/>
          </p:cNvSpPr>
          <p:nvPr>
            <p:ph type="title"/>
          </p:nvPr>
        </p:nvSpPr>
        <p:spPr/>
        <p:txBody>
          <a:bodyPr/>
          <a:lstStyle/>
          <a:p>
            <a:r>
              <a:rPr lang="en-US" dirty="0"/>
              <a:t>Cloning organisms and Stem Cells</a:t>
            </a:r>
          </a:p>
        </p:txBody>
      </p:sp>
      <p:sp>
        <p:nvSpPr>
          <p:cNvPr id="3" name="Content Placeholder 2">
            <a:extLst>
              <a:ext uri="{FF2B5EF4-FFF2-40B4-BE49-F238E27FC236}">
                <a16:creationId xmlns:a16="http://schemas.microsoft.com/office/drawing/2014/main" id="{6B0A87B3-D0FD-A741-8F79-B2AF5A017522}"/>
              </a:ext>
            </a:extLst>
          </p:cNvPr>
          <p:cNvSpPr>
            <a:spLocks noGrp="1"/>
          </p:cNvSpPr>
          <p:nvPr>
            <p:ph idx="1"/>
          </p:nvPr>
        </p:nvSpPr>
        <p:spPr>
          <a:xfrm>
            <a:off x="838200" y="1371600"/>
            <a:ext cx="8305800" cy="5486400"/>
          </a:xfrm>
        </p:spPr>
        <p:txBody>
          <a:bodyPr/>
          <a:lstStyle/>
          <a:p>
            <a:r>
              <a:rPr lang="en-US" sz="2000" dirty="0"/>
              <a:t>In animal cloning the nucleus of an egg is </a:t>
            </a:r>
            <a:r>
              <a:rPr lang="en-US" sz="2000" dirty="0">
                <a:solidFill>
                  <a:srgbClr val="FF0000"/>
                </a:solidFill>
              </a:rPr>
              <a:t>removed</a:t>
            </a:r>
            <a:r>
              <a:rPr lang="en-US" sz="2000" dirty="0"/>
              <a:t> and replaced with the diploid nucleus of a body cell, a process termed nuclear transplantation. The ability of a body cell to successfully form a clone decreases with embryonic development and cell differentiation. </a:t>
            </a:r>
          </a:p>
          <a:p>
            <a:r>
              <a:rPr lang="en-US" sz="2000" dirty="0"/>
              <a:t>The major goal of most animal cloning is reproduction, but not for humans. In humans, the major goal is the production of </a:t>
            </a:r>
            <a:r>
              <a:rPr lang="en-US" sz="2000" dirty="0">
                <a:solidFill>
                  <a:srgbClr val="FF0000"/>
                </a:solidFill>
              </a:rPr>
              <a:t>stem</a:t>
            </a:r>
            <a:r>
              <a:rPr lang="en-US" sz="2000" dirty="0"/>
              <a:t> cells. A stem cell can both reproduce itself indefinitely and, under the proper conditions, produce other specialized cells. Stem cells have enormous potential for medical applications.</a:t>
            </a:r>
          </a:p>
          <a:p>
            <a:r>
              <a:rPr lang="en-US" sz="2000" dirty="0"/>
              <a:t>Embryonic stem cells are </a:t>
            </a:r>
            <a:r>
              <a:rPr lang="en-US" sz="2000" dirty="0">
                <a:solidFill>
                  <a:srgbClr val="00B0F0"/>
                </a:solidFill>
              </a:rPr>
              <a:t>pluripotent</a:t>
            </a:r>
            <a:r>
              <a:rPr lang="en-US" sz="2000" dirty="0"/>
              <a:t>, which means “capable of differentiating into many different cell types.” The ultimate aim is to use them for the repair of damaged or diseased organs, such as insulin-producing pancreatic cells for people with diabetes or certain kinds of brain cells for people with Parkinson’s disease.</a:t>
            </a:r>
          </a:p>
          <a:p>
            <a:endParaRPr lang="en-US" sz="1800" dirty="0"/>
          </a:p>
          <a:p>
            <a:endParaRPr lang="en-US" sz="1800" dirty="0"/>
          </a:p>
        </p:txBody>
      </p:sp>
    </p:spTree>
    <p:extLst>
      <p:ext uri="{BB962C8B-B14F-4D97-AF65-F5344CB8AC3E}">
        <p14:creationId xmlns:p14="http://schemas.microsoft.com/office/powerpoint/2010/main" val="345196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2FF4-F8BA-9846-AE80-323594568317}"/>
              </a:ext>
            </a:extLst>
          </p:cNvPr>
          <p:cNvSpPr>
            <a:spLocks noGrp="1"/>
          </p:cNvSpPr>
          <p:nvPr>
            <p:ph type="title"/>
          </p:nvPr>
        </p:nvSpPr>
        <p:spPr/>
        <p:txBody>
          <a:bodyPr/>
          <a:lstStyle/>
          <a:p>
            <a:r>
              <a:rPr lang="en-US" dirty="0"/>
              <a:t>How it affects us</a:t>
            </a:r>
          </a:p>
        </p:txBody>
      </p:sp>
      <p:sp>
        <p:nvSpPr>
          <p:cNvPr id="3" name="Content Placeholder 2">
            <a:extLst>
              <a:ext uri="{FF2B5EF4-FFF2-40B4-BE49-F238E27FC236}">
                <a16:creationId xmlns:a16="http://schemas.microsoft.com/office/drawing/2014/main" id="{F987AE1D-321D-B342-A091-41204989EEAC}"/>
              </a:ext>
            </a:extLst>
          </p:cNvPr>
          <p:cNvSpPr>
            <a:spLocks noGrp="1"/>
          </p:cNvSpPr>
          <p:nvPr>
            <p:ph idx="1"/>
          </p:nvPr>
        </p:nvSpPr>
        <p:spPr>
          <a:xfrm>
            <a:off x="838200" y="1371600"/>
            <a:ext cx="8182510" cy="5399070"/>
          </a:xfrm>
        </p:spPr>
        <p:txBody>
          <a:bodyPr/>
          <a:lstStyle/>
          <a:p>
            <a:r>
              <a:rPr lang="en-US" sz="1800" dirty="0"/>
              <a:t>There are many different uses for DNA technology, some of which are as follows: </a:t>
            </a:r>
          </a:p>
          <a:p>
            <a:r>
              <a:rPr lang="en-US" sz="1800" dirty="0"/>
              <a:t>	-Diagnosis of disease: A number of diseases can be detected by RFLP analysis (for example, cystic fibrosis, sickle-cell disease) or though amplification of blood samples to test for viruses (for example, HIV). </a:t>
            </a:r>
          </a:p>
          <a:p>
            <a:r>
              <a:rPr lang="en-US" sz="1800" dirty="0"/>
              <a:t>	-Gene therapy: This is the alteration of an afflicted individual’s genes. Gene therapy holds great potential for treating disorders traceable to a single defective gene, such as cystic fibrosis. </a:t>
            </a:r>
          </a:p>
          <a:p>
            <a:r>
              <a:rPr lang="en-US" sz="1800" dirty="0"/>
              <a:t>The production of pharmaceuticals: Gene splicing and cloning can be used to produce large amounts of particular proteins in the lab (for example, human insulin and growth hormone).</a:t>
            </a:r>
          </a:p>
          <a:p>
            <a:r>
              <a:rPr lang="en-US" sz="1800" dirty="0"/>
              <a:t>-</a:t>
            </a:r>
            <a:r>
              <a:rPr lang="en-US" sz="1800" dirty="0">
                <a:solidFill>
                  <a:srgbClr val="FF0000"/>
                </a:solidFill>
              </a:rPr>
              <a:t>Transgenic</a:t>
            </a:r>
            <a:r>
              <a:rPr lang="en-US" sz="1800" dirty="0"/>
              <a:t> animals are created when eggs are fertilized in vitro and then a desired gene is cloned and inserted into the nucleus of the embryo. If successful, the transgenic animal will express the ”foreign” gene, which might be for a human protein that can be produced in large quantities, for example, goats are used to express human antithrombin in milk. </a:t>
            </a:r>
          </a:p>
          <a:p>
            <a:endParaRPr lang="en-US" sz="1600" dirty="0"/>
          </a:p>
          <a:p>
            <a:endParaRPr lang="en-US" sz="1600" dirty="0"/>
          </a:p>
        </p:txBody>
      </p:sp>
    </p:spTree>
    <p:extLst>
      <p:ext uri="{BB962C8B-B14F-4D97-AF65-F5344CB8AC3E}">
        <p14:creationId xmlns:p14="http://schemas.microsoft.com/office/powerpoint/2010/main" val="223125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B25F-803A-7546-BFF3-49B63A51CE15}"/>
              </a:ext>
            </a:extLst>
          </p:cNvPr>
          <p:cNvSpPr>
            <a:spLocks noGrp="1"/>
          </p:cNvSpPr>
          <p:nvPr>
            <p:ph type="title"/>
          </p:nvPr>
        </p:nvSpPr>
        <p:spPr>
          <a:xfrm>
            <a:off x="558229" y="315930"/>
            <a:ext cx="7772400" cy="762000"/>
          </a:xfrm>
        </p:spPr>
        <p:txBody>
          <a:bodyPr/>
          <a:lstStyle/>
          <a:p>
            <a:r>
              <a:rPr lang="en-US" dirty="0"/>
              <a:t>Additional Applications</a:t>
            </a:r>
          </a:p>
        </p:txBody>
      </p:sp>
      <p:sp>
        <p:nvSpPr>
          <p:cNvPr id="3" name="Content Placeholder 2">
            <a:extLst>
              <a:ext uri="{FF2B5EF4-FFF2-40B4-BE49-F238E27FC236}">
                <a16:creationId xmlns:a16="http://schemas.microsoft.com/office/drawing/2014/main" id="{83BCEF31-A129-DC4A-B8DC-40C5CDA6B167}"/>
              </a:ext>
            </a:extLst>
          </p:cNvPr>
          <p:cNvSpPr>
            <a:spLocks noGrp="1"/>
          </p:cNvSpPr>
          <p:nvPr>
            <p:ph idx="1"/>
          </p:nvPr>
        </p:nvSpPr>
        <p:spPr>
          <a:xfrm>
            <a:off x="838200" y="1176392"/>
            <a:ext cx="8305800" cy="5388796"/>
          </a:xfrm>
        </p:spPr>
        <p:txBody>
          <a:bodyPr/>
          <a:lstStyle/>
          <a:p>
            <a:r>
              <a:rPr lang="en-US" sz="2000" dirty="0"/>
              <a:t>-Forensic application:  DNA samples taken from the blood, skin cells, or hair of alleged criminals suspects can be compared to DNA collected from the crime scene.  Genetic profiles can be compared and used to identify persons at that crime scene.</a:t>
            </a:r>
          </a:p>
          <a:p>
            <a:endParaRPr lang="en-US" sz="2000" dirty="0"/>
          </a:p>
          <a:p>
            <a:r>
              <a:rPr lang="en-US" sz="2000" dirty="0"/>
              <a:t>-Environmental </a:t>
            </a:r>
            <a:r>
              <a:rPr lang="en-US" sz="2000" dirty="0">
                <a:solidFill>
                  <a:srgbClr val="FF0000"/>
                </a:solidFill>
              </a:rPr>
              <a:t>cleanup</a:t>
            </a:r>
            <a:r>
              <a:rPr lang="en-US" sz="2000" dirty="0"/>
              <a:t>: scientists engineer metabolic capabilities into microorganisms, which are then used to treat environmental problems, such as removing heavy metals from toxic mining sites. </a:t>
            </a:r>
          </a:p>
          <a:p>
            <a:endParaRPr lang="en-US" sz="2000" dirty="0"/>
          </a:p>
          <a:p>
            <a:r>
              <a:rPr lang="en-US" sz="2000" dirty="0"/>
              <a:t>-Agricultural applications: Certain genes that produce desirable traits have been inserted into crop plants to increase their productivity or efficiency. An organism that has acquired by artificial means one or more genes from an other species or variety is termed a genetically modified (GM) organism. Currently, a debate is in progress over the safety of GM organisms.</a:t>
            </a:r>
          </a:p>
          <a:p>
            <a:endParaRPr lang="en-US" sz="1800" dirty="0"/>
          </a:p>
          <a:p>
            <a:endParaRPr lang="en-US" sz="1800" dirty="0"/>
          </a:p>
        </p:txBody>
      </p:sp>
    </p:spTree>
    <p:extLst>
      <p:ext uri="{BB962C8B-B14F-4D97-AF65-F5344CB8AC3E}">
        <p14:creationId xmlns:p14="http://schemas.microsoft.com/office/powerpoint/2010/main" val="363822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8A3C-6EF7-E345-A71F-78F367DC5534}"/>
              </a:ext>
            </a:extLst>
          </p:cNvPr>
          <p:cNvSpPr>
            <a:spLocks noGrp="1"/>
          </p:cNvSpPr>
          <p:nvPr>
            <p:ph type="title"/>
          </p:nvPr>
        </p:nvSpPr>
        <p:spPr/>
        <p:txBody>
          <a:bodyPr/>
          <a:lstStyle/>
          <a:p>
            <a:r>
              <a:rPr lang="en-US" dirty="0"/>
              <a:t>Bioinformatics</a:t>
            </a:r>
          </a:p>
        </p:txBody>
      </p:sp>
      <p:sp>
        <p:nvSpPr>
          <p:cNvPr id="3" name="Content Placeholder 2">
            <a:extLst>
              <a:ext uri="{FF2B5EF4-FFF2-40B4-BE49-F238E27FC236}">
                <a16:creationId xmlns:a16="http://schemas.microsoft.com/office/drawing/2014/main" id="{0801FAED-97E5-6E46-B0AD-A1B219530567}"/>
              </a:ext>
            </a:extLst>
          </p:cNvPr>
          <p:cNvSpPr>
            <a:spLocks noGrp="1"/>
          </p:cNvSpPr>
          <p:nvPr>
            <p:ph idx="1"/>
          </p:nvPr>
        </p:nvSpPr>
        <p:spPr/>
        <p:txBody>
          <a:bodyPr/>
          <a:lstStyle/>
          <a:p>
            <a:r>
              <a:rPr lang="en-US" sz="2000" dirty="0">
                <a:solidFill>
                  <a:srgbClr val="00B050"/>
                </a:solidFill>
              </a:rPr>
              <a:t>Bioinformatics</a:t>
            </a:r>
            <a:r>
              <a:rPr lang="en-US" sz="2000" dirty="0"/>
              <a:t> is the use of computers, software, and mathematical </a:t>
            </a:r>
            <a:r>
              <a:rPr lang="en-US" sz="2000" dirty="0">
                <a:solidFill>
                  <a:srgbClr val="FF0000"/>
                </a:solidFill>
              </a:rPr>
              <a:t>models</a:t>
            </a:r>
            <a:r>
              <a:rPr lang="en-US" sz="2000" dirty="0"/>
              <a:t> to process and integrate the incredible volume of data from sequencing projects such as the Human Genome Project. In addition to DNA sequences, protein interactions are analyzed in an approach called proteomics. </a:t>
            </a:r>
          </a:p>
          <a:p>
            <a:r>
              <a:rPr lang="en-US" sz="2000" dirty="0"/>
              <a:t>Systems biology aims to model the behavior of entire biological systems and is enhanced by bioinformatics. This has many applications, including medical ones-for example, in the understanding and treatment of cancers. </a:t>
            </a:r>
          </a:p>
          <a:p>
            <a:endParaRPr lang="en-US" sz="1800" dirty="0"/>
          </a:p>
        </p:txBody>
      </p:sp>
    </p:spTree>
    <p:extLst>
      <p:ext uri="{BB962C8B-B14F-4D97-AF65-F5344CB8AC3E}">
        <p14:creationId xmlns:p14="http://schemas.microsoft.com/office/powerpoint/2010/main" val="381389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EDD8-A89F-294F-ABB4-790BBB005E0E}"/>
              </a:ext>
            </a:extLst>
          </p:cNvPr>
          <p:cNvSpPr>
            <a:spLocks noGrp="1"/>
          </p:cNvSpPr>
          <p:nvPr>
            <p:ph type="title"/>
          </p:nvPr>
        </p:nvSpPr>
        <p:spPr/>
        <p:txBody>
          <a:bodyPr/>
          <a:lstStyle/>
          <a:p>
            <a:r>
              <a:rPr lang="en-US" dirty="0"/>
              <a:t>Genomes</a:t>
            </a:r>
          </a:p>
        </p:txBody>
      </p:sp>
      <p:sp>
        <p:nvSpPr>
          <p:cNvPr id="3" name="Content Placeholder 2">
            <a:extLst>
              <a:ext uri="{FF2B5EF4-FFF2-40B4-BE49-F238E27FC236}">
                <a16:creationId xmlns:a16="http://schemas.microsoft.com/office/drawing/2014/main" id="{83F66A64-6378-6346-813E-4D5781601440}"/>
              </a:ext>
            </a:extLst>
          </p:cNvPr>
          <p:cNvSpPr>
            <a:spLocks noGrp="1"/>
          </p:cNvSpPr>
          <p:nvPr>
            <p:ph idx="1"/>
          </p:nvPr>
        </p:nvSpPr>
        <p:spPr/>
        <p:txBody>
          <a:bodyPr/>
          <a:lstStyle/>
          <a:p>
            <a:r>
              <a:rPr lang="en-US" sz="1800" dirty="0"/>
              <a:t>More than 3,700 genomes (about 3,500 of them prokaryotes) have now been sequenced with thousands more in progress. In general, bacteria and archaea have fewer genes than eukaryotes, and the number of genes in eukaryotic genomes is less than was expected.</a:t>
            </a:r>
          </a:p>
          <a:p>
            <a:endParaRPr lang="en-US" sz="1800" dirty="0"/>
          </a:p>
          <a:p>
            <a:r>
              <a:rPr lang="en-US" sz="1800" dirty="0"/>
              <a:t>-There does not seem to be any correlation between the complexity of an organism and its number of </a:t>
            </a:r>
            <a:r>
              <a:rPr lang="en-US" sz="1800" dirty="0">
                <a:solidFill>
                  <a:srgbClr val="FF0000"/>
                </a:solidFill>
              </a:rPr>
              <a:t>genes</a:t>
            </a:r>
            <a:r>
              <a:rPr lang="en-US" sz="1800" dirty="0"/>
              <a:t>. The 1 mm nematode </a:t>
            </a:r>
            <a:r>
              <a:rPr lang="en-US" sz="1800" i="1" dirty="0"/>
              <a:t>C. </a:t>
            </a:r>
            <a:r>
              <a:rPr lang="en-US" sz="1800" i="1" dirty="0" err="1"/>
              <a:t>elegans</a:t>
            </a:r>
            <a:r>
              <a:rPr lang="en-US" sz="1800" i="1" dirty="0"/>
              <a:t> </a:t>
            </a:r>
            <a:r>
              <a:rPr lang="en-US" sz="1800" dirty="0"/>
              <a:t>and humans both have between 20,000 and 21,000 genes! The human genome is able to function with relatively few genes by utilizing alternative splicing of RNA transcripts. Recall that this process results in more than one functional protein from a single gene. </a:t>
            </a:r>
          </a:p>
          <a:p>
            <a:endParaRPr lang="en-US" sz="1800" dirty="0"/>
          </a:p>
          <a:p>
            <a:endParaRPr lang="en-US" sz="1800" dirty="0"/>
          </a:p>
        </p:txBody>
      </p:sp>
    </p:spTree>
    <p:extLst>
      <p:ext uri="{BB962C8B-B14F-4D97-AF65-F5344CB8AC3E}">
        <p14:creationId xmlns:p14="http://schemas.microsoft.com/office/powerpoint/2010/main" val="341436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BD9F-1D4A-FB4C-AFDD-EBBC052D96FA}"/>
              </a:ext>
            </a:extLst>
          </p:cNvPr>
          <p:cNvSpPr>
            <a:spLocks noGrp="1"/>
          </p:cNvSpPr>
          <p:nvPr>
            <p:ph type="title"/>
          </p:nvPr>
        </p:nvSpPr>
        <p:spPr/>
        <p:txBody>
          <a:bodyPr/>
          <a:lstStyle/>
          <a:p>
            <a:r>
              <a:rPr lang="en-US" dirty="0"/>
              <a:t>Introns (noncoding DNA)</a:t>
            </a:r>
          </a:p>
        </p:txBody>
      </p:sp>
      <p:sp>
        <p:nvSpPr>
          <p:cNvPr id="3" name="Content Placeholder 2">
            <a:extLst>
              <a:ext uri="{FF2B5EF4-FFF2-40B4-BE49-F238E27FC236}">
                <a16:creationId xmlns:a16="http://schemas.microsoft.com/office/drawing/2014/main" id="{A26BDC40-D206-DD45-8CAF-91EC8DDD3507}"/>
              </a:ext>
            </a:extLst>
          </p:cNvPr>
          <p:cNvSpPr>
            <a:spLocks noGrp="1"/>
          </p:cNvSpPr>
          <p:nvPr>
            <p:ph idx="1"/>
          </p:nvPr>
        </p:nvSpPr>
        <p:spPr>
          <a:xfrm>
            <a:off x="609601" y="1371599"/>
            <a:ext cx="8370012" cy="5368247"/>
          </a:xfrm>
        </p:spPr>
        <p:txBody>
          <a:bodyPr/>
          <a:lstStyle/>
          <a:p>
            <a:r>
              <a:rPr lang="en-US" sz="2000" dirty="0"/>
              <a:t>-Only a tiny part of the human genome-1.5%- codes for proteins or is transcribed into rRNAs or </a:t>
            </a:r>
            <a:r>
              <a:rPr lang="en-US" sz="2000" dirty="0" err="1"/>
              <a:t>tRNAs</a:t>
            </a:r>
            <a:r>
              <a:rPr lang="en-US" sz="2000" dirty="0"/>
              <a:t>. Much of the rest is </a:t>
            </a:r>
            <a:r>
              <a:rPr lang="en-US" sz="2000" dirty="0">
                <a:solidFill>
                  <a:srgbClr val="FF0000"/>
                </a:solidFill>
              </a:rPr>
              <a:t>repetitive</a:t>
            </a:r>
            <a:r>
              <a:rPr lang="en-US" sz="2000" dirty="0"/>
              <a:t> DNA, sequences that are present in multiple copies in the genome. </a:t>
            </a:r>
          </a:p>
          <a:p>
            <a:r>
              <a:rPr lang="en-US" sz="2000" dirty="0"/>
              <a:t>-Transposable elements make up much of the repetitive DNA. These are stretches of DNA that can move from one location to another in the genome with the aid of an enzyme, transposase.</a:t>
            </a:r>
          </a:p>
          <a:p>
            <a:r>
              <a:rPr lang="en-US" sz="2000" dirty="0"/>
              <a:t>-Transposons can interrupt normal gene function if inserted in the middle of a functional gene, or alter gene expression if inserted into a regulatory element. Although these effects may be harmful or lethal, over many generations some may have small beneficial effects.</a:t>
            </a:r>
          </a:p>
          <a:p>
            <a:r>
              <a:rPr lang="en-US" sz="2000" dirty="0"/>
              <a:t>-Transposons can account for multiple copies of genes and the resulting genetic diversity provides raw material for natural selection.</a:t>
            </a:r>
          </a:p>
          <a:p>
            <a:endParaRPr lang="en-US" sz="1800" dirty="0"/>
          </a:p>
          <a:p>
            <a:endParaRPr lang="en-US" sz="1800" dirty="0"/>
          </a:p>
        </p:txBody>
      </p:sp>
    </p:spTree>
    <p:extLst>
      <p:ext uri="{BB962C8B-B14F-4D97-AF65-F5344CB8AC3E}">
        <p14:creationId xmlns:p14="http://schemas.microsoft.com/office/powerpoint/2010/main" val="184074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8F07-F76B-AA4B-9395-638F09956C22}"/>
              </a:ext>
            </a:extLst>
          </p:cNvPr>
          <p:cNvSpPr>
            <a:spLocks noGrp="1"/>
          </p:cNvSpPr>
          <p:nvPr>
            <p:ph type="title"/>
          </p:nvPr>
        </p:nvSpPr>
        <p:spPr/>
        <p:txBody>
          <a:bodyPr/>
          <a:lstStyle/>
          <a:p>
            <a:r>
              <a:rPr lang="en-US" dirty="0"/>
              <a:t>Multigene families</a:t>
            </a:r>
          </a:p>
        </p:txBody>
      </p:sp>
      <p:sp>
        <p:nvSpPr>
          <p:cNvPr id="3" name="Content Placeholder 2">
            <a:extLst>
              <a:ext uri="{FF2B5EF4-FFF2-40B4-BE49-F238E27FC236}">
                <a16:creationId xmlns:a16="http://schemas.microsoft.com/office/drawing/2014/main" id="{C0CCD910-4CF0-1E4C-B4BB-9378CCB03A9B}"/>
              </a:ext>
            </a:extLst>
          </p:cNvPr>
          <p:cNvSpPr>
            <a:spLocks noGrp="1"/>
          </p:cNvSpPr>
          <p:nvPr>
            <p:ph idx="1"/>
          </p:nvPr>
        </p:nvSpPr>
        <p:spPr/>
        <p:txBody>
          <a:bodyPr/>
          <a:lstStyle/>
          <a:p>
            <a:r>
              <a:rPr lang="en-US" sz="2400" dirty="0"/>
              <a:t>-Multigene families are collections or two or more identical or very similar </a:t>
            </a:r>
            <a:r>
              <a:rPr lang="en-US" sz="2400" dirty="0">
                <a:solidFill>
                  <a:srgbClr val="FF0000"/>
                </a:solidFill>
              </a:rPr>
              <a:t>genes</a:t>
            </a:r>
            <a:r>
              <a:rPr lang="en-US" sz="2400" dirty="0"/>
              <a:t>. </a:t>
            </a:r>
          </a:p>
          <a:p>
            <a:pPr lvl="1"/>
            <a:r>
              <a:rPr lang="en-US" sz="2200" dirty="0"/>
              <a:t>A classic example is the human alpha-globin and beta-globin gene families. Here, the genes for different human </a:t>
            </a:r>
            <a:r>
              <a:rPr lang="en-US" sz="2200" dirty="0" err="1"/>
              <a:t>globins</a:t>
            </a:r>
            <a:r>
              <a:rPr lang="en-US" sz="2200" dirty="0"/>
              <a:t> are on different chromosomes. This allows for different forms of the beta-globin gene to function at different times in the human life cycle. For example, the embryonic and fetal forms of hemoglobin have a higher affinity for oxygen that the adult forms, ensuring the efficient transfer of oxygen from mother to fetus. </a:t>
            </a:r>
          </a:p>
        </p:txBody>
      </p:sp>
    </p:spTree>
    <p:extLst>
      <p:ext uri="{BB962C8B-B14F-4D97-AF65-F5344CB8AC3E}">
        <p14:creationId xmlns:p14="http://schemas.microsoft.com/office/powerpoint/2010/main" val="257348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C8D9-1B55-7D48-9D0D-429CB58F0B4C}"/>
              </a:ext>
            </a:extLst>
          </p:cNvPr>
          <p:cNvSpPr>
            <a:spLocks noGrp="1"/>
          </p:cNvSpPr>
          <p:nvPr>
            <p:ph type="title"/>
          </p:nvPr>
        </p:nvSpPr>
        <p:spPr/>
        <p:txBody>
          <a:bodyPr/>
          <a:lstStyle/>
          <a:p>
            <a:r>
              <a:rPr lang="en-US" dirty="0"/>
              <a:t>Cell Cycle Control</a:t>
            </a:r>
          </a:p>
        </p:txBody>
      </p:sp>
      <p:sp>
        <p:nvSpPr>
          <p:cNvPr id="3" name="Content Placeholder 2">
            <a:extLst>
              <a:ext uri="{FF2B5EF4-FFF2-40B4-BE49-F238E27FC236}">
                <a16:creationId xmlns:a16="http://schemas.microsoft.com/office/drawing/2014/main" id="{7277BF92-B2F9-B14D-AD5B-D5D2A28EC228}"/>
              </a:ext>
            </a:extLst>
          </p:cNvPr>
          <p:cNvSpPr>
            <a:spLocks noGrp="1"/>
          </p:cNvSpPr>
          <p:nvPr>
            <p:ph idx="1"/>
          </p:nvPr>
        </p:nvSpPr>
        <p:spPr>
          <a:xfrm>
            <a:off x="609600" y="1371599"/>
            <a:ext cx="8534400" cy="5337425"/>
          </a:xfrm>
        </p:spPr>
        <p:txBody>
          <a:bodyPr/>
          <a:lstStyle/>
          <a:p>
            <a:r>
              <a:rPr lang="en-US" sz="1600" dirty="0">
                <a:solidFill>
                  <a:srgbClr val="FF0000"/>
                </a:solidFill>
              </a:rPr>
              <a:t>Oncogenes</a:t>
            </a:r>
            <a:r>
              <a:rPr lang="en-US" sz="1600" dirty="0"/>
              <a:t> are cancer-causing genes.</a:t>
            </a:r>
          </a:p>
          <a:p>
            <a:r>
              <a:rPr lang="en-US" sz="1600" dirty="0"/>
              <a:t>Proto-oncogenes are genes that code for proteins that are responsible for normal cell growth. Proto-oncogenes become oncogenes when a mutation occurs that causes an increase in the product of the proto-oncogene or an increase in the activity of each protein molecule produced by the gene. </a:t>
            </a:r>
          </a:p>
          <a:p>
            <a:r>
              <a:rPr lang="en-US" sz="1600" dirty="0"/>
              <a:t>Cancer can also be caused by a mutation in a gene whose products normally inhibit cell division. These genes are called tumor-suppressor </a:t>
            </a:r>
            <a:r>
              <a:rPr lang="en-US" sz="1600" dirty="0">
                <a:solidFill>
                  <a:srgbClr val="FF0000"/>
                </a:solidFill>
              </a:rPr>
              <a:t>genes</a:t>
            </a:r>
            <a:r>
              <a:rPr lang="en-US" sz="1600" dirty="0"/>
              <a:t>.</a:t>
            </a:r>
          </a:p>
          <a:p>
            <a:r>
              <a:rPr lang="en-US" sz="1600" dirty="0"/>
              <a:t>An important tumor-suppressor gene is the </a:t>
            </a:r>
            <a:r>
              <a:rPr lang="en-US" sz="1600" dirty="0">
                <a:solidFill>
                  <a:srgbClr val="00B050"/>
                </a:solidFill>
              </a:rPr>
              <a:t>p53</a:t>
            </a:r>
            <a:r>
              <a:rPr lang="en-US" sz="1600" dirty="0"/>
              <a:t> gene. The product of this gene is a protein that suppresses cancer in four ways. </a:t>
            </a:r>
          </a:p>
          <a:p>
            <a:pPr lvl="1"/>
            <a:r>
              <a:rPr lang="en-US" sz="1600" dirty="0"/>
              <a:t>1. The p53 protein can activate the p21 gene, whose product halts the cell cycle by binding to cyclin-dependent kinases. This allows time for DNA to be repaired before the resumption of cell division. </a:t>
            </a:r>
          </a:p>
          <a:p>
            <a:pPr lvl="1"/>
            <a:r>
              <a:rPr lang="en-US" sz="1600" dirty="0"/>
              <a:t>2. The p53 protein activates a group of miRNAs , Which inhibit the cell cycle. </a:t>
            </a:r>
          </a:p>
          <a:p>
            <a:pPr lvl="1"/>
            <a:r>
              <a:rPr lang="en-US" sz="1600" dirty="0"/>
              <a:t>The p53 protein turns on genes directly involved in DNA repair. </a:t>
            </a:r>
          </a:p>
          <a:p>
            <a:pPr lvl="1"/>
            <a:r>
              <a:rPr lang="en-US" sz="1600" dirty="0"/>
              <a:t>4. When DNA damage is too great to repair, the p53 protein activates “suicide” gene whose products cause cell death, a process termed apoptosis. </a:t>
            </a:r>
          </a:p>
        </p:txBody>
      </p:sp>
    </p:spTree>
    <p:extLst>
      <p:ext uri="{BB962C8B-B14F-4D97-AF65-F5344CB8AC3E}">
        <p14:creationId xmlns:p14="http://schemas.microsoft.com/office/powerpoint/2010/main" val="167636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1E7F-6C0F-0146-9BD0-B7EA4BF4145F}"/>
              </a:ext>
            </a:extLst>
          </p:cNvPr>
          <p:cNvSpPr>
            <a:spLocks noGrp="1"/>
          </p:cNvSpPr>
          <p:nvPr>
            <p:ph type="title"/>
          </p:nvPr>
        </p:nvSpPr>
        <p:spPr/>
        <p:txBody>
          <a:bodyPr/>
          <a:lstStyle/>
          <a:p>
            <a:r>
              <a:rPr lang="en-US" dirty="0"/>
              <a:t>Genome Evolution</a:t>
            </a:r>
          </a:p>
        </p:txBody>
      </p:sp>
      <p:sp>
        <p:nvSpPr>
          <p:cNvPr id="3" name="Content Placeholder 2">
            <a:extLst>
              <a:ext uri="{FF2B5EF4-FFF2-40B4-BE49-F238E27FC236}">
                <a16:creationId xmlns:a16="http://schemas.microsoft.com/office/drawing/2014/main" id="{97868347-9BCD-0A48-86F5-4A76F02DF007}"/>
              </a:ext>
            </a:extLst>
          </p:cNvPr>
          <p:cNvSpPr>
            <a:spLocks noGrp="1"/>
          </p:cNvSpPr>
          <p:nvPr>
            <p:ph idx="1"/>
          </p:nvPr>
        </p:nvSpPr>
        <p:spPr/>
        <p:txBody>
          <a:bodyPr/>
          <a:lstStyle/>
          <a:p>
            <a:r>
              <a:rPr lang="en-US" dirty="0"/>
              <a:t>How might genes with novel functions evolve? </a:t>
            </a:r>
          </a:p>
          <a:p>
            <a:pPr lvl="1"/>
            <a:r>
              <a:rPr lang="en-US" dirty="0"/>
              <a:t>Duplication event can lead to the evolution of genes with related functions, such as those of the alpha-globin and beta-globin gene families. Mutations and transpositions can occur, and nonfunctional pseudogenes may be found in the clusters. Ultimately, new genes with new functions may occur. </a:t>
            </a:r>
          </a:p>
        </p:txBody>
      </p:sp>
    </p:spTree>
    <p:extLst>
      <p:ext uri="{BB962C8B-B14F-4D97-AF65-F5344CB8AC3E}">
        <p14:creationId xmlns:p14="http://schemas.microsoft.com/office/powerpoint/2010/main" val="179933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20DA-545D-1046-ACB9-25507893FD76}"/>
              </a:ext>
            </a:extLst>
          </p:cNvPr>
          <p:cNvSpPr>
            <a:spLocks noGrp="1"/>
          </p:cNvSpPr>
          <p:nvPr>
            <p:ph type="title"/>
          </p:nvPr>
        </p:nvSpPr>
        <p:spPr/>
        <p:txBody>
          <a:bodyPr/>
          <a:lstStyle/>
          <a:p>
            <a:r>
              <a:rPr lang="en-US" dirty="0"/>
              <a:t>Comparing genome sequences</a:t>
            </a:r>
          </a:p>
        </p:txBody>
      </p:sp>
      <p:sp>
        <p:nvSpPr>
          <p:cNvPr id="3" name="Content Placeholder 2">
            <a:extLst>
              <a:ext uri="{FF2B5EF4-FFF2-40B4-BE49-F238E27FC236}">
                <a16:creationId xmlns:a16="http://schemas.microsoft.com/office/drawing/2014/main" id="{17BC7E2E-7164-A849-A578-D23C3309D991}"/>
              </a:ext>
            </a:extLst>
          </p:cNvPr>
          <p:cNvSpPr>
            <a:spLocks noGrp="1"/>
          </p:cNvSpPr>
          <p:nvPr>
            <p:ph idx="1"/>
          </p:nvPr>
        </p:nvSpPr>
        <p:spPr>
          <a:xfrm>
            <a:off x="609599" y="1371600"/>
            <a:ext cx="8462481" cy="5399070"/>
          </a:xfrm>
        </p:spPr>
        <p:txBody>
          <a:bodyPr/>
          <a:lstStyle/>
          <a:p>
            <a:r>
              <a:rPr lang="en-US" sz="1800" dirty="0"/>
              <a:t>-Determining which genes have remained similar, that is, are highly conserved in distantly related species can help clarify evolutionary relationships among species that diverged from each other long ago.</a:t>
            </a:r>
          </a:p>
          <a:p>
            <a:r>
              <a:rPr lang="en-US" sz="1800" u="sng" dirty="0"/>
              <a:t>-Evo-devo </a:t>
            </a:r>
            <a:r>
              <a:rPr lang="en-US" sz="1800" dirty="0"/>
              <a:t>is a field of biology that compares developmental processes to understand how they may have evolved and how changes can modify existing organismal features or lead to new ones.</a:t>
            </a:r>
          </a:p>
          <a:p>
            <a:r>
              <a:rPr lang="en-US" sz="1800" dirty="0"/>
              <a:t>-</a:t>
            </a:r>
            <a:r>
              <a:rPr lang="en-US" sz="1800" u="sng" dirty="0"/>
              <a:t>Homeotic genes </a:t>
            </a:r>
            <a:r>
              <a:rPr lang="en-US" sz="1800" dirty="0"/>
              <a:t>are master regulatory genes that control placement and spatial organization of body parts by controlling the developmental fate of groups of cells.</a:t>
            </a:r>
          </a:p>
          <a:p>
            <a:r>
              <a:rPr lang="en-US" sz="1800" dirty="0"/>
              <a:t>-A </a:t>
            </a:r>
            <a:r>
              <a:rPr lang="en-US" sz="1800" dirty="0">
                <a:solidFill>
                  <a:srgbClr val="FF0000"/>
                </a:solidFill>
              </a:rPr>
              <a:t>homeobox</a:t>
            </a:r>
            <a:r>
              <a:rPr lang="en-US" sz="1800" dirty="0"/>
              <a:t> is a widely conserved 180-nucleotide sequence found within homeotic genes. When we say that a sequence is widely conserved, this means that it is found in many groups (for example, fungi, animals, and plants) with very few differences. This hints at the related ness and common evolution of all life-forms.</a:t>
            </a:r>
          </a:p>
          <a:p>
            <a:endParaRPr lang="en-US" sz="1800" dirty="0"/>
          </a:p>
        </p:txBody>
      </p:sp>
    </p:spTree>
    <p:extLst>
      <p:ext uri="{BB962C8B-B14F-4D97-AF65-F5344CB8AC3E}">
        <p14:creationId xmlns:p14="http://schemas.microsoft.com/office/powerpoint/2010/main" val="380977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C881-EE8A-4E42-AD55-F11C0562F579}"/>
              </a:ext>
            </a:extLst>
          </p:cNvPr>
          <p:cNvSpPr>
            <a:spLocks noGrp="1"/>
          </p:cNvSpPr>
          <p:nvPr>
            <p:ph type="title"/>
          </p:nvPr>
        </p:nvSpPr>
        <p:spPr/>
        <p:txBody>
          <a:bodyPr/>
          <a:lstStyle/>
          <a:p>
            <a:r>
              <a:rPr lang="en-US" dirty="0"/>
              <a:t>Collection of Mutations</a:t>
            </a:r>
          </a:p>
        </p:txBody>
      </p:sp>
      <p:sp>
        <p:nvSpPr>
          <p:cNvPr id="3" name="Content Placeholder 2">
            <a:extLst>
              <a:ext uri="{FF2B5EF4-FFF2-40B4-BE49-F238E27FC236}">
                <a16:creationId xmlns:a16="http://schemas.microsoft.com/office/drawing/2014/main" id="{F7DAEBD2-2949-AD4E-A952-721C674C1BFF}"/>
              </a:ext>
            </a:extLst>
          </p:cNvPr>
          <p:cNvSpPr>
            <a:spLocks noGrp="1"/>
          </p:cNvSpPr>
          <p:nvPr>
            <p:ph idx="1"/>
          </p:nvPr>
        </p:nvSpPr>
        <p:spPr/>
        <p:txBody>
          <a:bodyPr/>
          <a:lstStyle/>
          <a:p>
            <a:r>
              <a:rPr lang="en-US" sz="2000" dirty="0"/>
              <a:t>The multistep model of cancer development is based on the idea that cancer results from the accumulation of mutations that occur throughout life. The longer we </a:t>
            </a:r>
            <a:r>
              <a:rPr lang="en-US" sz="2000" dirty="0">
                <a:solidFill>
                  <a:srgbClr val="FF0000"/>
                </a:solidFill>
              </a:rPr>
              <a:t>live</a:t>
            </a:r>
            <a:r>
              <a:rPr lang="en-US" sz="2000" dirty="0"/>
              <a:t>, the more mutations that are accumulated and the more likely that cancer might develop.</a:t>
            </a:r>
          </a:p>
          <a:p>
            <a:r>
              <a:rPr lang="en-US" sz="2000" dirty="0"/>
              <a:t>Embryonic development represents what happens when gene regulation proceeds correctly and cancer shows what can happen when gene regulation goes awry.</a:t>
            </a:r>
          </a:p>
        </p:txBody>
      </p:sp>
    </p:spTree>
    <p:extLst>
      <p:ext uri="{BB962C8B-B14F-4D97-AF65-F5344CB8AC3E}">
        <p14:creationId xmlns:p14="http://schemas.microsoft.com/office/powerpoint/2010/main" val="307891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04FB-6D02-7046-946D-BE5D4F2DF6F5}"/>
              </a:ext>
            </a:extLst>
          </p:cNvPr>
          <p:cNvSpPr>
            <a:spLocks noGrp="1"/>
          </p:cNvSpPr>
          <p:nvPr>
            <p:ph type="title"/>
          </p:nvPr>
        </p:nvSpPr>
        <p:spPr/>
        <p:txBody>
          <a:bodyPr/>
          <a:lstStyle/>
          <a:p>
            <a:r>
              <a:rPr lang="en-US" dirty="0"/>
              <a:t>Viruses</a:t>
            </a:r>
          </a:p>
        </p:txBody>
      </p:sp>
      <p:sp>
        <p:nvSpPr>
          <p:cNvPr id="3" name="Content Placeholder 2">
            <a:extLst>
              <a:ext uri="{FF2B5EF4-FFF2-40B4-BE49-F238E27FC236}">
                <a16:creationId xmlns:a16="http://schemas.microsoft.com/office/drawing/2014/main" id="{6CB1B613-E3C2-BA4F-8634-5309032BE171}"/>
              </a:ext>
            </a:extLst>
          </p:cNvPr>
          <p:cNvSpPr>
            <a:spLocks noGrp="1"/>
          </p:cNvSpPr>
          <p:nvPr>
            <p:ph idx="1"/>
          </p:nvPr>
        </p:nvSpPr>
        <p:spPr/>
        <p:txBody>
          <a:bodyPr/>
          <a:lstStyle/>
          <a:p>
            <a:r>
              <a:rPr lang="en-US" sz="2000" dirty="0"/>
              <a:t>A virus consists of a nucleic acid surrounded by a protein coat.</a:t>
            </a:r>
          </a:p>
          <a:p>
            <a:pPr lvl="1"/>
            <a:r>
              <a:rPr lang="en-US" sz="2000" dirty="0"/>
              <a:t>Smaller than ribosomes, the tiniest viruses are about 20 nm across.</a:t>
            </a:r>
          </a:p>
          <a:p>
            <a:pPr lvl="1"/>
            <a:r>
              <a:rPr lang="en-US" sz="2000" dirty="0"/>
              <a:t>The two essential components of a virus are a protein shell or capsid that surrounds the genetic material (either double- or single- stranded DNA or double- or single- stranded RNA). </a:t>
            </a:r>
          </a:p>
          <a:p>
            <a:pPr lvl="1"/>
            <a:r>
              <a:rPr lang="en-US" sz="2000" dirty="0"/>
              <a:t>Many viruses found in animals have membranous viral envelopes that surround the capsid and aid the viruses in infecting their hosts. </a:t>
            </a:r>
          </a:p>
          <a:p>
            <a:pPr lvl="1"/>
            <a:r>
              <a:rPr lang="en-US" sz="2000" dirty="0"/>
              <a:t>Bacteriophages or phages, are viruses that infect bacterial cells. </a:t>
            </a:r>
          </a:p>
        </p:txBody>
      </p:sp>
    </p:spTree>
    <p:extLst>
      <p:ext uri="{BB962C8B-B14F-4D97-AF65-F5344CB8AC3E}">
        <p14:creationId xmlns:p14="http://schemas.microsoft.com/office/powerpoint/2010/main" val="327028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FD21-BEAE-6047-B34A-7567D1052ACE}"/>
              </a:ext>
            </a:extLst>
          </p:cNvPr>
          <p:cNvSpPr>
            <a:spLocks noGrp="1"/>
          </p:cNvSpPr>
          <p:nvPr>
            <p:ph type="title"/>
          </p:nvPr>
        </p:nvSpPr>
        <p:spPr/>
        <p:txBody>
          <a:bodyPr/>
          <a:lstStyle/>
          <a:p>
            <a:r>
              <a:rPr lang="en-US" dirty="0"/>
              <a:t>Need of a host</a:t>
            </a:r>
          </a:p>
        </p:txBody>
      </p:sp>
      <p:sp>
        <p:nvSpPr>
          <p:cNvPr id="3" name="Content Placeholder 2">
            <a:extLst>
              <a:ext uri="{FF2B5EF4-FFF2-40B4-BE49-F238E27FC236}">
                <a16:creationId xmlns:a16="http://schemas.microsoft.com/office/drawing/2014/main" id="{8ECEBDB8-E510-DE4A-ACF5-FC660365F987}"/>
              </a:ext>
            </a:extLst>
          </p:cNvPr>
          <p:cNvSpPr>
            <a:spLocks noGrp="1"/>
          </p:cNvSpPr>
          <p:nvPr>
            <p:ph idx="1"/>
          </p:nvPr>
        </p:nvSpPr>
        <p:spPr>
          <a:xfrm>
            <a:off x="267128" y="1371600"/>
            <a:ext cx="8876872" cy="5486400"/>
          </a:xfrm>
        </p:spPr>
        <p:txBody>
          <a:bodyPr/>
          <a:lstStyle/>
          <a:p>
            <a:r>
              <a:rPr lang="en-US" sz="1800" dirty="0"/>
              <a:t>Viruses replicate only in host cells</a:t>
            </a:r>
          </a:p>
          <a:p>
            <a:pPr lvl="1"/>
            <a:r>
              <a:rPr lang="en-US" sz="1800" dirty="0"/>
              <a:t>Viruses have a limited host range. This means they can infect only a very limited variety of hosts. Example: Human cold virus infects only cells of the upper respiratory tract.</a:t>
            </a:r>
          </a:p>
          <a:p>
            <a:pPr lvl="1"/>
            <a:r>
              <a:rPr lang="en-US" sz="1800" dirty="0"/>
              <a:t>Viral reproduction occurs only in host cells. Two variations have been studied in bacteriophages. </a:t>
            </a:r>
          </a:p>
          <a:p>
            <a:pPr lvl="2"/>
            <a:r>
              <a:rPr lang="en-US" sz="1800" dirty="0"/>
              <a:t>The lytic cycle ends in the death of the host cell by rupturing it (lysis). In this cycle, a bacteriophage injects its DNA into a host cell and takes over the host cell’s machinery to synthesize new copies of the viral DNA as well as protein coats. These self-assemble, and the bacterial cell is lysed, releasing multiple copies of the virus. </a:t>
            </a:r>
          </a:p>
          <a:p>
            <a:pPr lvl="2"/>
            <a:r>
              <a:rPr lang="en-US" sz="1800" dirty="0"/>
              <a:t>In the lysogenic cycle the bacteriophage’s DNA becomes incorporated into the host cell’s DNA and is replicated along with the host cell’s genome. The viral DNA is known as a prophage. Under certain conditions, the prophage will enter the lytic cycle, described on the previous page. </a:t>
            </a:r>
          </a:p>
        </p:txBody>
      </p:sp>
    </p:spTree>
    <p:extLst>
      <p:ext uri="{BB962C8B-B14F-4D97-AF65-F5344CB8AC3E}">
        <p14:creationId xmlns:p14="http://schemas.microsoft.com/office/powerpoint/2010/main" val="70643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10E3-FA65-E14B-BD22-201EDCA7F814}"/>
              </a:ext>
            </a:extLst>
          </p:cNvPr>
          <p:cNvSpPr>
            <a:spLocks noGrp="1"/>
          </p:cNvSpPr>
          <p:nvPr>
            <p:ph type="title"/>
          </p:nvPr>
        </p:nvSpPr>
        <p:spPr/>
        <p:txBody>
          <a:bodyPr/>
          <a:lstStyle/>
          <a:p>
            <a:r>
              <a:rPr lang="en-US" dirty="0"/>
              <a:t>Backwards? </a:t>
            </a:r>
          </a:p>
        </p:txBody>
      </p:sp>
      <p:sp>
        <p:nvSpPr>
          <p:cNvPr id="3" name="Content Placeholder 2">
            <a:extLst>
              <a:ext uri="{FF2B5EF4-FFF2-40B4-BE49-F238E27FC236}">
                <a16:creationId xmlns:a16="http://schemas.microsoft.com/office/drawing/2014/main" id="{175AD4C9-EB3F-9846-BCAA-AECA0B0840EB}"/>
              </a:ext>
            </a:extLst>
          </p:cNvPr>
          <p:cNvSpPr>
            <a:spLocks noGrp="1"/>
          </p:cNvSpPr>
          <p:nvPr>
            <p:ph idx="1"/>
          </p:nvPr>
        </p:nvSpPr>
        <p:spPr/>
        <p:txBody>
          <a:bodyPr/>
          <a:lstStyle/>
          <a:p>
            <a:r>
              <a:rPr lang="en-US" sz="1800" dirty="0">
                <a:solidFill>
                  <a:srgbClr val="FF0000"/>
                </a:solidFill>
              </a:rPr>
              <a:t>Retroviruses</a:t>
            </a:r>
            <a:r>
              <a:rPr lang="en-US" sz="1800" dirty="0"/>
              <a:t> are RNA viruses that use the enzyme reverse transcriptase to transcribe DNA from an RNA template. The new DNA then permanently integrates into a chromosome in the nucleus of an animal cell. The host transcribes the viral DNA into RNA that may be used to synthesize viral proteins or may be released from the host cell to infect more cells. Example: HIV is a retrovirus.</a:t>
            </a:r>
          </a:p>
          <a:p>
            <a:r>
              <a:rPr lang="en-US" sz="1800" dirty="0"/>
              <a:t>Viruses have the ability to introduce genetic change into organisms as well as to undergo rapid genetic change themselves. Moving from one host to another, viruses may pick up pieces of the first host’s DNA and carry it to the next cell to be infected. This is very common in bacteria infected by viruses where the process is called </a:t>
            </a:r>
            <a:r>
              <a:rPr lang="en-US" sz="1800" dirty="0">
                <a:solidFill>
                  <a:srgbClr val="FF0000"/>
                </a:solidFill>
              </a:rPr>
              <a:t>transduction</a:t>
            </a:r>
            <a:r>
              <a:rPr lang="en-US" sz="1800" dirty="0"/>
              <a:t>.</a:t>
            </a:r>
          </a:p>
        </p:txBody>
      </p:sp>
    </p:spTree>
    <p:extLst>
      <p:ext uri="{BB962C8B-B14F-4D97-AF65-F5344CB8AC3E}">
        <p14:creationId xmlns:p14="http://schemas.microsoft.com/office/powerpoint/2010/main" val="153537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C228-6473-164A-9CA5-4B45CE5A01A0}"/>
              </a:ext>
            </a:extLst>
          </p:cNvPr>
          <p:cNvSpPr>
            <a:spLocks noGrp="1"/>
          </p:cNvSpPr>
          <p:nvPr>
            <p:ph type="title"/>
          </p:nvPr>
        </p:nvSpPr>
        <p:spPr/>
        <p:txBody>
          <a:bodyPr/>
          <a:lstStyle/>
          <a:p>
            <a:r>
              <a:rPr lang="en-US" dirty="0"/>
              <a:t>Mutations and Prions</a:t>
            </a:r>
          </a:p>
        </p:txBody>
      </p:sp>
      <p:sp>
        <p:nvSpPr>
          <p:cNvPr id="3" name="Content Placeholder 2">
            <a:extLst>
              <a:ext uri="{FF2B5EF4-FFF2-40B4-BE49-F238E27FC236}">
                <a16:creationId xmlns:a16="http://schemas.microsoft.com/office/drawing/2014/main" id="{9C92620D-12B9-7E47-8012-2E61690DEDD5}"/>
              </a:ext>
            </a:extLst>
          </p:cNvPr>
          <p:cNvSpPr>
            <a:spLocks noGrp="1"/>
          </p:cNvSpPr>
          <p:nvPr>
            <p:ph idx="1"/>
          </p:nvPr>
        </p:nvSpPr>
        <p:spPr/>
        <p:txBody>
          <a:bodyPr/>
          <a:lstStyle/>
          <a:p>
            <a:r>
              <a:rPr lang="en-US" sz="1800" dirty="0"/>
              <a:t>RNA viruses lack replication </a:t>
            </a:r>
            <a:r>
              <a:rPr lang="en-US" sz="1800" dirty="0">
                <a:solidFill>
                  <a:srgbClr val="FF0000"/>
                </a:solidFill>
              </a:rPr>
              <a:t>error</a:t>
            </a:r>
            <a:r>
              <a:rPr lang="en-US" sz="1800" dirty="0"/>
              <a:t>-checking mechanisms and thus have higher rates of mutation. Mutations may accumulate rapidly and give rise to diverse clones of the virus within one organism, as occurs in humans with AIDS, or result in new genetic strains that may cause disease. This rapid mutation of viruses explains why there is no vaccine against the common cold.</a:t>
            </a:r>
          </a:p>
          <a:p>
            <a:r>
              <a:rPr lang="en-US" sz="1800" dirty="0">
                <a:solidFill>
                  <a:srgbClr val="FF0000"/>
                </a:solidFill>
              </a:rPr>
              <a:t>Prions</a:t>
            </a:r>
            <a:r>
              <a:rPr lang="en-US" sz="1800" dirty="0"/>
              <a:t> are misfolded, infectious proteins that cause the misfolding of normal proteins in the brains of various animal species. Their damage to the brain accumulates over time and eventually leads to death. Examples of diseases caused by prions include mad cow disease and, in humans, Creutzfeldt-Jakob disease. </a:t>
            </a:r>
          </a:p>
        </p:txBody>
      </p:sp>
    </p:spTree>
    <p:extLst>
      <p:ext uri="{BB962C8B-B14F-4D97-AF65-F5344CB8AC3E}">
        <p14:creationId xmlns:p14="http://schemas.microsoft.com/office/powerpoint/2010/main" val="200846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B4F5-192F-6249-9D14-494C99B030F3}"/>
              </a:ext>
            </a:extLst>
          </p:cNvPr>
          <p:cNvSpPr>
            <a:spLocks noGrp="1"/>
          </p:cNvSpPr>
          <p:nvPr>
            <p:ph type="title"/>
          </p:nvPr>
        </p:nvSpPr>
        <p:spPr>
          <a:xfrm>
            <a:off x="609599" y="377575"/>
            <a:ext cx="7772400" cy="762000"/>
          </a:xfrm>
        </p:spPr>
        <p:txBody>
          <a:bodyPr/>
          <a:lstStyle/>
          <a:p>
            <a:r>
              <a:rPr lang="en-US" dirty="0"/>
              <a:t>DNA Tools and Biotechnology</a:t>
            </a:r>
          </a:p>
        </p:txBody>
      </p:sp>
      <p:sp>
        <p:nvSpPr>
          <p:cNvPr id="3" name="Content Placeholder 2">
            <a:extLst>
              <a:ext uri="{FF2B5EF4-FFF2-40B4-BE49-F238E27FC236}">
                <a16:creationId xmlns:a16="http://schemas.microsoft.com/office/drawing/2014/main" id="{94B7F080-8A9E-6E4C-A1CE-CA7B5E993CD1}"/>
              </a:ext>
            </a:extLst>
          </p:cNvPr>
          <p:cNvSpPr>
            <a:spLocks noGrp="1"/>
          </p:cNvSpPr>
          <p:nvPr>
            <p:ph idx="1"/>
          </p:nvPr>
        </p:nvSpPr>
        <p:spPr>
          <a:xfrm>
            <a:off x="609599" y="1139575"/>
            <a:ext cx="8452207" cy="5368247"/>
          </a:xfrm>
        </p:spPr>
        <p:txBody>
          <a:bodyPr/>
          <a:lstStyle/>
          <a:p>
            <a:r>
              <a:rPr lang="en-US" sz="1800" dirty="0"/>
              <a:t>The key to unlocking the concepts of biotechnology is to understand the terms. Know the following commonly used terms:</a:t>
            </a:r>
          </a:p>
          <a:p>
            <a:r>
              <a:rPr lang="en-US" sz="1800" dirty="0"/>
              <a:t>	-</a:t>
            </a:r>
            <a:r>
              <a:rPr lang="en-US" sz="1800" u="sng" dirty="0"/>
              <a:t>Genetic engineering </a:t>
            </a:r>
            <a:r>
              <a:rPr lang="en-US" sz="1800" dirty="0"/>
              <a:t>is the process of manipulating genes and genomes.</a:t>
            </a:r>
          </a:p>
          <a:p>
            <a:r>
              <a:rPr lang="en-US" sz="1800" dirty="0"/>
              <a:t>	-</a:t>
            </a:r>
            <a:r>
              <a:rPr lang="en-US" sz="1800" u="sng" dirty="0"/>
              <a:t>Biotechnology</a:t>
            </a:r>
            <a:r>
              <a:rPr lang="en-US" sz="1800" dirty="0"/>
              <a:t> is the process of manipulating organism or their components for the purpose of making useful products.</a:t>
            </a:r>
          </a:p>
          <a:p>
            <a:r>
              <a:rPr lang="en-US" sz="1800" dirty="0"/>
              <a:t>	-</a:t>
            </a:r>
            <a:r>
              <a:rPr lang="en-US" sz="1800" u="sng" dirty="0"/>
              <a:t>Recombinant DNA </a:t>
            </a:r>
            <a:r>
              <a:rPr lang="en-US" sz="1800" dirty="0"/>
              <a:t>is DNA that has been artificially made, using DNA from different sources-and often different species. An example is the introduction of a human gene into an </a:t>
            </a:r>
            <a:r>
              <a:rPr lang="en-US" sz="1800" i="1" dirty="0"/>
              <a:t>E. coli </a:t>
            </a:r>
            <a:r>
              <a:rPr lang="en-US" sz="1800" dirty="0"/>
              <a:t>bacterium.</a:t>
            </a:r>
          </a:p>
          <a:p>
            <a:r>
              <a:rPr lang="en-US" sz="1800" dirty="0"/>
              <a:t>	-</a:t>
            </a:r>
            <a:r>
              <a:rPr lang="en-US" sz="1800" u="sng" dirty="0"/>
              <a:t>Gene </a:t>
            </a:r>
            <a:r>
              <a:rPr lang="en-US" sz="1800" u="sng" dirty="0">
                <a:solidFill>
                  <a:srgbClr val="FF0000"/>
                </a:solidFill>
              </a:rPr>
              <a:t>cloning</a:t>
            </a:r>
            <a:r>
              <a:rPr lang="en-US" sz="1800" u="sng" dirty="0"/>
              <a:t> </a:t>
            </a:r>
            <a:r>
              <a:rPr lang="en-US" sz="1800" dirty="0"/>
              <a:t>is the process by which scientists can produce multiple copies of specific segments of DNA that they can then work with in the lab. Many bacteria have DNA outside the main circular chromosome in plasmids. A plasmid is a small, circular extra-chromosomal loop of DNA. Plasmids are often used in biotechnology. </a:t>
            </a:r>
          </a:p>
          <a:p>
            <a:r>
              <a:rPr lang="en-US" sz="1800" dirty="0"/>
              <a:t>-</a:t>
            </a:r>
            <a:r>
              <a:rPr lang="en-US" sz="1800" u="sng" dirty="0"/>
              <a:t>Restriction enzymes </a:t>
            </a:r>
            <a:r>
              <a:rPr lang="en-US" sz="1800" dirty="0"/>
              <a:t>are used to cut strands of DNA at specific locations (called restriction sites). They are mostly derived from bacteria where they serve the important function of protection against invading viruses. </a:t>
            </a:r>
          </a:p>
          <a:p>
            <a:endParaRPr lang="en-US" sz="1800" dirty="0"/>
          </a:p>
        </p:txBody>
      </p:sp>
    </p:spTree>
    <p:extLst>
      <p:ext uri="{BB962C8B-B14F-4D97-AF65-F5344CB8AC3E}">
        <p14:creationId xmlns:p14="http://schemas.microsoft.com/office/powerpoint/2010/main" val="9481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7B18-1C88-BF4F-A2EE-F00097EFD8E0}"/>
              </a:ext>
            </a:extLst>
          </p:cNvPr>
          <p:cNvSpPr>
            <a:spLocks noGrp="1"/>
          </p:cNvSpPr>
          <p:nvPr>
            <p:ph type="title"/>
          </p:nvPr>
        </p:nvSpPr>
        <p:spPr/>
        <p:txBody>
          <a:bodyPr/>
          <a:lstStyle/>
          <a:p>
            <a:r>
              <a:rPr lang="en-US" dirty="0"/>
              <a:t>PCR</a:t>
            </a:r>
          </a:p>
        </p:txBody>
      </p:sp>
      <p:sp>
        <p:nvSpPr>
          <p:cNvPr id="3" name="Content Placeholder 2">
            <a:extLst>
              <a:ext uri="{FF2B5EF4-FFF2-40B4-BE49-F238E27FC236}">
                <a16:creationId xmlns:a16="http://schemas.microsoft.com/office/drawing/2014/main" id="{7B74583E-DE31-6F4D-9DCF-4C2955ADDD22}"/>
              </a:ext>
            </a:extLst>
          </p:cNvPr>
          <p:cNvSpPr>
            <a:spLocks noGrp="1"/>
          </p:cNvSpPr>
          <p:nvPr>
            <p:ph idx="1"/>
          </p:nvPr>
        </p:nvSpPr>
        <p:spPr>
          <a:xfrm>
            <a:off x="838200" y="1371600"/>
            <a:ext cx="8429090" cy="5486400"/>
          </a:xfrm>
        </p:spPr>
        <p:txBody>
          <a:bodyPr/>
          <a:lstStyle/>
          <a:p>
            <a:r>
              <a:rPr lang="en-US" sz="1600" dirty="0"/>
              <a:t>--When a DNA molecule is cut by restriction enzymes, the result will always be a set of restriction fragments, which may have at least one single-stranded end, called a sticky </a:t>
            </a:r>
            <a:r>
              <a:rPr lang="en-US" sz="1600" dirty="0">
                <a:solidFill>
                  <a:srgbClr val="FF0000"/>
                </a:solidFill>
              </a:rPr>
              <a:t>end</a:t>
            </a:r>
            <a:r>
              <a:rPr lang="en-US" sz="1600" dirty="0"/>
              <a:t>. Sticky ends can form hydrogen bonds with complementary single-stranded pieces of DNA. These unions can be sealed with the enzyme DNA ligase. </a:t>
            </a:r>
          </a:p>
          <a:p>
            <a:r>
              <a:rPr lang="en-US" sz="1600" dirty="0"/>
              <a:t>	-PCR (Polymerase chain reaction) is a method used to amplify a particular piece of DNA without the use of cells. PCR is used to amplify DNA when the source is impure or scanty (like a crime scene).</a:t>
            </a:r>
          </a:p>
          <a:p>
            <a:r>
              <a:rPr lang="en-US" sz="1600" dirty="0"/>
              <a:t>		-The basic steps of PCR include:</a:t>
            </a:r>
          </a:p>
          <a:p>
            <a:pPr marL="0" indent="0">
              <a:buNone/>
            </a:pPr>
            <a:r>
              <a:rPr lang="en-US" sz="1600" dirty="0"/>
              <a:t>			1. Denaturation: </a:t>
            </a:r>
            <a:r>
              <a:rPr lang="en-US" sz="1600" dirty="0">
                <a:solidFill>
                  <a:srgbClr val="FF0000"/>
                </a:solidFill>
              </a:rPr>
              <a:t>Heat</a:t>
            </a:r>
            <a:r>
              <a:rPr lang="en-US" sz="1600" dirty="0"/>
              <a:t> briefly to separate DNA strands.</a:t>
            </a:r>
          </a:p>
          <a:p>
            <a:pPr marL="0" indent="0">
              <a:buNone/>
            </a:pPr>
            <a:r>
              <a:rPr lang="en-US" sz="1600" dirty="0"/>
              <a:t>			2. Annealing: Cool to allow primers to form hydrogen 				bonds with ends of target sequence.</a:t>
            </a:r>
          </a:p>
          <a:p>
            <a:pPr marL="0" indent="0">
              <a:buNone/>
            </a:pPr>
            <a:r>
              <a:rPr lang="en-US" sz="1600" dirty="0"/>
              <a:t>			3. Extension: DNA polymerase adds nucleotides to the 3’ 			end of each primer</a:t>
            </a:r>
          </a:p>
          <a:p>
            <a:pPr marL="0" indent="0">
              <a:buNone/>
            </a:pPr>
            <a:r>
              <a:rPr lang="en-US" sz="1600" dirty="0"/>
              <a:t>			4. Cycle: Heat up and cool several times. Each repetition 			causes those DNA fragments to copy. </a:t>
            </a:r>
          </a:p>
          <a:p>
            <a:endParaRPr lang="en-US" sz="1600" dirty="0"/>
          </a:p>
          <a:p>
            <a:endParaRPr lang="en-US" sz="1600" dirty="0"/>
          </a:p>
        </p:txBody>
      </p:sp>
    </p:spTree>
    <p:extLst>
      <p:ext uri="{BB962C8B-B14F-4D97-AF65-F5344CB8AC3E}">
        <p14:creationId xmlns:p14="http://schemas.microsoft.com/office/powerpoint/2010/main" val="2765677223"/>
      </p:ext>
    </p:extLst>
  </p:cSld>
  <p:clrMapOvr>
    <a:masterClrMapping/>
  </p:clrMapOvr>
</p:sld>
</file>

<file path=ppt/theme/theme1.xml><?xml version="1.0" encoding="utf-8"?>
<a:theme xmlns:a="http://schemas.openxmlformats.org/drawingml/2006/main" name="template2005">
  <a:themeElements>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FC355AAB2FA47B82FFD310EDFCA16" ma:contentTypeVersion="1" ma:contentTypeDescription="Create a new document." ma:contentTypeScope="" ma:versionID="cee046d9b87f9be4e5abfe42a7c106d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3D57414-CDB8-48CE-A379-A6E6CEE66348}">
  <ds:schemaRefs>
    <ds:schemaRef ds:uri="http://schemas.microsoft.com/sharepoint/v3/contenttype/forms"/>
  </ds:schemaRefs>
</ds:datastoreItem>
</file>

<file path=customXml/itemProps2.xml><?xml version="1.0" encoding="utf-8"?>
<ds:datastoreItem xmlns:ds="http://schemas.openxmlformats.org/officeDocument/2006/customXml" ds:itemID="{084B5045-A076-44B6-82D5-08B7E1BF8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Poseidon:Applications:Microsoft Office 2004:Templates:My Templates:template2005.pot</Template>
  <TotalTime>10315</TotalTime>
  <Words>1941</Words>
  <Application>Microsoft Macintosh PowerPoint</Application>
  <PresentationFormat>On-screen Show (4:3)</PresentationFormat>
  <Paragraphs>101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Times</vt:lpstr>
      <vt:lpstr>Wingdings</vt:lpstr>
      <vt:lpstr>template2005</vt:lpstr>
      <vt:lpstr>PowerPoint Presentation</vt:lpstr>
      <vt:lpstr>Cell Cycle Control</vt:lpstr>
      <vt:lpstr>Collection of Mutations</vt:lpstr>
      <vt:lpstr>Viruses</vt:lpstr>
      <vt:lpstr>Need of a host</vt:lpstr>
      <vt:lpstr>Backwards? </vt:lpstr>
      <vt:lpstr>Mutations and Prions</vt:lpstr>
      <vt:lpstr>DNA Tools and Biotechnology</vt:lpstr>
      <vt:lpstr>PCR</vt:lpstr>
      <vt:lpstr>Gel Electrophoresis</vt:lpstr>
      <vt:lpstr>RFLPs and Genomic libraries</vt:lpstr>
      <vt:lpstr>Studying Gene Expression</vt:lpstr>
      <vt:lpstr>Cloning organisms and Stem Cells</vt:lpstr>
      <vt:lpstr>How it affects us</vt:lpstr>
      <vt:lpstr>Additional Applications</vt:lpstr>
      <vt:lpstr>Bioinformatics</vt:lpstr>
      <vt:lpstr>Genomes</vt:lpstr>
      <vt:lpstr>Introns (noncoding DNA)</vt:lpstr>
      <vt:lpstr>Multigene families</vt:lpstr>
      <vt:lpstr>Genome Evolution</vt:lpstr>
      <vt:lpstr>Comparing genome sequences</vt:lpstr>
    </vt:vector>
  </TitlesOfParts>
  <Manager/>
  <Company>Justin</Company>
  <LinksUpToDate>false</LinksUpToDate>
  <SharedDoc>false</SharedDoc>
  <HyperlinkBase>http://bio.kimunity.com, http://www.WDinteractive.com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subject>AP &amp; Regents Biology</dc:subject>
  <dc:creator>Justin</dc:creator>
  <cp:keywords>Education, Biology Zone, Kim Foglia</cp:keywords>
  <dc:description>All Rights Reserved. Copyright 2003. WD Interactive.</dc:description>
  <cp:lastModifiedBy>Walker, Dale</cp:lastModifiedBy>
  <cp:revision>370</cp:revision>
  <cp:lastPrinted>2008-03-27T10:35:43Z</cp:lastPrinted>
  <dcterms:created xsi:type="dcterms:W3CDTF">2006-02-28T01:44:59Z</dcterms:created>
  <dcterms:modified xsi:type="dcterms:W3CDTF">2019-04-04T21:10:03Z</dcterms:modified>
  <cp:category>Education</cp:category>
</cp:coreProperties>
</file>