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9"/>
  </p:notesMasterIdLst>
  <p:sldIdLst>
    <p:sldId id="256" r:id="rId2"/>
    <p:sldId id="261" r:id="rId3"/>
    <p:sldId id="262" r:id="rId4"/>
    <p:sldId id="264" r:id="rId5"/>
    <p:sldId id="406" r:id="rId6"/>
    <p:sldId id="266" r:id="rId7"/>
    <p:sldId id="267" r:id="rId8"/>
    <p:sldId id="399" r:id="rId9"/>
    <p:sldId id="268" r:id="rId10"/>
    <p:sldId id="398" r:id="rId11"/>
    <p:sldId id="275" r:id="rId12"/>
    <p:sldId id="397" r:id="rId13"/>
    <p:sldId id="277" r:id="rId14"/>
    <p:sldId id="384" r:id="rId15"/>
    <p:sldId id="396" r:id="rId16"/>
    <p:sldId id="385" r:id="rId17"/>
    <p:sldId id="285" r:id="rId18"/>
    <p:sldId id="394" r:id="rId19"/>
    <p:sldId id="287" r:id="rId20"/>
    <p:sldId id="288" r:id="rId21"/>
    <p:sldId id="393" r:id="rId22"/>
    <p:sldId id="386" r:id="rId23"/>
    <p:sldId id="294" r:id="rId24"/>
    <p:sldId id="295" r:id="rId25"/>
    <p:sldId id="296" r:id="rId26"/>
    <p:sldId id="297" r:id="rId27"/>
    <p:sldId id="407" r:id="rId28"/>
    <p:sldId id="443" r:id="rId29"/>
    <p:sldId id="444" r:id="rId30"/>
    <p:sldId id="445" r:id="rId31"/>
    <p:sldId id="302" r:id="rId32"/>
    <p:sldId id="395" r:id="rId33"/>
    <p:sldId id="304" r:id="rId34"/>
    <p:sldId id="401" r:id="rId35"/>
    <p:sldId id="446" r:id="rId36"/>
    <p:sldId id="447" r:id="rId37"/>
    <p:sldId id="448" r:id="rId38"/>
    <p:sldId id="309" r:id="rId39"/>
    <p:sldId id="400" r:id="rId40"/>
    <p:sldId id="449" r:id="rId41"/>
    <p:sldId id="450" r:id="rId42"/>
    <p:sldId id="313" r:id="rId43"/>
    <p:sldId id="314" r:id="rId44"/>
    <p:sldId id="387" r:id="rId45"/>
    <p:sldId id="402" r:id="rId46"/>
    <p:sldId id="316" r:id="rId47"/>
    <p:sldId id="317" r:id="rId48"/>
    <p:sldId id="318" r:id="rId49"/>
    <p:sldId id="326" r:id="rId50"/>
    <p:sldId id="414" r:id="rId51"/>
    <p:sldId id="329" r:id="rId52"/>
    <p:sldId id="331" r:id="rId53"/>
    <p:sldId id="359" r:id="rId54"/>
    <p:sldId id="360" r:id="rId55"/>
    <p:sldId id="363" r:id="rId56"/>
    <p:sldId id="366" r:id="rId57"/>
    <p:sldId id="389" r:id="rId5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anose="020B0300000000000000"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anose="020B0300000000000000"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anose="020B0300000000000000"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anose="020B0300000000000000"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anose="020B0300000000000000"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panose="020B0300000000000000"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panose="020B0300000000000000"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panose="020B0300000000000000"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panose="020B0300000000000000" pitchFamily="34" charset="-128"/>
        <a:cs typeface="+mn-cs"/>
      </a:defRPr>
    </a:lvl9pPr>
  </p:defaultTextStyle>
  <p:extLst>
    <p:ext uri="{EFAFB233-063F-42B5-8137-9DF3F51BA10A}">
      <p15:sldGuideLst xmlns:p15="http://schemas.microsoft.com/office/powerpoint/2012/main">
        <p15:guide id="1" orient="horz" pos="584">
          <p15:clr>
            <a:srgbClr val="A4A3A4"/>
          </p15:clr>
        </p15:guide>
        <p15:guide id="2" orient="horz" pos="144">
          <p15:clr>
            <a:srgbClr val="A4A3A4"/>
          </p15:clr>
        </p15:guide>
        <p15:guide id="3" orient="horz" pos="1104">
          <p15:clr>
            <a:srgbClr val="A4A3A4"/>
          </p15:clr>
        </p15:guide>
        <p15:guide id="4" orient="horz" pos="1440">
          <p15:clr>
            <a:srgbClr val="A4A3A4"/>
          </p15:clr>
        </p15:guide>
        <p15:guide id="5" orient="horz" pos="1776">
          <p15:clr>
            <a:srgbClr val="A4A3A4"/>
          </p15:clr>
        </p15:guide>
        <p15:guide id="6" orient="horz" pos="4080">
          <p15:clr>
            <a:srgbClr val="A4A3A4"/>
          </p15:clr>
        </p15:guide>
        <p15:guide id="7" pos="144">
          <p15:clr>
            <a:srgbClr val="A4A3A4"/>
          </p15:clr>
        </p15:guide>
        <p15:guide id="8" pos="816">
          <p15:clr>
            <a:srgbClr val="A4A3A4"/>
          </p15:clr>
        </p15:guide>
        <p15:guide id="9" pos="384">
          <p15:clr>
            <a:srgbClr val="A4A3A4"/>
          </p15:clr>
        </p15:guide>
        <p15:guide id="10" pos="1008">
          <p15:clr>
            <a:srgbClr val="A4A3A4"/>
          </p15:clr>
        </p15:guide>
        <p15:guide id="11" pos="62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74" autoAdjust="0"/>
  </p:normalViewPr>
  <p:slideViewPr>
    <p:cSldViewPr>
      <p:cViewPr>
        <p:scale>
          <a:sx n="100" d="100"/>
          <a:sy n="100" d="100"/>
        </p:scale>
        <p:origin x="1160" y="680"/>
      </p:cViewPr>
      <p:guideLst>
        <p:guide orient="horz" pos="584"/>
        <p:guide orient="horz" pos="144"/>
        <p:guide orient="horz" pos="1104"/>
        <p:guide orient="horz" pos="1440"/>
        <p:guide orient="horz" pos="1776"/>
        <p:guide orient="horz" pos="4080"/>
        <p:guide pos="144"/>
        <p:guide pos="816"/>
        <p:guide pos="384"/>
        <p:guide pos="1008"/>
        <p:guide pos="624"/>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7152"/>
    </p:cViewPr>
  </p:sorterViewPr>
  <p:notesViewPr>
    <p:cSldViewPr>
      <p:cViewPr varScale="1">
        <p:scale>
          <a:sx n="111" d="100"/>
          <a:sy n="111" d="100"/>
        </p:scale>
        <p:origin x="-3096"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8126BAC-F745-7F48-95AB-87E0EA15B48A}"/>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atin typeface="Arial" charset="0"/>
                <a:ea typeface="ヒラギノ角ゴ Pro W3" pitchFamily="84" charset="-128"/>
              </a:defRPr>
            </a:lvl1pPr>
          </a:lstStyle>
          <a:p>
            <a:pPr>
              <a:defRPr/>
            </a:pPr>
            <a:endParaRPr lang="en-US"/>
          </a:p>
        </p:txBody>
      </p:sp>
      <p:sp>
        <p:nvSpPr>
          <p:cNvPr id="5123" name="Rectangle 3">
            <a:extLst>
              <a:ext uri="{FF2B5EF4-FFF2-40B4-BE49-F238E27FC236}">
                <a16:creationId xmlns:a16="http://schemas.microsoft.com/office/drawing/2014/main" id="{BE98FE36-0F49-084A-936A-F792DA8D5E25}"/>
              </a:ext>
            </a:extLst>
          </p:cNvPr>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atin typeface="Arial" charset="0"/>
                <a:ea typeface="ヒラギノ角ゴ Pro W3" pitchFamily="84" charset="-128"/>
              </a:defRPr>
            </a:lvl1pPr>
          </a:lstStyle>
          <a:p>
            <a:pPr>
              <a:defRPr/>
            </a:pPr>
            <a:endParaRPr lang="en-US"/>
          </a:p>
        </p:txBody>
      </p:sp>
      <p:sp>
        <p:nvSpPr>
          <p:cNvPr id="138244" name="Rectangle 4">
            <a:extLst>
              <a:ext uri="{FF2B5EF4-FFF2-40B4-BE49-F238E27FC236}">
                <a16:creationId xmlns:a16="http://schemas.microsoft.com/office/drawing/2014/main" id="{60F9BFF2-71AB-184D-9532-E1617FBF62E6}"/>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a:extLst>
              <a:ext uri="{FF2B5EF4-FFF2-40B4-BE49-F238E27FC236}">
                <a16:creationId xmlns:a16="http://schemas.microsoft.com/office/drawing/2014/main" id="{E1F38125-F7BB-A947-AE7B-FD0C601246DE}"/>
              </a:ext>
            </a:extLst>
          </p:cNvPr>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B5C28525-A271-964D-B46C-77C28310043C}"/>
              </a:ext>
            </a:extLst>
          </p:cNvPr>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atin typeface="Arial" charset="0"/>
                <a:ea typeface="ヒラギノ角ゴ Pro W3" pitchFamily="84" charset="-128"/>
              </a:defRPr>
            </a:lvl1pPr>
          </a:lstStyle>
          <a:p>
            <a:pPr>
              <a:defRPr/>
            </a:pPr>
            <a:endParaRPr lang="en-US"/>
          </a:p>
        </p:txBody>
      </p:sp>
      <p:sp>
        <p:nvSpPr>
          <p:cNvPr id="5127" name="Rectangle 7">
            <a:extLst>
              <a:ext uri="{FF2B5EF4-FFF2-40B4-BE49-F238E27FC236}">
                <a16:creationId xmlns:a16="http://schemas.microsoft.com/office/drawing/2014/main" id="{54B5E228-6E46-6141-A32C-9ECEC821C4C0}"/>
              </a:ext>
            </a:extLst>
          </p:cNvPr>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D7E6C8B3-BC04-DC43-99AC-B9B7B529B4A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84" charset="0"/>
        <a:ea typeface="ヒラギノ角ゴ Pro W3" pitchFamily="8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84" charset="0"/>
        <a:ea typeface="ヒラギノ角ゴ Pro W3" pitchFamily="8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84" charset="0"/>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84" charset="0"/>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84" charset="0"/>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B65B6AAB-0121-D441-8A7A-96D03B4D795F}"/>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861F966D-AC02-A942-9C1E-4D20E303C6E4}" type="slidenum">
              <a:rPr lang="en-US" altLang="en-US" sz="1200"/>
              <a:pPr/>
              <a:t>1</a:t>
            </a:fld>
            <a:endParaRPr lang="en-US" altLang="en-US" sz="1200"/>
          </a:p>
        </p:txBody>
      </p:sp>
      <p:sp>
        <p:nvSpPr>
          <p:cNvPr id="139267" name="Rectangle 2">
            <a:extLst>
              <a:ext uri="{FF2B5EF4-FFF2-40B4-BE49-F238E27FC236}">
                <a16:creationId xmlns:a16="http://schemas.microsoft.com/office/drawing/2014/main" id="{C12269A7-6641-C24A-B9C2-94B117CEC0E3}"/>
              </a:ext>
            </a:extLst>
          </p:cNvPr>
          <p:cNvSpPr>
            <a:spLocks noChangeArrowheads="1" noTextEdit="1"/>
          </p:cNvSpPr>
          <p:nvPr>
            <p:ph type="sldImg"/>
          </p:nvPr>
        </p:nvSpPr>
        <p:spPr>
          <a:ln/>
        </p:spPr>
      </p:sp>
      <p:sp>
        <p:nvSpPr>
          <p:cNvPr id="139268" name="Rectangle 3">
            <a:extLst>
              <a:ext uri="{FF2B5EF4-FFF2-40B4-BE49-F238E27FC236}">
                <a16:creationId xmlns:a16="http://schemas.microsoft.com/office/drawing/2014/main" id="{51CBB83D-C81B-F147-9CC9-A13E70CDBD0A}"/>
              </a:ext>
            </a:extLst>
          </p:cNvPr>
          <p:cNvSpPr>
            <a:spLocks noGrp="1" noChangeArrowheads="1"/>
          </p:cNvSpPr>
          <p:nvPr>
            <p:ph type="body" idx="1"/>
          </p:nvPr>
        </p:nvSpPr>
        <p:spPr>
          <a:noFill/>
        </p:spPr>
        <p:txBody>
          <a:bodyPr/>
          <a:lstStyle/>
          <a:p>
            <a:pPr eaLnBrk="1" hangingPunct="1"/>
            <a:endParaRPr lang="en-US" altLang="en-US">
              <a:latin typeface="Times New Roman" panose="02020603050405020304" pitchFamily="18" charset="0"/>
              <a:ea typeface="ヒラギノ角ゴ Pro W3" panose="020B0300000000000000"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a:extLst>
              <a:ext uri="{FF2B5EF4-FFF2-40B4-BE49-F238E27FC236}">
                <a16:creationId xmlns:a16="http://schemas.microsoft.com/office/drawing/2014/main" id="{B3F139A6-BE89-3345-AE0E-6AC81EE891B7}"/>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AFE856D2-496F-1C4C-A109-95F59F57D3E5}" type="slidenum">
              <a:rPr lang="en-US" altLang="en-US" sz="1200"/>
              <a:pPr/>
              <a:t>10</a:t>
            </a:fld>
            <a:endParaRPr lang="en-US" altLang="en-US" sz="1200"/>
          </a:p>
        </p:txBody>
      </p:sp>
      <p:sp>
        <p:nvSpPr>
          <p:cNvPr id="156675" name="Rectangle 2">
            <a:extLst>
              <a:ext uri="{FF2B5EF4-FFF2-40B4-BE49-F238E27FC236}">
                <a16:creationId xmlns:a16="http://schemas.microsoft.com/office/drawing/2014/main" id="{7F659C73-2A01-D848-BE11-CDFFDAE7C07C}"/>
              </a:ext>
            </a:extLst>
          </p:cNvPr>
          <p:cNvSpPr>
            <a:spLocks noChangeArrowheads="1" noTextEdit="1"/>
          </p:cNvSpPr>
          <p:nvPr>
            <p:ph type="sldImg"/>
          </p:nvPr>
        </p:nvSpPr>
        <p:spPr>
          <a:solidFill>
            <a:srgbClr val="FFFFFF"/>
          </a:solidFill>
          <a:ln/>
        </p:spPr>
      </p:sp>
      <p:sp>
        <p:nvSpPr>
          <p:cNvPr id="156676" name="Rectangle 3">
            <a:extLst>
              <a:ext uri="{FF2B5EF4-FFF2-40B4-BE49-F238E27FC236}">
                <a16:creationId xmlns:a16="http://schemas.microsoft.com/office/drawing/2014/main" id="{47E44D06-B0E9-F346-BD55-0D12F54E7762}"/>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latin typeface="Times New Roman" panose="02020603050405020304" pitchFamily="18" charset="0"/>
                <a:ea typeface="ヒラギノ角ゴ Pro W3" panose="020B0300000000000000" pitchFamily="34" charset="-128"/>
              </a:rPr>
              <a:t>Figure 27.4 Capsule.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a:extLst>
              <a:ext uri="{FF2B5EF4-FFF2-40B4-BE49-F238E27FC236}">
                <a16:creationId xmlns:a16="http://schemas.microsoft.com/office/drawing/2014/main" id="{785DAC91-2AF2-404B-A01F-7A672A9F5C35}"/>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BE56F8B2-F5B6-D24F-B27B-CD318BF12FE3}" type="slidenum">
              <a:rPr lang="en-US" altLang="en-US" sz="1200"/>
              <a:pPr/>
              <a:t>11</a:t>
            </a:fld>
            <a:endParaRPr lang="en-US" altLang="en-US" sz="1200"/>
          </a:p>
        </p:txBody>
      </p:sp>
      <p:sp>
        <p:nvSpPr>
          <p:cNvPr id="157699" name="Rectangle 2">
            <a:extLst>
              <a:ext uri="{FF2B5EF4-FFF2-40B4-BE49-F238E27FC236}">
                <a16:creationId xmlns:a16="http://schemas.microsoft.com/office/drawing/2014/main" id="{440F451A-8A3A-8943-9299-A3486B552861}"/>
              </a:ext>
            </a:extLst>
          </p:cNvPr>
          <p:cNvSpPr>
            <a:spLocks noChangeArrowheads="1" noTextEdit="1"/>
          </p:cNvSpPr>
          <p:nvPr>
            <p:ph type="sldImg"/>
          </p:nvPr>
        </p:nvSpPr>
        <p:spPr>
          <a:solidFill>
            <a:srgbClr val="FFFFFF"/>
          </a:solidFill>
          <a:ln/>
        </p:spPr>
      </p:sp>
      <p:sp>
        <p:nvSpPr>
          <p:cNvPr id="157700" name="Rectangle 3">
            <a:extLst>
              <a:ext uri="{FF2B5EF4-FFF2-40B4-BE49-F238E27FC236}">
                <a16:creationId xmlns:a16="http://schemas.microsoft.com/office/drawing/2014/main" id="{9F10E6E5-2446-854F-A5D0-D7E577A5F2EE}"/>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Times New Roman" panose="02020603050405020304" pitchFamily="18" charset="0"/>
              <a:ea typeface="ヒラギノ角ゴ Pro W3" panose="020B0300000000000000"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a:extLst>
              <a:ext uri="{FF2B5EF4-FFF2-40B4-BE49-F238E27FC236}">
                <a16:creationId xmlns:a16="http://schemas.microsoft.com/office/drawing/2014/main" id="{60C89B34-AF8A-654E-9BA8-958378F77F16}"/>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10188A87-036A-C041-8F98-9153F4EFF03A}" type="slidenum">
              <a:rPr lang="en-US" altLang="en-US" sz="1200"/>
              <a:pPr/>
              <a:t>12</a:t>
            </a:fld>
            <a:endParaRPr lang="en-US" altLang="en-US" sz="1200"/>
          </a:p>
        </p:txBody>
      </p:sp>
      <p:sp>
        <p:nvSpPr>
          <p:cNvPr id="158723" name="Rectangle 2">
            <a:extLst>
              <a:ext uri="{FF2B5EF4-FFF2-40B4-BE49-F238E27FC236}">
                <a16:creationId xmlns:a16="http://schemas.microsoft.com/office/drawing/2014/main" id="{4D175B6A-8CBC-104D-9A92-D12D03C2F579}"/>
              </a:ext>
            </a:extLst>
          </p:cNvPr>
          <p:cNvSpPr>
            <a:spLocks noChangeArrowheads="1" noTextEdit="1"/>
          </p:cNvSpPr>
          <p:nvPr>
            <p:ph type="sldImg"/>
          </p:nvPr>
        </p:nvSpPr>
        <p:spPr>
          <a:solidFill>
            <a:srgbClr val="FFFFFF"/>
          </a:solidFill>
          <a:ln/>
        </p:spPr>
      </p:sp>
      <p:sp>
        <p:nvSpPr>
          <p:cNvPr id="158724" name="Rectangle 3">
            <a:extLst>
              <a:ext uri="{FF2B5EF4-FFF2-40B4-BE49-F238E27FC236}">
                <a16:creationId xmlns:a16="http://schemas.microsoft.com/office/drawing/2014/main" id="{B7FFB24F-D5F6-794F-9AB2-A5E3F6B042EB}"/>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latin typeface="Times New Roman" panose="02020603050405020304" pitchFamily="18" charset="0"/>
                <a:ea typeface="ヒラギノ角ゴ Pro W3" panose="020B0300000000000000" pitchFamily="34" charset="-128"/>
              </a:rPr>
              <a:t>Figure 27.5 Fimbriae.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a:extLst>
              <a:ext uri="{FF2B5EF4-FFF2-40B4-BE49-F238E27FC236}">
                <a16:creationId xmlns:a16="http://schemas.microsoft.com/office/drawing/2014/main" id="{46A21224-4140-BB4B-A551-A614990BDA67}"/>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72E5BA19-D114-7D40-92B4-459E74FF38A5}" type="slidenum">
              <a:rPr lang="en-US" altLang="en-US" sz="1200"/>
              <a:pPr/>
              <a:t>13</a:t>
            </a:fld>
            <a:endParaRPr lang="en-US" altLang="en-US" sz="1200"/>
          </a:p>
        </p:txBody>
      </p:sp>
      <p:sp>
        <p:nvSpPr>
          <p:cNvPr id="159747" name="Rectangle 2">
            <a:extLst>
              <a:ext uri="{FF2B5EF4-FFF2-40B4-BE49-F238E27FC236}">
                <a16:creationId xmlns:a16="http://schemas.microsoft.com/office/drawing/2014/main" id="{F9E85D0A-B322-C544-8C0B-A379D56D2B26}"/>
              </a:ext>
            </a:extLst>
          </p:cNvPr>
          <p:cNvSpPr>
            <a:spLocks noChangeArrowheads="1" noTextEdit="1"/>
          </p:cNvSpPr>
          <p:nvPr>
            <p:ph type="sldImg"/>
          </p:nvPr>
        </p:nvSpPr>
        <p:spPr>
          <a:solidFill>
            <a:srgbClr val="FFFFFF"/>
          </a:solidFill>
          <a:ln/>
        </p:spPr>
      </p:sp>
      <p:sp>
        <p:nvSpPr>
          <p:cNvPr id="159748" name="Rectangle 3">
            <a:extLst>
              <a:ext uri="{FF2B5EF4-FFF2-40B4-BE49-F238E27FC236}">
                <a16:creationId xmlns:a16="http://schemas.microsoft.com/office/drawing/2014/main" id="{8125B5B7-C620-4149-9AF1-E5412D1253CA}"/>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Times New Roman" panose="02020603050405020304" pitchFamily="18" charset="0"/>
              <a:ea typeface="ヒラギノ角ゴ Pro W3" panose="020B0300000000000000"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a:extLst>
              <a:ext uri="{FF2B5EF4-FFF2-40B4-BE49-F238E27FC236}">
                <a16:creationId xmlns:a16="http://schemas.microsoft.com/office/drawing/2014/main" id="{75373D75-D3B0-9242-9325-23E001607045}"/>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0342FB53-735B-AF4F-A8D1-F7965670F41B}" type="slidenum">
              <a:rPr lang="en-US" altLang="en-US" sz="1200"/>
              <a:pPr/>
              <a:t>14</a:t>
            </a:fld>
            <a:endParaRPr lang="en-US" altLang="en-US" sz="1200"/>
          </a:p>
        </p:txBody>
      </p:sp>
      <p:sp>
        <p:nvSpPr>
          <p:cNvPr id="161795" name="Rectangle 2">
            <a:extLst>
              <a:ext uri="{FF2B5EF4-FFF2-40B4-BE49-F238E27FC236}">
                <a16:creationId xmlns:a16="http://schemas.microsoft.com/office/drawing/2014/main" id="{8CF99B13-9400-394C-B768-750C9B156456}"/>
              </a:ext>
            </a:extLst>
          </p:cNvPr>
          <p:cNvSpPr>
            <a:spLocks noChangeArrowheads="1" noTextEdit="1"/>
          </p:cNvSpPr>
          <p:nvPr>
            <p:ph type="sldImg"/>
          </p:nvPr>
        </p:nvSpPr>
        <p:spPr>
          <a:solidFill>
            <a:srgbClr val="FFFFFF"/>
          </a:solidFill>
          <a:ln/>
        </p:spPr>
      </p:sp>
      <p:sp>
        <p:nvSpPr>
          <p:cNvPr id="161796" name="Rectangle 3">
            <a:extLst>
              <a:ext uri="{FF2B5EF4-FFF2-40B4-BE49-F238E27FC236}">
                <a16:creationId xmlns:a16="http://schemas.microsoft.com/office/drawing/2014/main" id="{B4E53FDF-365D-0345-91A9-064426946AC3}"/>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Times New Roman" panose="02020603050405020304" pitchFamily="18" charset="0"/>
              <a:ea typeface="ヒラギノ角ゴ Pro W3" panose="020B0300000000000000"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a:extLst>
              <a:ext uri="{FF2B5EF4-FFF2-40B4-BE49-F238E27FC236}">
                <a16:creationId xmlns:a16="http://schemas.microsoft.com/office/drawing/2014/main" id="{94F7D39D-DC4D-094E-B528-451E76344132}"/>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4479BEFA-8A18-0D4D-85B3-5EBC537D1CD8}" type="slidenum">
              <a:rPr lang="en-US" altLang="en-US" sz="1200"/>
              <a:pPr/>
              <a:t>15</a:t>
            </a:fld>
            <a:endParaRPr lang="en-US" altLang="en-US" sz="1200"/>
          </a:p>
        </p:txBody>
      </p:sp>
      <p:sp>
        <p:nvSpPr>
          <p:cNvPr id="163843" name="Rectangle 2">
            <a:extLst>
              <a:ext uri="{FF2B5EF4-FFF2-40B4-BE49-F238E27FC236}">
                <a16:creationId xmlns:a16="http://schemas.microsoft.com/office/drawing/2014/main" id="{F839B78F-7033-8F44-A9F8-240DA23E3CD5}"/>
              </a:ext>
            </a:extLst>
          </p:cNvPr>
          <p:cNvSpPr>
            <a:spLocks noChangeArrowheads="1" noTextEdit="1"/>
          </p:cNvSpPr>
          <p:nvPr>
            <p:ph type="sldImg"/>
          </p:nvPr>
        </p:nvSpPr>
        <p:spPr>
          <a:solidFill>
            <a:srgbClr val="FFFFFF"/>
          </a:solidFill>
          <a:ln/>
        </p:spPr>
      </p:sp>
      <p:sp>
        <p:nvSpPr>
          <p:cNvPr id="163844" name="Rectangle 3">
            <a:extLst>
              <a:ext uri="{FF2B5EF4-FFF2-40B4-BE49-F238E27FC236}">
                <a16:creationId xmlns:a16="http://schemas.microsoft.com/office/drawing/2014/main" id="{37A4733A-9A2D-F745-9844-2E6EB3AD6AE0}"/>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latin typeface="Times New Roman" panose="02020603050405020304" pitchFamily="18" charset="0"/>
                <a:ea typeface="ヒラギノ角ゴ Pro W3" panose="020B0300000000000000" pitchFamily="34" charset="-128"/>
              </a:rPr>
              <a:t>Figure 27.6 A prokaryotic flagellum.</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a:extLst>
              <a:ext uri="{FF2B5EF4-FFF2-40B4-BE49-F238E27FC236}">
                <a16:creationId xmlns:a16="http://schemas.microsoft.com/office/drawing/2014/main" id="{972BA6FC-E38A-1F4E-A934-14A5666D0B0B}"/>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B99472CB-E2B6-794D-B01F-0E7ED505C2A4}" type="slidenum">
              <a:rPr lang="en-US" altLang="en-US" sz="1200"/>
              <a:pPr/>
              <a:t>16</a:t>
            </a:fld>
            <a:endParaRPr lang="en-US" altLang="en-US" sz="1200"/>
          </a:p>
        </p:txBody>
      </p:sp>
      <p:sp>
        <p:nvSpPr>
          <p:cNvPr id="166915" name="Rectangle 2">
            <a:extLst>
              <a:ext uri="{FF2B5EF4-FFF2-40B4-BE49-F238E27FC236}">
                <a16:creationId xmlns:a16="http://schemas.microsoft.com/office/drawing/2014/main" id="{85EF3E42-12DF-6F46-BB31-B8AC9BD3635F}"/>
              </a:ext>
            </a:extLst>
          </p:cNvPr>
          <p:cNvSpPr>
            <a:spLocks noChangeArrowheads="1" noTextEdit="1"/>
          </p:cNvSpPr>
          <p:nvPr>
            <p:ph type="sldImg"/>
          </p:nvPr>
        </p:nvSpPr>
        <p:spPr>
          <a:solidFill>
            <a:srgbClr val="FFFFFF"/>
          </a:solidFill>
          <a:ln/>
        </p:spPr>
      </p:sp>
      <p:sp>
        <p:nvSpPr>
          <p:cNvPr id="166916" name="Rectangle 3">
            <a:extLst>
              <a:ext uri="{FF2B5EF4-FFF2-40B4-BE49-F238E27FC236}">
                <a16:creationId xmlns:a16="http://schemas.microsoft.com/office/drawing/2014/main" id="{84092000-049B-FE4F-95EA-1F841A4EEB9F}"/>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Times New Roman" panose="02020603050405020304" pitchFamily="18" charset="0"/>
              <a:ea typeface="ヒラギノ角ゴ Pro W3" panose="020B0300000000000000"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a:extLst>
              <a:ext uri="{FF2B5EF4-FFF2-40B4-BE49-F238E27FC236}">
                <a16:creationId xmlns:a16="http://schemas.microsoft.com/office/drawing/2014/main" id="{72D80878-9D2F-DB47-B57E-9342BADA31B3}"/>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D4393D98-BF75-4141-A5C3-B273C709242B}" type="slidenum">
              <a:rPr lang="en-US" altLang="en-US" sz="1200"/>
              <a:pPr/>
              <a:t>17</a:t>
            </a:fld>
            <a:endParaRPr lang="en-US" altLang="en-US" sz="1200"/>
          </a:p>
        </p:txBody>
      </p:sp>
      <p:sp>
        <p:nvSpPr>
          <p:cNvPr id="171011" name="Rectangle 2">
            <a:extLst>
              <a:ext uri="{FF2B5EF4-FFF2-40B4-BE49-F238E27FC236}">
                <a16:creationId xmlns:a16="http://schemas.microsoft.com/office/drawing/2014/main" id="{C5FBEE74-7E3E-7C46-ADAC-4528B710C85B}"/>
              </a:ext>
            </a:extLst>
          </p:cNvPr>
          <p:cNvSpPr>
            <a:spLocks noChangeArrowheads="1" noTextEdit="1"/>
          </p:cNvSpPr>
          <p:nvPr>
            <p:ph type="sldImg"/>
          </p:nvPr>
        </p:nvSpPr>
        <p:spPr>
          <a:solidFill>
            <a:srgbClr val="FFFFFF"/>
          </a:solidFill>
          <a:ln/>
        </p:spPr>
      </p:sp>
      <p:sp>
        <p:nvSpPr>
          <p:cNvPr id="171012" name="Rectangle 3">
            <a:extLst>
              <a:ext uri="{FF2B5EF4-FFF2-40B4-BE49-F238E27FC236}">
                <a16:creationId xmlns:a16="http://schemas.microsoft.com/office/drawing/2014/main" id="{E6BB788C-B10B-F84A-A148-AE31360D253F}"/>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Times New Roman" panose="02020603050405020304" pitchFamily="18" charset="0"/>
              <a:ea typeface="ヒラギノ角ゴ Pro W3" panose="020B0300000000000000"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a:extLst>
              <a:ext uri="{FF2B5EF4-FFF2-40B4-BE49-F238E27FC236}">
                <a16:creationId xmlns:a16="http://schemas.microsoft.com/office/drawing/2014/main" id="{C1202F5F-C4CE-1446-9293-89FBC51C27AE}"/>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E9011E2A-3888-B444-926B-04666EC74FAA}" type="slidenum">
              <a:rPr lang="en-US" altLang="en-US" sz="1200"/>
              <a:pPr/>
              <a:t>18</a:t>
            </a:fld>
            <a:endParaRPr lang="en-US" altLang="en-US" sz="1200"/>
          </a:p>
        </p:txBody>
      </p:sp>
      <p:sp>
        <p:nvSpPr>
          <p:cNvPr id="172035" name="Rectangle 2">
            <a:extLst>
              <a:ext uri="{FF2B5EF4-FFF2-40B4-BE49-F238E27FC236}">
                <a16:creationId xmlns:a16="http://schemas.microsoft.com/office/drawing/2014/main" id="{8439B5AA-41BF-3240-8B33-D1BE905DD73B}"/>
              </a:ext>
            </a:extLst>
          </p:cNvPr>
          <p:cNvSpPr>
            <a:spLocks noChangeArrowheads="1" noTextEdit="1"/>
          </p:cNvSpPr>
          <p:nvPr>
            <p:ph type="sldImg"/>
          </p:nvPr>
        </p:nvSpPr>
        <p:spPr>
          <a:solidFill>
            <a:srgbClr val="FFFFFF"/>
          </a:solidFill>
          <a:ln/>
        </p:spPr>
      </p:sp>
      <p:sp>
        <p:nvSpPr>
          <p:cNvPr id="172036" name="Rectangle 3">
            <a:extLst>
              <a:ext uri="{FF2B5EF4-FFF2-40B4-BE49-F238E27FC236}">
                <a16:creationId xmlns:a16="http://schemas.microsoft.com/office/drawing/2014/main" id="{6E4FBA88-8702-8443-9779-CC5DFFB11F21}"/>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latin typeface="Times New Roman" panose="02020603050405020304" pitchFamily="18" charset="0"/>
                <a:ea typeface="ヒラギノ角ゴ Pro W3" panose="020B0300000000000000" pitchFamily="34" charset="-128"/>
              </a:rPr>
              <a:t>Figure 27.8 A prokaryotic chromosome and plasmids.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a:extLst>
              <a:ext uri="{FF2B5EF4-FFF2-40B4-BE49-F238E27FC236}">
                <a16:creationId xmlns:a16="http://schemas.microsoft.com/office/drawing/2014/main" id="{ABA5C8FC-A61D-124F-BF6D-96337434BCEF}"/>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3D443F41-88DA-B04D-84A9-221EFD2FCD8B}" type="slidenum">
              <a:rPr lang="en-US" altLang="en-US" sz="1200"/>
              <a:pPr/>
              <a:t>19</a:t>
            </a:fld>
            <a:endParaRPr lang="en-US" altLang="en-US" sz="1200"/>
          </a:p>
        </p:txBody>
      </p:sp>
      <p:sp>
        <p:nvSpPr>
          <p:cNvPr id="173059" name="Rectangle 2">
            <a:extLst>
              <a:ext uri="{FF2B5EF4-FFF2-40B4-BE49-F238E27FC236}">
                <a16:creationId xmlns:a16="http://schemas.microsoft.com/office/drawing/2014/main" id="{C047AD81-A320-E14C-A4EA-222F210166E2}"/>
              </a:ext>
            </a:extLst>
          </p:cNvPr>
          <p:cNvSpPr>
            <a:spLocks noChangeArrowheads="1" noTextEdit="1"/>
          </p:cNvSpPr>
          <p:nvPr>
            <p:ph type="sldImg"/>
          </p:nvPr>
        </p:nvSpPr>
        <p:spPr>
          <a:solidFill>
            <a:srgbClr val="FFFFFF"/>
          </a:solidFill>
          <a:ln/>
        </p:spPr>
      </p:sp>
      <p:sp>
        <p:nvSpPr>
          <p:cNvPr id="173060" name="Rectangle 3">
            <a:extLst>
              <a:ext uri="{FF2B5EF4-FFF2-40B4-BE49-F238E27FC236}">
                <a16:creationId xmlns:a16="http://schemas.microsoft.com/office/drawing/2014/main" id="{837F1932-34E0-F74A-B474-96563DA7C7CE}"/>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Times New Roman" panose="02020603050405020304" pitchFamily="18" charset="0"/>
              <a:ea typeface="ヒラギノ角ゴ Pro W3" panose="020B0300000000000000"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E15F4ACD-E21C-AD4B-B20F-FF501E0BCF83}"/>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8540C623-F9CF-5149-A57E-63FC92EBEF39}" type="slidenum">
              <a:rPr lang="en-US" altLang="en-US" sz="1200"/>
              <a:pPr/>
              <a:t>2</a:t>
            </a:fld>
            <a:endParaRPr lang="en-US" altLang="en-US" sz="1200"/>
          </a:p>
        </p:txBody>
      </p:sp>
      <p:sp>
        <p:nvSpPr>
          <p:cNvPr id="140291" name="Rectangle 2">
            <a:extLst>
              <a:ext uri="{FF2B5EF4-FFF2-40B4-BE49-F238E27FC236}">
                <a16:creationId xmlns:a16="http://schemas.microsoft.com/office/drawing/2014/main" id="{6708FAE4-7E6F-BE47-878B-1A085A5FC24E}"/>
              </a:ext>
            </a:extLst>
          </p:cNvPr>
          <p:cNvSpPr>
            <a:spLocks noChangeArrowheads="1" noTextEdit="1"/>
          </p:cNvSpPr>
          <p:nvPr>
            <p:ph type="sldImg"/>
          </p:nvPr>
        </p:nvSpPr>
        <p:spPr>
          <a:solidFill>
            <a:srgbClr val="FFFFFF"/>
          </a:solidFill>
          <a:ln/>
        </p:spPr>
      </p:sp>
      <p:sp>
        <p:nvSpPr>
          <p:cNvPr id="140292" name="Rectangle 3">
            <a:extLst>
              <a:ext uri="{FF2B5EF4-FFF2-40B4-BE49-F238E27FC236}">
                <a16:creationId xmlns:a16="http://schemas.microsoft.com/office/drawing/2014/main" id="{5E935815-3476-F54A-9BF8-F73AAA31A989}"/>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Times New Roman" panose="02020603050405020304" pitchFamily="18" charset="0"/>
              <a:ea typeface="ヒラギノ角ゴ Pro W3" panose="020B0300000000000000"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a:extLst>
              <a:ext uri="{FF2B5EF4-FFF2-40B4-BE49-F238E27FC236}">
                <a16:creationId xmlns:a16="http://schemas.microsoft.com/office/drawing/2014/main" id="{BFDB35CD-7DBF-6548-A7D8-95D2CB0316AB}"/>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3ABCA8D0-3E58-4A42-9B23-26FD1EB5D9FB}" type="slidenum">
              <a:rPr lang="en-US" altLang="en-US" sz="1200"/>
              <a:pPr/>
              <a:t>20</a:t>
            </a:fld>
            <a:endParaRPr lang="en-US" altLang="en-US" sz="1200"/>
          </a:p>
        </p:txBody>
      </p:sp>
      <p:sp>
        <p:nvSpPr>
          <p:cNvPr id="174083" name="Rectangle 2">
            <a:extLst>
              <a:ext uri="{FF2B5EF4-FFF2-40B4-BE49-F238E27FC236}">
                <a16:creationId xmlns:a16="http://schemas.microsoft.com/office/drawing/2014/main" id="{5CE1B285-96DA-2749-9ED4-1F4E882F528E}"/>
              </a:ext>
            </a:extLst>
          </p:cNvPr>
          <p:cNvSpPr>
            <a:spLocks noChangeArrowheads="1" noTextEdit="1"/>
          </p:cNvSpPr>
          <p:nvPr>
            <p:ph type="sldImg"/>
          </p:nvPr>
        </p:nvSpPr>
        <p:spPr>
          <a:solidFill>
            <a:srgbClr val="FFFFFF"/>
          </a:solidFill>
          <a:ln/>
        </p:spPr>
      </p:sp>
      <p:sp>
        <p:nvSpPr>
          <p:cNvPr id="174084" name="Rectangle 3">
            <a:extLst>
              <a:ext uri="{FF2B5EF4-FFF2-40B4-BE49-F238E27FC236}">
                <a16:creationId xmlns:a16="http://schemas.microsoft.com/office/drawing/2014/main" id="{0D8FCE24-CA83-1D4F-AEB7-E6DABBF4B55F}"/>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Times New Roman" panose="02020603050405020304" pitchFamily="18" charset="0"/>
              <a:ea typeface="ヒラギノ角ゴ Pro W3" panose="020B0300000000000000"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a:extLst>
              <a:ext uri="{FF2B5EF4-FFF2-40B4-BE49-F238E27FC236}">
                <a16:creationId xmlns:a16="http://schemas.microsoft.com/office/drawing/2014/main" id="{126D1C7F-F29C-A540-AE61-3A276FE7FAD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D5CE19DA-CBD7-164C-9EA8-890B8A8C29E7}" type="slidenum">
              <a:rPr lang="en-US" altLang="en-US" sz="1200"/>
              <a:pPr/>
              <a:t>21</a:t>
            </a:fld>
            <a:endParaRPr lang="en-US" altLang="en-US" sz="1200"/>
          </a:p>
        </p:txBody>
      </p:sp>
      <p:sp>
        <p:nvSpPr>
          <p:cNvPr id="176131" name="Rectangle 2">
            <a:extLst>
              <a:ext uri="{FF2B5EF4-FFF2-40B4-BE49-F238E27FC236}">
                <a16:creationId xmlns:a16="http://schemas.microsoft.com/office/drawing/2014/main" id="{AC80818A-4609-AB44-AD8F-F2D2D4DB4477}"/>
              </a:ext>
            </a:extLst>
          </p:cNvPr>
          <p:cNvSpPr>
            <a:spLocks noChangeArrowheads="1" noTextEdit="1"/>
          </p:cNvSpPr>
          <p:nvPr>
            <p:ph type="sldImg"/>
          </p:nvPr>
        </p:nvSpPr>
        <p:spPr>
          <a:solidFill>
            <a:srgbClr val="FFFFFF"/>
          </a:solidFill>
          <a:ln/>
        </p:spPr>
      </p:sp>
      <p:sp>
        <p:nvSpPr>
          <p:cNvPr id="176132" name="Rectangle 3">
            <a:extLst>
              <a:ext uri="{FF2B5EF4-FFF2-40B4-BE49-F238E27FC236}">
                <a16:creationId xmlns:a16="http://schemas.microsoft.com/office/drawing/2014/main" id="{4E0283B3-2937-3144-BFB3-EB4B5D9C103D}"/>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latin typeface="Times New Roman" panose="02020603050405020304" pitchFamily="18" charset="0"/>
                <a:ea typeface="ヒラギノ角ゴ Pro W3" panose="020B0300000000000000" pitchFamily="34" charset="-128"/>
              </a:rPr>
              <a:t>Figure 27.9 An endospore.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a:extLst>
              <a:ext uri="{FF2B5EF4-FFF2-40B4-BE49-F238E27FC236}">
                <a16:creationId xmlns:a16="http://schemas.microsoft.com/office/drawing/2014/main" id="{A60C03E6-6241-884B-A679-D4D64BD2F6F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41D797A6-15E2-0D48-9534-DEE2A4A4215B}" type="slidenum">
              <a:rPr lang="en-US" altLang="en-US" sz="1200"/>
              <a:pPr/>
              <a:t>22</a:t>
            </a:fld>
            <a:endParaRPr lang="en-US" altLang="en-US" sz="1200"/>
          </a:p>
        </p:txBody>
      </p:sp>
      <p:sp>
        <p:nvSpPr>
          <p:cNvPr id="177155" name="Rectangle 2">
            <a:extLst>
              <a:ext uri="{FF2B5EF4-FFF2-40B4-BE49-F238E27FC236}">
                <a16:creationId xmlns:a16="http://schemas.microsoft.com/office/drawing/2014/main" id="{432AFE3B-EF82-9E4B-9AE8-792A4E020F90}"/>
              </a:ext>
            </a:extLst>
          </p:cNvPr>
          <p:cNvSpPr>
            <a:spLocks noChangeArrowheads="1" noTextEdit="1"/>
          </p:cNvSpPr>
          <p:nvPr>
            <p:ph type="sldImg"/>
          </p:nvPr>
        </p:nvSpPr>
        <p:spPr>
          <a:solidFill>
            <a:srgbClr val="FFFFFF"/>
          </a:solidFill>
          <a:ln/>
        </p:spPr>
      </p:sp>
      <p:sp>
        <p:nvSpPr>
          <p:cNvPr id="177156" name="Rectangle 3">
            <a:extLst>
              <a:ext uri="{FF2B5EF4-FFF2-40B4-BE49-F238E27FC236}">
                <a16:creationId xmlns:a16="http://schemas.microsoft.com/office/drawing/2014/main" id="{764F4583-8A71-6B4F-8ACC-EDBA71BD507E}"/>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Times New Roman" panose="02020603050405020304" pitchFamily="18" charset="0"/>
              <a:ea typeface="ヒラギノ角ゴ Pro W3" panose="020B0300000000000000"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a:extLst>
              <a:ext uri="{FF2B5EF4-FFF2-40B4-BE49-F238E27FC236}">
                <a16:creationId xmlns:a16="http://schemas.microsoft.com/office/drawing/2014/main" id="{7E3984C4-4732-EA4F-A34A-C90760BA7B3C}"/>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723AEA1C-8B84-CA49-ABA5-ACD64929B3A0}" type="slidenum">
              <a:rPr lang="en-US" altLang="en-US" sz="1200"/>
              <a:pPr/>
              <a:t>23</a:t>
            </a:fld>
            <a:endParaRPr lang="en-US" altLang="en-US" sz="1200"/>
          </a:p>
        </p:txBody>
      </p:sp>
      <p:sp>
        <p:nvSpPr>
          <p:cNvPr id="181251" name="Rectangle 2">
            <a:extLst>
              <a:ext uri="{FF2B5EF4-FFF2-40B4-BE49-F238E27FC236}">
                <a16:creationId xmlns:a16="http://schemas.microsoft.com/office/drawing/2014/main" id="{51760F48-188F-AA46-AF7C-781D3111ABE1}"/>
              </a:ext>
            </a:extLst>
          </p:cNvPr>
          <p:cNvSpPr>
            <a:spLocks noChangeArrowheads="1" noTextEdit="1"/>
          </p:cNvSpPr>
          <p:nvPr>
            <p:ph type="sldImg"/>
          </p:nvPr>
        </p:nvSpPr>
        <p:spPr>
          <a:solidFill>
            <a:srgbClr val="FFFFFF"/>
          </a:solidFill>
          <a:ln/>
        </p:spPr>
      </p:sp>
      <p:sp>
        <p:nvSpPr>
          <p:cNvPr id="181252" name="Rectangle 3">
            <a:extLst>
              <a:ext uri="{FF2B5EF4-FFF2-40B4-BE49-F238E27FC236}">
                <a16:creationId xmlns:a16="http://schemas.microsoft.com/office/drawing/2014/main" id="{43746C1B-AC6F-2B4E-BAAD-E6C9A546B40C}"/>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Times New Roman" panose="02020603050405020304" pitchFamily="18" charset="0"/>
              <a:ea typeface="ヒラギノ角ゴ Pro W3" panose="020B0300000000000000"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a:extLst>
              <a:ext uri="{FF2B5EF4-FFF2-40B4-BE49-F238E27FC236}">
                <a16:creationId xmlns:a16="http://schemas.microsoft.com/office/drawing/2014/main" id="{67112C8D-7D28-5F49-845A-822585D70C5B}"/>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9EFC5CF5-8DE0-3F47-A713-8D1A62999C25}" type="slidenum">
              <a:rPr lang="en-US" altLang="en-US" sz="1200"/>
              <a:pPr/>
              <a:t>24</a:t>
            </a:fld>
            <a:endParaRPr lang="en-US" altLang="en-US" sz="1200"/>
          </a:p>
        </p:txBody>
      </p:sp>
      <p:sp>
        <p:nvSpPr>
          <p:cNvPr id="182275" name="Rectangle 2">
            <a:extLst>
              <a:ext uri="{FF2B5EF4-FFF2-40B4-BE49-F238E27FC236}">
                <a16:creationId xmlns:a16="http://schemas.microsoft.com/office/drawing/2014/main" id="{07E40BD1-473D-F24A-A178-B5C9BE050350}"/>
              </a:ext>
            </a:extLst>
          </p:cNvPr>
          <p:cNvSpPr>
            <a:spLocks noChangeArrowheads="1" noTextEdit="1"/>
          </p:cNvSpPr>
          <p:nvPr>
            <p:ph type="sldImg"/>
          </p:nvPr>
        </p:nvSpPr>
        <p:spPr>
          <a:solidFill>
            <a:srgbClr val="FFFFFF"/>
          </a:solidFill>
          <a:ln/>
        </p:spPr>
      </p:sp>
      <p:sp>
        <p:nvSpPr>
          <p:cNvPr id="182276" name="Rectangle 3">
            <a:extLst>
              <a:ext uri="{FF2B5EF4-FFF2-40B4-BE49-F238E27FC236}">
                <a16:creationId xmlns:a16="http://schemas.microsoft.com/office/drawing/2014/main" id="{6812DA45-1630-FA4B-9601-172748516407}"/>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Times New Roman" panose="02020603050405020304" pitchFamily="18" charset="0"/>
              <a:ea typeface="ヒラギノ角ゴ Pro W3" panose="020B0300000000000000"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a:extLst>
              <a:ext uri="{FF2B5EF4-FFF2-40B4-BE49-F238E27FC236}">
                <a16:creationId xmlns:a16="http://schemas.microsoft.com/office/drawing/2014/main" id="{3E5EF8FE-67A3-434A-ACC7-BBF285527C54}"/>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8996C570-570C-4140-B683-9F3404641FAF}" type="slidenum">
              <a:rPr lang="en-US" altLang="en-US" sz="1200"/>
              <a:pPr/>
              <a:t>25</a:t>
            </a:fld>
            <a:endParaRPr lang="en-US" altLang="en-US" sz="1200"/>
          </a:p>
        </p:txBody>
      </p:sp>
      <p:sp>
        <p:nvSpPr>
          <p:cNvPr id="183299" name="Rectangle 2">
            <a:extLst>
              <a:ext uri="{FF2B5EF4-FFF2-40B4-BE49-F238E27FC236}">
                <a16:creationId xmlns:a16="http://schemas.microsoft.com/office/drawing/2014/main" id="{79C995D4-4AEA-124B-9850-7647B0AEEBFA}"/>
              </a:ext>
            </a:extLst>
          </p:cNvPr>
          <p:cNvSpPr>
            <a:spLocks noChangeArrowheads="1" noTextEdit="1"/>
          </p:cNvSpPr>
          <p:nvPr>
            <p:ph type="sldImg"/>
          </p:nvPr>
        </p:nvSpPr>
        <p:spPr>
          <a:solidFill>
            <a:srgbClr val="FFFFFF"/>
          </a:solidFill>
          <a:ln/>
        </p:spPr>
      </p:sp>
      <p:sp>
        <p:nvSpPr>
          <p:cNvPr id="183300" name="Rectangle 3">
            <a:extLst>
              <a:ext uri="{FF2B5EF4-FFF2-40B4-BE49-F238E27FC236}">
                <a16:creationId xmlns:a16="http://schemas.microsoft.com/office/drawing/2014/main" id="{2DABFD46-9253-D04E-B395-00A3E9AAD7D4}"/>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Times New Roman" panose="02020603050405020304" pitchFamily="18" charset="0"/>
              <a:ea typeface="ヒラギノ角ゴ Pro W3" panose="020B0300000000000000"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a:extLst>
              <a:ext uri="{FF2B5EF4-FFF2-40B4-BE49-F238E27FC236}">
                <a16:creationId xmlns:a16="http://schemas.microsoft.com/office/drawing/2014/main" id="{1133A84B-2697-A94E-8704-E19A1C01C137}"/>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FA7A1EDF-0132-CA45-95E0-B3A87693671E}" type="slidenum">
              <a:rPr lang="en-US" altLang="en-US" sz="1200"/>
              <a:pPr/>
              <a:t>26</a:t>
            </a:fld>
            <a:endParaRPr lang="en-US" altLang="en-US" sz="1200"/>
          </a:p>
        </p:txBody>
      </p:sp>
      <p:sp>
        <p:nvSpPr>
          <p:cNvPr id="184323" name="Rectangle 2">
            <a:extLst>
              <a:ext uri="{FF2B5EF4-FFF2-40B4-BE49-F238E27FC236}">
                <a16:creationId xmlns:a16="http://schemas.microsoft.com/office/drawing/2014/main" id="{CCF1E042-CA7A-3741-BB9B-4BF27C16971D}"/>
              </a:ext>
            </a:extLst>
          </p:cNvPr>
          <p:cNvSpPr>
            <a:spLocks noChangeArrowheads="1" noTextEdit="1"/>
          </p:cNvSpPr>
          <p:nvPr>
            <p:ph type="sldImg"/>
          </p:nvPr>
        </p:nvSpPr>
        <p:spPr>
          <a:solidFill>
            <a:srgbClr val="FFFFFF"/>
          </a:solidFill>
          <a:ln/>
        </p:spPr>
      </p:sp>
      <p:sp>
        <p:nvSpPr>
          <p:cNvPr id="184324" name="Rectangle 3">
            <a:extLst>
              <a:ext uri="{FF2B5EF4-FFF2-40B4-BE49-F238E27FC236}">
                <a16:creationId xmlns:a16="http://schemas.microsoft.com/office/drawing/2014/main" id="{16416DCF-CF2B-C343-95B7-BC65FBB8E704}"/>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Times New Roman" panose="02020603050405020304" pitchFamily="18" charset="0"/>
              <a:ea typeface="ヒラギノ角ゴ Pro W3" panose="020B0300000000000000"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a:extLst>
              <a:ext uri="{FF2B5EF4-FFF2-40B4-BE49-F238E27FC236}">
                <a16:creationId xmlns:a16="http://schemas.microsoft.com/office/drawing/2014/main" id="{2F2DCD7D-3E5B-064D-82FE-12940A599371}"/>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56595EAB-3A58-374A-AF69-124856B5379B}" type="slidenum">
              <a:rPr lang="en-US" altLang="en-US" sz="1200"/>
              <a:pPr/>
              <a:t>27</a:t>
            </a:fld>
            <a:endParaRPr lang="en-US" altLang="en-US" sz="1200"/>
          </a:p>
        </p:txBody>
      </p:sp>
      <p:sp>
        <p:nvSpPr>
          <p:cNvPr id="185347" name="Rectangle 2">
            <a:extLst>
              <a:ext uri="{FF2B5EF4-FFF2-40B4-BE49-F238E27FC236}">
                <a16:creationId xmlns:a16="http://schemas.microsoft.com/office/drawing/2014/main" id="{405A2497-F44A-7745-89FA-CC9B04FB88E5}"/>
              </a:ext>
            </a:extLst>
          </p:cNvPr>
          <p:cNvSpPr>
            <a:spLocks noChangeArrowheads="1" noTextEdit="1"/>
          </p:cNvSpPr>
          <p:nvPr>
            <p:ph type="sldImg"/>
          </p:nvPr>
        </p:nvSpPr>
        <p:spPr>
          <a:solidFill>
            <a:srgbClr val="FFFFFF"/>
          </a:solidFill>
          <a:ln/>
        </p:spPr>
      </p:sp>
      <p:sp>
        <p:nvSpPr>
          <p:cNvPr id="185348" name="Rectangle 3">
            <a:extLst>
              <a:ext uri="{FF2B5EF4-FFF2-40B4-BE49-F238E27FC236}">
                <a16:creationId xmlns:a16="http://schemas.microsoft.com/office/drawing/2014/main" id="{85697ABD-E7E4-B94A-86B0-ECABEB7311C0}"/>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latin typeface="Times New Roman" panose="02020603050405020304" pitchFamily="18" charset="0"/>
                <a:ea typeface="ヒラギノ角ゴ Pro W3" panose="020B0300000000000000" pitchFamily="34" charset="-128"/>
              </a:rPr>
              <a:t>Figure 27.11 Transduction.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a:extLst>
              <a:ext uri="{FF2B5EF4-FFF2-40B4-BE49-F238E27FC236}">
                <a16:creationId xmlns:a16="http://schemas.microsoft.com/office/drawing/2014/main" id="{F03F2F1D-19FF-F646-9F0C-EC800F1FADA4}"/>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938EF9BA-B1C3-5D42-812F-DA141834544E}" type="slidenum">
              <a:rPr lang="en-US" altLang="en-US" sz="1200"/>
              <a:pPr/>
              <a:t>28</a:t>
            </a:fld>
            <a:endParaRPr lang="en-US" altLang="en-US" sz="1200"/>
          </a:p>
        </p:txBody>
      </p:sp>
      <p:sp>
        <p:nvSpPr>
          <p:cNvPr id="186371" name="Rectangle 2">
            <a:extLst>
              <a:ext uri="{FF2B5EF4-FFF2-40B4-BE49-F238E27FC236}">
                <a16:creationId xmlns:a16="http://schemas.microsoft.com/office/drawing/2014/main" id="{620BEF42-0332-B945-B138-BB7E204E2B5C}"/>
              </a:ext>
            </a:extLst>
          </p:cNvPr>
          <p:cNvSpPr>
            <a:spLocks noChangeArrowheads="1" noTextEdit="1"/>
          </p:cNvSpPr>
          <p:nvPr>
            <p:ph type="sldImg"/>
          </p:nvPr>
        </p:nvSpPr>
        <p:spPr>
          <a:solidFill>
            <a:srgbClr val="FFFFFF"/>
          </a:solidFill>
          <a:ln/>
        </p:spPr>
      </p:sp>
      <p:sp>
        <p:nvSpPr>
          <p:cNvPr id="186372" name="Rectangle 3">
            <a:extLst>
              <a:ext uri="{FF2B5EF4-FFF2-40B4-BE49-F238E27FC236}">
                <a16:creationId xmlns:a16="http://schemas.microsoft.com/office/drawing/2014/main" id="{E477B313-CCD5-5341-8C78-B430C7D3D2A4}"/>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latin typeface="Times New Roman" panose="02020603050405020304" pitchFamily="18" charset="0"/>
                <a:ea typeface="ヒラギノ角ゴ Pro W3" panose="020B0300000000000000" pitchFamily="34" charset="-128"/>
              </a:rPr>
              <a:t>Figure 27.11 Transduction.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a:extLst>
              <a:ext uri="{FF2B5EF4-FFF2-40B4-BE49-F238E27FC236}">
                <a16:creationId xmlns:a16="http://schemas.microsoft.com/office/drawing/2014/main" id="{772CDC63-BA40-1648-AA1B-D828E4CC5AEA}"/>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66E524CC-D27F-4F43-A4A1-1E182DC8C682}" type="slidenum">
              <a:rPr lang="en-US" altLang="en-US" sz="1200"/>
              <a:pPr/>
              <a:t>29</a:t>
            </a:fld>
            <a:endParaRPr lang="en-US" altLang="en-US" sz="1200"/>
          </a:p>
        </p:txBody>
      </p:sp>
      <p:sp>
        <p:nvSpPr>
          <p:cNvPr id="187395" name="Rectangle 2">
            <a:extLst>
              <a:ext uri="{FF2B5EF4-FFF2-40B4-BE49-F238E27FC236}">
                <a16:creationId xmlns:a16="http://schemas.microsoft.com/office/drawing/2014/main" id="{DF659322-9332-E843-87AE-078C4660EBAF}"/>
              </a:ext>
            </a:extLst>
          </p:cNvPr>
          <p:cNvSpPr>
            <a:spLocks noChangeArrowheads="1" noTextEdit="1"/>
          </p:cNvSpPr>
          <p:nvPr>
            <p:ph type="sldImg"/>
          </p:nvPr>
        </p:nvSpPr>
        <p:spPr>
          <a:solidFill>
            <a:srgbClr val="FFFFFF"/>
          </a:solidFill>
          <a:ln/>
        </p:spPr>
      </p:sp>
      <p:sp>
        <p:nvSpPr>
          <p:cNvPr id="187396" name="Rectangle 3">
            <a:extLst>
              <a:ext uri="{FF2B5EF4-FFF2-40B4-BE49-F238E27FC236}">
                <a16:creationId xmlns:a16="http://schemas.microsoft.com/office/drawing/2014/main" id="{B130B958-EAE7-5445-B183-6DFAF64CB644}"/>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latin typeface="Times New Roman" panose="02020603050405020304" pitchFamily="18" charset="0"/>
                <a:ea typeface="ヒラギノ角ゴ Pro W3" panose="020B0300000000000000" pitchFamily="34" charset="-128"/>
              </a:rPr>
              <a:t>Figure 27.11 Transduction.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0B8B91FE-E115-CA45-9D88-6FF45ED1C38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8254A093-0AEB-D94F-BED3-A5374518FEE7}" type="slidenum">
              <a:rPr lang="en-US" altLang="en-US" sz="1200"/>
              <a:pPr/>
              <a:t>3</a:t>
            </a:fld>
            <a:endParaRPr lang="en-US" altLang="en-US" sz="1200"/>
          </a:p>
        </p:txBody>
      </p:sp>
      <p:sp>
        <p:nvSpPr>
          <p:cNvPr id="142339" name="Rectangle 2">
            <a:extLst>
              <a:ext uri="{FF2B5EF4-FFF2-40B4-BE49-F238E27FC236}">
                <a16:creationId xmlns:a16="http://schemas.microsoft.com/office/drawing/2014/main" id="{D92E5FC2-AD4B-AB4F-818F-BD9D753D255F}"/>
              </a:ext>
            </a:extLst>
          </p:cNvPr>
          <p:cNvSpPr>
            <a:spLocks noChangeArrowheads="1" noTextEdit="1"/>
          </p:cNvSpPr>
          <p:nvPr>
            <p:ph type="sldImg"/>
          </p:nvPr>
        </p:nvSpPr>
        <p:spPr>
          <a:solidFill>
            <a:srgbClr val="FFFFFF"/>
          </a:solidFill>
          <a:ln/>
        </p:spPr>
      </p:sp>
      <p:sp>
        <p:nvSpPr>
          <p:cNvPr id="142340" name="Rectangle 3">
            <a:extLst>
              <a:ext uri="{FF2B5EF4-FFF2-40B4-BE49-F238E27FC236}">
                <a16:creationId xmlns:a16="http://schemas.microsoft.com/office/drawing/2014/main" id="{A7FBF2F4-0673-4649-B72A-2AC3F31173DE}"/>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Times New Roman" panose="02020603050405020304" pitchFamily="18" charset="0"/>
              <a:ea typeface="ヒラギノ角ゴ Pro W3" panose="020B0300000000000000"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a:extLst>
              <a:ext uri="{FF2B5EF4-FFF2-40B4-BE49-F238E27FC236}">
                <a16:creationId xmlns:a16="http://schemas.microsoft.com/office/drawing/2014/main" id="{E31F26F1-9C4A-5345-BC3C-749FCA0752FF}"/>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F16218CA-10E4-C24B-9E72-90BBF556AAD0}" type="slidenum">
              <a:rPr lang="en-US" altLang="en-US" sz="1200"/>
              <a:pPr/>
              <a:t>30</a:t>
            </a:fld>
            <a:endParaRPr lang="en-US" altLang="en-US" sz="1200"/>
          </a:p>
        </p:txBody>
      </p:sp>
      <p:sp>
        <p:nvSpPr>
          <p:cNvPr id="188419" name="Rectangle 2">
            <a:extLst>
              <a:ext uri="{FF2B5EF4-FFF2-40B4-BE49-F238E27FC236}">
                <a16:creationId xmlns:a16="http://schemas.microsoft.com/office/drawing/2014/main" id="{83B458A6-94E4-F64E-9CDE-636AA1F6AC66}"/>
              </a:ext>
            </a:extLst>
          </p:cNvPr>
          <p:cNvSpPr>
            <a:spLocks noChangeArrowheads="1" noTextEdit="1"/>
          </p:cNvSpPr>
          <p:nvPr>
            <p:ph type="sldImg"/>
          </p:nvPr>
        </p:nvSpPr>
        <p:spPr>
          <a:solidFill>
            <a:srgbClr val="FFFFFF"/>
          </a:solidFill>
          <a:ln/>
        </p:spPr>
      </p:sp>
      <p:sp>
        <p:nvSpPr>
          <p:cNvPr id="188420" name="Rectangle 3">
            <a:extLst>
              <a:ext uri="{FF2B5EF4-FFF2-40B4-BE49-F238E27FC236}">
                <a16:creationId xmlns:a16="http://schemas.microsoft.com/office/drawing/2014/main" id="{AE944A8D-04B3-DC4D-AE1D-0595299F938B}"/>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latin typeface="Times New Roman" panose="02020603050405020304" pitchFamily="18" charset="0"/>
                <a:ea typeface="ヒラギノ角ゴ Pro W3" panose="020B0300000000000000" pitchFamily="34" charset="-128"/>
              </a:rPr>
              <a:t>Figure 27.11 Transduction.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a:extLst>
              <a:ext uri="{FF2B5EF4-FFF2-40B4-BE49-F238E27FC236}">
                <a16:creationId xmlns:a16="http://schemas.microsoft.com/office/drawing/2014/main" id="{A1D5A20E-7DB1-C845-9988-6CBC8C1900CD}"/>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DE7580F8-B513-674B-B703-5B4D7AF0A83E}" type="slidenum">
              <a:rPr lang="en-US" altLang="en-US" sz="1200"/>
              <a:pPr/>
              <a:t>31</a:t>
            </a:fld>
            <a:endParaRPr lang="en-US" altLang="en-US" sz="1200"/>
          </a:p>
        </p:txBody>
      </p:sp>
      <p:sp>
        <p:nvSpPr>
          <p:cNvPr id="189443" name="Rectangle 2">
            <a:extLst>
              <a:ext uri="{FF2B5EF4-FFF2-40B4-BE49-F238E27FC236}">
                <a16:creationId xmlns:a16="http://schemas.microsoft.com/office/drawing/2014/main" id="{E80EF52C-F817-404B-9458-8351066D8CFB}"/>
              </a:ext>
            </a:extLst>
          </p:cNvPr>
          <p:cNvSpPr>
            <a:spLocks noChangeArrowheads="1" noTextEdit="1"/>
          </p:cNvSpPr>
          <p:nvPr>
            <p:ph type="sldImg"/>
          </p:nvPr>
        </p:nvSpPr>
        <p:spPr>
          <a:solidFill>
            <a:srgbClr val="FFFFFF"/>
          </a:solidFill>
          <a:ln/>
        </p:spPr>
      </p:sp>
      <p:sp>
        <p:nvSpPr>
          <p:cNvPr id="189444" name="Rectangle 3">
            <a:extLst>
              <a:ext uri="{FF2B5EF4-FFF2-40B4-BE49-F238E27FC236}">
                <a16:creationId xmlns:a16="http://schemas.microsoft.com/office/drawing/2014/main" id="{42D5DF57-6FC3-404C-898A-667D8456970B}"/>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Times New Roman" panose="02020603050405020304" pitchFamily="18" charset="0"/>
              <a:ea typeface="ヒラギノ角ゴ Pro W3" panose="020B0300000000000000"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a:extLst>
              <a:ext uri="{FF2B5EF4-FFF2-40B4-BE49-F238E27FC236}">
                <a16:creationId xmlns:a16="http://schemas.microsoft.com/office/drawing/2014/main" id="{E71955F4-917D-F84A-B38B-693D304CA92D}"/>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C837811F-1669-5645-A305-B57832F6FA16}" type="slidenum">
              <a:rPr lang="en-US" altLang="en-US" sz="1200"/>
              <a:pPr/>
              <a:t>32</a:t>
            </a:fld>
            <a:endParaRPr lang="en-US" altLang="en-US" sz="1200"/>
          </a:p>
        </p:txBody>
      </p:sp>
      <p:sp>
        <p:nvSpPr>
          <p:cNvPr id="190467" name="Rectangle 2">
            <a:extLst>
              <a:ext uri="{FF2B5EF4-FFF2-40B4-BE49-F238E27FC236}">
                <a16:creationId xmlns:a16="http://schemas.microsoft.com/office/drawing/2014/main" id="{0A5C6D21-9304-7349-8A64-E828BCBE407D}"/>
              </a:ext>
            </a:extLst>
          </p:cNvPr>
          <p:cNvSpPr>
            <a:spLocks noChangeArrowheads="1" noTextEdit="1"/>
          </p:cNvSpPr>
          <p:nvPr>
            <p:ph type="sldImg"/>
          </p:nvPr>
        </p:nvSpPr>
        <p:spPr>
          <a:solidFill>
            <a:srgbClr val="FFFFFF"/>
          </a:solidFill>
          <a:ln/>
        </p:spPr>
      </p:sp>
      <p:sp>
        <p:nvSpPr>
          <p:cNvPr id="190468" name="Rectangle 3">
            <a:extLst>
              <a:ext uri="{FF2B5EF4-FFF2-40B4-BE49-F238E27FC236}">
                <a16:creationId xmlns:a16="http://schemas.microsoft.com/office/drawing/2014/main" id="{EF9C839E-2B2C-B245-8107-076C86BA48FD}"/>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latin typeface="Times New Roman" panose="02020603050405020304" pitchFamily="18" charset="0"/>
                <a:ea typeface="ヒラギノ角ゴ Pro W3" panose="020B0300000000000000" pitchFamily="34" charset="-128"/>
              </a:rPr>
              <a:t>Figure 27.12 Bacterial conjugation.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a:extLst>
              <a:ext uri="{FF2B5EF4-FFF2-40B4-BE49-F238E27FC236}">
                <a16:creationId xmlns:a16="http://schemas.microsoft.com/office/drawing/2014/main" id="{7CE5BC04-3DB7-9248-9291-B906723E81AD}"/>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B3DC675B-70FD-6A4C-8335-FC4F145F1D93}" type="slidenum">
              <a:rPr lang="en-US" altLang="en-US" sz="1200"/>
              <a:pPr/>
              <a:t>33</a:t>
            </a:fld>
            <a:endParaRPr lang="en-US" altLang="en-US" sz="1200"/>
          </a:p>
        </p:txBody>
      </p:sp>
      <p:sp>
        <p:nvSpPr>
          <p:cNvPr id="191491" name="Rectangle 2">
            <a:extLst>
              <a:ext uri="{FF2B5EF4-FFF2-40B4-BE49-F238E27FC236}">
                <a16:creationId xmlns:a16="http://schemas.microsoft.com/office/drawing/2014/main" id="{415DA492-6F5C-4B46-9635-3263CC51F60D}"/>
              </a:ext>
            </a:extLst>
          </p:cNvPr>
          <p:cNvSpPr>
            <a:spLocks noChangeArrowheads="1" noTextEdit="1"/>
          </p:cNvSpPr>
          <p:nvPr>
            <p:ph type="sldImg"/>
          </p:nvPr>
        </p:nvSpPr>
        <p:spPr>
          <a:solidFill>
            <a:srgbClr val="FFFFFF"/>
          </a:solidFill>
          <a:ln/>
        </p:spPr>
      </p:sp>
      <p:sp>
        <p:nvSpPr>
          <p:cNvPr id="191492" name="Rectangle 3">
            <a:extLst>
              <a:ext uri="{FF2B5EF4-FFF2-40B4-BE49-F238E27FC236}">
                <a16:creationId xmlns:a16="http://schemas.microsoft.com/office/drawing/2014/main" id="{EF4B57AE-7063-F64D-BEB2-F9C63AA2A60B}"/>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Times New Roman" panose="02020603050405020304" pitchFamily="18" charset="0"/>
              <a:ea typeface="ヒラギノ角ゴ Pro W3" panose="020B0300000000000000"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a:extLst>
              <a:ext uri="{FF2B5EF4-FFF2-40B4-BE49-F238E27FC236}">
                <a16:creationId xmlns:a16="http://schemas.microsoft.com/office/drawing/2014/main" id="{FC2C6516-8AB1-FC4D-AA52-0A94147A038C}"/>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3E08C439-106C-9A4E-BFCB-6F9A65F4718F}" type="slidenum">
              <a:rPr lang="en-US" altLang="en-US" sz="1200"/>
              <a:pPr/>
              <a:t>34</a:t>
            </a:fld>
            <a:endParaRPr lang="en-US" altLang="en-US" sz="1200"/>
          </a:p>
        </p:txBody>
      </p:sp>
      <p:sp>
        <p:nvSpPr>
          <p:cNvPr id="192515" name="Rectangle 2">
            <a:extLst>
              <a:ext uri="{FF2B5EF4-FFF2-40B4-BE49-F238E27FC236}">
                <a16:creationId xmlns:a16="http://schemas.microsoft.com/office/drawing/2014/main" id="{07931D5B-3671-CE42-A7F7-E698243CCB4C}"/>
              </a:ext>
            </a:extLst>
          </p:cNvPr>
          <p:cNvSpPr>
            <a:spLocks noChangeArrowheads="1" noTextEdit="1"/>
          </p:cNvSpPr>
          <p:nvPr>
            <p:ph type="sldImg"/>
          </p:nvPr>
        </p:nvSpPr>
        <p:spPr>
          <a:solidFill>
            <a:srgbClr val="FFFFFF"/>
          </a:solidFill>
          <a:ln/>
        </p:spPr>
      </p:sp>
      <p:sp>
        <p:nvSpPr>
          <p:cNvPr id="192516" name="Rectangle 3">
            <a:extLst>
              <a:ext uri="{FF2B5EF4-FFF2-40B4-BE49-F238E27FC236}">
                <a16:creationId xmlns:a16="http://schemas.microsoft.com/office/drawing/2014/main" id="{F2AE358D-F577-0F41-9439-62F8D514DE77}"/>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latin typeface="Times New Roman" panose="02020603050405020304" pitchFamily="18" charset="0"/>
                <a:ea typeface="ヒラギノ角ゴ Pro W3" panose="020B0300000000000000" pitchFamily="34" charset="-128"/>
              </a:rPr>
              <a:t>Figure 27.13 Conjugation and recombination in </a:t>
            </a:r>
            <a:r>
              <a:rPr lang="en-US" altLang="en-US" i="1">
                <a:latin typeface="Times New Roman" panose="02020603050405020304" pitchFamily="18" charset="0"/>
                <a:ea typeface="ヒラギノ角ゴ Pro W3" panose="020B0300000000000000" pitchFamily="34" charset="-128"/>
              </a:rPr>
              <a:t>E. coli</a:t>
            </a:r>
            <a:r>
              <a:rPr lang="en-US" altLang="en-US">
                <a:latin typeface="Times New Roman" panose="02020603050405020304" pitchFamily="18" charset="0"/>
                <a:ea typeface="ヒラギノ角ゴ Pro W3" panose="020B0300000000000000" pitchFamily="34" charset="-128"/>
              </a:rPr>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a:extLst>
              <a:ext uri="{FF2B5EF4-FFF2-40B4-BE49-F238E27FC236}">
                <a16:creationId xmlns:a16="http://schemas.microsoft.com/office/drawing/2014/main" id="{6DA32890-F2C9-7C43-BD69-4DCB751D15B7}"/>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652FBBDE-0E75-9447-9060-01C3CEE29F26}" type="slidenum">
              <a:rPr lang="en-US" altLang="en-US" sz="1200"/>
              <a:pPr/>
              <a:t>35</a:t>
            </a:fld>
            <a:endParaRPr lang="en-US" altLang="en-US" sz="1200"/>
          </a:p>
        </p:txBody>
      </p:sp>
      <p:sp>
        <p:nvSpPr>
          <p:cNvPr id="193539" name="Rectangle 2">
            <a:extLst>
              <a:ext uri="{FF2B5EF4-FFF2-40B4-BE49-F238E27FC236}">
                <a16:creationId xmlns:a16="http://schemas.microsoft.com/office/drawing/2014/main" id="{E941C6A7-9B91-9E40-870E-C08C820652D0}"/>
              </a:ext>
            </a:extLst>
          </p:cNvPr>
          <p:cNvSpPr>
            <a:spLocks noChangeArrowheads="1" noTextEdit="1"/>
          </p:cNvSpPr>
          <p:nvPr>
            <p:ph type="sldImg"/>
          </p:nvPr>
        </p:nvSpPr>
        <p:spPr>
          <a:solidFill>
            <a:srgbClr val="FFFFFF"/>
          </a:solidFill>
          <a:ln/>
        </p:spPr>
      </p:sp>
      <p:sp>
        <p:nvSpPr>
          <p:cNvPr id="193540" name="Rectangle 3">
            <a:extLst>
              <a:ext uri="{FF2B5EF4-FFF2-40B4-BE49-F238E27FC236}">
                <a16:creationId xmlns:a16="http://schemas.microsoft.com/office/drawing/2014/main" id="{4E3240BF-4CCD-524B-9FC7-608BBA8F3740}"/>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latin typeface="Times New Roman" panose="02020603050405020304" pitchFamily="18" charset="0"/>
                <a:ea typeface="ヒラギノ角ゴ Pro W3" panose="020B0300000000000000" pitchFamily="34" charset="-128"/>
              </a:rPr>
              <a:t>Figure 27.13 Conjugation and recombination in </a:t>
            </a:r>
            <a:r>
              <a:rPr lang="en-US" altLang="en-US" i="1">
                <a:latin typeface="Times New Roman" panose="02020603050405020304" pitchFamily="18" charset="0"/>
                <a:ea typeface="ヒラギノ角ゴ Pro W3" panose="020B0300000000000000" pitchFamily="34" charset="-128"/>
              </a:rPr>
              <a:t>E. coli</a:t>
            </a:r>
            <a:r>
              <a:rPr lang="en-US" altLang="en-US">
                <a:latin typeface="Times New Roman" panose="02020603050405020304" pitchFamily="18" charset="0"/>
                <a:ea typeface="ヒラギノ角ゴ Pro W3" panose="020B0300000000000000" pitchFamily="34" charset="-128"/>
              </a:rPr>
              <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a:extLst>
              <a:ext uri="{FF2B5EF4-FFF2-40B4-BE49-F238E27FC236}">
                <a16:creationId xmlns:a16="http://schemas.microsoft.com/office/drawing/2014/main" id="{E56E269A-26C4-AB40-AFFB-5B7BC78623DC}"/>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CF049266-BDAD-F54C-84E0-B41004CD54E4}" type="slidenum">
              <a:rPr lang="en-US" altLang="en-US" sz="1200"/>
              <a:pPr/>
              <a:t>36</a:t>
            </a:fld>
            <a:endParaRPr lang="en-US" altLang="en-US" sz="1200"/>
          </a:p>
        </p:txBody>
      </p:sp>
      <p:sp>
        <p:nvSpPr>
          <p:cNvPr id="194563" name="Rectangle 2">
            <a:extLst>
              <a:ext uri="{FF2B5EF4-FFF2-40B4-BE49-F238E27FC236}">
                <a16:creationId xmlns:a16="http://schemas.microsoft.com/office/drawing/2014/main" id="{AE53AF9A-950B-5F47-82A3-798E26637012}"/>
              </a:ext>
            </a:extLst>
          </p:cNvPr>
          <p:cNvSpPr>
            <a:spLocks noChangeArrowheads="1" noTextEdit="1"/>
          </p:cNvSpPr>
          <p:nvPr>
            <p:ph type="sldImg"/>
          </p:nvPr>
        </p:nvSpPr>
        <p:spPr>
          <a:solidFill>
            <a:srgbClr val="FFFFFF"/>
          </a:solidFill>
          <a:ln/>
        </p:spPr>
      </p:sp>
      <p:sp>
        <p:nvSpPr>
          <p:cNvPr id="194564" name="Rectangle 3">
            <a:extLst>
              <a:ext uri="{FF2B5EF4-FFF2-40B4-BE49-F238E27FC236}">
                <a16:creationId xmlns:a16="http://schemas.microsoft.com/office/drawing/2014/main" id="{BA4E874C-4505-8346-B17E-73AA4FB82A93}"/>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latin typeface="Times New Roman" panose="02020603050405020304" pitchFamily="18" charset="0"/>
                <a:ea typeface="ヒラギノ角ゴ Pro W3" panose="020B0300000000000000" pitchFamily="34" charset="-128"/>
              </a:rPr>
              <a:t>Figure 27.13 Conjugation and recombination in </a:t>
            </a:r>
            <a:r>
              <a:rPr lang="en-US" altLang="en-US" i="1">
                <a:latin typeface="Times New Roman" panose="02020603050405020304" pitchFamily="18" charset="0"/>
                <a:ea typeface="ヒラギノ角ゴ Pro W3" panose="020B0300000000000000" pitchFamily="34" charset="-128"/>
              </a:rPr>
              <a:t>E. coli</a:t>
            </a:r>
            <a:r>
              <a:rPr lang="en-US" altLang="en-US">
                <a:latin typeface="Times New Roman" panose="02020603050405020304" pitchFamily="18" charset="0"/>
                <a:ea typeface="ヒラギノ角ゴ Pro W3" panose="020B0300000000000000" pitchFamily="34" charset="-128"/>
              </a:rPr>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a:extLst>
              <a:ext uri="{FF2B5EF4-FFF2-40B4-BE49-F238E27FC236}">
                <a16:creationId xmlns:a16="http://schemas.microsoft.com/office/drawing/2014/main" id="{F17AFDDE-653E-AE49-94DA-CA3AB1A94723}"/>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CDFE2B21-C1D6-094F-993E-F8E13B4B52DD}" type="slidenum">
              <a:rPr lang="en-US" altLang="en-US" sz="1200"/>
              <a:pPr/>
              <a:t>37</a:t>
            </a:fld>
            <a:endParaRPr lang="en-US" altLang="en-US" sz="1200"/>
          </a:p>
        </p:txBody>
      </p:sp>
      <p:sp>
        <p:nvSpPr>
          <p:cNvPr id="195587" name="Rectangle 2">
            <a:extLst>
              <a:ext uri="{FF2B5EF4-FFF2-40B4-BE49-F238E27FC236}">
                <a16:creationId xmlns:a16="http://schemas.microsoft.com/office/drawing/2014/main" id="{8BA402B8-0078-554C-A6C8-B4BD5729918E}"/>
              </a:ext>
            </a:extLst>
          </p:cNvPr>
          <p:cNvSpPr>
            <a:spLocks noChangeArrowheads="1" noTextEdit="1"/>
          </p:cNvSpPr>
          <p:nvPr>
            <p:ph type="sldImg"/>
          </p:nvPr>
        </p:nvSpPr>
        <p:spPr>
          <a:solidFill>
            <a:srgbClr val="FFFFFF"/>
          </a:solidFill>
          <a:ln/>
        </p:spPr>
      </p:sp>
      <p:sp>
        <p:nvSpPr>
          <p:cNvPr id="195588" name="Rectangle 3">
            <a:extLst>
              <a:ext uri="{FF2B5EF4-FFF2-40B4-BE49-F238E27FC236}">
                <a16:creationId xmlns:a16="http://schemas.microsoft.com/office/drawing/2014/main" id="{7C3301ED-CC63-A045-9BDB-782D4D6A3DFE}"/>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latin typeface="Times New Roman" panose="02020603050405020304" pitchFamily="18" charset="0"/>
                <a:ea typeface="ヒラギノ角ゴ Pro W3" panose="020B0300000000000000" pitchFamily="34" charset="-128"/>
              </a:rPr>
              <a:t>Figure 27.13 Conjugation and recombination in </a:t>
            </a:r>
            <a:r>
              <a:rPr lang="en-US" altLang="en-US" i="1">
                <a:latin typeface="Times New Roman" panose="02020603050405020304" pitchFamily="18" charset="0"/>
                <a:ea typeface="ヒラギノ角ゴ Pro W3" panose="020B0300000000000000" pitchFamily="34" charset="-128"/>
              </a:rPr>
              <a:t>E. coli</a:t>
            </a:r>
            <a:r>
              <a:rPr lang="en-US" altLang="en-US">
                <a:latin typeface="Times New Roman" panose="02020603050405020304" pitchFamily="18" charset="0"/>
                <a:ea typeface="ヒラギノ角ゴ Pro W3" panose="020B0300000000000000" pitchFamily="34" charset="-128"/>
              </a:rPr>
              <a: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a:extLst>
              <a:ext uri="{FF2B5EF4-FFF2-40B4-BE49-F238E27FC236}">
                <a16:creationId xmlns:a16="http://schemas.microsoft.com/office/drawing/2014/main" id="{6546264F-6097-3B47-848C-BF08DFA412E4}"/>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A328418D-2FD8-464E-9C10-C9D45C5580D3}" type="slidenum">
              <a:rPr lang="en-US" altLang="en-US" sz="1200"/>
              <a:pPr/>
              <a:t>38</a:t>
            </a:fld>
            <a:endParaRPr lang="en-US" altLang="en-US" sz="1200"/>
          </a:p>
        </p:txBody>
      </p:sp>
      <p:sp>
        <p:nvSpPr>
          <p:cNvPr id="196611" name="Rectangle 2">
            <a:extLst>
              <a:ext uri="{FF2B5EF4-FFF2-40B4-BE49-F238E27FC236}">
                <a16:creationId xmlns:a16="http://schemas.microsoft.com/office/drawing/2014/main" id="{38BC7592-CB41-284D-8EE2-B4C90F1477CF}"/>
              </a:ext>
            </a:extLst>
          </p:cNvPr>
          <p:cNvSpPr>
            <a:spLocks noChangeArrowheads="1" noTextEdit="1"/>
          </p:cNvSpPr>
          <p:nvPr>
            <p:ph type="sldImg"/>
          </p:nvPr>
        </p:nvSpPr>
        <p:spPr>
          <a:solidFill>
            <a:srgbClr val="FFFFFF"/>
          </a:solidFill>
          <a:ln/>
        </p:spPr>
      </p:sp>
      <p:sp>
        <p:nvSpPr>
          <p:cNvPr id="196612" name="Rectangle 3">
            <a:extLst>
              <a:ext uri="{FF2B5EF4-FFF2-40B4-BE49-F238E27FC236}">
                <a16:creationId xmlns:a16="http://schemas.microsoft.com/office/drawing/2014/main" id="{88637F0D-1679-AE48-B843-B2D5FDF381B4}"/>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Times New Roman" panose="02020603050405020304" pitchFamily="18" charset="0"/>
              <a:ea typeface="ヒラギノ角ゴ Pro W3" panose="020B0300000000000000"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a:extLst>
              <a:ext uri="{FF2B5EF4-FFF2-40B4-BE49-F238E27FC236}">
                <a16:creationId xmlns:a16="http://schemas.microsoft.com/office/drawing/2014/main" id="{0DC403B9-3EED-AB4D-8F61-B13F19E3CF7D}"/>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B849BCA4-26A8-4443-9CFC-39F0F6312FDD}" type="slidenum">
              <a:rPr lang="en-US" altLang="en-US" sz="1200"/>
              <a:pPr/>
              <a:t>39</a:t>
            </a:fld>
            <a:endParaRPr lang="en-US" altLang="en-US" sz="1200"/>
          </a:p>
        </p:txBody>
      </p:sp>
      <p:sp>
        <p:nvSpPr>
          <p:cNvPr id="197635" name="Rectangle 2">
            <a:extLst>
              <a:ext uri="{FF2B5EF4-FFF2-40B4-BE49-F238E27FC236}">
                <a16:creationId xmlns:a16="http://schemas.microsoft.com/office/drawing/2014/main" id="{ADBFD1F4-B545-8542-A9EC-31E284F42F08}"/>
              </a:ext>
            </a:extLst>
          </p:cNvPr>
          <p:cNvSpPr>
            <a:spLocks noChangeArrowheads="1" noTextEdit="1"/>
          </p:cNvSpPr>
          <p:nvPr>
            <p:ph type="sldImg"/>
          </p:nvPr>
        </p:nvSpPr>
        <p:spPr>
          <a:solidFill>
            <a:srgbClr val="FFFFFF"/>
          </a:solidFill>
          <a:ln/>
        </p:spPr>
      </p:sp>
      <p:sp>
        <p:nvSpPr>
          <p:cNvPr id="197636" name="Rectangle 3">
            <a:extLst>
              <a:ext uri="{FF2B5EF4-FFF2-40B4-BE49-F238E27FC236}">
                <a16:creationId xmlns:a16="http://schemas.microsoft.com/office/drawing/2014/main" id="{4BF40437-B94A-9C4D-AAFF-AAB9EB28C83E}"/>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latin typeface="Times New Roman" panose="02020603050405020304" pitchFamily="18" charset="0"/>
                <a:ea typeface="ヒラギノ角ゴ Pro W3" panose="020B0300000000000000" pitchFamily="34" charset="-128"/>
              </a:rPr>
              <a:t>Figure 27.13 Conjugation and recombination in </a:t>
            </a:r>
            <a:r>
              <a:rPr lang="en-US" altLang="en-US" i="1">
                <a:latin typeface="Times New Roman" panose="02020603050405020304" pitchFamily="18" charset="0"/>
                <a:ea typeface="ヒラギノ角ゴ Pro W3" panose="020B0300000000000000" pitchFamily="34" charset="-128"/>
              </a:rPr>
              <a:t>E. coli</a:t>
            </a:r>
            <a:r>
              <a:rPr lang="en-US" altLang="en-US">
                <a:latin typeface="Times New Roman" panose="02020603050405020304" pitchFamily="18" charset="0"/>
                <a:ea typeface="ヒラギノ角ゴ Pro W3" panose="020B0300000000000000" pitchFamily="34" charset="-128"/>
              </a:rPr>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7CD98DA8-3C7D-B743-BC58-6A596ED2A68D}"/>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BD74AF6E-B629-DF40-B9B9-1762FC4ACA47}" type="slidenum">
              <a:rPr lang="en-US" altLang="en-US" sz="1200"/>
              <a:pPr/>
              <a:t>4</a:t>
            </a:fld>
            <a:endParaRPr lang="en-US" altLang="en-US" sz="1200"/>
          </a:p>
        </p:txBody>
      </p:sp>
      <p:sp>
        <p:nvSpPr>
          <p:cNvPr id="144387" name="Rectangle 2">
            <a:extLst>
              <a:ext uri="{FF2B5EF4-FFF2-40B4-BE49-F238E27FC236}">
                <a16:creationId xmlns:a16="http://schemas.microsoft.com/office/drawing/2014/main" id="{27985C89-C156-DC47-81D3-FD432CCA6B1D}"/>
              </a:ext>
            </a:extLst>
          </p:cNvPr>
          <p:cNvSpPr>
            <a:spLocks noChangeArrowheads="1" noTextEdit="1"/>
          </p:cNvSpPr>
          <p:nvPr>
            <p:ph type="sldImg"/>
          </p:nvPr>
        </p:nvSpPr>
        <p:spPr>
          <a:solidFill>
            <a:srgbClr val="FFFFFF"/>
          </a:solidFill>
          <a:ln/>
        </p:spPr>
      </p:sp>
      <p:sp>
        <p:nvSpPr>
          <p:cNvPr id="144388" name="Rectangle 3">
            <a:extLst>
              <a:ext uri="{FF2B5EF4-FFF2-40B4-BE49-F238E27FC236}">
                <a16:creationId xmlns:a16="http://schemas.microsoft.com/office/drawing/2014/main" id="{25AA68E5-7C91-814D-9D5B-906E56DA09F7}"/>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Times New Roman" panose="02020603050405020304" pitchFamily="18" charset="0"/>
              <a:ea typeface="ヒラギノ角ゴ Pro W3" panose="020B0300000000000000"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a:extLst>
              <a:ext uri="{FF2B5EF4-FFF2-40B4-BE49-F238E27FC236}">
                <a16:creationId xmlns:a16="http://schemas.microsoft.com/office/drawing/2014/main" id="{2866C74D-BC11-B54B-9D91-1A0BAB4BFEFD}"/>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C1974C16-0C9E-EE43-B6CD-E4FA028B6684}" type="slidenum">
              <a:rPr lang="en-US" altLang="en-US" sz="1200"/>
              <a:pPr/>
              <a:t>40</a:t>
            </a:fld>
            <a:endParaRPr lang="en-US" altLang="en-US" sz="1200"/>
          </a:p>
        </p:txBody>
      </p:sp>
      <p:sp>
        <p:nvSpPr>
          <p:cNvPr id="198659" name="Rectangle 2">
            <a:extLst>
              <a:ext uri="{FF2B5EF4-FFF2-40B4-BE49-F238E27FC236}">
                <a16:creationId xmlns:a16="http://schemas.microsoft.com/office/drawing/2014/main" id="{2C710CFA-FD42-7D4C-A048-9C29ACAB6A81}"/>
              </a:ext>
            </a:extLst>
          </p:cNvPr>
          <p:cNvSpPr>
            <a:spLocks noChangeArrowheads="1" noTextEdit="1"/>
          </p:cNvSpPr>
          <p:nvPr>
            <p:ph type="sldImg"/>
          </p:nvPr>
        </p:nvSpPr>
        <p:spPr>
          <a:solidFill>
            <a:srgbClr val="FFFFFF"/>
          </a:solidFill>
          <a:ln/>
        </p:spPr>
      </p:sp>
      <p:sp>
        <p:nvSpPr>
          <p:cNvPr id="198660" name="Rectangle 3">
            <a:extLst>
              <a:ext uri="{FF2B5EF4-FFF2-40B4-BE49-F238E27FC236}">
                <a16:creationId xmlns:a16="http://schemas.microsoft.com/office/drawing/2014/main" id="{F2588F4B-C393-4645-809F-D1954048C55C}"/>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latin typeface="Times New Roman" panose="02020603050405020304" pitchFamily="18" charset="0"/>
                <a:ea typeface="ヒラギノ角ゴ Pro W3" panose="020B0300000000000000" pitchFamily="34" charset="-128"/>
              </a:rPr>
              <a:t>Figure 27.13 Conjugation and recombination in </a:t>
            </a:r>
            <a:r>
              <a:rPr lang="en-US" altLang="en-US" i="1">
                <a:latin typeface="Times New Roman" panose="02020603050405020304" pitchFamily="18" charset="0"/>
                <a:ea typeface="ヒラギノ角ゴ Pro W3" panose="020B0300000000000000" pitchFamily="34" charset="-128"/>
              </a:rPr>
              <a:t>E. coli</a:t>
            </a:r>
            <a:r>
              <a:rPr lang="en-US" altLang="en-US">
                <a:latin typeface="Times New Roman" panose="02020603050405020304" pitchFamily="18" charset="0"/>
                <a:ea typeface="ヒラギノ角ゴ Pro W3" panose="020B0300000000000000" pitchFamily="34" charset="-128"/>
              </a:rPr>
              <a: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E3D96854-F9CD-5342-8EDB-F1B7CFC9AC01}"/>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6ACDA1D1-0AA8-8048-85E4-F38DB498A164}" type="slidenum">
              <a:rPr lang="en-US" altLang="en-US" sz="1200"/>
              <a:pPr/>
              <a:t>41</a:t>
            </a:fld>
            <a:endParaRPr lang="en-US" altLang="en-US" sz="1200"/>
          </a:p>
        </p:txBody>
      </p:sp>
      <p:sp>
        <p:nvSpPr>
          <p:cNvPr id="199683" name="Rectangle 2">
            <a:extLst>
              <a:ext uri="{FF2B5EF4-FFF2-40B4-BE49-F238E27FC236}">
                <a16:creationId xmlns:a16="http://schemas.microsoft.com/office/drawing/2014/main" id="{96FBAB1E-0B93-C24A-B00E-E53FC3DA045B}"/>
              </a:ext>
            </a:extLst>
          </p:cNvPr>
          <p:cNvSpPr>
            <a:spLocks noChangeArrowheads="1" noTextEdit="1"/>
          </p:cNvSpPr>
          <p:nvPr>
            <p:ph type="sldImg"/>
          </p:nvPr>
        </p:nvSpPr>
        <p:spPr>
          <a:solidFill>
            <a:srgbClr val="FFFFFF"/>
          </a:solidFill>
          <a:ln/>
        </p:spPr>
      </p:sp>
      <p:sp>
        <p:nvSpPr>
          <p:cNvPr id="199684" name="Rectangle 3">
            <a:extLst>
              <a:ext uri="{FF2B5EF4-FFF2-40B4-BE49-F238E27FC236}">
                <a16:creationId xmlns:a16="http://schemas.microsoft.com/office/drawing/2014/main" id="{C96FCA10-E0FC-6D4F-934F-F3A185153829}"/>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latin typeface="Times New Roman" panose="02020603050405020304" pitchFamily="18" charset="0"/>
                <a:ea typeface="ヒラギノ角ゴ Pro W3" panose="020B0300000000000000" pitchFamily="34" charset="-128"/>
              </a:rPr>
              <a:t>Figure 27.13 Conjugation and recombination in </a:t>
            </a:r>
            <a:r>
              <a:rPr lang="en-US" altLang="en-US" i="1">
                <a:latin typeface="Times New Roman" panose="02020603050405020304" pitchFamily="18" charset="0"/>
                <a:ea typeface="ヒラギノ角ゴ Pro W3" panose="020B0300000000000000" pitchFamily="34" charset="-128"/>
              </a:rPr>
              <a:t>E. coli</a:t>
            </a:r>
            <a:r>
              <a:rPr lang="en-US" altLang="en-US">
                <a:latin typeface="Times New Roman" panose="02020603050405020304" pitchFamily="18" charset="0"/>
                <a:ea typeface="ヒラギノ角ゴ Pro W3" panose="020B0300000000000000" pitchFamily="34" charset="-128"/>
              </a:rPr>
              <a: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a:extLst>
              <a:ext uri="{FF2B5EF4-FFF2-40B4-BE49-F238E27FC236}">
                <a16:creationId xmlns:a16="http://schemas.microsoft.com/office/drawing/2014/main" id="{70A076F9-52E7-8E40-9487-EAB569F4F4BC}"/>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74AD76CA-CB8B-BE42-9B47-054266DAE18E}" type="slidenum">
              <a:rPr lang="en-US" altLang="en-US" sz="1200"/>
              <a:pPr/>
              <a:t>42</a:t>
            </a:fld>
            <a:endParaRPr lang="en-US" altLang="en-US" sz="1200"/>
          </a:p>
        </p:txBody>
      </p:sp>
      <p:sp>
        <p:nvSpPr>
          <p:cNvPr id="200707" name="Rectangle 2">
            <a:extLst>
              <a:ext uri="{FF2B5EF4-FFF2-40B4-BE49-F238E27FC236}">
                <a16:creationId xmlns:a16="http://schemas.microsoft.com/office/drawing/2014/main" id="{0061C17F-B77C-9344-A712-41A483CF3518}"/>
              </a:ext>
            </a:extLst>
          </p:cNvPr>
          <p:cNvSpPr>
            <a:spLocks noChangeArrowheads="1" noTextEdit="1"/>
          </p:cNvSpPr>
          <p:nvPr>
            <p:ph type="sldImg"/>
          </p:nvPr>
        </p:nvSpPr>
        <p:spPr>
          <a:solidFill>
            <a:srgbClr val="FFFFFF"/>
          </a:solidFill>
          <a:ln/>
        </p:spPr>
      </p:sp>
      <p:sp>
        <p:nvSpPr>
          <p:cNvPr id="200708" name="Rectangle 3">
            <a:extLst>
              <a:ext uri="{FF2B5EF4-FFF2-40B4-BE49-F238E27FC236}">
                <a16:creationId xmlns:a16="http://schemas.microsoft.com/office/drawing/2014/main" id="{1ABF61FF-5B13-AF4A-B344-221ECDE96EDC}"/>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Times New Roman" panose="02020603050405020304" pitchFamily="18" charset="0"/>
              <a:ea typeface="ヒラギノ角ゴ Pro W3" panose="020B0300000000000000"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a:extLst>
              <a:ext uri="{FF2B5EF4-FFF2-40B4-BE49-F238E27FC236}">
                <a16:creationId xmlns:a16="http://schemas.microsoft.com/office/drawing/2014/main" id="{0416E9DC-F695-0347-93DB-18CF2314218A}"/>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75F21EE1-82BA-9344-ACD5-882AE5C8159D}" type="slidenum">
              <a:rPr lang="en-US" altLang="en-US" sz="1200"/>
              <a:pPr/>
              <a:t>43</a:t>
            </a:fld>
            <a:endParaRPr lang="en-US" altLang="en-US" sz="1200"/>
          </a:p>
        </p:txBody>
      </p:sp>
      <p:sp>
        <p:nvSpPr>
          <p:cNvPr id="201731" name="Rectangle 2">
            <a:extLst>
              <a:ext uri="{FF2B5EF4-FFF2-40B4-BE49-F238E27FC236}">
                <a16:creationId xmlns:a16="http://schemas.microsoft.com/office/drawing/2014/main" id="{A387158B-8813-384E-93DE-13E5AC3B1D2F}"/>
              </a:ext>
            </a:extLst>
          </p:cNvPr>
          <p:cNvSpPr>
            <a:spLocks noChangeArrowheads="1" noTextEdit="1"/>
          </p:cNvSpPr>
          <p:nvPr>
            <p:ph type="sldImg"/>
          </p:nvPr>
        </p:nvSpPr>
        <p:spPr>
          <a:solidFill>
            <a:srgbClr val="FFFFFF"/>
          </a:solidFill>
          <a:ln/>
        </p:spPr>
      </p:sp>
      <p:sp>
        <p:nvSpPr>
          <p:cNvPr id="201732" name="Rectangle 3">
            <a:extLst>
              <a:ext uri="{FF2B5EF4-FFF2-40B4-BE49-F238E27FC236}">
                <a16:creationId xmlns:a16="http://schemas.microsoft.com/office/drawing/2014/main" id="{0483472B-D412-504C-A146-779C44F84845}"/>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Times New Roman" panose="02020603050405020304" pitchFamily="18" charset="0"/>
              <a:ea typeface="ヒラギノ角ゴ Pro W3" panose="020B0300000000000000"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a:extLst>
              <a:ext uri="{FF2B5EF4-FFF2-40B4-BE49-F238E27FC236}">
                <a16:creationId xmlns:a16="http://schemas.microsoft.com/office/drawing/2014/main" id="{1BDA7E71-EE86-BC48-B79A-9924FCC25F4D}"/>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ADFD834F-0FE7-7743-BF67-5788B3B3C487}" type="slidenum">
              <a:rPr lang="en-US" altLang="en-US" sz="1200"/>
              <a:pPr/>
              <a:t>44</a:t>
            </a:fld>
            <a:endParaRPr lang="en-US" altLang="en-US" sz="1200"/>
          </a:p>
        </p:txBody>
      </p:sp>
      <p:sp>
        <p:nvSpPr>
          <p:cNvPr id="202755" name="Rectangle 2">
            <a:extLst>
              <a:ext uri="{FF2B5EF4-FFF2-40B4-BE49-F238E27FC236}">
                <a16:creationId xmlns:a16="http://schemas.microsoft.com/office/drawing/2014/main" id="{5502AB2D-BA0A-3242-A283-2419CDA7112E}"/>
              </a:ext>
            </a:extLst>
          </p:cNvPr>
          <p:cNvSpPr>
            <a:spLocks noChangeArrowheads="1" noTextEdit="1"/>
          </p:cNvSpPr>
          <p:nvPr>
            <p:ph type="sldImg"/>
          </p:nvPr>
        </p:nvSpPr>
        <p:spPr>
          <a:solidFill>
            <a:srgbClr val="FFFFFF"/>
          </a:solidFill>
          <a:ln/>
        </p:spPr>
      </p:sp>
      <p:sp>
        <p:nvSpPr>
          <p:cNvPr id="202756" name="Rectangle 3">
            <a:extLst>
              <a:ext uri="{FF2B5EF4-FFF2-40B4-BE49-F238E27FC236}">
                <a16:creationId xmlns:a16="http://schemas.microsoft.com/office/drawing/2014/main" id="{9A48DD65-81D4-9A42-8FFD-EF286C93A921}"/>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Times New Roman" panose="02020603050405020304" pitchFamily="18" charset="0"/>
              <a:ea typeface="ヒラギノ角ゴ Pro W3" panose="020B0300000000000000"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a:extLst>
              <a:ext uri="{FF2B5EF4-FFF2-40B4-BE49-F238E27FC236}">
                <a16:creationId xmlns:a16="http://schemas.microsoft.com/office/drawing/2014/main" id="{46613732-AD11-4940-B65F-C5D4608B26AD}"/>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55A7F529-7C16-354C-B6C5-D3ED22A1C1F6}" type="slidenum">
              <a:rPr lang="en-US" altLang="en-US" sz="1200"/>
              <a:pPr/>
              <a:t>45</a:t>
            </a:fld>
            <a:endParaRPr lang="en-US" altLang="en-US" sz="1200"/>
          </a:p>
        </p:txBody>
      </p:sp>
      <p:sp>
        <p:nvSpPr>
          <p:cNvPr id="203779" name="Rectangle 2">
            <a:extLst>
              <a:ext uri="{FF2B5EF4-FFF2-40B4-BE49-F238E27FC236}">
                <a16:creationId xmlns:a16="http://schemas.microsoft.com/office/drawing/2014/main" id="{8DBF2AAA-EA01-A746-B042-82A26E2F9DAC}"/>
              </a:ext>
            </a:extLst>
          </p:cNvPr>
          <p:cNvSpPr>
            <a:spLocks noChangeArrowheads="1" noTextEdit="1"/>
          </p:cNvSpPr>
          <p:nvPr>
            <p:ph type="sldImg"/>
          </p:nvPr>
        </p:nvSpPr>
        <p:spPr>
          <a:solidFill>
            <a:srgbClr val="FFFFFF"/>
          </a:solidFill>
          <a:ln/>
        </p:spPr>
      </p:sp>
      <p:sp>
        <p:nvSpPr>
          <p:cNvPr id="203780" name="Rectangle 3">
            <a:extLst>
              <a:ext uri="{FF2B5EF4-FFF2-40B4-BE49-F238E27FC236}">
                <a16:creationId xmlns:a16="http://schemas.microsoft.com/office/drawing/2014/main" id="{C5D91BD4-2D91-2E4D-8192-CA07B8FA705C}"/>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latin typeface="Times New Roman" panose="02020603050405020304" pitchFamily="18" charset="0"/>
                <a:ea typeface="ヒラギノ角ゴ Pro W3" panose="020B0300000000000000" pitchFamily="34" charset="-128"/>
              </a:rPr>
              <a:t>Table 27.1 Major Nutritional Modes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a:extLst>
              <a:ext uri="{FF2B5EF4-FFF2-40B4-BE49-F238E27FC236}">
                <a16:creationId xmlns:a16="http://schemas.microsoft.com/office/drawing/2014/main" id="{90954B79-0BD2-B54A-B06E-D01E5666E588}"/>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3A9BE942-61A9-1949-8F97-8A10294D4C68}" type="slidenum">
              <a:rPr lang="en-US" altLang="en-US" sz="1200"/>
              <a:pPr/>
              <a:t>46</a:t>
            </a:fld>
            <a:endParaRPr lang="en-US" altLang="en-US" sz="1200"/>
          </a:p>
        </p:txBody>
      </p:sp>
      <p:sp>
        <p:nvSpPr>
          <p:cNvPr id="204803" name="Rectangle 2">
            <a:extLst>
              <a:ext uri="{FF2B5EF4-FFF2-40B4-BE49-F238E27FC236}">
                <a16:creationId xmlns:a16="http://schemas.microsoft.com/office/drawing/2014/main" id="{4BD94998-48E3-264F-886F-AABB1DBF3794}"/>
              </a:ext>
            </a:extLst>
          </p:cNvPr>
          <p:cNvSpPr>
            <a:spLocks noChangeArrowheads="1" noTextEdit="1"/>
          </p:cNvSpPr>
          <p:nvPr>
            <p:ph type="sldImg"/>
          </p:nvPr>
        </p:nvSpPr>
        <p:spPr>
          <a:solidFill>
            <a:srgbClr val="FFFFFF"/>
          </a:solidFill>
          <a:ln/>
        </p:spPr>
      </p:sp>
      <p:sp>
        <p:nvSpPr>
          <p:cNvPr id="204804" name="Rectangle 3">
            <a:extLst>
              <a:ext uri="{FF2B5EF4-FFF2-40B4-BE49-F238E27FC236}">
                <a16:creationId xmlns:a16="http://schemas.microsoft.com/office/drawing/2014/main" id="{8E657811-9676-5048-85BF-698A88169D5F}"/>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Times New Roman" panose="02020603050405020304" pitchFamily="18" charset="0"/>
              <a:ea typeface="ヒラギノ角ゴ Pro W3" panose="020B0300000000000000"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a:extLst>
              <a:ext uri="{FF2B5EF4-FFF2-40B4-BE49-F238E27FC236}">
                <a16:creationId xmlns:a16="http://schemas.microsoft.com/office/drawing/2014/main" id="{418826BD-EBA8-5643-ABDC-9E9A1BDEEA3E}"/>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6CFDF064-371C-BB47-9966-6138786C1816}" type="slidenum">
              <a:rPr lang="en-US" altLang="en-US" sz="1200"/>
              <a:pPr/>
              <a:t>47</a:t>
            </a:fld>
            <a:endParaRPr lang="en-US" altLang="en-US" sz="1200"/>
          </a:p>
        </p:txBody>
      </p:sp>
      <p:sp>
        <p:nvSpPr>
          <p:cNvPr id="205827" name="Rectangle 2">
            <a:extLst>
              <a:ext uri="{FF2B5EF4-FFF2-40B4-BE49-F238E27FC236}">
                <a16:creationId xmlns:a16="http://schemas.microsoft.com/office/drawing/2014/main" id="{61EFECC9-4EE1-E644-9764-6A4615C28D2B}"/>
              </a:ext>
            </a:extLst>
          </p:cNvPr>
          <p:cNvSpPr>
            <a:spLocks noChangeArrowheads="1" noTextEdit="1"/>
          </p:cNvSpPr>
          <p:nvPr>
            <p:ph type="sldImg"/>
          </p:nvPr>
        </p:nvSpPr>
        <p:spPr>
          <a:solidFill>
            <a:srgbClr val="FFFFFF"/>
          </a:solidFill>
          <a:ln/>
        </p:spPr>
      </p:sp>
      <p:sp>
        <p:nvSpPr>
          <p:cNvPr id="205828" name="Rectangle 3">
            <a:extLst>
              <a:ext uri="{FF2B5EF4-FFF2-40B4-BE49-F238E27FC236}">
                <a16:creationId xmlns:a16="http://schemas.microsoft.com/office/drawing/2014/main" id="{128EEEFF-00CD-D24A-917D-8DD9EC168CC6}"/>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Times New Roman" panose="02020603050405020304" pitchFamily="18" charset="0"/>
              <a:ea typeface="ヒラギノ角ゴ Pro W3" panose="020B0300000000000000"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a:extLst>
              <a:ext uri="{FF2B5EF4-FFF2-40B4-BE49-F238E27FC236}">
                <a16:creationId xmlns:a16="http://schemas.microsoft.com/office/drawing/2014/main" id="{0CD50146-64ED-C646-B254-900A15E3B8E2}"/>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241FEDFC-ACE5-8941-BE4E-BE7285C08511}" type="slidenum">
              <a:rPr lang="en-US" altLang="en-US" sz="1200"/>
              <a:pPr/>
              <a:t>48</a:t>
            </a:fld>
            <a:endParaRPr lang="en-US" altLang="en-US" sz="1200"/>
          </a:p>
        </p:txBody>
      </p:sp>
      <p:sp>
        <p:nvSpPr>
          <p:cNvPr id="206851" name="Rectangle 2">
            <a:extLst>
              <a:ext uri="{FF2B5EF4-FFF2-40B4-BE49-F238E27FC236}">
                <a16:creationId xmlns:a16="http://schemas.microsoft.com/office/drawing/2014/main" id="{702315A2-A6E5-3246-A9EE-265D5C1F90C0}"/>
              </a:ext>
            </a:extLst>
          </p:cNvPr>
          <p:cNvSpPr>
            <a:spLocks noChangeArrowheads="1" noTextEdit="1"/>
          </p:cNvSpPr>
          <p:nvPr>
            <p:ph type="sldImg"/>
          </p:nvPr>
        </p:nvSpPr>
        <p:spPr>
          <a:solidFill>
            <a:srgbClr val="FFFFFF"/>
          </a:solidFill>
          <a:ln/>
        </p:spPr>
      </p:sp>
      <p:sp>
        <p:nvSpPr>
          <p:cNvPr id="206852" name="Rectangle 3">
            <a:extLst>
              <a:ext uri="{FF2B5EF4-FFF2-40B4-BE49-F238E27FC236}">
                <a16:creationId xmlns:a16="http://schemas.microsoft.com/office/drawing/2014/main" id="{7881DB0D-4E54-0946-AEA4-DB9A914E3D8B}"/>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Times New Roman" panose="02020603050405020304" pitchFamily="18" charset="0"/>
              <a:ea typeface="ヒラギノ角ゴ Pro W3" panose="020B0300000000000000"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a:extLst>
              <a:ext uri="{FF2B5EF4-FFF2-40B4-BE49-F238E27FC236}">
                <a16:creationId xmlns:a16="http://schemas.microsoft.com/office/drawing/2014/main" id="{86CFC999-7EBA-3A4F-A4BF-90E65501A873}"/>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85FA7103-46BE-A94E-948A-4556E235604D}" type="slidenum">
              <a:rPr lang="en-US" altLang="en-US" sz="1200"/>
              <a:pPr/>
              <a:t>49</a:t>
            </a:fld>
            <a:endParaRPr lang="en-US" altLang="en-US" sz="1200"/>
          </a:p>
        </p:txBody>
      </p:sp>
      <p:sp>
        <p:nvSpPr>
          <p:cNvPr id="214019" name="Rectangle 2">
            <a:extLst>
              <a:ext uri="{FF2B5EF4-FFF2-40B4-BE49-F238E27FC236}">
                <a16:creationId xmlns:a16="http://schemas.microsoft.com/office/drawing/2014/main" id="{7AC21A25-ADF7-024B-820E-A5D604D7A5C0}"/>
              </a:ext>
            </a:extLst>
          </p:cNvPr>
          <p:cNvSpPr>
            <a:spLocks noChangeArrowheads="1" noTextEdit="1"/>
          </p:cNvSpPr>
          <p:nvPr>
            <p:ph type="sldImg"/>
          </p:nvPr>
        </p:nvSpPr>
        <p:spPr>
          <a:solidFill>
            <a:srgbClr val="FFFFFF"/>
          </a:solidFill>
          <a:ln/>
        </p:spPr>
      </p:sp>
      <p:sp>
        <p:nvSpPr>
          <p:cNvPr id="214020" name="Rectangle 3">
            <a:extLst>
              <a:ext uri="{FF2B5EF4-FFF2-40B4-BE49-F238E27FC236}">
                <a16:creationId xmlns:a16="http://schemas.microsoft.com/office/drawing/2014/main" id="{EEB3A0F7-FFC4-A247-B6B6-A7BEF277B09B}"/>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solidFill>
                <a:srgbClr val="FF7D26"/>
              </a:solidFill>
              <a:latin typeface="Times New Roman" panose="02020603050405020304" pitchFamily="18" charset="0"/>
              <a:ea typeface="ヒラギノ角ゴ Pro W3" panose="020B0300000000000000"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4CE53D16-4186-BF44-86C8-8F926B47F997}"/>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9DD2D4CA-23F0-1744-890F-696FB0B5569B}" type="slidenum">
              <a:rPr lang="en-US" altLang="en-US" sz="1200"/>
              <a:pPr/>
              <a:t>5</a:t>
            </a:fld>
            <a:endParaRPr lang="en-US" altLang="en-US" sz="1200"/>
          </a:p>
        </p:txBody>
      </p:sp>
      <p:sp>
        <p:nvSpPr>
          <p:cNvPr id="145411" name="Rectangle 2">
            <a:extLst>
              <a:ext uri="{FF2B5EF4-FFF2-40B4-BE49-F238E27FC236}">
                <a16:creationId xmlns:a16="http://schemas.microsoft.com/office/drawing/2014/main" id="{8F0E5015-BD90-E74B-9B48-A597A3CD4DEB}"/>
              </a:ext>
            </a:extLst>
          </p:cNvPr>
          <p:cNvSpPr>
            <a:spLocks noChangeArrowheads="1" noTextEdit="1"/>
          </p:cNvSpPr>
          <p:nvPr>
            <p:ph type="sldImg"/>
          </p:nvPr>
        </p:nvSpPr>
        <p:spPr>
          <a:solidFill>
            <a:srgbClr val="FFFFFF"/>
          </a:solidFill>
          <a:ln/>
        </p:spPr>
      </p:sp>
      <p:sp>
        <p:nvSpPr>
          <p:cNvPr id="145412" name="Rectangle 3">
            <a:extLst>
              <a:ext uri="{FF2B5EF4-FFF2-40B4-BE49-F238E27FC236}">
                <a16:creationId xmlns:a16="http://schemas.microsoft.com/office/drawing/2014/main" id="{5B3FF480-D7C9-7B46-8606-DCFCDB1563C5}"/>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latin typeface="Times New Roman" panose="02020603050405020304" pitchFamily="18" charset="0"/>
                <a:ea typeface="ヒラギノ角ゴ Pro W3" panose="020B0300000000000000" pitchFamily="34" charset="-128"/>
              </a:rPr>
              <a:t>Figure 27.2 The most common shapes of prokaryotes.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a:extLst>
              <a:ext uri="{FF2B5EF4-FFF2-40B4-BE49-F238E27FC236}">
                <a16:creationId xmlns:a16="http://schemas.microsoft.com/office/drawing/2014/main" id="{F592AD08-CAFC-B84C-B805-4FD24DE30E98}"/>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D6A9B8F9-8483-844A-8958-84AD109815F7}" type="slidenum">
              <a:rPr lang="en-US" altLang="en-US" sz="1200"/>
              <a:pPr/>
              <a:t>50</a:t>
            </a:fld>
            <a:endParaRPr lang="en-US" altLang="en-US" sz="1200"/>
          </a:p>
        </p:txBody>
      </p:sp>
      <p:sp>
        <p:nvSpPr>
          <p:cNvPr id="216067" name="Rectangle 2">
            <a:extLst>
              <a:ext uri="{FF2B5EF4-FFF2-40B4-BE49-F238E27FC236}">
                <a16:creationId xmlns:a16="http://schemas.microsoft.com/office/drawing/2014/main" id="{D20B2C40-791B-4346-A272-E5D137675EAA}"/>
              </a:ext>
            </a:extLst>
          </p:cNvPr>
          <p:cNvSpPr>
            <a:spLocks noChangeArrowheads="1" noTextEdit="1"/>
          </p:cNvSpPr>
          <p:nvPr>
            <p:ph type="sldImg"/>
          </p:nvPr>
        </p:nvSpPr>
        <p:spPr>
          <a:solidFill>
            <a:srgbClr val="FFFFFF"/>
          </a:solidFill>
          <a:ln/>
        </p:spPr>
      </p:sp>
      <p:sp>
        <p:nvSpPr>
          <p:cNvPr id="216068" name="Rectangle 3">
            <a:extLst>
              <a:ext uri="{FF2B5EF4-FFF2-40B4-BE49-F238E27FC236}">
                <a16:creationId xmlns:a16="http://schemas.microsoft.com/office/drawing/2014/main" id="{0F109388-FFF9-644F-BD12-B349AA43D32E}"/>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latin typeface="Times New Roman" panose="02020603050405020304" pitchFamily="18" charset="0"/>
                <a:ea typeface="ヒラギノ角ゴ Pro W3" panose="020B0300000000000000" pitchFamily="34" charset="-128"/>
              </a:rPr>
              <a:t>Table 27.2 A Comparison of the Three Domains of Life</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a:extLst>
              <a:ext uri="{FF2B5EF4-FFF2-40B4-BE49-F238E27FC236}">
                <a16:creationId xmlns:a16="http://schemas.microsoft.com/office/drawing/2014/main" id="{E60B6388-19B6-524D-9B0C-1890EF2DF77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BBE8E3AE-EDAC-A840-B393-71C43D433C3A}" type="slidenum">
              <a:rPr lang="en-US" altLang="en-US" sz="1200"/>
              <a:pPr/>
              <a:t>51</a:t>
            </a:fld>
            <a:endParaRPr lang="en-US" altLang="en-US" sz="1200"/>
          </a:p>
        </p:txBody>
      </p:sp>
      <p:sp>
        <p:nvSpPr>
          <p:cNvPr id="217091" name="Rectangle 2">
            <a:extLst>
              <a:ext uri="{FF2B5EF4-FFF2-40B4-BE49-F238E27FC236}">
                <a16:creationId xmlns:a16="http://schemas.microsoft.com/office/drawing/2014/main" id="{216DB53E-4715-2A41-BCC2-57091180F676}"/>
              </a:ext>
            </a:extLst>
          </p:cNvPr>
          <p:cNvSpPr>
            <a:spLocks noChangeArrowheads="1" noTextEdit="1"/>
          </p:cNvSpPr>
          <p:nvPr>
            <p:ph type="sldImg"/>
          </p:nvPr>
        </p:nvSpPr>
        <p:spPr>
          <a:solidFill>
            <a:srgbClr val="FFFFFF"/>
          </a:solidFill>
          <a:ln/>
        </p:spPr>
      </p:sp>
      <p:sp>
        <p:nvSpPr>
          <p:cNvPr id="217092" name="Rectangle 3">
            <a:extLst>
              <a:ext uri="{FF2B5EF4-FFF2-40B4-BE49-F238E27FC236}">
                <a16:creationId xmlns:a16="http://schemas.microsoft.com/office/drawing/2014/main" id="{FA0E6DC4-6971-2A4D-9FE2-AA8B7CDC554C}"/>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Times New Roman" panose="02020603050405020304" pitchFamily="18" charset="0"/>
              <a:ea typeface="ヒラギノ角ゴ Pro W3" panose="020B0300000000000000"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a:extLst>
              <a:ext uri="{FF2B5EF4-FFF2-40B4-BE49-F238E27FC236}">
                <a16:creationId xmlns:a16="http://schemas.microsoft.com/office/drawing/2014/main" id="{6C5EF529-7BBA-6C43-966F-EAC685D690EB}"/>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7C407CD3-D7A7-8E44-A157-924423C80BA8}" type="slidenum">
              <a:rPr lang="en-US" altLang="en-US" sz="1200"/>
              <a:pPr/>
              <a:t>52</a:t>
            </a:fld>
            <a:endParaRPr lang="en-US" altLang="en-US" sz="1200"/>
          </a:p>
        </p:txBody>
      </p:sp>
      <p:sp>
        <p:nvSpPr>
          <p:cNvPr id="219139" name="Rectangle 2">
            <a:extLst>
              <a:ext uri="{FF2B5EF4-FFF2-40B4-BE49-F238E27FC236}">
                <a16:creationId xmlns:a16="http://schemas.microsoft.com/office/drawing/2014/main" id="{9F54EB76-31C8-9844-B81A-1090BADD7783}"/>
              </a:ext>
            </a:extLst>
          </p:cNvPr>
          <p:cNvSpPr>
            <a:spLocks noChangeArrowheads="1" noTextEdit="1"/>
          </p:cNvSpPr>
          <p:nvPr>
            <p:ph type="sldImg"/>
          </p:nvPr>
        </p:nvSpPr>
        <p:spPr>
          <a:solidFill>
            <a:srgbClr val="FFFFFF"/>
          </a:solidFill>
          <a:ln/>
        </p:spPr>
      </p:sp>
      <p:sp>
        <p:nvSpPr>
          <p:cNvPr id="219140" name="Rectangle 3">
            <a:extLst>
              <a:ext uri="{FF2B5EF4-FFF2-40B4-BE49-F238E27FC236}">
                <a16:creationId xmlns:a16="http://schemas.microsoft.com/office/drawing/2014/main" id="{599F070A-BBED-684D-9E66-44E8F03E72DA}"/>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Times New Roman" panose="02020603050405020304" pitchFamily="18" charset="0"/>
              <a:ea typeface="ヒラギノ角ゴ Pro W3" panose="020B0300000000000000"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a:extLst>
              <a:ext uri="{FF2B5EF4-FFF2-40B4-BE49-F238E27FC236}">
                <a16:creationId xmlns:a16="http://schemas.microsoft.com/office/drawing/2014/main" id="{1A3AF293-E896-D84D-95BC-045678ABE513}"/>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6C0A4921-E513-8A42-836D-D32EBCC05F04}" type="slidenum">
              <a:rPr lang="en-US" altLang="en-US" sz="1200"/>
              <a:pPr/>
              <a:t>53</a:t>
            </a:fld>
            <a:endParaRPr lang="en-US" altLang="en-US" sz="1200"/>
          </a:p>
        </p:txBody>
      </p:sp>
      <p:sp>
        <p:nvSpPr>
          <p:cNvPr id="246787" name="Rectangle 2">
            <a:extLst>
              <a:ext uri="{FF2B5EF4-FFF2-40B4-BE49-F238E27FC236}">
                <a16:creationId xmlns:a16="http://schemas.microsoft.com/office/drawing/2014/main" id="{2234709B-ED42-A443-9763-05C724DDDAC3}"/>
              </a:ext>
            </a:extLst>
          </p:cNvPr>
          <p:cNvSpPr>
            <a:spLocks noChangeArrowheads="1" noTextEdit="1"/>
          </p:cNvSpPr>
          <p:nvPr>
            <p:ph type="sldImg"/>
          </p:nvPr>
        </p:nvSpPr>
        <p:spPr>
          <a:solidFill>
            <a:srgbClr val="FFFFFF"/>
          </a:solidFill>
          <a:ln/>
        </p:spPr>
      </p:sp>
      <p:sp>
        <p:nvSpPr>
          <p:cNvPr id="246788" name="Rectangle 3">
            <a:extLst>
              <a:ext uri="{FF2B5EF4-FFF2-40B4-BE49-F238E27FC236}">
                <a16:creationId xmlns:a16="http://schemas.microsoft.com/office/drawing/2014/main" id="{BB6E3B08-ACB8-5D4F-B8B8-EB8F77FE9D60}"/>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Times New Roman" panose="02020603050405020304" pitchFamily="18" charset="0"/>
              <a:ea typeface="ヒラギノ角ゴ Pro W3" panose="020B0300000000000000"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a:extLst>
              <a:ext uri="{FF2B5EF4-FFF2-40B4-BE49-F238E27FC236}">
                <a16:creationId xmlns:a16="http://schemas.microsoft.com/office/drawing/2014/main" id="{85EBA6C0-C2D3-C64C-B28F-666B798F38AC}"/>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8B836965-441C-6C47-8010-FB9CA32C1A0F}" type="slidenum">
              <a:rPr lang="en-US" altLang="en-US" sz="1200"/>
              <a:pPr/>
              <a:t>54</a:t>
            </a:fld>
            <a:endParaRPr lang="en-US" altLang="en-US" sz="1200"/>
          </a:p>
        </p:txBody>
      </p:sp>
      <p:sp>
        <p:nvSpPr>
          <p:cNvPr id="247811" name="Rectangle 2">
            <a:extLst>
              <a:ext uri="{FF2B5EF4-FFF2-40B4-BE49-F238E27FC236}">
                <a16:creationId xmlns:a16="http://schemas.microsoft.com/office/drawing/2014/main" id="{67576D29-5427-4142-97C1-68F5E5222227}"/>
              </a:ext>
            </a:extLst>
          </p:cNvPr>
          <p:cNvSpPr>
            <a:spLocks noChangeArrowheads="1" noTextEdit="1"/>
          </p:cNvSpPr>
          <p:nvPr>
            <p:ph type="sldImg"/>
          </p:nvPr>
        </p:nvSpPr>
        <p:spPr>
          <a:solidFill>
            <a:srgbClr val="FFFFFF"/>
          </a:solidFill>
          <a:ln/>
        </p:spPr>
      </p:sp>
      <p:sp>
        <p:nvSpPr>
          <p:cNvPr id="247812" name="Rectangle 3">
            <a:extLst>
              <a:ext uri="{FF2B5EF4-FFF2-40B4-BE49-F238E27FC236}">
                <a16:creationId xmlns:a16="http://schemas.microsoft.com/office/drawing/2014/main" id="{355B7D80-B2D3-4C4F-A3C2-31ECC091B8BE}"/>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Times New Roman" panose="02020603050405020304" pitchFamily="18" charset="0"/>
              <a:ea typeface="ヒラギノ角ゴ Pro W3" panose="020B0300000000000000"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a:extLst>
              <a:ext uri="{FF2B5EF4-FFF2-40B4-BE49-F238E27FC236}">
                <a16:creationId xmlns:a16="http://schemas.microsoft.com/office/drawing/2014/main" id="{7D823E59-1D4B-404C-832A-2EA2CC010FDA}"/>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6829FB6F-ABB1-9649-8959-17EC46728A1D}" type="slidenum">
              <a:rPr lang="en-US" altLang="en-US" sz="1200"/>
              <a:pPr/>
              <a:t>55</a:t>
            </a:fld>
            <a:endParaRPr lang="en-US" altLang="en-US" sz="1200"/>
          </a:p>
        </p:txBody>
      </p:sp>
      <p:sp>
        <p:nvSpPr>
          <p:cNvPr id="251907" name="Rectangle 2">
            <a:extLst>
              <a:ext uri="{FF2B5EF4-FFF2-40B4-BE49-F238E27FC236}">
                <a16:creationId xmlns:a16="http://schemas.microsoft.com/office/drawing/2014/main" id="{B7FA3325-E086-D04F-818E-560F9D2F0FCF}"/>
              </a:ext>
            </a:extLst>
          </p:cNvPr>
          <p:cNvSpPr>
            <a:spLocks noChangeArrowheads="1" noTextEdit="1"/>
          </p:cNvSpPr>
          <p:nvPr>
            <p:ph type="sldImg"/>
          </p:nvPr>
        </p:nvSpPr>
        <p:spPr>
          <a:solidFill>
            <a:srgbClr val="FFFFFF"/>
          </a:solidFill>
          <a:ln/>
        </p:spPr>
      </p:sp>
      <p:sp>
        <p:nvSpPr>
          <p:cNvPr id="251908" name="Rectangle 3">
            <a:extLst>
              <a:ext uri="{FF2B5EF4-FFF2-40B4-BE49-F238E27FC236}">
                <a16:creationId xmlns:a16="http://schemas.microsoft.com/office/drawing/2014/main" id="{951D66CE-C7B4-F749-B564-A6577C0816ED}"/>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Times New Roman" panose="02020603050405020304" pitchFamily="18" charset="0"/>
              <a:ea typeface="ヒラギノ角ゴ Pro W3" panose="020B0300000000000000"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a:extLst>
              <a:ext uri="{FF2B5EF4-FFF2-40B4-BE49-F238E27FC236}">
                <a16:creationId xmlns:a16="http://schemas.microsoft.com/office/drawing/2014/main" id="{B82B2537-A489-6C48-9554-6FC2D9042947}"/>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E9497D5A-5C6F-0D43-BFF9-DC46D92AA21F}" type="slidenum">
              <a:rPr lang="en-US" altLang="en-US" sz="1200"/>
              <a:pPr/>
              <a:t>56</a:t>
            </a:fld>
            <a:endParaRPr lang="en-US" altLang="en-US" sz="1200"/>
          </a:p>
        </p:txBody>
      </p:sp>
      <p:sp>
        <p:nvSpPr>
          <p:cNvPr id="256003" name="Rectangle 2">
            <a:extLst>
              <a:ext uri="{FF2B5EF4-FFF2-40B4-BE49-F238E27FC236}">
                <a16:creationId xmlns:a16="http://schemas.microsoft.com/office/drawing/2014/main" id="{4ABB0F53-060D-9D4C-ACB2-09E20FF36CA7}"/>
              </a:ext>
            </a:extLst>
          </p:cNvPr>
          <p:cNvSpPr>
            <a:spLocks noChangeArrowheads="1" noTextEdit="1"/>
          </p:cNvSpPr>
          <p:nvPr>
            <p:ph type="sldImg"/>
          </p:nvPr>
        </p:nvSpPr>
        <p:spPr>
          <a:solidFill>
            <a:srgbClr val="FFFFFF"/>
          </a:solidFill>
          <a:ln/>
        </p:spPr>
      </p:sp>
      <p:sp>
        <p:nvSpPr>
          <p:cNvPr id="256004" name="Rectangle 3">
            <a:extLst>
              <a:ext uri="{FF2B5EF4-FFF2-40B4-BE49-F238E27FC236}">
                <a16:creationId xmlns:a16="http://schemas.microsoft.com/office/drawing/2014/main" id="{DDA35E96-393E-FF4D-B396-F745EAA16A6D}"/>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Times New Roman" panose="02020603050405020304" pitchFamily="18" charset="0"/>
              <a:ea typeface="ヒラギノ角ゴ Pro W3" panose="020B0300000000000000"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a:extLst>
              <a:ext uri="{FF2B5EF4-FFF2-40B4-BE49-F238E27FC236}">
                <a16:creationId xmlns:a16="http://schemas.microsoft.com/office/drawing/2014/main" id="{43531FBD-6480-2A43-8BE0-E8CEFB6B868A}"/>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7CA98355-12CC-7D40-8B2A-B6739467D4E2}" type="slidenum">
              <a:rPr lang="en-US" altLang="en-US" sz="1200"/>
              <a:pPr/>
              <a:t>57</a:t>
            </a:fld>
            <a:endParaRPr lang="en-US" altLang="en-US" sz="1200"/>
          </a:p>
        </p:txBody>
      </p:sp>
      <p:sp>
        <p:nvSpPr>
          <p:cNvPr id="258051" name="Rectangle 2">
            <a:extLst>
              <a:ext uri="{FF2B5EF4-FFF2-40B4-BE49-F238E27FC236}">
                <a16:creationId xmlns:a16="http://schemas.microsoft.com/office/drawing/2014/main" id="{CF0297CD-492E-5B4C-9F85-7214AEEF055D}"/>
              </a:ext>
            </a:extLst>
          </p:cNvPr>
          <p:cNvSpPr>
            <a:spLocks noChangeArrowheads="1" noTextEdit="1"/>
          </p:cNvSpPr>
          <p:nvPr>
            <p:ph type="sldImg"/>
          </p:nvPr>
        </p:nvSpPr>
        <p:spPr>
          <a:solidFill>
            <a:srgbClr val="FFFFFF"/>
          </a:solidFill>
          <a:ln/>
        </p:spPr>
      </p:sp>
      <p:sp>
        <p:nvSpPr>
          <p:cNvPr id="258052" name="Rectangle 3">
            <a:extLst>
              <a:ext uri="{FF2B5EF4-FFF2-40B4-BE49-F238E27FC236}">
                <a16:creationId xmlns:a16="http://schemas.microsoft.com/office/drawing/2014/main" id="{424F0916-3CD4-3544-B080-F3AE7BD49A05}"/>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Times New Roman" panose="02020603050405020304" pitchFamily="18" charset="0"/>
              <a:ea typeface="ヒラギノ角ゴ Pro W3" panose="020B0300000000000000"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a:extLst>
              <a:ext uri="{FF2B5EF4-FFF2-40B4-BE49-F238E27FC236}">
                <a16:creationId xmlns:a16="http://schemas.microsoft.com/office/drawing/2014/main" id="{58E6D301-760A-B944-A021-12A8782479E4}"/>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B49494F1-887C-EB45-843B-8A1059FF98AB}" type="slidenum">
              <a:rPr lang="en-US" altLang="en-US" sz="1200"/>
              <a:pPr/>
              <a:t>6</a:t>
            </a:fld>
            <a:endParaRPr lang="en-US" altLang="en-US" sz="1200"/>
          </a:p>
        </p:txBody>
      </p:sp>
      <p:sp>
        <p:nvSpPr>
          <p:cNvPr id="149507" name="Rectangle 2">
            <a:extLst>
              <a:ext uri="{FF2B5EF4-FFF2-40B4-BE49-F238E27FC236}">
                <a16:creationId xmlns:a16="http://schemas.microsoft.com/office/drawing/2014/main" id="{A07069E0-B1F0-5545-A9D6-AC6F12686FDF}"/>
              </a:ext>
            </a:extLst>
          </p:cNvPr>
          <p:cNvSpPr>
            <a:spLocks noChangeArrowheads="1" noTextEdit="1"/>
          </p:cNvSpPr>
          <p:nvPr>
            <p:ph type="sldImg"/>
          </p:nvPr>
        </p:nvSpPr>
        <p:spPr>
          <a:solidFill>
            <a:srgbClr val="FFFFFF"/>
          </a:solidFill>
          <a:ln/>
        </p:spPr>
      </p:sp>
      <p:sp>
        <p:nvSpPr>
          <p:cNvPr id="149508" name="Rectangle 3">
            <a:extLst>
              <a:ext uri="{FF2B5EF4-FFF2-40B4-BE49-F238E27FC236}">
                <a16:creationId xmlns:a16="http://schemas.microsoft.com/office/drawing/2014/main" id="{B889B6C0-8396-4D46-AE28-3671BDF808D7}"/>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Times New Roman" panose="02020603050405020304" pitchFamily="18" charset="0"/>
              <a:ea typeface="ヒラギノ角ゴ Pro W3" panose="020B0300000000000000"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a:extLst>
              <a:ext uri="{FF2B5EF4-FFF2-40B4-BE49-F238E27FC236}">
                <a16:creationId xmlns:a16="http://schemas.microsoft.com/office/drawing/2014/main" id="{10FE1BD1-D952-A044-94AF-051B44D60877}"/>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9C24A91D-D797-B34D-8E7F-0C6F29656D8A}" type="slidenum">
              <a:rPr lang="en-US" altLang="en-US" sz="1200"/>
              <a:pPr/>
              <a:t>7</a:t>
            </a:fld>
            <a:endParaRPr lang="en-US" altLang="en-US" sz="1200"/>
          </a:p>
        </p:txBody>
      </p:sp>
      <p:sp>
        <p:nvSpPr>
          <p:cNvPr id="150531" name="Rectangle 2">
            <a:extLst>
              <a:ext uri="{FF2B5EF4-FFF2-40B4-BE49-F238E27FC236}">
                <a16:creationId xmlns:a16="http://schemas.microsoft.com/office/drawing/2014/main" id="{198FF09B-23DC-8E4D-B5A2-C33249CD5C97}"/>
              </a:ext>
            </a:extLst>
          </p:cNvPr>
          <p:cNvSpPr>
            <a:spLocks noChangeArrowheads="1" noTextEdit="1"/>
          </p:cNvSpPr>
          <p:nvPr>
            <p:ph type="sldImg"/>
          </p:nvPr>
        </p:nvSpPr>
        <p:spPr>
          <a:solidFill>
            <a:srgbClr val="FFFFFF"/>
          </a:solidFill>
          <a:ln/>
        </p:spPr>
      </p:sp>
      <p:sp>
        <p:nvSpPr>
          <p:cNvPr id="150532" name="Rectangle 3">
            <a:extLst>
              <a:ext uri="{FF2B5EF4-FFF2-40B4-BE49-F238E27FC236}">
                <a16:creationId xmlns:a16="http://schemas.microsoft.com/office/drawing/2014/main" id="{3EA0A445-C355-284A-8100-3F253F04EAF2}"/>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Times New Roman" panose="02020603050405020304" pitchFamily="18" charset="0"/>
              <a:ea typeface="ヒラギノ角ゴ Pro W3" panose="020B0300000000000000"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a:extLst>
              <a:ext uri="{FF2B5EF4-FFF2-40B4-BE49-F238E27FC236}">
                <a16:creationId xmlns:a16="http://schemas.microsoft.com/office/drawing/2014/main" id="{16271203-C17D-254A-BB0C-B9A27831BFB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8560B60B-77FC-9943-A32D-46FBD57E98BC}" type="slidenum">
              <a:rPr lang="en-US" altLang="en-US" sz="1200"/>
              <a:pPr/>
              <a:t>8</a:t>
            </a:fld>
            <a:endParaRPr lang="en-US" altLang="en-US" sz="1200"/>
          </a:p>
        </p:txBody>
      </p:sp>
      <p:sp>
        <p:nvSpPr>
          <p:cNvPr id="151555" name="Rectangle 2">
            <a:extLst>
              <a:ext uri="{FF2B5EF4-FFF2-40B4-BE49-F238E27FC236}">
                <a16:creationId xmlns:a16="http://schemas.microsoft.com/office/drawing/2014/main" id="{04BB3C87-CA9C-AA4C-BE39-8DBA5743DFC7}"/>
              </a:ext>
            </a:extLst>
          </p:cNvPr>
          <p:cNvSpPr>
            <a:spLocks noChangeArrowheads="1" noTextEdit="1"/>
          </p:cNvSpPr>
          <p:nvPr>
            <p:ph type="sldImg"/>
          </p:nvPr>
        </p:nvSpPr>
        <p:spPr>
          <a:solidFill>
            <a:srgbClr val="FFFFFF"/>
          </a:solidFill>
          <a:ln/>
        </p:spPr>
      </p:sp>
      <p:sp>
        <p:nvSpPr>
          <p:cNvPr id="151556" name="Rectangle 3">
            <a:extLst>
              <a:ext uri="{FF2B5EF4-FFF2-40B4-BE49-F238E27FC236}">
                <a16:creationId xmlns:a16="http://schemas.microsoft.com/office/drawing/2014/main" id="{DE94FFCC-D5EF-CE42-A332-07AAC91981EC}"/>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latin typeface="Times New Roman" panose="02020603050405020304" pitchFamily="18" charset="0"/>
                <a:ea typeface="ヒラギノ角ゴ Pro W3" panose="020B0300000000000000" pitchFamily="34" charset="-128"/>
              </a:rPr>
              <a:t>Figure 27.3 Gram staining.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a:extLst>
              <a:ext uri="{FF2B5EF4-FFF2-40B4-BE49-F238E27FC236}">
                <a16:creationId xmlns:a16="http://schemas.microsoft.com/office/drawing/2014/main" id="{C70D78A1-F6B7-B04A-81B6-1AE2A7ACC7E7}"/>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2EE92169-9355-444D-904A-1D365C0E1C63}" type="slidenum">
              <a:rPr lang="en-US" altLang="en-US" sz="1200"/>
              <a:pPr/>
              <a:t>9</a:t>
            </a:fld>
            <a:endParaRPr lang="en-US" altLang="en-US" sz="1200"/>
          </a:p>
        </p:txBody>
      </p:sp>
      <p:sp>
        <p:nvSpPr>
          <p:cNvPr id="155651" name="Rectangle 2">
            <a:extLst>
              <a:ext uri="{FF2B5EF4-FFF2-40B4-BE49-F238E27FC236}">
                <a16:creationId xmlns:a16="http://schemas.microsoft.com/office/drawing/2014/main" id="{BDDBB26D-2709-CF4B-85E6-A11163E00A79}"/>
              </a:ext>
            </a:extLst>
          </p:cNvPr>
          <p:cNvSpPr>
            <a:spLocks noChangeArrowheads="1" noTextEdit="1"/>
          </p:cNvSpPr>
          <p:nvPr>
            <p:ph type="sldImg"/>
          </p:nvPr>
        </p:nvSpPr>
        <p:spPr>
          <a:solidFill>
            <a:srgbClr val="FFFFFF"/>
          </a:solidFill>
          <a:ln/>
        </p:spPr>
      </p:sp>
      <p:sp>
        <p:nvSpPr>
          <p:cNvPr id="155652" name="Rectangle 3">
            <a:extLst>
              <a:ext uri="{FF2B5EF4-FFF2-40B4-BE49-F238E27FC236}">
                <a16:creationId xmlns:a16="http://schemas.microsoft.com/office/drawing/2014/main" id="{F10E7EB4-6E92-D544-82A4-B0421632804D}"/>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Times New Roman" panose="02020603050405020304" pitchFamily="18" charset="0"/>
              <a:ea typeface="ヒラギノ角ゴ Pro W3" panose="020B0300000000000000"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6">
            <a:extLst>
              <a:ext uri="{FF2B5EF4-FFF2-40B4-BE49-F238E27FC236}">
                <a16:creationId xmlns:a16="http://schemas.microsoft.com/office/drawing/2014/main" id="{9E39E352-192A-0C49-BCDF-A289577B5EBA}"/>
              </a:ext>
            </a:extLst>
          </p:cNvPr>
          <p:cNvSpPr>
            <a:spLocks noChangeArrowheads="1"/>
          </p:cNvSpPr>
          <p:nvPr userDrawn="1"/>
        </p:nvSpPr>
        <p:spPr bwMode="auto">
          <a:xfrm>
            <a:off x="0" y="6553200"/>
            <a:ext cx="9144000" cy="304800"/>
          </a:xfrm>
          <a:prstGeom prst="rect">
            <a:avLst/>
          </a:prstGeom>
          <a:solidFill>
            <a:srgbClr val="FFBA26"/>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
        <p:nvSpPr>
          <p:cNvPr id="5" name="Rectangle 12">
            <a:extLst>
              <a:ext uri="{FF2B5EF4-FFF2-40B4-BE49-F238E27FC236}">
                <a16:creationId xmlns:a16="http://schemas.microsoft.com/office/drawing/2014/main" id="{1C29A7D3-CC07-E84B-8A8B-1F96AA563734}"/>
              </a:ext>
            </a:extLst>
          </p:cNvPr>
          <p:cNvSpPr>
            <a:spLocks noChangeArrowheads="1"/>
          </p:cNvSpPr>
          <p:nvPr userDrawn="1"/>
        </p:nvSpPr>
        <p:spPr bwMode="auto">
          <a:xfrm>
            <a:off x="0" y="762000"/>
            <a:ext cx="9144000" cy="762000"/>
          </a:xfrm>
          <a:prstGeom prst="rect">
            <a:avLst/>
          </a:prstGeom>
          <a:solidFill>
            <a:srgbClr val="00478B"/>
          </a:solidFill>
          <a:ln>
            <a:noFill/>
          </a:ln>
          <a:extLst>
            <a:ext uri="{91240B29-F687-4F45-9708-019B960494DF}">
              <a14:hiddenLine xmlns:a14="http://schemas.microsoft.com/office/drawing/2010/main" w="9525">
                <a:solidFill>
                  <a:srgbClr val="86A39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pic>
        <p:nvPicPr>
          <p:cNvPr id="6" name="Picture 3" descr="C:\Documents and Settings\dking\Desktop\55823Reece_Marketing_Cover\55823Reece9e_webdev.jpg">
            <a:extLst>
              <a:ext uri="{FF2B5EF4-FFF2-40B4-BE49-F238E27FC236}">
                <a16:creationId xmlns:a16="http://schemas.microsoft.com/office/drawing/2014/main" id="{9A6516A2-E81D-6E45-9344-52CCDCF7CCF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15732" t="38251" r="-262" b="23915"/>
          <a:stretch>
            <a:fillRect/>
          </a:stretch>
        </p:blipFill>
        <p:spPr bwMode="auto">
          <a:xfrm>
            <a:off x="0" y="1512888"/>
            <a:ext cx="9170988" cy="5040312"/>
          </a:xfrm>
          <a:prstGeom prst="rect">
            <a:avLst/>
          </a:prstGeom>
          <a:noFill/>
          <a:ln>
            <a:noFill/>
          </a:ln>
          <a:extLst>
            <a:ext uri="{909E8E84-426E-40DD-AFC4-6F175D3DCCD1}">
              <a14:hiddenFill xmlns:a14="http://schemas.microsoft.com/office/drawing/2010/main">
                <a:solidFill>
                  <a:srgbClr val="4F6F92"/>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21D170E7-ED20-554E-80DE-EEF48E643298}"/>
              </a:ext>
            </a:extLst>
          </p:cNvPr>
          <p:cNvSpPr txBox="1">
            <a:spLocks noChangeArrowheads="1"/>
          </p:cNvSpPr>
          <p:nvPr userDrawn="1"/>
        </p:nvSpPr>
        <p:spPr bwMode="auto">
          <a:xfrm>
            <a:off x="1588" y="0"/>
            <a:ext cx="9145587" cy="763588"/>
          </a:xfrm>
          <a:prstGeom prst="rect">
            <a:avLst/>
          </a:prstGeom>
          <a:solidFill>
            <a:srgbClr val="BABABA"/>
          </a:solidFill>
          <a:ln>
            <a:noFill/>
          </a:ln>
          <a:extLst>
            <a:ext uri="{91240B29-F687-4F45-9708-019B960494DF}">
              <a14:hiddenLine xmlns:a14="http://schemas.microsoft.com/office/drawing/2010/main" w="9525">
                <a:solidFill>
                  <a:srgbClr val="86A391"/>
                </a:solidFill>
                <a:miter lim="800000"/>
                <a:headEnd/>
                <a:tailEnd/>
              </a14:hiddenLine>
            </a:ext>
          </a:extLst>
        </p:spPr>
        <p:txBody>
          <a:bodyPr>
            <a:spAutoFit/>
          </a:bodyPr>
          <a:lstStyle>
            <a:lvl1pPr>
              <a:defRPr sz="2400">
                <a:solidFill>
                  <a:schemeClr val="tx1"/>
                </a:solidFill>
                <a:latin typeface="Arial" charset="0"/>
                <a:ea typeface="ヒラギノ角ゴ Pro W3" pitchFamily="84" charset="-128"/>
              </a:defRPr>
            </a:lvl1pPr>
            <a:lvl2pPr marL="742950" indent="-285750">
              <a:defRPr sz="2400">
                <a:solidFill>
                  <a:schemeClr val="tx1"/>
                </a:solidFill>
                <a:latin typeface="Arial" charset="0"/>
                <a:ea typeface="ヒラギノ角ゴ Pro W3" pitchFamily="84" charset="-128"/>
              </a:defRPr>
            </a:lvl2pPr>
            <a:lvl3pPr marL="1143000" indent="-228600">
              <a:defRPr sz="2400">
                <a:solidFill>
                  <a:schemeClr val="tx1"/>
                </a:solidFill>
                <a:latin typeface="Arial" charset="0"/>
                <a:ea typeface="ヒラギノ角ゴ Pro W3" pitchFamily="84" charset="-128"/>
              </a:defRPr>
            </a:lvl3pPr>
            <a:lvl4pPr marL="1600200" indent="-228600">
              <a:defRPr sz="2400">
                <a:solidFill>
                  <a:schemeClr val="tx1"/>
                </a:solidFill>
                <a:latin typeface="Arial" charset="0"/>
                <a:ea typeface="ヒラギノ角ゴ Pro W3" pitchFamily="84" charset="-128"/>
              </a:defRPr>
            </a:lvl4pPr>
            <a:lvl5pPr marL="2057400" indent="-228600">
              <a:defRPr sz="24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84" charset="-128"/>
              </a:defRPr>
            </a:lvl9pPr>
          </a:lstStyle>
          <a:p>
            <a:pPr algn="ctr" eaLnBrk="1" hangingPunct="1">
              <a:defRPr/>
            </a:pPr>
            <a:r>
              <a:rPr lang="en-US" sz="1600" b="1">
                <a:latin typeface="Times New Roman" pitchFamily="84" charset="0"/>
                <a:cs typeface="Times New Roman" pitchFamily="84" charset="0"/>
              </a:rPr>
              <a:t>LECTURE PRESENTATIONS</a:t>
            </a:r>
            <a:endParaRPr lang="en-US" sz="1600">
              <a:latin typeface="Times New Roman" pitchFamily="84" charset="0"/>
              <a:cs typeface="Times New Roman" pitchFamily="84" charset="0"/>
            </a:endParaRPr>
          </a:p>
          <a:p>
            <a:pPr algn="ctr" eaLnBrk="1" hangingPunct="1">
              <a:defRPr/>
            </a:pPr>
            <a:r>
              <a:rPr lang="en-US" sz="1600">
                <a:latin typeface="Times New Roman" pitchFamily="84" charset="0"/>
                <a:cs typeface="Times New Roman" pitchFamily="84" charset="0"/>
              </a:rPr>
              <a:t>For CAMPBELL BIOLOGY, NINTH EDITION</a:t>
            </a:r>
            <a:endParaRPr lang="en-US" sz="1600" b="1" i="1">
              <a:latin typeface="Times New Roman" pitchFamily="84" charset="0"/>
              <a:cs typeface="Times New Roman" pitchFamily="84" charset="0"/>
            </a:endParaRPr>
          </a:p>
          <a:p>
            <a:pPr algn="ctr" eaLnBrk="1" hangingPunct="1">
              <a:defRPr/>
            </a:pPr>
            <a:r>
              <a:rPr lang="en-US" sz="1200">
                <a:latin typeface="Times New Roman" pitchFamily="84" charset="0"/>
                <a:cs typeface="Times New Roman" pitchFamily="84" charset="0"/>
              </a:rPr>
              <a:t>Jane B. Reece, Lisa A. Urry, Michael L. Cain, Steven A. Wasserman, Peter V. Minorsky, Robert B. Jackson</a:t>
            </a:r>
          </a:p>
        </p:txBody>
      </p:sp>
      <p:sp>
        <p:nvSpPr>
          <p:cNvPr id="8" name="Date Placeholder 3">
            <a:extLst>
              <a:ext uri="{FF2B5EF4-FFF2-40B4-BE49-F238E27FC236}">
                <a16:creationId xmlns:a16="http://schemas.microsoft.com/office/drawing/2014/main" id="{7D293C86-3A84-A744-834D-BC95EE06FFA2}"/>
              </a:ext>
            </a:extLst>
          </p:cNvPr>
          <p:cNvSpPr>
            <a:spLocks/>
          </p:cNvSpPr>
          <p:nvPr/>
        </p:nvSpPr>
        <p:spPr bwMode="auto">
          <a:xfrm>
            <a:off x="152400" y="6604000"/>
            <a:ext cx="2286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 2011 Pearson Education, Inc.</a:t>
            </a:r>
          </a:p>
        </p:txBody>
      </p:sp>
      <p:sp>
        <p:nvSpPr>
          <p:cNvPr id="9" name="Rectangle 3">
            <a:extLst>
              <a:ext uri="{FF2B5EF4-FFF2-40B4-BE49-F238E27FC236}">
                <a16:creationId xmlns:a16="http://schemas.microsoft.com/office/drawing/2014/main" id="{7AAC6D3F-836C-E04B-871A-E9D4F242228E}"/>
              </a:ext>
            </a:extLst>
          </p:cNvPr>
          <p:cNvSpPr>
            <a:spLocks noChangeArrowheads="1"/>
          </p:cNvSpPr>
          <p:nvPr userDrawn="1"/>
        </p:nvSpPr>
        <p:spPr bwMode="auto">
          <a:xfrm>
            <a:off x="6705600" y="5562600"/>
            <a:ext cx="2362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gn="r"/>
            <a:r>
              <a:rPr lang="en-US" altLang="en-US" sz="1600" b="1">
                <a:solidFill>
                  <a:schemeClr val="bg1"/>
                </a:solidFill>
                <a:latin typeface="Times New Roman" panose="02020603050405020304" pitchFamily="18" charset="0"/>
              </a:rPr>
              <a:t>Lectures by</a:t>
            </a:r>
          </a:p>
          <a:p>
            <a:pPr algn="r"/>
            <a:r>
              <a:rPr lang="en-US" altLang="en-US" sz="1600" b="1">
                <a:solidFill>
                  <a:schemeClr val="bg1"/>
                </a:solidFill>
                <a:latin typeface="Times New Roman" panose="02020603050405020304" pitchFamily="18" charset="0"/>
              </a:rPr>
              <a:t>Erin Barley</a:t>
            </a:r>
          </a:p>
          <a:p>
            <a:pPr algn="r"/>
            <a:r>
              <a:rPr lang="en-US" altLang="en-US" sz="1600" b="1">
                <a:solidFill>
                  <a:schemeClr val="bg1"/>
                </a:solidFill>
                <a:latin typeface="Times New Roman" panose="02020603050405020304" pitchFamily="18" charset="0"/>
              </a:rPr>
              <a:t>Kathleen Fitzpatrick</a:t>
            </a:r>
          </a:p>
        </p:txBody>
      </p:sp>
      <p:sp>
        <p:nvSpPr>
          <p:cNvPr id="3074" name="Rectangle 2"/>
          <p:cNvSpPr>
            <a:spLocks noGrp="1" noChangeArrowheads="1"/>
          </p:cNvSpPr>
          <p:nvPr>
            <p:ph type="ctrTitle"/>
          </p:nvPr>
        </p:nvSpPr>
        <p:spPr>
          <a:xfrm>
            <a:off x="762000" y="2146300"/>
            <a:ext cx="7796213" cy="1143000"/>
          </a:xfrm>
        </p:spPr>
        <p:txBody>
          <a:bodyPr/>
          <a:lstStyle>
            <a:lvl1pPr>
              <a:defRPr/>
            </a:lvl1pPr>
          </a:lstStyle>
          <a:p>
            <a:pPr lvl="0"/>
            <a:r>
              <a:rPr lang="en-US" noProof="0"/>
              <a:t>Click to edit Master title style</a:t>
            </a:r>
          </a:p>
        </p:txBody>
      </p:sp>
      <p:sp>
        <p:nvSpPr>
          <p:cNvPr id="3075" name="Rectangle 3"/>
          <p:cNvSpPr>
            <a:spLocks noGrp="1" noChangeArrowheads="1"/>
          </p:cNvSpPr>
          <p:nvPr>
            <p:ph type="subTitle" idx="1"/>
          </p:nvPr>
        </p:nvSpPr>
        <p:spPr>
          <a:xfrm>
            <a:off x="1447800" y="3746500"/>
            <a:ext cx="6421438" cy="1752600"/>
          </a:xfrm>
        </p:spPr>
        <p:txBody>
          <a:bodyPr/>
          <a:lstStyle>
            <a:lvl1pPr marL="0" indent="0" algn="ctr">
              <a:buFont typeface="Times" pitchFamily="84" charset="0"/>
              <a:buNone/>
              <a:defRPr/>
            </a:lvl1pPr>
          </a:lstStyle>
          <a:p>
            <a:pPr lvl="0"/>
            <a:r>
              <a:rPr lang="en-US" noProof="0"/>
              <a:t>Click to edit Master subtitle style</a:t>
            </a:r>
          </a:p>
        </p:txBody>
      </p:sp>
      <p:sp>
        <p:nvSpPr>
          <p:cNvPr id="10" name="Rectangle 4">
            <a:extLst>
              <a:ext uri="{FF2B5EF4-FFF2-40B4-BE49-F238E27FC236}">
                <a16:creationId xmlns:a16="http://schemas.microsoft.com/office/drawing/2014/main" id="{1760971C-549D-5548-BE19-11D689DD6413}"/>
              </a:ext>
            </a:extLst>
          </p:cNvPr>
          <p:cNvSpPr>
            <a:spLocks noGrp="1" noChangeArrowheads="1"/>
          </p:cNvSpPr>
          <p:nvPr>
            <p:ph type="dt" sz="half" idx="10"/>
          </p:nvPr>
        </p:nvSpPr>
        <p:spPr>
          <a:xfrm>
            <a:off x="762000" y="6108700"/>
            <a:ext cx="1911350" cy="457200"/>
          </a:xfrm>
        </p:spPr>
        <p:txBody>
          <a:bodyPr/>
          <a:lstStyle>
            <a:lvl1pPr>
              <a:defRPr/>
            </a:lvl1pPr>
          </a:lstStyle>
          <a:p>
            <a:pPr>
              <a:defRPr/>
            </a:pPr>
            <a:endParaRPr lang="en-US"/>
          </a:p>
        </p:txBody>
      </p:sp>
      <p:sp>
        <p:nvSpPr>
          <p:cNvPr id="11" name="Rectangle 5">
            <a:extLst>
              <a:ext uri="{FF2B5EF4-FFF2-40B4-BE49-F238E27FC236}">
                <a16:creationId xmlns:a16="http://schemas.microsoft.com/office/drawing/2014/main" id="{9CA72883-9DE7-1B41-8244-326E19C129E1}"/>
              </a:ext>
            </a:extLst>
          </p:cNvPr>
          <p:cNvSpPr>
            <a:spLocks noGrp="1" noChangeArrowheads="1"/>
          </p:cNvSpPr>
          <p:nvPr>
            <p:ph type="ftr" sz="quarter" idx="11"/>
          </p:nvPr>
        </p:nvSpPr>
        <p:spPr>
          <a:xfrm>
            <a:off x="3200400" y="6108700"/>
            <a:ext cx="2905125" cy="457200"/>
          </a:xfrm>
        </p:spPr>
        <p:txBody>
          <a:bodyPr/>
          <a:lstStyle>
            <a:lvl1pPr>
              <a:defRPr/>
            </a:lvl1pPr>
          </a:lstStyle>
          <a:p>
            <a:pPr>
              <a:defRPr/>
            </a:pPr>
            <a:endParaRPr lang="en-US"/>
          </a:p>
        </p:txBody>
      </p:sp>
      <p:sp>
        <p:nvSpPr>
          <p:cNvPr id="12" name="Rectangle 6">
            <a:extLst>
              <a:ext uri="{FF2B5EF4-FFF2-40B4-BE49-F238E27FC236}">
                <a16:creationId xmlns:a16="http://schemas.microsoft.com/office/drawing/2014/main" id="{99BA2B9F-9843-A54F-8A67-AA6ECE2A1ABF}"/>
              </a:ext>
            </a:extLst>
          </p:cNvPr>
          <p:cNvSpPr>
            <a:spLocks noGrp="1" noChangeArrowheads="1"/>
          </p:cNvSpPr>
          <p:nvPr>
            <p:ph type="sldNum" sz="quarter" idx="12"/>
          </p:nvPr>
        </p:nvSpPr>
        <p:spPr>
          <a:xfrm>
            <a:off x="6629400" y="6108700"/>
            <a:ext cx="1911350" cy="457200"/>
          </a:xfrm>
        </p:spPr>
        <p:txBody>
          <a:bodyPr/>
          <a:lstStyle>
            <a:lvl1pPr>
              <a:defRPr/>
            </a:lvl1pPr>
          </a:lstStyle>
          <a:p>
            <a:fld id="{ED6DA03E-5151-C741-8CCC-816F7B0B7235}" type="slidenum">
              <a:rPr lang="en-US" altLang="en-US"/>
              <a:pPr/>
              <a:t>‹#›</a:t>
            </a:fld>
            <a:endParaRPr lang="en-US" altLang="en-US"/>
          </a:p>
        </p:txBody>
      </p:sp>
    </p:spTree>
    <p:extLst>
      <p:ext uri="{BB962C8B-B14F-4D97-AF65-F5344CB8AC3E}">
        <p14:creationId xmlns:p14="http://schemas.microsoft.com/office/powerpoint/2010/main" val="2710170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7D51D46-3F34-9745-A714-6B2780A92D8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9196320-B33D-7841-A910-89ED6EBC05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602414B-9449-2C4A-8802-9A0F5158DB3D}"/>
              </a:ext>
            </a:extLst>
          </p:cNvPr>
          <p:cNvSpPr>
            <a:spLocks noGrp="1" noChangeArrowheads="1"/>
          </p:cNvSpPr>
          <p:nvPr>
            <p:ph type="sldNum" sz="quarter" idx="12"/>
          </p:nvPr>
        </p:nvSpPr>
        <p:spPr>
          <a:ln/>
        </p:spPr>
        <p:txBody>
          <a:bodyPr/>
          <a:lstStyle>
            <a:lvl1pPr>
              <a:defRPr/>
            </a:lvl1pPr>
          </a:lstStyle>
          <a:p>
            <a:fld id="{AA5FCFFA-56B7-9E4B-8B00-D63DAA5FB9B8}" type="slidenum">
              <a:rPr lang="en-US" altLang="en-US"/>
              <a:pPr/>
              <a:t>‹#›</a:t>
            </a:fld>
            <a:endParaRPr lang="en-US" altLang="en-US"/>
          </a:p>
        </p:txBody>
      </p:sp>
    </p:spTree>
    <p:extLst>
      <p:ext uri="{BB962C8B-B14F-4D97-AF65-F5344CB8AC3E}">
        <p14:creationId xmlns:p14="http://schemas.microsoft.com/office/powerpoint/2010/main" val="3182179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6449D6C-FBE6-8C4E-9D6B-442465D2AEC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8FAA0BC-9BC1-3B43-A3ED-9755D1D599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A6AAE47-B50D-AB49-A10B-29BAB79A3243}"/>
              </a:ext>
            </a:extLst>
          </p:cNvPr>
          <p:cNvSpPr>
            <a:spLocks noGrp="1" noChangeArrowheads="1"/>
          </p:cNvSpPr>
          <p:nvPr>
            <p:ph type="sldNum" sz="quarter" idx="12"/>
          </p:nvPr>
        </p:nvSpPr>
        <p:spPr>
          <a:ln/>
        </p:spPr>
        <p:txBody>
          <a:bodyPr/>
          <a:lstStyle>
            <a:lvl1pPr>
              <a:defRPr/>
            </a:lvl1pPr>
          </a:lstStyle>
          <a:p>
            <a:fld id="{2905FF5A-0DCB-7C42-B91A-C53D0EE8C430}" type="slidenum">
              <a:rPr lang="en-US" altLang="en-US"/>
              <a:pPr/>
              <a:t>‹#›</a:t>
            </a:fld>
            <a:endParaRPr lang="en-US" altLang="en-US"/>
          </a:p>
        </p:txBody>
      </p:sp>
    </p:spTree>
    <p:extLst>
      <p:ext uri="{BB962C8B-B14F-4D97-AF65-F5344CB8AC3E}">
        <p14:creationId xmlns:p14="http://schemas.microsoft.com/office/powerpoint/2010/main" val="151603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0D5DB9A-73D8-D34E-912C-A3A5B3CBFE0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BEF4877-336C-7E4C-84B7-F3CE54B7BF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D2AE471-2639-5A42-BEB1-368540A23E1B}"/>
              </a:ext>
            </a:extLst>
          </p:cNvPr>
          <p:cNvSpPr>
            <a:spLocks noGrp="1" noChangeArrowheads="1"/>
          </p:cNvSpPr>
          <p:nvPr>
            <p:ph type="sldNum" sz="quarter" idx="12"/>
          </p:nvPr>
        </p:nvSpPr>
        <p:spPr>
          <a:ln/>
        </p:spPr>
        <p:txBody>
          <a:bodyPr/>
          <a:lstStyle>
            <a:lvl1pPr>
              <a:defRPr/>
            </a:lvl1pPr>
          </a:lstStyle>
          <a:p>
            <a:fld id="{B8EAF59A-D354-DD4C-84C4-12D5EDCAC5C2}" type="slidenum">
              <a:rPr lang="en-US" altLang="en-US"/>
              <a:pPr/>
              <a:t>‹#›</a:t>
            </a:fld>
            <a:endParaRPr lang="en-US" altLang="en-US"/>
          </a:p>
        </p:txBody>
      </p:sp>
    </p:spTree>
    <p:extLst>
      <p:ext uri="{BB962C8B-B14F-4D97-AF65-F5344CB8AC3E}">
        <p14:creationId xmlns:p14="http://schemas.microsoft.com/office/powerpoint/2010/main" val="4275711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C232AC2-704B-D044-90E9-1D396F79BE2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B0AD517-A8EA-6B41-A990-C5BDE76AF7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08BE38F-0302-504F-BDBB-AA635A53860D}"/>
              </a:ext>
            </a:extLst>
          </p:cNvPr>
          <p:cNvSpPr>
            <a:spLocks noGrp="1" noChangeArrowheads="1"/>
          </p:cNvSpPr>
          <p:nvPr>
            <p:ph type="sldNum" sz="quarter" idx="12"/>
          </p:nvPr>
        </p:nvSpPr>
        <p:spPr>
          <a:ln/>
        </p:spPr>
        <p:txBody>
          <a:bodyPr/>
          <a:lstStyle>
            <a:lvl1pPr>
              <a:defRPr/>
            </a:lvl1pPr>
          </a:lstStyle>
          <a:p>
            <a:fld id="{F66C6268-06B2-804C-B041-1FD296F0CF1D}" type="slidenum">
              <a:rPr lang="en-US" altLang="en-US"/>
              <a:pPr/>
              <a:t>‹#›</a:t>
            </a:fld>
            <a:endParaRPr lang="en-US" altLang="en-US"/>
          </a:p>
        </p:txBody>
      </p:sp>
    </p:spTree>
    <p:extLst>
      <p:ext uri="{BB962C8B-B14F-4D97-AF65-F5344CB8AC3E}">
        <p14:creationId xmlns:p14="http://schemas.microsoft.com/office/powerpoint/2010/main" val="243389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67CC5E6-2C13-BF4A-B930-0854792E05E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3311522-6EA2-C948-998F-23EB133ED8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D8814D9-78B9-D34C-96A8-04AE2EA3B08E}"/>
              </a:ext>
            </a:extLst>
          </p:cNvPr>
          <p:cNvSpPr>
            <a:spLocks noGrp="1" noChangeArrowheads="1"/>
          </p:cNvSpPr>
          <p:nvPr>
            <p:ph type="sldNum" sz="quarter" idx="12"/>
          </p:nvPr>
        </p:nvSpPr>
        <p:spPr>
          <a:ln/>
        </p:spPr>
        <p:txBody>
          <a:bodyPr/>
          <a:lstStyle>
            <a:lvl1pPr>
              <a:defRPr/>
            </a:lvl1pPr>
          </a:lstStyle>
          <a:p>
            <a:fld id="{AA478AA6-D1B7-744D-9E60-5D910DEBA41D}" type="slidenum">
              <a:rPr lang="en-US" altLang="en-US"/>
              <a:pPr/>
              <a:t>‹#›</a:t>
            </a:fld>
            <a:endParaRPr lang="en-US" altLang="en-US"/>
          </a:p>
        </p:txBody>
      </p:sp>
    </p:spTree>
    <p:extLst>
      <p:ext uri="{BB962C8B-B14F-4D97-AF65-F5344CB8AC3E}">
        <p14:creationId xmlns:p14="http://schemas.microsoft.com/office/powerpoint/2010/main" val="1096879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EF9775C-A2C5-C74F-83C5-7B55BBCDC01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5CA9A15-0E8C-3B4C-9617-FDD618E655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8D7496B-08C0-2741-ABF9-609F6C1F6696}"/>
              </a:ext>
            </a:extLst>
          </p:cNvPr>
          <p:cNvSpPr>
            <a:spLocks noGrp="1" noChangeArrowheads="1"/>
          </p:cNvSpPr>
          <p:nvPr>
            <p:ph type="sldNum" sz="quarter" idx="12"/>
          </p:nvPr>
        </p:nvSpPr>
        <p:spPr>
          <a:ln/>
        </p:spPr>
        <p:txBody>
          <a:bodyPr/>
          <a:lstStyle>
            <a:lvl1pPr>
              <a:defRPr/>
            </a:lvl1pPr>
          </a:lstStyle>
          <a:p>
            <a:fld id="{B2F68522-0B6C-6F41-9A24-53D387E216BC}" type="slidenum">
              <a:rPr lang="en-US" altLang="en-US"/>
              <a:pPr/>
              <a:t>‹#›</a:t>
            </a:fld>
            <a:endParaRPr lang="en-US" altLang="en-US"/>
          </a:p>
        </p:txBody>
      </p:sp>
    </p:spTree>
    <p:extLst>
      <p:ext uri="{BB962C8B-B14F-4D97-AF65-F5344CB8AC3E}">
        <p14:creationId xmlns:p14="http://schemas.microsoft.com/office/powerpoint/2010/main" val="3213124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16DC941-5312-E047-B02E-587DD696BDD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22CE0D5-CC83-694A-9318-0C2CD196B8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4B2561D-6D16-8E4A-9B63-21D9B511CE9E}"/>
              </a:ext>
            </a:extLst>
          </p:cNvPr>
          <p:cNvSpPr>
            <a:spLocks noGrp="1" noChangeArrowheads="1"/>
          </p:cNvSpPr>
          <p:nvPr>
            <p:ph type="sldNum" sz="quarter" idx="12"/>
          </p:nvPr>
        </p:nvSpPr>
        <p:spPr>
          <a:ln/>
        </p:spPr>
        <p:txBody>
          <a:bodyPr/>
          <a:lstStyle>
            <a:lvl1pPr>
              <a:defRPr/>
            </a:lvl1pPr>
          </a:lstStyle>
          <a:p>
            <a:fld id="{0A2287DA-1FEA-C44C-B21D-494082596E7C}" type="slidenum">
              <a:rPr lang="en-US" altLang="en-US"/>
              <a:pPr/>
              <a:t>‹#›</a:t>
            </a:fld>
            <a:endParaRPr lang="en-US" altLang="en-US"/>
          </a:p>
        </p:txBody>
      </p:sp>
    </p:spTree>
    <p:extLst>
      <p:ext uri="{BB962C8B-B14F-4D97-AF65-F5344CB8AC3E}">
        <p14:creationId xmlns:p14="http://schemas.microsoft.com/office/powerpoint/2010/main" val="3268945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CFB13EC-A546-C34C-8093-FC2B71ECB59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93446AD-6E0B-FD43-8F30-36E6BE1A93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B3B33016-3FEE-3D49-A8E0-94F50DAF4B74}"/>
              </a:ext>
            </a:extLst>
          </p:cNvPr>
          <p:cNvSpPr>
            <a:spLocks noGrp="1" noChangeArrowheads="1"/>
          </p:cNvSpPr>
          <p:nvPr>
            <p:ph type="sldNum" sz="quarter" idx="12"/>
          </p:nvPr>
        </p:nvSpPr>
        <p:spPr>
          <a:ln/>
        </p:spPr>
        <p:txBody>
          <a:bodyPr/>
          <a:lstStyle>
            <a:lvl1pPr>
              <a:defRPr/>
            </a:lvl1pPr>
          </a:lstStyle>
          <a:p>
            <a:fld id="{B4CD24E5-93AB-894E-A16E-0B7807890F84}" type="slidenum">
              <a:rPr lang="en-US" altLang="en-US"/>
              <a:pPr/>
              <a:t>‹#›</a:t>
            </a:fld>
            <a:endParaRPr lang="en-US" altLang="en-US"/>
          </a:p>
        </p:txBody>
      </p:sp>
    </p:spTree>
    <p:extLst>
      <p:ext uri="{BB962C8B-B14F-4D97-AF65-F5344CB8AC3E}">
        <p14:creationId xmlns:p14="http://schemas.microsoft.com/office/powerpoint/2010/main" val="2880779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1AD365D-EEA1-2C40-AD58-1E95CBC46D9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42DE8C6-479B-FB4A-8618-9ADEE6A72F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9DC1615-22A6-5D4F-BDF4-CCF8A8FBA2E4}"/>
              </a:ext>
            </a:extLst>
          </p:cNvPr>
          <p:cNvSpPr>
            <a:spLocks noGrp="1" noChangeArrowheads="1"/>
          </p:cNvSpPr>
          <p:nvPr>
            <p:ph type="sldNum" sz="quarter" idx="12"/>
          </p:nvPr>
        </p:nvSpPr>
        <p:spPr>
          <a:ln/>
        </p:spPr>
        <p:txBody>
          <a:bodyPr/>
          <a:lstStyle>
            <a:lvl1pPr>
              <a:defRPr/>
            </a:lvl1pPr>
          </a:lstStyle>
          <a:p>
            <a:fld id="{1A31EC5F-6EA7-CF43-922E-C7E0007259AC}" type="slidenum">
              <a:rPr lang="en-US" altLang="en-US"/>
              <a:pPr/>
              <a:t>‹#›</a:t>
            </a:fld>
            <a:endParaRPr lang="en-US" altLang="en-US"/>
          </a:p>
        </p:txBody>
      </p:sp>
    </p:spTree>
    <p:extLst>
      <p:ext uri="{BB962C8B-B14F-4D97-AF65-F5344CB8AC3E}">
        <p14:creationId xmlns:p14="http://schemas.microsoft.com/office/powerpoint/2010/main" val="1911087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5507951-137F-114E-B9F5-01A66906E6F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56CDCE0-6554-F247-9CF0-94C4A46D17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495728B-1F50-C848-9868-C5FDC2B7A81D}"/>
              </a:ext>
            </a:extLst>
          </p:cNvPr>
          <p:cNvSpPr>
            <a:spLocks noGrp="1" noChangeArrowheads="1"/>
          </p:cNvSpPr>
          <p:nvPr>
            <p:ph type="sldNum" sz="quarter" idx="12"/>
          </p:nvPr>
        </p:nvSpPr>
        <p:spPr>
          <a:ln/>
        </p:spPr>
        <p:txBody>
          <a:bodyPr/>
          <a:lstStyle>
            <a:lvl1pPr>
              <a:defRPr/>
            </a:lvl1pPr>
          </a:lstStyle>
          <a:p>
            <a:fld id="{1F1DB6B8-3BFF-924B-9F21-37902E70F14A}" type="slidenum">
              <a:rPr lang="en-US" altLang="en-US"/>
              <a:pPr/>
              <a:t>‹#›</a:t>
            </a:fld>
            <a:endParaRPr lang="en-US" altLang="en-US"/>
          </a:p>
        </p:txBody>
      </p:sp>
    </p:spTree>
    <p:extLst>
      <p:ext uri="{BB962C8B-B14F-4D97-AF65-F5344CB8AC3E}">
        <p14:creationId xmlns:p14="http://schemas.microsoft.com/office/powerpoint/2010/main" val="326992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CDBDA32-E6A6-A84D-B10F-7D2FAD56C110}"/>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CBF7943C-B960-694C-A434-59A95488BAF2}"/>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772521F-6C00-AF44-998A-C24BEB7F2E62}"/>
              </a:ext>
            </a:extLst>
          </p:cNvPr>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Arial" charset="0"/>
                <a:ea typeface="ヒラギノ角ゴ Pro W3" pitchFamily="84" charset="-128"/>
              </a:defRPr>
            </a:lvl1pPr>
          </a:lstStyle>
          <a:p>
            <a:pPr>
              <a:defRPr/>
            </a:pPr>
            <a:endParaRPr lang="en-US"/>
          </a:p>
        </p:txBody>
      </p:sp>
      <p:sp>
        <p:nvSpPr>
          <p:cNvPr id="1029" name="Rectangle 5">
            <a:extLst>
              <a:ext uri="{FF2B5EF4-FFF2-40B4-BE49-F238E27FC236}">
                <a16:creationId xmlns:a16="http://schemas.microsoft.com/office/drawing/2014/main" id="{7DBA6DDC-1729-E549-AB6E-7BE05C413410}"/>
              </a:ext>
            </a:extLst>
          </p:cNvPr>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Arial" charset="0"/>
                <a:ea typeface="ヒラギノ角ゴ Pro W3" pitchFamily="84" charset="-128"/>
              </a:defRPr>
            </a:lvl1pPr>
          </a:lstStyle>
          <a:p>
            <a:pPr>
              <a:defRPr/>
            </a:pPr>
            <a:endParaRPr lang="en-US"/>
          </a:p>
        </p:txBody>
      </p:sp>
      <p:sp>
        <p:nvSpPr>
          <p:cNvPr id="1030" name="Rectangle 6">
            <a:extLst>
              <a:ext uri="{FF2B5EF4-FFF2-40B4-BE49-F238E27FC236}">
                <a16:creationId xmlns:a16="http://schemas.microsoft.com/office/drawing/2014/main" id="{FB5DCA48-F2D6-6E45-BC8D-C38C4B52275C}"/>
              </a:ext>
            </a:extLst>
          </p:cNvPr>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fld id="{16AF05D6-B5BD-C04D-9607-2E7FE4FFBDF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Times New Roman" pitchFamily="84" charset="0"/>
          <a:ea typeface="ヒラギノ角ゴ Pro W3" pitchFamily="84" charset="-128"/>
        </a:defRPr>
      </a:lvl2pPr>
      <a:lvl3pPr algn="l" rtl="0" eaLnBrk="0" fontAlgn="base" hangingPunct="0">
        <a:spcBef>
          <a:spcPct val="0"/>
        </a:spcBef>
        <a:spcAft>
          <a:spcPct val="0"/>
        </a:spcAft>
        <a:defRPr sz="3600" b="1">
          <a:solidFill>
            <a:schemeClr val="tx2"/>
          </a:solidFill>
          <a:latin typeface="Times New Roman" pitchFamily="84" charset="0"/>
          <a:ea typeface="ヒラギノ角ゴ Pro W3" pitchFamily="84" charset="-128"/>
        </a:defRPr>
      </a:lvl3pPr>
      <a:lvl4pPr algn="l" rtl="0" eaLnBrk="0" fontAlgn="base" hangingPunct="0">
        <a:spcBef>
          <a:spcPct val="0"/>
        </a:spcBef>
        <a:spcAft>
          <a:spcPct val="0"/>
        </a:spcAft>
        <a:defRPr sz="3600" b="1">
          <a:solidFill>
            <a:schemeClr val="tx2"/>
          </a:solidFill>
          <a:latin typeface="Times New Roman" pitchFamily="84" charset="0"/>
          <a:ea typeface="ヒラギノ角ゴ Pro W3" pitchFamily="84" charset="-128"/>
        </a:defRPr>
      </a:lvl4pPr>
      <a:lvl5pPr algn="l" rtl="0" eaLnBrk="0" fontAlgn="base" hangingPunct="0">
        <a:spcBef>
          <a:spcPct val="0"/>
        </a:spcBef>
        <a:spcAft>
          <a:spcPct val="0"/>
        </a:spcAft>
        <a:defRPr sz="3600" b="1">
          <a:solidFill>
            <a:schemeClr val="tx2"/>
          </a:solidFill>
          <a:latin typeface="Times New Roman" pitchFamily="84" charset="0"/>
          <a:ea typeface="ヒラギノ角ゴ Pro W3" pitchFamily="84" charset="-128"/>
        </a:defRPr>
      </a:lvl5pPr>
      <a:lvl6pPr marL="457200" algn="l" rtl="0" fontAlgn="base">
        <a:spcBef>
          <a:spcPct val="0"/>
        </a:spcBef>
        <a:spcAft>
          <a:spcPct val="0"/>
        </a:spcAft>
        <a:defRPr sz="3600" b="1">
          <a:solidFill>
            <a:schemeClr val="tx2"/>
          </a:solidFill>
          <a:latin typeface="Times New Roman" pitchFamily="84" charset="0"/>
          <a:ea typeface="ヒラギノ角ゴ Pro W3" pitchFamily="84" charset="-128"/>
        </a:defRPr>
      </a:lvl6pPr>
      <a:lvl7pPr marL="914400" algn="l" rtl="0" fontAlgn="base">
        <a:spcBef>
          <a:spcPct val="0"/>
        </a:spcBef>
        <a:spcAft>
          <a:spcPct val="0"/>
        </a:spcAft>
        <a:defRPr sz="3600" b="1">
          <a:solidFill>
            <a:schemeClr val="tx2"/>
          </a:solidFill>
          <a:latin typeface="Times New Roman" pitchFamily="84" charset="0"/>
          <a:ea typeface="ヒラギノ角ゴ Pro W3" pitchFamily="84" charset="-128"/>
        </a:defRPr>
      </a:lvl7pPr>
      <a:lvl8pPr marL="1371600" algn="l" rtl="0" fontAlgn="base">
        <a:spcBef>
          <a:spcPct val="0"/>
        </a:spcBef>
        <a:spcAft>
          <a:spcPct val="0"/>
        </a:spcAft>
        <a:defRPr sz="3600" b="1">
          <a:solidFill>
            <a:schemeClr val="tx2"/>
          </a:solidFill>
          <a:latin typeface="Times New Roman" pitchFamily="84" charset="0"/>
          <a:ea typeface="ヒラギノ角ゴ Pro W3" pitchFamily="84" charset="-128"/>
        </a:defRPr>
      </a:lvl8pPr>
      <a:lvl9pPr marL="1828800" algn="l" rtl="0" fontAlgn="base">
        <a:spcBef>
          <a:spcPct val="0"/>
        </a:spcBef>
        <a:spcAft>
          <a:spcPct val="0"/>
        </a:spcAft>
        <a:defRPr sz="3600" b="1">
          <a:solidFill>
            <a:schemeClr val="tx2"/>
          </a:solidFill>
          <a:latin typeface="Times New Roman" pitchFamily="84" charset="0"/>
          <a:ea typeface="ヒラギノ角ゴ Pro W3" pitchFamily="84" charset="-128"/>
        </a:defRPr>
      </a:lvl9pPr>
    </p:titleStyle>
    <p:bodyStyle>
      <a:lvl1pPr marL="342900" indent="-342900" algn="l" rtl="0" eaLnBrk="0" fontAlgn="base" hangingPunct="0">
        <a:spcBef>
          <a:spcPct val="20000"/>
        </a:spcBef>
        <a:spcAft>
          <a:spcPct val="0"/>
        </a:spcAft>
        <a:buClr>
          <a:srgbClr val="D1300D"/>
        </a:buClr>
        <a:buFont typeface="Times" pitchFamily="2"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8">
            <a:extLst>
              <a:ext uri="{FF2B5EF4-FFF2-40B4-BE49-F238E27FC236}">
                <a16:creationId xmlns:a16="http://schemas.microsoft.com/office/drawing/2014/main" id="{F328B4AC-510E-A642-A4C5-0B6AFAD7A95B}"/>
              </a:ext>
            </a:extLst>
          </p:cNvPr>
          <p:cNvSpPr txBox="1">
            <a:spLocks noChangeArrowheads="1"/>
          </p:cNvSpPr>
          <p:nvPr/>
        </p:nvSpPr>
        <p:spPr bwMode="auto">
          <a:xfrm>
            <a:off x="39688" y="1917700"/>
            <a:ext cx="82788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eaLnBrk="1" hangingPunct="1"/>
            <a:r>
              <a:rPr lang="en-US" altLang="en-US" sz="4400" b="1">
                <a:solidFill>
                  <a:schemeClr val="bg1"/>
                </a:solidFill>
                <a:latin typeface="Times New Roman" panose="02020603050405020304" pitchFamily="18" charset="0"/>
              </a:rPr>
              <a:t>Bacteria and Archaea</a:t>
            </a:r>
          </a:p>
        </p:txBody>
      </p:sp>
      <p:sp>
        <p:nvSpPr>
          <p:cNvPr id="6147" name="Rectangle 6">
            <a:extLst>
              <a:ext uri="{FF2B5EF4-FFF2-40B4-BE49-F238E27FC236}">
                <a16:creationId xmlns:a16="http://schemas.microsoft.com/office/drawing/2014/main" id="{7283F0C7-65FB-4946-A7A4-B271992D3BBE}"/>
              </a:ext>
            </a:extLst>
          </p:cNvPr>
          <p:cNvSpPr>
            <a:spLocks noChangeArrowheads="1"/>
          </p:cNvSpPr>
          <p:nvPr/>
        </p:nvSpPr>
        <p:spPr bwMode="auto">
          <a:xfrm>
            <a:off x="63500" y="838200"/>
            <a:ext cx="2625725"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4000" b="1">
                <a:solidFill>
                  <a:schemeClr val="bg1"/>
                </a:solidFill>
                <a:latin typeface="Times New Roman" panose="02020603050405020304" pitchFamily="18" charset="0"/>
                <a:cs typeface="Times New Roman" panose="02020603050405020304" pitchFamily="18" charset="0"/>
              </a:rPr>
              <a:t>Chapter 27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61E253D-17FF-5E4C-88A3-8AB92D9985ED}"/>
              </a:ext>
            </a:extLst>
          </p:cNvPr>
          <p:cNvSpPr>
            <a:spLocks noGrp="1" noChangeArrowheads="1"/>
          </p:cNvSpPr>
          <p:nvPr>
            <p:ph type="title"/>
          </p:nvPr>
        </p:nvSpPr>
        <p:spPr>
          <a:xfrm>
            <a:off x="152400" y="25400"/>
            <a:ext cx="2590800" cy="304800"/>
          </a:xfrm>
        </p:spPr>
        <p:txBody>
          <a:bodyPr/>
          <a:lstStyle/>
          <a:p>
            <a:pPr eaLnBrk="1" hangingPunct="1"/>
            <a:r>
              <a:rPr lang="en-US" altLang="en-US" sz="1200" b="0">
                <a:latin typeface="Arial" panose="020B0604020202020204" pitchFamily="34" charset="0"/>
              </a:rPr>
              <a:t>Figure 27.4</a:t>
            </a:r>
          </a:p>
        </p:txBody>
      </p:sp>
      <p:pic>
        <p:nvPicPr>
          <p:cNvPr id="22531" name="Picture 15" descr="27_04BacterialCapsule-U">
            <a:extLst>
              <a:ext uri="{FF2B5EF4-FFF2-40B4-BE49-F238E27FC236}">
                <a16:creationId xmlns:a16="http://schemas.microsoft.com/office/drawing/2014/main" id="{3EF9959E-9D18-2A43-A4A1-A439EDCE0A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475" y="1352550"/>
            <a:ext cx="6621463" cy="41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5">
            <a:extLst>
              <a:ext uri="{FF2B5EF4-FFF2-40B4-BE49-F238E27FC236}">
                <a16:creationId xmlns:a16="http://schemas.microsoft.com/office/drawing/2014/main" id="{C3CBFB2D-6F12-2741-BED6-9D94E29C7279}"/>
              </a:ext>
            </a:extLst>
          </p:cNvPr>
          <p:cNvSpPr txBox="1">
            <a:spLocks noChangeArrowheads="1"/>
          </p:cNvSpPr>
          <p:nvPr/>
        </p:nvSpPr>
        <p:spPr bwMode="auto">
          <a:xfrm>
            <a:off x="1465263" y="1719263"/>
            <a:ext cx="99695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nSpc>
                <a:spcPct val="90000"/>
              </a:lnSpc>
            </a:pPr>
            <a:r>
              <a:rPr lang="en-US" altLang="en-US" sz="1800" b="1"/>
              <a:t>Bacterial</a:t>
            </a:r>
          </a:p>
          <a:p>
            <a:pPr>
              <a:lnSpc>
                <a:spcPct val="90000"/>
              </a:lnSpc>
            </a:pPr>
            <a:r>
              <a:rPr lang="en-US" altLang="en-US" sz="1800" b="1"/>
              <a:t>cell wall</a:t>
            </a:r>
          </a:p>
        </p:txBody>
      </p:sp>
      <p:sp>
        <p:nvSpPr>
          <p:cNvPr id="22533" name="Text Box 6">
            <a:extLst>
              <a:ext uri="{FF2B5EF4-FFF2-40B4-BE49-F238E27FC236}">
                <a16:creationId xmlns:a16="http://schemas.microsoft.com/office/drawing/2014/main" id="{75EAD63E-8071-4A4D-B155-E7B50FEC97CF}"/>
              </a:ext>
            </a:extLst>
          </p:cNvPr>
          <p:cNvSpPr txBox="1">
            <a:spLocks noChangeArrowheads="1"/>
          </p:cNvSpPr>
          <p:nvPr/>
        </p:nvSpPr>
        <p:spPr bwMode="auto">
          <a:xfrm>
            <a:off x="6224588" y="1512888"/>
            <a:ext cx="99695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nSpc>
                <a:spcPct val="90000"/>
              </a:lnSpc>
            </a:pPr>
            <a:r>
              <a:rPr lang="en-US" altLang="en-US" sz="1800" b="1"/>
              <a:t>Bacterial</a:t>
            </a:r>
          </a:p>
          <a:p>
            <a:pPr>
              <a:lnSpc>
                <a:spcPct val="90000"/>
              </a:lnSpc>
            </a:pPr>
            <a:r>
              <a:rPr lang="en-US" altLang="en-US" sz="1800" b="1"/>
              <a:t>capsule</a:t>
            </a:r>
          </a:p>
        </p:txBody>
      </p:sp>
      <p:sp>
        <p:nvSpPr>
          <p:cNvPr id="22534" name="Text Box 7">
            <a:extLst>
              <a:ext uri="{FF2B5EF4-FFF2-40B4-BE49-F238E27FC236}">
                <a16:creationId xmlns:a16="http://schemas.microsoft.com/office/drawing/2014/main" id="{FD959957-18AF-AF41-B5C1-1AA830AF0206}"/>
              </a:ext>
            </a:extLst>
          </p:cNvPr>
          <p:cNvSpPr txBox="1">
            <a:spLocks noChangeArrowheads="1"/>
          </p:cNvSpPr>
          <p:nvPr/>
        </p:nvSpPr>
        <p:spPr bwMode="auto">
          <a:xfrm>
            <a:off x="6453188" y="3405188"/>
            <a:ext cx="69691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nSpc>
                <a:spcPct val="90000"/>
              </a:lnSpc>
            </a:pPr>
            <a:r>
              <a:rPr lang="en-US" altLang="en-US" sz="1800" b="1"/>
              <a:t>Tonsil</a:t>
            </a:r>
          </a:p>
          <a:p>
            <a:pPr>
              <a:lnSpc>
                <a:spcPct val="90000"/>
              </a:lnSpc>
            </a:pPr>
            <a:r>
              <a:rPr lang="en-US" altLang="en-US" sz="1800" b="1"/>
              <a:t>cell</a:t>
            </a:r>
          </a:p>
        </p:txBody>
      </p:sp>
      <p:sp>
        <p:nvSpPr>
          <p:cNvPr id="22535" name="Text Box 8">
            <a:extLst>
              <a:ext uri="{FF2B5EF4-FFF2-40B4-BE49-F238E27FC236}">
                <a16:creationId xmlns:a16="http://schemas.microsoft.com/office/drawing/2014/main" id="{D2792964-5759-704F-9088-948F802D4EDB}"/>
              </a:ext>
            </a:extLst>
          </p:cNvPr>
          <p:cNvSpPr txBox="1">
            <a:spLocks noChangeArrowheads="1"/>
          </p:cNvSpPr>
          <p:nvPr/>
        </p:nvSpPr>
        <p:spPr bwMode="auto">
          <a:xfrm>
            <a:off x="1919288" y="4981575"/>
            <a:ext cx="8048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nSpc>
                <a:spcPct val="90000"/>
              </a:lnSpc>
            </a:pPr>
            <a:r>
              <a:rPr lang="en-US" altLang="en-US" sz="1800" b="1"/>
              <a:t>200 nm</a:t>
            </a:r>
          </a:p>
        </p:txBody>
      </p:sp>
      <p:sp>
        <p:nvSpPr>
          <p:cNvPr id="22536" name="Line 9">
            <a:extLst>
              <a:ext uri="{FF2B5EF4-FFF2-40B4-BE49-F238E27FC236}">
                <a16:creationId xmlns:a16="http://schemas.microsoft.com/office/drawing/2014/main" id="{DF02909D-532C-1241-987E-FBA936151CAC}"/>
              </a:ext>
            </a:extLst>
          </p:cNvPr>
          <p:cNvSpPr>
            <a:spLocks noChangeShapeType="1"/>
          </p:cNvSpPr>
          <p:nvPr/>
        </p:nvSpPr>
        <p:spPr bwMode="auto">
          <a:xfrm>
            <a:off x="1884363" y="4846638"/>
            <a:ext cx="0" cy="1476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7" name="Line 10">
            <a:extLst>
              <a:ext uri="{FF2B5EF4-FFF2-40B4-BE49-F238E27FC236}">
                <a16:creationId xmlns:a16="http://schemas.microsoft.com/office/drawing/2014/main" id="{E6C9DA07-4EB4-A34F-8856-A25CF6C23D50}"/>
              </a:ext>
            </a:extLst>
          </p:cNvPr>
          <p:cNvSpPr>
            <a:spLocks noChangeShapeType="1"/>
          </p:cNvSpPr>
          <p:nvPr/>
        </p:nvSpPr>
        <p:spPr bwMode="auto">
          <a:xfrm>
            <a:off x="2747963" y="4846638"/>
            <a:ext cx="0" cy="1476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8" name="Line 11">
            <a:extLst>
              <a:ext uri="{FF2B5EF4-FFF2-40B4-BE49-F238E27FC236}">
                <a16:creationId xmlns:a16="http://schemas.microsoft.com/office/drawing/2014/main" id="{12715C2B-AE42-954A-BC33-DB16261B544D}"/>
              </a:ext>
            </a:extLst>
          </p:cNvPr>
          <p:cNvSpPr>
            <a:spLocks noChangeShapeType="1"/>
          </p:cNvSpPr>
          <p:nvPr/>
        </p:nvSpPr>
        <p:spPr bwMode="auto">
          <a:xfrm>
            <a:off x="1879600" y="4922838"/>
            <a:ext cx="863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9" name="Line 12">
            <a:extLst>
              <a:ext uri="{FF2B5EF4-FFF2-40B4-BE49-F238E27FC236}">
                <a16:creationId xmlns:a16="http://schemas.microsoft.com/office/drawing/2014/main" id="{6BF9A39F-FF18-224A-BA0E-BF0E46207618}"/>
              </a:ext>
            </a:extLst>
          </p:cNvPr>
          <p:cNvSpPr>
            <a:spLocks noChangeShapeType="1"/>
          </p:cNvSpPr>
          <p:nvPr/>
        </p:nvSpPr>
        <p:spPr bwMode="auto">
          <a:xfrm>
            <a:off x="1828800" y="2227263"/>
            <a:ext cx="754063" cy="5286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0" name="Line 13">
            <a:extLst>
              <a:ext uri="{FF2B5EF4-FFF2-40B4-BE49-F238E27FC236}">
                <a16:creationId xmlns:a16="http://schemas.microsoft.com/office/drawing/2014/main" id="{93D67892-0251-2E48-895D-587442247BC9}"/>
              </a:ext>
            </a:extLst>
          </p:cNvPr>
          <p:cNvSpPr>
            <a:spLocks noChangeShapeType="1"/>
          </p:cNvSpPr>
          <p:nvPr/>
        </p:nvSpPr>
        <p:spPr bwMode="auto">
          <a:xfrm flipV="1">
            <a:off x="5697538" y="1900238"/>
            <a:ext cx="466725" cy="431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1" name="Line 14">
            <a:extLst>
              <a:ext uri="{FF2B5EF4-FFF2-40B4-BE49-F238E27FC236}">
                <a16:creationId xmlns:a16="http://schemas.microsoft.com/office/drawing/2014/main" id="{D37F82F3-B85D-DE42-8E10-FFD32698F295}"/>
              </a:ext>
            </a:extLst>
          </p:cNvPr>
          <p:cNvSpPr>
            <a:spLocks noChangeShapeType="1"/>
          </p:cNvSpPr>
          <p:nvPr/>
        </p:nvSpPr>
        <p:spPr bwMode="auto">
          <a:xfrm flipV="1">
            <a:off x="6146800" y="3924300"/>
            <a:ext cx="469900" cy="6762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B7F5262E-C341-2A4D-9B54-E058E58364A3}"/>
              </a:ext>
            </a:extLst>
          </p:cNvPr>
          <p:cNvSpPr>
            <a:spLocks noGrp="1" noChangeArrowheads="1"/>
          </p:cNvSpPr>
          <p:nvPr>
            <p:ph type="body" idx="1"/>
          </p:nvPr>
        </p:nvSpPr>
        <p:spPr>
          <a:xfrm>
            <a:off x="533400" y="1365250"/>
            <a:ext cx="8305800" cy="2901950"/>
          </a:xfrm>
        </p:spPr>
        <p:txBody>
          <a:bodyPr/>
          <a:lstStyle/>
          <a:p>
            <a:pPr eaLnBrk="1" hangingPunct="1"/>
            <a:r>
              <a:rPr lang="en-US" altLang="en-US" sz="2800" dirty="0"/>
              <a:t>Some prokaryotes have </a:t>
            </a:r>
            <a:r>
              <a:rPr lang="en-US" altLang="en-US" sz="2800" b="1" dirty="0"/>
              <a:t>fimbriae</a:t>
            </a:r>
            <a:r>
              <a:rPr lang="en-US" altLang="en-US" sz="2800" dirty="0"/>
              <a:t>, which allow them to stick to their substrate or other individuals in a colony</a:t>
            </a:r>
          </a:p>
          <a:p>
            <a:pPr eaLnBrk="1" hangingPunct="1"/>
            <a:r>
              <a:rPr lang="en-US" altLang="en-US" sz="2800" b="1" dirty="0">
                <a:solidFill>
                  <a:srgbClr val="FF0000"/>
                </a:solidFill>
              </a:rPr>
              <a:t>Pili</a:t>
            </a:r>
            <a:r>
              <a:rPr lang="en-US" altLang="en-US" sz="2800" b="1" dirty="0"/>
              <a:t> </a:t>
            </a:r>
            <a:r>
              <a:rPr lang="en-US" altLang="en-US" sz="2800" dirty="0"/>
              <a:t>(or sex pili) are longer than fimbriae and allow prokaryotes to exchange DNA</a:t>
            </a:r>
          </a:p>
        </p:txBody>
      </p:sp>
      <p:grpSp>
        <p:nvGrpSpPr>
          <p:cNvPr id="23555" name="Group 3">
            <a:extLst>
              <a:ext uri="{FF2B5EF4-FFF2-40B4-BE49-F238E27FC236}">
                <a16:creationId xmlns:a16="http://schemas.microsoft.com/office/drawing/2014/main" id="{47B64B9A-FC8C-AC47-A58D-B079F12DFDB1}"/>
              </a:ext>
            </a:extLst>
          </p:cNvPr>
          <p:cNvGrpSpPr>
            <a:grpSpLocks/>
          </p:cNvGrpSpPr>
          <p:nvPr/>
        </p:nvGrpSpPr>
        <p:grpSpPr bwMode="auto">
          <a:xfrm>
            <a:off x="0" y="6553200"/>
            <a:ext cx="9144000" cy="304800"/>
            <a:chOff x="0" y="4128"/>
            <a:chExt cx="5760" cy="192"/>
          </a:xfrm>
        </p:grpSpPr>
        <p:sp>
          <p:nvSpPr>
            <p:cNvPr id="23557" name="Rectangle 4">
              <a:extLst>
                <a:ext uri="{FF2B5EF4-FFF2-40B4-BE49-F238E27FC236}">
                  <a16:creationId xmlns:a16="http://schemas.microsoft.com/office/drawing/2014/main" id="{4DEB494D-8378-5F4C-9592-F162547610FC}"/>
                </a:ext>
              </a:extLst>
            </p:cNvPr>
            <p:cNvSpPr>
              <a:spLocks noChangeArrowheads="1"/>
            </p:cNvSpPr>
            <p:nvPr/>
          </p:nvSpPr>
          <p:spPr bwMode="auto">
            <a:xfrm>
              <a:off x="0" y="4128"/>
              <a:ext cx="5760" cy="192"/>
            </a:xfrm>
            <a:prstGeom prst="rect">
              <a:avLst/>
            </a:prstGeom>
            <a:solidFill>
              <a:srgbClr val="FFBA26"/>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
          <p:nvSpPr>
            <p:cNvPr id="23558" name="Date Placeholder 3">
              <a:extLst>
                <a:ext uri="{FF2B5EF4-FFF2-40B4-BE49-F238E27FC236}">
                  <a16:creationId xmlns:a16="http://schemas.microsoft.com/office/drawing/2014/main" id="{3430DAFA-E8FB-2542-AA2F-C074FACACC42}"/>
                </a:ext>
              </a:extLst>
            </p:cNvPr>
            <p:cNvSpPr>
              <a:spLocks/>
            </p:cNvSpPr>
            <p:nvPr/>
          </p:nvSpPr>
          <p:spPr bwMode="auto">
            <a:xfrm>
              <a:off x="96" y="4160"/>
              <a:ext cx="14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 2011 Pearson Education, Inc.</a:t>
              </a:r>
            </a:p>
          </p:txBody>
        </p:sp>
      </p:grpSp>
      <p:sp>
        <p:nvSpPr>
          <p:cNvPr id="23556" name="Rectangle 6">
            <a:extLst>
              <a:ext uri="{FF2B5EF4-FFF2-40B4-BE49-F238E27FC236}">
                <a16:creationId xmlns:a16="http://schemas.microsoft.com/office/drawing/2014/main" id="{373BB149-FB97-AC45-B250-51FBAEC54880}"/>
              </a:ext>
            </a:extLst>
          </p:cNvPr>
          <p:cNvSpPr>
            <a:spLocks noChangeArrowheads="1"/>
          </p:cNvSpPr>
          <p:nvPr/>
        </p:nvSpPr>
        <p:spPr bwMode="auto">
          <a:xfrm>
            <a:off x="0" y="0"/>
            <a:ext cx="9144000" cy="304800"/>
          </a:xfrm>
          <a:prstGeom prst="rect">
            <a:avLst/>
          </a:prstGeom>
          <a:solidFill>
            <a:srgbClr val="00478B"/>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7694FF85-054D-0440-BD12-56454C19AB82}"/>
              </a:ext>
            </a:extLst>
          </p:cNvPr>
          <p:cNvSpPr>
            <a:spLocks noGrp="1" noChangeArrowheads="1"/>
          </p:cNvSpPr>
          <p:nvPr>
            <p:ph type="title"/>
          </p:nvPr>
        </p:nvSpPr>
        <p:spPr>
          <a:xfrm>
            <a:off x="152400" y="25400"/>
            <a:ext cx="2590800" cy="304800"/>
          </a:xfrm>
        </p:spPr>
        <p:txBody>
          <a:bodyPr/>
          <a:lstStyle/>
          <a:p>
            <a:pPr eaLnBrk="1" hangingPunct="1"/>
            <a:r>
              <a:rPr lang="en-US" altLang="en-US" sz="1200" b="0">
                <a:latin typeface="Arial" panose="020B0604020202020204" pitchFamily="34" charset="0"/>
              </a:rPr>
              <a:t>Figure 27.5</a:t>
            </a:r>
          </a:p>
        </p:txBody>
      </p:sp>
      <p:pic>
        <p:nvPicPr>
          <p:cNvPr id="24579" name="Picture 14" descr="27_05ProkaryoticFimbriae-U">
            <a:extLst>
              <a:ext uri="{FF2B5EF4-FFF2-40B4-BE49-F238E27FC236}">
                <a16:creationId xmlns:a16="http://schemas.microsoft.com/office/drawing/2014/main" id="{A2A14679-EBF1-8F47-A80F-CADC41451B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363" y="1328738"/>
            <a:ext cx="6645275"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Line 8">
            <a:extLst>
              <a:ext uri="{FF2B5EF4-FFF2-40B4-BE49-F238E27FC236}">
                <a16:creationId xmlns:a16="http://schemas.microsoft.com/office/drawing/2014/main" id="{6B947605-1D46-DA48-B2EF-A01E34D77984}"/>
              </a:ext>
            </a:extLst>
          </p:cNvPr>
          <p:cNvSpPr>
            <a:spLocks noChangeShapeType="1"/>
          </p:cNvSpPr>
          <p:nvPr/>
        </p:nvSpPr>
        <p:spPr bwMode="auto">
          <a:xfrm>
            <a:off x="2379663" y="2138363"/>
            <a:ext cx="846137"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1" name="Line 9">
            <a:extLst>
              <a:ext uri="{FF2B5EF4-FFF2-40B4-BE49-F238E27FC236}">
                <a16:creationId xmlns:a16="http://schemas.microsoft.com/office/drawing/2014/main" id="{7F6C9CD1-3F72-6449-BF94-E0544A9C9C65}"/>
              </a:ext>
            </a:extLst>
          </p:cNvPr>
          <p:cNvSpPr>
            <a:spLocks noChangeShapeType="1"/>
          </p:cNvSpPr>
          <p:nvPr/>
        </p:nvSpPr>
        <p:spPr bwMode="auto">
          <a:xfrm>
            <a:off x="2382838" y="2133600"/>
            <a:ext cx="560387" cy="677863"/>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2" name="Text Box 5">
            <a:extLst>
              <a:ext uri="{FF2B5EF4-FFF2-40B4-BE49-F238E27FC236}">
                <a16:creationId xmlns:a16="http://schemas.microsoft.com/office/drawing/2014/main" id="{36715CF4-B4FA-E147-A929-FF829CC68961}"/>
              </a:ext>
            </a:extLst>
          </p:cNvPr>
          <p:cNvSpPr txBox="1">
            <a:spLocks noChangeArrowheads="1"/>
          </p:cNvSpPr>
          <p:nvPr/>
        </p:nvSpPr>
        <p:spPr bwMode="auto">
          <a:xfrm>
            <a:off x="1366838" y="1963738"/>
            <a:ext cx="1004887"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800" b="1">
                <a:solidFill>
                  <a:schemeClr val="bg1"/>
                </a:solidFill>
              </a:rPr>
              <a:t>Fimbriae</a:t>
            </a:r>
          </a:p>
        </p:txBody>
      </p:sp>
      <p:sp>
        <p:nvSpPr>
          <p:cNvPr id="24583" name="Line 6">
            <a:extLst>
              <a:ext uri="{FF2B5EF4-FFF2-40B4-BE49-F238E27FC236}">
                <a16:creationId xmlns:a16="http://schemas.microsoft.com/office/drawing/2014/main" id="{20FC336F-06D9-6444-80F3-3775B182F4E0}"/>
              </a:ext>
            </a:extLst>
          </p:cNvPr>
          <p:cNvSpPr>
            <a:spLocks noChangeShapeType="1"/>
          </p:cNvSpPr>
          <p:nvPr/>
        </p:nvSpPr>
        <p:spPr bwMode="auto">
          <a:xfrm>
            <a:off x="2381250" y="2138363"/>
            <a:ext cx="8461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4" name="Line 7">
            <a:extLst>
              <a:ext uri="{FF2B5EF4-FFF2-40B4-BE49-F238E27FC236}">
                <a16:creationId xmlns:a16="http://schemas.microsoft.com/office/drawing/2014/main" id="{866D9D10-EC53-6F4F-81FA-641133614AFD}"/>
              </a:ext>
            </a:extLst>
          </p:cNvPr>
          <p:cNvSpPr>
            <a:spLocks noChangeShapeType="1"/>
          </p:cNvSpPr>
          <p:nvPr/>
        </p:nvSpPr>
        <p:spPr bwMode="auto">
          <a:xfrm>
            <a:off x="2384425" y="2133600"/>
            <a:ext cx="560388" cy="6778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5" name="Text Box 10">
            <a:extLst>
              <a:ext uri="{FF2B5EF4-FFF2-40B4-BE49-F238E27FC236}">
                <a16:creationId xmlns:a16="http://schemas.microsoft.com/office/drawing/2014/main" id="{20BCBAB1-F246-404C-AE47-78105087A452}"/>
              </a:ext>
            </a:extLst>
          </p:cNvPr>
          <p:cNvSpPr txBox="1">
            <a:spLocks noChangeArrowheads="1"/>
          </p:cNvSpPr>
          <p:nvPr/>
        </p:nvSpPr>
        <p:spPr bwMode="auto">
          <a:xfrm>
            <a:off x="7072313" y="4941888"/>
            <a:ext cx="582612"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800" b="1">
                <a:solidFill>
                  <a:schemeClr val="bg1"/>
                </a:solidFill>
              </a:rPr>
              <a:t>1 </a:t>
            </a:r>
            <a:r>
              <a:rPr lang="en-US" altLang="en-US" sz="1800" b="1">
                <a:solidFill>
                  <a:schemeClr val="bg1"/>
                </a:solidFill>
                <a:sym typeface="Symbol" pitchFamily="2" charset="2"/>
              </a:rPr>
              <a:t></a:t>
            </a:r>
            <a:r>
              <a:rPr lang="en-US" altLang="en-US" sz="1800" b="1">
                <a:solidFill>
                  <a:schemeClr val="bg1"/>
                </a:solidFill>
              </a:rPr>
              <a:t>m</a:t>
            </a:r>
          </a:p>
        </p:txBody>
      </p:sp>
      <p:sp>
        <p:nvSpPr>
          <p:cNvPr id="24586" name="Line 11">
            <a:extLst>
              <a:ext uri="{FF2B5EF4-FFF2-40B4-BE49-F238E27FC236}">
                <a16:creationId xmlns:a16="http://schemas.microsoft.com/office/drawing/2014/main" id="{C9B53E2F-0D88-5940-864B-C1EEA509AAE8}"/>
              </a:ext>
            </a:extLst>
          </p:cNvPr>
          <p:cNvSpPr>
            <a:spLocks noChangeShapeType="1"/>
          </p:cNvSpPr>
          <p:nvPr/>
        </p:nvSpPr>
        <p:spPr bwMode="auto">
          <a:xfrm>
            <a:off x="6992938" y="4838700"/>
            <a:ext cx="0" cy="147638"/>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7" name="Line 12">
            <a:extLst>
              <a:ext uri="{FF2B5EF4-FFF2-40B4-BE49-F238E27FC236}">
                <a16:creationId xmlns:a16="http://schemas.microsoft.com/office/drawing/2014/main" id="{C4602783-90D1-6D4D-9004-BDC0F04DB56E}"/>
              </a:ext>
            </a:extLst>
          </p:cNvPr>
          <p:cNvSpPr>
            <a:spLocks noChangeShapeType="1"/>
          </p:cNvSpPr>
          <p:nvPr/>
        </p:nvSpPr>
        <p:spPr bwMode="auto">
          <a:xfrm>
            <a:off x="7686675" y="4838700"/>
            <a:ext cx="0" cy="147638"/>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8" name="Line 13">
            <a:extLst>
              <a:ext uri="{FF2B5EF4-FFF2-40B4-BE49-F238E27FC236}">
                <a16:creationId xmlns:a16="http://schemas.microsoft.com/office/drawing/2014/main" id="{6779B0D4-2C06-D646-92B9-644FD6835D0C}"/>
              </a:ext>
            </a:extLst>
          </p:cNvPr>
          <p:cNvSpPr>
            <a:spLocks noChangeShapeType="1"/>
          </p:cNvSpPr>
          <p:nvPr/>
        </p:nvSpPr>
        <p:spPr bwMode="auto">
          <a:xfrm>
            <a:off x="6992938" y="4911725"/>
            <a:ext cx="690562"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CDEB9EE6-5901-9F4B-ADD2-89C6F05A76B5}"/>
              </a:ext>
            </a:extLst>
          </p:cNvPr>
          <p:cNvSpPr>
            <a:spLocks noGrp="1" noChangeArrowheads="1"/>
          </p:cNvSpPr>
          <p:nvPr>
            <p:ph type="title"/>
          </p:nvPr>
        </p:nvSpPr>
        <p:spPr>
          <a:xfrm>
            <a:off x="141288" y="525463"/>
            <a:ext cx="8534400" cy="503237"/>
          </a:xfrm>
        </p:spPr>
        <p:txBody>
          <a:bodyPr/>
          <a:lstStyle/>
          <a:p>
            <a:pPr eaLnBrk="1" hangingPunct="1"/>
            <a:r>
              <a:rPr lang="en-US" altLang="en-US"/>
              <a:t>Motility</a:t>
            </a:r>
            <a:endParaRPr lang="en-US" altLang="en-US">
              <a:solidFill>
                <a:schemeClr val="tx1"/>
              </a:solidFill>
            </a:endParaRPr>
          </a:p>
        </p:txBody>
      </p:sp>
      <p:sp>
        <p:nvSpPr>
          <p:cNvPr id="25603" name="Rectangle 3">
            <a:extLst>
              <a:ext uri="{FF2B5EF4-FFF2-40B4-BE49-F238E27FC236}">
                <a16:creationId xmlns:a16="http://schemas.microsoft.com/office/drawing/2014/main" id="{163B3FE4-8C4B-FC49-A3D7-B7BB37498B21}"/>
              </a:ext>
            </a:extLst>
          </p:cNvPr>
          <p:cNvSpPr>
            <a:spLocks noGrp="1" noChangeArrowheads="1"/>
          </p:cNvSpPr>
          <p:nvPr>
            <p:ph type="body" idx="1"/>
          </p:nvPr>
        </p:nvSpPr>
        <p:spPr>
          <a:xfrm>
            <a:off x="533400" y="1373188"/>
            <a:ext cx="8305800" cy="2513012"/>
          </a:xfrm>
        </p:spPr>
        <p:txBody>
          <a:bodyPr/>
          <a:lstStyle/>
          <a:p>
            <a:pPr marL="350838" indent="-350838" eaLnBrk="1" hangingPunct="1"/>
            <a:r>
              <a:rPr lang="en-US" altLang="en-US" sz="2800" dirty="0"/>
              <a:t>In a heterogeneous environment, many bacteria exhibit </a:t>
            </a:r>
            <a:r>
              <a:rPr lang="en-US" altLang="en-US" sz="2800" b="1" dirty="0"/>
              <a:t>taxis</a:t>
            </a:r>
            <a:r>
              <a:rPr lang="en-US" altLang="en-US" sz="2800" dirty="0"/>
              <a:t>, the ability to move toward or away from a stimulus</a:t>
            </a:r>
          </a:p>
          <a:p>
            <a:pPr marL="350838" indent="-350838" eaLnBrk="1" hangingPunct="1"/>
            <a:r>
              <a:rPr lang="en-US" altLang="en-US" sz="2800" dirty="0"/>
              <a:t>Chemotaxis is the movement toward or away from a chemical stimulus</a:t>
            </a:r>
          </a:p>
        </p:txBody>
      </p:sp>
      <p:grpSp>
        <p:nvGrpSpPr>
          <p:cNvPr id="25604" name="Group 6">
            <a:extLst>
              <a:ext uri="{FF2B5EF4-FFF2-40B4-BE49-F238E27FC236}">
                <a16:creationId xmlns:a16="http://schemas.microsoft.com/office/drawing/2014/main" id="{75F0BFED-79CB-734F-AC2E-4C28CE007B37}"/>
              </a:ext>
            </a:extLst>
          </p:cNvPr>
          <p:cNvGrpSpPr>
            <a:grpSpLocks/>
          </p:cNvGrpSpPr>
          <p:nvPr/>
        </p:nvGrpSpPr>
        <p:grpSpPr bwMode="auto">
          <a:xfrm>
            <a:off x="0" y="6553200"/>
            <a:ext cx="9144000" cy="304800"/>
            <a:chOff x="0" y="4128"/>
            <a:chExt cx="5760" cy="192"/>
          </a:xfrm>
        </p:grpSpPr>
        <p:sp>
          <p:nvSpPr>
            <p:cNvPr id="25606" name="Rectangle 7">
              <a:extLst>
                <a:ext uri="{FF2B5EF4-FFF2-40B4-BE49-F238E27FC236}">
                  <a16:creationId xmlns:a16="http://schemas.microsoft.com/office/drawing/2014/main" id="{48B7284C-8C01-A74E-8FBD-671F18DD909E}"/>
                </a:ext>
              </a:extLst>
            </p:cNvPr>
            <p:cNvSpPr>
              <a:spLocks noChangeArrowheads="1"/>
            </p:cNvSpPr>
            <p:nvPr/>
          </p:nvSpPr>
          <p:spPr bwMode="auto">
            <a:xfrm>
              <a:off x="0" y="4128"/>
              <a:ext cx="5760" cy="192"/>
            </a:xfrm>
            <a:prstGeom prst="rect">
              <a:avLst/>
            </a:prstGeom>
            <a:solidFill>
              <a:srgbClr val="FFBA26"/>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
          <p:nvSpPr>
            <p:cNvPr id="25607" name="Date Placeholder 3">
              <a:extLst>
                <a:ext uri="{FF2B5EF4-FFF2-40B4-BE49-F238E27FC236}">
                  <a16:creationId xmlns:a16="http://schemas.microsoft.com/office/drawing/2014/main" id="{AD3EE7BE-E955-AA49-9A77-764475ABAB88}"/>
                </a:ext>
              </a:extLst>
            </p:cNvPr>
            <p:cNvSpPr>
              <a:spLocks/>
            </p:cNvSpPr>
            <p:nvPr/>
          </p:nvSpPr>
          <p:spPr bwMode="auto">
            <a:xfrm>
              <a:off x="96" y="4160"/>
              <a:ext cx="14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 2011 Pearson Education, Inc.</a:t>
              </a:r>
            </a:p>
          </p:txBody>
        </p:sp>
      </p:grpSp>
      <p:sp>
        <p:nvSpPr>
          <p:cNvPr id="25605" name="Rectangle 9">
            <a:extLst>
              <a:ext uri="{FF2B5EF4-FFF2-40B4-BE49-F238E27FC236}">
                <a16:creationId xmlns:a16="http://schemas.microsoft.com/office/drawing/2014/main" id="{621668D1-E4B7-5243-83FD-5FFF761CFCBE}"/>
              </a:ext>
            </a:extLst>
          </p:cNvPr>
          <p:cNvSpPr>
            <a:spLocks noChangeArrowheads="1"/>
          </p:cNvSpPr>
          <p:nvPr/>
        </p:nvSpPr>
        <p:spPr bwMode="auto">
          <a:xfrm>
            <a:off x="0" y="0"/>
            <a:ext cx="9144000" cy="304800"/>
          </a:xfrm>
          <a:prstGeom prst="rect">
            <a:avLst/>
          </a:prstGeom>
          <a:solidFill>
            <a:srgbClr val="00478B"/>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id="{8A8EDC4B-CFB5-E74C-9AD2-2334504B35FE}"/>
              </a:ext>
            </a:extLst>
          </p:cNvPr>
          <p:cNvSpPr>
            <a:spLocks noGrp="1" noChangeArrowheads="1"/>
          </p:cNvSpPr>
          <p:nvPr>
            <p:ph type="body" idx="1"/>
          </p:nvPr>
        </p:nvSpPr>
        <p:spPr>
          <a:xfrm>
            <a:off x="533400" y="1373188"/>
            <a:ext cx="8305800" cy="2817812"/>
          </a:xfrm>
        </p:spPr>
        <p:txBody>
          <a:bodyPr/>
          <a:lstStyle/>
          <a:p>
            <a:pPr marL="350838" indent="-350838" eaLnBrk="1" hangingPunct="1"/>
            <a:r>
              <a:rPr lang="en-US" altLang="en-US" sz="2800" dirty="0"/>
              <a:t>Most motile bacteria propel themselves by </a:t>
            </a:r>
            <a:r>
              <a:rPr lang="en-US" altLang="en-US" sz="2800" dirty="0">
                <a:solidFill>
                  <a:srgbClr val="FF0000"/>
                </a:solidFill>
              </a:rPr>
              <a:t>flagella</a:t>
            </a:r>
            <a:r>
              <a:rPr lang="en-US" altLang="en-US" sz="2800" dirty="0"/>
              <a:t> scattered about the surface or concentrated at one or both ends</a:t>
            </a:r>
          </a:p>
          <a:p>
            <a:pPr marL="350838" indent="-350838" eaLnBrk="1" hangingPunct="1"/>
            <a:r>
              <a:rPr lang="en-US" altLang="en-US" sz="2800" dirty="0"/>
              <a:t>Flagella of bacteria, archaea, and eukaryotes are composed of different proteins and likely evolved independently</a:t>
            </a:r>
          </a:p>
        </p:txBody>
      </p:sp>
      <p:grpSp>
        <p:nvGrpSpPr>
          <p:cNvPr id="26627" name="Group 4">
            <a:extLst>
              <a:ext uri="{FF2B5EF4-FFF2-40B4-BE49-F238E27FC236}">
                <a16:creationId xmlns:a16="http://schemas.microsoft.com/office/drawing/2014/main" id="{C4F661CC-1237-CA46-A704-A578E3304D70}"/>
              </a:ext>
            </a:extLst>
          </p:cNvPr>
          <p:cNvGrpSpPr>
            <a:grpSpLocks/>
          </p:cNvGrpSpPr>
          <p:nvPr/>
        </p:nvGrpSpPr>
        <p:grpSpPr bwMode="auto">
          <a:xfrm>
            <a:off x="0" y="6553200"/>
            <a:ext cx="9144000" cy="304800"/>
            <a:chOff x="0" y="4128"/>
            <a:chExt cx="5760" cy="192"/>
          </a:xfrm>
        </p:grpSpPr>
        <p:sp>
          <p:nvSpPr>
            <p:cNvPr id="26629" name="Rectangle 5">
              <a:extLst>
                <a:ext uri="{FF2B5EF4-FFF2-40B4-BE49-F238E27FC236}">
                  <a16:creationId xmlns:a16="http://schemas.microsoft.com/office/drawing/2014/main" id="{718ABCE3-307B-D74C-837A-163607DC0C36}"/>
                </a:ext>
              </a:extLst>
            </p:cNvPr>
            <p:cNvSpPr>
              <a:spLocks noChangeArrowheads="1"/>
            </p:cNvSpPr>
            <p:nvPr/>
          </p:nvSpPr>
          <p:spPr bwMode="auto">
            <a:xfrm>
              <a:off x="0" y="4128"/>
              <a:ext cx="5760" cy="192"/>
            </a:xfrm>
            <a:prstGeom prst="rect">
              <a:avLst/>
            </a:prstGeom>
            <a:solidFill>
              <a:srgbClr val="FFBA26"/>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
          <p:nvSpPr>
            <p:cNvPr id="26630" name="Date Placeholder 3">
              <a:extLst>
                <a:ext uri="{FF2B5EF4-FFF2-40B4-BE49-F238E27FC236}">
                  <a16:creationId xmlns:a16="http://schemas.microsoft.com/office/drawing/2014/main" id="{D91A7DE2-A6D8-B741-A332-5A31BEB096B4}"/>
                </a:ext>
              </a:extLst>
            </p:cNvPr>
            <p:cNvSpPr>
              <a:spLocks/>
            </p:cNvSpPr>
            <p:nvPr/>
          </p:nvSpPr>
          <p:spPr bwMode="auto">
            <a:xfrm>
              <a:off x="96" y="4160"/>
              <a:ext cx="14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 2011 Pearson Education, Inc.</a:t>
              </a:r>
            </a:p>
          </p:txBody>
        </p:sp>
      </p:grpSp>
      <p:sp>
        <p:nvSpPr>
          <p:cNvPr id="26628" name="Rectangle 7">
            <a:extLst>
              <a:ext uri="{FF2B5EF4-FFF2-40B4-BE49-F238E27FC236}">
                <a16:creationId xmlns:a16="http://schemas.microsoft.com/office/drawing/2014/main" id="{95B1992E-CE34-754D-BEC1-5EFDDA6A78F8}"/>
              </a:ext>
            </a:extLst>
          </p:cNvPr>
          <p:cNvSpPr>
            <a:spLocks noChangeArrowheads="1"/>
          </p:cNvSpPr>
          <p:nvPr/>
        </p:nvSpPr>
        <p:spPr bwMode="auto">
          <a:xfrm>
            <a:off x="0" y="0"/>
            <a:ext cx="9144000" cy="304800"/>
          </a:xfrm>
          <a:prstGeom prst="rect">
            <a:avLst/>
          </a:prstGeom>
          <a:solidFill>
            <a:srgbClr val="00478B"/>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451B9782-D4ED-7D47-9F85-87D871D3153B}"/>
              </a:ext>
            </a:extLst>
          </p:cNvPr>
          <p:cNvSpPr>
            <a:spLocks noGrp="1" noChangeArrowheads="1"/>
          </p:cNvSpPr>
          <p:nvPr>
            <p:ph type="title"/>
          </p:nvPr>
        </p:nvSpPr>
        <p:spPr>
          <a:xfrm>
            <a:off x="152400" y="25400"/>
            <a:ext cx="2590800" cy="304800"/>
          </a:xfrm>
        </p:spPr>
        <p:txBody>
          <a:bodyPr/>
          <a:lstStyle/>
          <a:p>
            <a:pPr eaLnBrk="1" hangingPunct="1"/>
            <a:r>
              <a:rPr lang="en-US" altLang="en-US" sz="1200" b="0">
                <a:latin typeface="Arial" panose="020B0604020202020204" pitchFamily="34" charset="0"/>
              </a:rPr>
              <a:t>Figure 27.6</a:t>
            </a:r>
          </a:p>
        </p:txBody>
      </p:sp>
      <p:pic>
        <p:nvPicPr>
          <p:cNvPr id="27651" name="Picture 36" descr="27_06_ProkFlagellum-U">
            <a:extLst>
              <a:ext uri="{FF2B5EF4-FFF2-40B4-BE49-F238E27FC236}">
                <a16:creationId xmlns:a16="http://schemas.microsoft.com/office/drawing/2014/main" id="{696F5472-A991-3A45-99AB-AA2869199E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374650"/>
            <a:ext cx="8548687" cy="610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Line 33">
            <a:extLst>
              <a:ext uri="{FF2B5EF4-FFF2-40B4-BE49-F238E27FC236}">
                <a16:creationId xmlns:a16="http://schemas.microsoft.com/office/drawing/2014/main" id="{CCEAAA12-66A1-B94E-B28C-8607BECA9A07}"/>
              </a:ext>
            </a:extLst>
          </p:cNvPr>
          <p:cNvSpPr>
            <a:spLocks noChangeShapeType="1"/>
          </p:cNvSpPr>
          <p:nvPr/>
        </p:nvSpPr>
        <p:spPr bwMode="auto">
          <a:xfrm>
            <a:off x="5816600" y="3070225"/>
            <a:ext cx="1406525"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53" name="AutoShape 34">
            <a:extLst>
              <a:ext uri="{FF2B5EF4-FFF2-40B4-BE49-F238E27FC236}">
                <a16:creationId xmlns:a16="http://schemas.microsoft.com/office/drawing/2014/main" id="{D6FA05E7-6F47-E044-A037-2F90BB8A1ED7}"/>
              </a:ext>
            </a:extLst>
          </p:cNvPr>
          <p:cNvSpPr>
            <a:spLocks/>
          </p:cNvSpPr>
          <p:nvPr/>
        </p:nvSpPr>
        <p:spPr bwMode="auto">
          <a:xfrm>
            <a:off x="6049963" y="3557588"/>
            <a:ext cx="166687" cy="2643187"/>
          </a:xfrm>
          <a:prstGeom prst="leftBrace">
            <a:avLst>
              <a:gd name="adj1" fmla="val 40744"/>
              <a:gd name="adj2" fmla="val 49731"/>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latin typeface="Times" pitchFamily="2" charset="0"/>
            </a:endParaRPr>
          </a:p>
        </p:txBody>
      </p:sp>
      <p:sp>
        <p:nvSpPr>
          <p:cNvPr id="27654" name="Text Box 5">
            <a:extLst>
              <a:ext uri="{FF2B5EF4-FFF2-40B4-BE49-F238E27FC236}">
                <a16:creationId xmlns:a16="http://schemas.microsoft.com/office/drawing/2014/main" id="{2D788BCC-EDF6-654E-BDB3-B928DA64AD85}"/>
              </a:ext>
            </a:extLst>
          </p:cNvPr>
          <p:cNvSpPr txBox="1">
            <a:spLocks noChangeArrowheads="1"/>
          </p:cNvSpPr>
          <p:nvPr/>
        </p:nvSpPr>
        <p:spPr bwMode="auto">
          <a:xfrm>
            <a:off x="2644775" y="1436688"/>
            <a:ext cx="10429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700" b="1"/>
              <a:t>Flagellum</a:t>
            </a:r>
          </a:p>
        </p:txBody>
      </p:sp>
      <p:sp>
        <p:nvSpPr>
          <p:cNvPr id="27655" name="Text Box 6">
            <a:extLst>
              <a:ext uri="{FF2B5EF4-FFF2-40B4-BE49-F238E27FC236}">
                <a16:creationId xmlns:a16="http://schemas.microsoft.com/office/drawing/2014/main" id="{59AC6217-B315-444A-A39E-986758CE8CBD}"/>
              </a:ext>
            </a:extLst>
          </p:cNvPr>
          <p:cNvSpPr txBox="1">
            <a:spLocks noChangeArrowheads="1"/>
          </p:cNvSpPr>
          <p:nvPr/>
        </p:nvSpPr>
        <p:spPr bwMode="auto">
          <a:xfrm>
            <a:off x="5238750" y="2924175"/>
            <a:ext cx="6111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700" b="1"/>
              <a:t>Hook</a:t>
            </a:r>
          </a:p>
        </p:txBody>
      </p:sp>
      <p:sp>
        <p:nvSpPr>
          <p:cNvPr id="27656" name="Text Box 7">
            <a:extLst>
              <a:ext uri="{FF2B5EF4-FFF2-40B4-BE49-F238E27FC236}">
                <a16:creationId xmlns:a16="http://schemas.microsoft.com/office/drawing/2014/main" id="{E3622532-11B7-574D-A442-C2E1DFC45AE4}"/>
              </a:ext>
            </a:extLst>
          </p:cNvPr>
          <p:cNvSpPr txBox="1">
            <a:spLocks noChangeArrowheads="1"/>
          </p:cNvSpPr>
          <p:nvPr/>
        </p:nvSpPr>
        <p:spPr bwMode="auto">
          <a:xfrm>
            <a:off x="4776788" y="3232150"/>
            <a:ext cx="6111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700" b="1"/>
              <a:t>Motor</a:t>
            </a:r>
          </a:p>
        </p:txBody>
      </p:sp>
      <p:sp>
        <p:nvSpPr>
          <p:cNvPr id="27657" name="Text Box 8">
            <a:extLst>
              <a:ext uri="{FF2B5EF4-FFF2-40B4-BE49-F238E27FC236}">
                <a16:creationId xmlns:a16="http://schemas.microsoft.com/office/drawing/2014/main" id="{68038E4B-2F71-6A47-B42B-A99DB83568CF}"/>
              </a:ext>
            </a:extLst>
          </p:cNvPr>
          <p:cNvSpPr txBox="1">
            <a:spLocks noChangeArrowheads="1"/>
          </p:cNvSpPr>
          <p:nvPr/>
        </p:nvSpPr>
        <p:spPr bwMode="auto">
          <a:xfrm>
            <a:off x="6021388" y="2351088"/>
            <a:ext cx="954087"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700" b="1"/>
              <a:t>Filament</a:t>
            </a:r>
          </a:p>
        </p:txBody>
      </p:sp>
      <p:sp>
        <p:nvSpPr>
          <p:cNvPr id="27658" name="Text Box 9">
            <a:extLst>
              <a:ext uri="{FF2B5EF4-FFF2-40B4-BE49-F238E27FC236}">
                <a16:creationId xmlns:a16="http://schemas.microsoft.com/office/drawing/2014/main" id="{AD81F23C-A5E4-5A4D-BF8C-DDA38C090ABF}"/>
              </a:ext>
            </a:extLst>
          </p:cNvPr>
          <p:cNvSpPr txBox="1">
            <a:spLocks noChangeArrowheads="1"/>
          </p:cNvSpPr>
          <p:nvPr/>
        </p:nvSpPr>
        <p:spPr bwMode="auto">
          <a:xfrm>
            <a:off x="3635375" y="6019800"/>
            <a:ext cx="6111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700" b="1"/>
              <a:t>Rod</a:t>
            </a:r>
          </a:p>
        </p:txBody>
      </p:sp>
      <p:sp>
        <p:nvSpPr>
          <p:cNvPr id="27659" name="Text Box 10">
            <a:extLst>
              <a:ext uri="{FF2B5EF4-FFF2-40B4-BE49-F238E27FC236}">
                <a16:creationId xmlns:a16="http://schemas.microsoft.com/office/drawing/2014/main" id="{62EC6298-B3B3-AD4F-8DF5-81CDDE0E139F}"/>
              </a:ext>
            </a:extLst>
          </p:cNvPr>
          <p:cNvSpPr txBox="1">
            <a:spLocks noChangeArrowheads="1"/>
          </p:cNvSpPr>
          <p:nvPr/>
        </p:nvSpPr>
        <p:spPr bwMode="auto">
          <a:xfrm>
            <a:off x="4435475" y="5808663"/>
            <a:ext cx="16779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nSpc>
                <a:spcPct val="90000"/>
              </a:lnSpc>
            </a:pPr>
            <a:r>
              <a:rPr lang="en-US" altLang="en-US" sz="1700" b="1"/>
              <a:t>Peptidoglycan</a:t>
            </a:r>
          </a:p>
          <a:p>
            <a:pPr>
              <a:lnSpc>
                <a:spcPct val="90000"/>
              </a:lnSpc>
            </a:pPr>
            <a:r>
              <a:rPr lang="en-US" altLang="en-US" sz="1700" b="1"/>
              <a:t>layer</a:t>
            </a:r>
          </a:p>
        </p:txBody>
      </p:sp>
      <p:sp>
        <p:nvSpPr>
          <p:cNvPr id="27660" name="Text Box 11">
            <a:extLst>
              <a:ext uri="{FF2B5EF4-FFF2-40B4-BE49-F238E27FC236}">
                <a16:creationId xmlns:a16="http://schemas.microsoft.com/office/drawing/2014/main" id="{F8D6B5DD-FA20-0D49-83B1-B5EDF91A7CCC}"/>
              </a:ext>
            </a:extLst>
          </p:cNvPr>
          <p:cNvSpPr txBox="1">
            <a:spLocks noChangeArrowheads="1"/>
          </p:cNvSpPr>
          <p:nvPr/>
        </p:nvSpPr>
        <p:spPr bwMode="auto">
          <a:xfrm>
            <a:off x="514350" y="5816600"/>
            <a:ext cx="10937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nSpc>
                <a:spcPct val="90000"/>
              </a:lnSpc>
            </a:pPr>
            <a:r>
              <a:rPr lang="en-US" altLang="en-US" sz="1700" b="1"/>
              <a:t>Plasma</a:t>
            </a:r>
          </a:p>
          <a:p>
            <a:pPr>
              <a:lnSpc>
                <a:spcPct val="90000"/>
              </a:lnSpc>
            </a:pPr>
            <a:r>
              <a:rPr lang="en-US" altLang="en-US" sz="1700" b="1"/>
              <a:t>membrane</a:t>
            </a:r>
          </a:p>
        </p:txBody>
      </p:sp>
      <p:sp>
        <p:nvSpPr>
          <p:cNvPr id="27661" name="Text Box 12">
            <a:extLst>
              <a:ext uri="{FF2B5EF4-FFF2-40B4-BE49-F238E27FC236}">
                <a16:creationId xmlns:a16="http://schemas.microsoft.com/office/drawing/2014/main" id="{FFE97412-617C-5147-888A-D114D68A3382}"/>
              </a:ext>
            </a:extLst>
          </p:cNvPr>
          <p:cNvSpPr txBox="1">
            <a:spLocks noChangeArrowheads="1"/>
          </p:cNvSpPr>
          <p:nvPr/>
        </p:nvSpPr>
        <p:spPr bwMode="auto">
          <a:xfrm>
            <a:off x="488950" y="3275013"/>
            <a:ext cx="10207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700" b="1"/>
              <a:t>Cell wall</a:t>
            </a:r>
          </a:p>
        </p:txBody>
      </p:sp>
      <p:sp>
        <p:nvSpPr>
          <p:cNvPr id="27662" name="Line 13">
            <a:extLst>
              <a:ext uri="{FF2B5EF4-FFF2-40B4-BE49-F238E27FC236}">
                <a16:creationId xmlns:a16="http://schemas.microsoft.com/office/drawing/2014/main" id="{DF20F7F0-4A83-9E45-BCE0-CA60FA4C006B}"/>
              </a:ext>
            </a:extLst>
          </p:cNvPr>
          <p:cNvSpPr>
            <a:spLocks noChangeShapeType="1"/>
          </p:cNvSpPr>
          <p:nvPr/>
        </p:nvSpPr>
        <p:spPr bwMode="auto">
          <a:xfrm>
            <a:off x="2776538" y="1122363"/>
            <a:ext cx="276225" cy="3381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3" name="Line 14">
            <a:extLst>
              <a:ext uri="{FF2B5EF4-FFF2-40B4-BE49-F238E27FC236}">
                <a16:creationId xmlns:a16="http://schemas.microsoft.com/office/drawing/2014/main" id="{D2FA2D92-7428-9346-A47D-F37B7D49B58D}"/>
              </a:ext>
            </a:extLst>
          </p:cNvPr>
          <p:cNvSpPr>
            <a:spLocks noChangeShapeType="1"/>
          </p:cNvSpPr>
          <p:nvPr/>
        </p:nvSpPr>
        <p:spPr bwMode="auto">
          <a:xfrm>
            <a:off x="4948238" y="2501900"/>
            <a:ext cx="1041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4" name="Line 15">
            <a:extLst>
              <a:ext uri="{FF2B5EF4-FFF2-40B4-BE49-F238E27FC236}">
                <a16:creationId xmlns:a16="http://schemas.microsoft.com/office/drawing/2014/main" id="{CC3AD07C-61AC-8C40-A662-106B375E46FD}"/>
              </a:ext>
            </a:extLst>
          </p:cNvPr>
          <p:cNvSpPr>
            <a:spLocks noChangeShapeType="1"/>
          </p:cNvSpPr>
          <p:nvPr/>
        </p:nvSpPr>
        <p:spPr bwMode="auto">
          <a:xfrm>
            <a:off x="3573463" y="2801938"/>
            <a:ext cx="1638300" cy="266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5" name="Line 16">
            <a:extLst>
              <a:ext uri="{FF2B5EF4-FFF2-40B4-BE49-F238E27FC236}">
                <a16:creationId xmlns:a16="http://schemas.microsoft.com/office/drawing/2014/main" id="{48ED452B-9485-1F4C-B6C7-1F680BE7C08B}"/>
              </a:ext>
            </a:extLst>
          </p:cNvPr>
          <p:cNvSpPr>
            <a:spLocks noChangeShapeType="1"/>
          </p:cNvSpPr>
          <p:nvPr/>
        </p:nvSpPr>
        <p:spPr bwMode="auto">
          <a:xfrm>
            <a:off x="5811838" y="3070225"/>
            <a:ext cx="14065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6" name="Line 17">
            <a:extLst>
              <a:ext uri="{FF2B5EF4-FFF2-40B4-BE49-F238E27FC236}">
                <a16:creationId xmlns:a16="http://schemas.microsoft.com/office/drawing/2014/main" id="{E8F214FB-EA59-484B-A439-C1390FD661F2}"/>
              </a:ext>
            </a:extLst>
          </p:cNvPr>
          <p:cNvSpPr>
            <a:spLocks noChangeShapeType="1"/>
          </p:cNvSpPr>
          <p:nvPr/>
        </p:nvSpPr>
        <p:spPr bwMode="auto">
          <a:xfrm>
            <a:off x="5072063" y="4405313"/>
            <a:ext cx="0" cy="13763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7" name="AutoShape 18">
            <a:extLst>
              <a:ext uri="{FF2B5EF4-FFF2-40B4-BE49-F238E27FC236}">
                <a16:creationId xmlns:a16="http://schemas.microsoft.com/office/drawing/2014/main" id="{04936F98-084D-3344-9EE8-4E97D8DB38F4}"/>
              </a:ext>
            </a:extLst>
          </p:cNvPr>
          <p:cNvSpPr>
            <a:spLocks/>
          </p:cNvSpPr>
          <p:nvPr/>
        </p:nvSpPr>
        <p:spPr bwMode="auto">
          <a:xfrm>
            <a:off x="6049963" y="3559175"/>
            <a:ext cx="166687" cy="2643188"/>
          </a:xfrm>
          <a:prstGeom prst="leftBrace">
            <a:avLst>
              <a:gd name="adj1" fmla="val 40744"/>
              <a:gd name="adj2" fmla="val 49731"/>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latin typeface="Times" pitchFamily="2" charset="0"/>
            </a:endParaRPr>
          </a:p>
        </p:txBody>
      </p:sp>
      <p:sp>
        <p:nvSpPr>
          <p:cNvPr id="27668" name="Line 19">
            <a:extLst>
              <a:ext uri="{FF2B5EF4-FFF2-40B4-BE49-F238E27FC236}">
                <a16:creationId xmlns:a16="http://schemas.microsoft.com/office/drawing/2014/main" id="{6741EFA8-6FBC-E541-B4F2-73F07E88F74E}"/>
              </a:ext>
            </a:extLst>
          </p:cNvPr>
          <p:cNvSpPr>
            <a:spLocks noChangeShapeType="1"/>
          </p:cNvSpPr>
          <p:nvPr/>
        </p:nvSpPr>
        <p:spPr bwMode="auto">
          <a:xfrm>
            <a:off x="5037138" y="3462338"/>
            <a:ext cx="1025525" cy="14144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9" name="AutoShape 20">
            <a:extLst>
              <a:ext uri="{FF2B5EF4-FFF2-40B4-BE49-F238E27FC236}">
                <a16:creationId xmlns:a16="http://schemas.microsoft.com/office/drawing/2014/main" id="{3729320F-C1CD-524C-98F0-3624E065EEF1}"/>
              </a:ext>
            </a:extLst>
          </p:cNvPr>
          <p:cNvSpPr>
            <a:spLocks/>
          </p:cNvSpPr>
          <p:nvPr/>
        </p:nvSpPr>
        <p:spPr bwMode="auto">
          <a:xfrm rot="10800000">
            <a:off x="4068763" y="3676650"/>
            <a:ext cx="179387" cy="2009775"/>
          </a:xfrm>
          <a:prstGeom prst="leftBrace">
            <a:avLst>
              <a:gd name="adj1" fmla="val 24741"/>
              <a:gd name="adj2" fmla="val 50236"/>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latin typeface="Times" pitchFamily="2" charset="0"/>
            </a:endParaRPr>
          </a:p>
        </p:txBody>
      </p:sp>
      <p:sp>
        <p:nvSpPr>
          <p:cNvPr id="27670" name="Line 21">
            <a:extLst>
              <a:ext uri="{FF2B5EF4-FFF2-40B4-BE49-F238E27FC236}">
                <a16:creationId xmlns:a16="http://schemas.microsoft.com/office/drawing/2014/main" id="{F8816D6A-B201-DB45-8EC4-AAE2560FB16D}"/>
              </a:ext>
            </a:extLst>
          </p:cNvPr>
          <p:cNvSpPr>
            <a:spLocks noChangeShapeType="1"/>
          </p:cNvSpPr>
          <p:nvPr/>
        </p:nvSpPr>
        <p:spPr bwMode="auto">
          <a:xfrm flipH="1">
            <a:off x="4233863" y="3467100"/>
            <a:ext cx="808037" cy="12112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71" name="Line 22">
            <a:extLst>
              <a:ext uri="{FF2B5EF4-FFF2-40B4-BE49-F238E27FC236}">
                <a16:creationId xmlns:a16="http://schemas.microsoft.com/office/drawing/2014/main" id="{0D232C44-051B-2441-B136-7CE4620E7E2C}"/>
              </a:ext>
            </a:extLst>
          </p:cNvPr>
          <p:cNvSpPr>
            <a:spLocks noChangeShapeType="1"/>
          </p:cNvSpPr>
          <p:nvPr/>
        </p:nvSpPr>
        <p:spPr bwMode="auto">
          <a:xfrm>
            <a:off x="3052763" y="4640263"/>
            <a:ext cx="536575" cy="152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72" name="Line 23">
            <a:extLst>
              <a:ext uri="{FF2B5EF4-FFF2-40B4-BE49-F238E27FC236}">
                <a16:creationId xmlns:a16="http://schemas.microsoft.com/office/drawing/2014/main" id="{FCC699C0-AA20-9A4F-BE5B-160F453FD0E5}"/>
              </a:ext>
            </a:extLst>
          </p:cNvPr>
          <p:cNvSpPr>
            <a:spLocks noChangeShapeType="1"/>
          </p:cNvSpPr>
          <p:nvPr/>
        </p:nvSpPr>
        <p:spPr bwMode="auto">
          <a:xfrm flipH="1">
            <a:off x="1147763" y="5138738"/>
            <a:ext cx="292100" cy="7032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73" name="Line 24">
            <a:extLst>
              <a:ext uri="{FF2B5EF4-FFF2-40B4-BE49-F238E27FC236}">
                <a16:creationId xmlns:a16="http://schemas.microsoft.com/office/drawing/2014/main" id="{01EE6252-E494-5B46-9288-FF9100A6876A}"/>
              </a:ext>
            </a:extLst>
          </p:cNvPr>
          <p:cNvSpPr>
            <a:spLocks noChangeShapeType="1"/>
          </p:cNvSpPr>
          <p:nvPr/>
        </p:nvSpPr>
        <p:spPr bwMode="auto">
          <a:xfrm>
            <a:off x="1236663" y="3517900"/>
            <a:ext cx="206375" cy="5381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74" name="AutoShape 25">
            <a:extLst>
              <a:ext uri="{FF2B5EF4-FFF2-40B4-BE49-F238E27FC236}">
                <a16:creationId xmlns:a16="http://schemas.microsoft.com/office/drawing/2014/main" id="{58933AF1-C142-F44A-8EC1-D45FABBEA682}"/>
              </a:ext>
            </a:extLst>
          </p:cNvPr>
          <p:cNvSpPr>
            <a:spLocks/>
          </p:cNvSpPr>
          <p:nvPr/>
        </p:nvSpPr>
        <p:spPr bwMode="auto">
          <a:xfrm>
            <a:off x="1431925" y="3641725"/>
            <a:ext cx="179388" cy="830263"/>
          </a:xfrm>
          <a:prstGeom prst="leftBrace">
            <a:avLst>
              <a:gd name="adj1" fmla="val 47783"/>
              <a:gd name="adj2" fmla="val 50236"/>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latin typeface="Times" pitchFamily="2" charset="0"/>
            </a:endParaRPr>
          </a:p>
        </p:txBody>
      </p:sp>
      <p:sp>
        <p:nvSpPr>
          <p:cNvPr id="27675" name="AutoShape 26">
            <a:extLst>
              <a:ext uri="{FF2B5EF4-FFF2-40B4-BE49-F238E27FC236}">
                <a16:creationId xmlns:a16="http://schemas.microsoft.com/office/drawing/2014/main" id="{4FC5B8F9-860E-DA4F-A079-7E937C0B98D5}"/>
              </a:ext>
            </a:extLst>
          </p:cNvPr>
          <p:cNvSpPr>
            <a:spLocks/>
          </p:cNvSpPr>
          <p:nvPr/>
        </p:nvSpPr>
        <p:spPr bwMode="auto">
          <a:xfrm>
            <a:off x="1431925" y="4851400"/>
            <a:ext cx="179388" cy="550863"/>
          </a:xfrm>
          <a:prstGeom prst="leftBrace">
            <a:avLst>
              <a:gd name="adj1" fmla="val 53981"/>
              <a:gd name="adj2" fmla="val 50236"/>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latin typeface="Times" pitchFamily="2" charset="0"/>
            </a:endParaRPr>
          </a:p>
        </p:txBody>
      </p:sp>
      <p:sp>
        <p:nvSpPr>
          <p:cNvPr id="27676" name="Text Box 27">
            <a:extLst>
              <a:ext uri="{FF2B5EF4-FFF2-40B4-BE49-F238E27FC236}">
                <a16:creationId xmlns:a16="http://schemas.microsoft.com/office/drawing/2014/main" id="{B31DA13B-C27C-2047-8F07-C4B9AE7AA3D5}"/>
              </a:ext>
            </a:extLst>
          </p:cNvPr>
          <p:cNvSpPr txBox="1">
            <a:spLocks noChangeArrowheads="1"/>
          </p:cNvSpPr>
          <p:nvPr/>
        </p:nvSpPr>
        <p:spPr bwMode="auto">
          <a:xfrm>
            <a:off x="7931150" y="2270125"/>
            <a:ext cx="649288"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700" b="1"/>
              <a:t>20 nm</a:t>
            </a:r>
          </a:p>
        </p:txBody>
      </p:sp>
      <p:grpSp>
        <p:nvGrpSpPr>
          <p:cNvPr id="27677" name="Group 31">
            <a:extLst>
              <a:ext uri="{FF2B5EF4-FFF2-40B4-BE49-F238E27FC236}">
                <a16:creationId xmlns:a16="http://schemas.microsoft.com/office/drawing/2014/main" id="{6CD9E374-81E2-C340-A077-EFAE34394C09}"/>
              </a:ext>
            </a:extLst>
          </p:cNvPr>
          <p:cNvGrpSpPr>
            <a:grpSpLocks/>
          </p:cNvGrpSpPr>
          <p:nvPr/>
        </p:nvGrpSpPr>
        <p:grpSpPr bwMode="auto">
          <a:xfrm>
            <a:off x="7686675" y="2501900"/>
            <a:ext cx="1109663" cy="130175"/>
            <a:chOff x="4842" y="1576"/>
            <a:chExt cx="699" cy="82"/>
          </a:xfrm>
        </p:grpSpPr>
        <p:sp>
          <p:nvSpPr>
            <p:cNvPr id="27678" name="Line 28">
              <a:extLst>
                <a:ext uri="{FF2B5EF4-FFF2-40B4-BE49-F238E27FC236}">
                  <a16:creationId xmlns:a16="http://schemas.microsoft.com/office/drawing/2014/main" id="{5DF2B371-5FBA-9344-8339-88D85DD80B3A}"/>
                </a:ext>
              </a:extLst>
            </p:cNvPr>
            <p:cNvSpPr>
              <a:spLocks noChangeShapeType="1"/>
            </p:cNvSpPr>
            <p:nvPr/>
          </p:nvSpPr>
          <p:spPr bwMode="auto">
            <a:xfrm>
              <a:off x="4842" y="1616"/>
              <a:ext cx="6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79" name="Line 29">
              <a:extLst>
                <a:ext uri="{FF2B5EF4-FFF2-40B4-BE49-F238E27FC236}">
                  <a16:creationId xmlns:a16="http://schemas.microsoft.com/office/drawing/2014/main" id="{CE360221-FBBD-714B-B038-4FCA28963F76}"/>
                </a:ext>
              </a:extLst>
            </p:cNvPr>
            <p:cNvSpPr>
              <a:spLocks noChangeShapeType="1"/>
            </p:cNvSpPr>
            <p:nvPr/>
          </p:nvSpPr>
          <p:spPr bwMode="auto">
            <a:xfrm>
              <a:off x="4845" y="1576"/>
              <a:ext cx="0" cy="8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0" name="Line 30">
              <a:extLst>
                <a:ext uri="{FF2B5EF4-FFF2-40B4-BE49-F238E27FC236}">
                  <a16:creationId xmlns:a16="http://schemas.microsoft.com/office/drawing/2014/main" id="{36F372C9-AA5B-3046-82E9-6C648FB6DA40}"/>
                </a:ext>
              </a:extLst>
            </p:cNvPr>
            <p:cNvSpPr>
              <a:spLocks noChangeShapeType="1"/>
            </p:cNvSpPr>
            <p:nvPr/>
          </p:nvSpPr>
          <p:spPr bwMode="auto">
            <a:xfrm>
              <a:off x="5541" y="1576"/>
              <a:ext cx="0" cy="8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7ACCC953-A670-2440-888A-7A315B3DD44C}"/>
              </a:ext>
            </a:extLst>
          </p:cNvPr>
          <p:cNvSpPr>
            <a:spLocks noGrp="1" noChangeArrowheads="1"/>
          </p:cNvSpPr>
          <p:nvPr>
            <p:ph type="title"/>
          </p:nvPr>
        </p:nvSpPr>
        <p:spPr>
          <a:xfrm>
            <a:off x="141288" y="538163"/>
            <a:ext cx="8534400" cy="503237"/>
          </a:xfrm>
        </p:spPr>
        <p:txBody>
          <a:bodyPr/>
          <a:lstStyle/>
          <a:p>
            <a:pPr eaLnBrk="1" hangingPunct="1"/>
            <a:r>
              <a:rPr lang="en-US" altLang="en-US"/>
              <a:t>Internal Organization and DNA</a:t>
            </a:r>
            <a:endParaRPr lang="en-US" altLang="en-US">
              <a:solidFill>
                <a:schemeClr val="tx1"/>
              </a:solidFill>
            </a:endParaRPr>
          </a:p>
        </p:txBody>
      </p:sp>
      <p:sp>
        <p:nvSpPr>
          <p:cNvPr id="30723" name="Rectangle 3">
            <a:extLst>
              <a:ext uri="{FF2B5EF4-FFF2-40B4-BE49-F238E27FC236}">
                <a16:creationId xmlns:a16="http://schemas.microsoft.com/office/drawing/2014/main" id="{0BA2E430-93CB-764E-BF67-505519C9693A}"/>
              </a:ext>
            </a:extLst>
          </p:cNvPr>
          <p:cNvSpPr>
            <a:spLocks noGrp="1" noChangeArrowheads="1"/>
          </p:cNvSpPr>
          <p:nvPr>
            <p:ph type="body" idx="1"/>
          </p:nvPr>
        </p:nvSpPr>
        <p:spPr>
          <a:xfrm>
            <a:off x="533400" y="1371600"/>
            <a:ext cx="8153400" cy="2743200"/>
          </a:xfrm>
        </p:spPr>
        <p:txBody>
          <a:bodyPr/>
          <a:lstStyle/>
          <a:p>
            <a:pPr eaLnBrk="1" hangingPunct="1">
              <a:lnSpc>
                <a:spcPct val="90000"/>
              </a:lnSpc>
            </a:pPr>
            <a:r>
              <a:rPr lang="en-US" altLang="en-US" sz="2800" dirty="0"/>
              <a:t>Prokaryotic cells usually lack complex compartmentalization</a:t>
            </a:r>
          </a:p>
          <a:p>
            <a:pPr eaLnBrk="1" hangingPunct="1">
              <a:lnSpc>
                <a:spcPct val="90000"/>
              </a:lnSpc>
            </a:pPr>
            <a:r>
              <a:rPr lang="en-US" altLang="en-US" sz="2800" dirty="0"/>
              <a:t>Some prokaryotes do have specialized membranes that perform metabolic functions</a:t>
            </a:r>
          </a:p>
          <a:p>
            <a:pPr eaLnBrk="1" hangingPunct="1">
              <a:lnSpc>
                <a:spcPct val="90000"/>
              </a:lnSpc>
            </a:pPr>
            <a:r>
              <a:rPr lang="en-US" altLang="en-US" sz="2800" dirty="0"/>
              <a:t>These are usually infoldings of the plasma membrane</a:t>
            </a:r>
          </a:p>
        </p:txBody>
      </p:sp>
      <p:grpSp>
        <p:nvGrpSpPr>
          <p:cNvPr id="30724" name="Group 4">
            <a:extLst>
              <a:ext uri="{FF2B5EF4-FFF2-40B4-BE49-F238E27FC236}">
                <a16:creationId xmlns:a16="http://schemas.microsoft.com/office/drawing/2014/main" id="{2AC52392-ACEA-EA43-8942-300C516BD640}"/>
              </a:ext>
            </a:extLst>
          </p:cNvPr>
          <p:cNvGrpSpPr>
            <a:grpSpLocks/>
          </p:cNvGrpSpPr>
          <p:nvPr/>
        </p:nvGrpSpPr>
        <p:grpSpPr bwMode="auto">
          <a:xfrm>
            <a:off x="0" y="6553200"/>
            <a:ext cx="9144000" cy="304800"/>
            <a:chOff x="0" y="4128"/>
            <a:chExt cx="5760" cy="192"/>
          </a:xfrm>
        </p:grpSpPr>
        <p:sp>
          <p:nvSpPr>
            <p:cNvPr id="30726" name="Rectangle 5">
              <a:extLst>
                <a:ext uri="{FF2B5EF4-FFF2-40B4-BE49-F238E27FC236}">
                  <a16:creationId xmlns:a16="http://schemas.microsoft.com/office/drawing/2014/main" id="{77387957-6601-1640-B6A0-D6C362AE237B}"/>
                </a:ext>
              </a:extLst>
            </p:cNvPr>
            <p:cNvSpPr>
              <a:spLocks noChangeArrowheads="1"/>
            </p:cNvSpPr>
            <p:nvPr/>
          </p:nvSpPr>
          <p:spPr bwMode="auto">
            <a:xfrm>
              <a:off x="0" y="4128"/>
              <a:ext cx="5760" cy="192"/>
            </a:xfrm>
            <a:prstGeom prst="rect">
              <a:avLst/>
            </a:prstGeom>
            <a:solidFill>
              <a:srgbClr val="FFBA26"/>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
          <p:nvSpPr>
            <p:cNvPr id="30727" name="Date Placeholder 3">
              <a:extLst>
                <a:ext uri="{FF2B5EF4-FFF2-40B4-BE49-F238E27FC236}">
                  <a16:creationId xmlns:a16="http://schemas.microsoft.com/office/drawing/2014/main" id="{E05CF128-DEB2-8C44-B092-0ADBBC6BE116}"/>
                </a:ext>
              </a:extLst>
            </p:cNvPr>
            <p:cNvSpPr>
              <a:spLocks/>
            </p:cNvSpPr>
            <p:nvPr/>
          </p:nvSpPr>
          <p:spPr bwMode="auto">
            <a:xfrm>
              <a:off x="96" y="4160"/>
              <a:ext cx="14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 2011 Pearson Education, Inc.</a:t>
              </a:r>
            </a:p>
          </p:txBody>
        </p:sp>
      </p:grpSp>
      <p:sp>
        <p:nvSpPr>
          <p:cNvPr id="30725" name="Rectangle 7">
            <a:extLst>
              <a:ext uri="{FF2B5EF4-FFF2-40B4-BE49-F238E27FC236}">
                <a16:creationId xmlns:a16="http://schemas.microsoft.com/office/drawing/2014/main" id="{4895B80F-C46E-3C4E-AC96-1DA345B1E3C5}"/>
              </a:ext>
            </a:extLst>
          </p:cNvPr>
          <p:cNvSpPr>
            <a:spLocks noChangeArrowheads="1"/>
          </p:cNvSpPr>
          <p:nvPr/>
        </p:nvSpPr>
        <p:spPr bwMode="auto">
          <a:xfrm>
            <a:off x="0" y="0"/>
            <a:ext cx="9144000" cy="304800"/>
          </a:xfrm>
          <a:prstGeom prst="rect">
            <a:avLst/>
          </a:prstGeom>
          <a:solidFill>
            <a:srgbClr val="00478B"/>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F80547CB-9B51-2A43-92C4-E58F57C916CC}"/>
              </a:ext>
            </a:extLst>
          </p:cNvPr>
          <p:cNvSpPr>
            <a:spLocks noGrp="1" noChangeArrowheads="1"/>
          </p:cNvSpPr>
          <p:nvPr>
            <p:ph type="body" idx="1"/>
          </p:nvPr>
        </p:nvSpPr>
        <p:spPr>
          <a:xfrm>
            <a:off x="533400" y="1371600"/>
            <a:ext cx="8305800" cy="4191000"/>
          </a:xfrm>
        </p:spPr>
        <p:txBody>
          <a:bodyPr/>
          <a:lstStyle/>
          <a:p>
            <a:pPr eaLnBrk="1" hangingPunct="1"/>
            <a:r>
              <a:rPr lang="en-US" altLang="en-US" sz="2800" dirty="0"/>
              <a:t>The prokaryotic genome has less DNA than the eukaryotic genome</a:t>
            </a:r>
          </a:p>
          <a:p>
            <a:pPr eaLnBrk="1" hangingPunct="1"/>
            <a:r>
              <a:rPr lang="en-US" altLang="en-US" sz="2800" dirty="0"/>
              <a:t>Most of the genome consists of a circular chromosome</a:t>
            </a:r>
          </a:p>
          <a:p>
            <a:pPr eaLnBrk="1" hangingPunct="1"/>
            <a:r>
              <a:rPr lang="en-US" altLang="en-US" sz="2800" dirty="0"/>
              <a:t>The chromosome is not surrounded by a membrane; it is located in the </a:t>
            </a:r>
            <a:r>
              <a:rPr lang="en-US" altLang="en-US" sz="2800" b="1" dirty="0"/>
              <a:t>nucleoid</a:t>
            </a:r>
            <a:r>
              <a:rPr lang="en-US" altLang="en-US" sz="2800" dirty="0"/>
              <a:t> region </a:t>
            </a:r>
          </a:p>
          <a:p>
            <a:pPr eaLnBrk="1" hangingPunct="1"/>
            <a:r>
              <a:rPr lang="en-US" altLang="en-US" sz="2800" dirty="0"/>
              <a:t>Some species of bacteria also have smaller rings of DNA called </a:t>
            </a:r>
            <a:r>
              <a:rPr lang="en-US" altLang="en-US" sz="2800" b="1" dirty="0">
                <a:solidFill>
                  <a:srgbClr val="FF0000"/>
                </a:solidFill>
              </a:rPr>
              <a:t>plasmids</a:t>
            </a:r>
          </a:p>
        </p:txBody>
      </p:sp>
      <p:grpSp>
        <p:nvGrpSpPr>
          <p:cNvPr id="34819" name="Group 3">
            <a:extLst>
              <a:ext uri="{FF2B5EF4-FFF2-40B4-BE49-F238E27FC236}">
                <a16:creationId xmlns:a16="http://schemas.microsoft.com/office/drawing/2014/main" id="{19813916-1952-1648-B8A4-622186147C23}"/>
              </a:ext>
            </a:extLst>
          </p:cNvPr>
          <p:cNvGrpSpPr>
            <a:grpSpLocks/>
          </p:cNvGrpSpPr>
          <p:nvPr/>
        </p:nvGrpSpPr>
        <p:grpSpPr bwMode="auto">
          <a:xfrm>
            <a:off x="0" y="6553200"/>
            <a:ext cx="9144000" cy="304800"/>
            <a:chOff x="0" y="4128"/>
            <a:chExt cx="5760" cy="192"/>
          </a:xfrm>
        </p:grpSpPr>
        <p:sp>
          <p:nvSpPr>
            <p:cNvPr id="34821" name="Rectangle 4">
              <a:extLst>
                <a:ext uri="{FF2B5EF4-FFF2-40B4-BE49-F238E27FC236}">
                  <a16:creationId xmlns:a16="http://schemas.microsoft.com/office/drawing/2014/main" id="{F0AA8879-0D6C-C44E-B62D-0DD90B2EC190}"/>
                </a:ext>
              </a:extLst>
            </p:cNvPr>
            <p:cNvSpPr>
              <a:spLocks noChangeArrowheads="1"/>
            </p:cNvSpPr>
            <p:nvPr/>
          </p:nvSpPr>
          <p:spPr bwMode="auto">
            <a:xfrm>
              <a:off x="0" y="4128"/>
              <a:ext cx="5760" cy="192"/>
            </a:xfrm>
            <a:prstGeom prst="rect">
              <a:avLst/>
            </a:prstGeom>
            <a:solidFill>
              <a:srgbClr val="FFBA26"/>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
          <p:nvSpPr>
            <p:cNvPr id="34822" name="Date Placeholder 3">
              <a:extLst>
                <a:ext uri="{FF2B5EF4-FFF2-40B4-BE49-F238E27FC236}">
                  <a16:creationId xmlns:a16="http://schemas.microsoft.com/office/drawing/2014/main" id="{357C4F36-AE0E-FC44-B504-5D50C9982C8B}"/>
                </a:ext>
              </a:extLst>
            </p:cNvPr>
            <p:cNvSpPr>
              <a:spLocks/>
            </p:cNvSpPr>
            <p:nvPr/>
          </p:nvSpPr>
          <p:spPr bwMode="auto">
            <a:xfrm>
              <a:off x="96" y="4160"/>
              <a:ext cx="14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 2011 Pearson Education, Inc.</a:t>
              </a:r>
            </a:p>
          </p:txBody>
        </p:sp>
      </p:grpSp>
      <p:sp>
        <p:nvSpPr>
          <p:cNvPr id="34820" name="Rectangle 6">
            <a:extLst>
              <a:ext uri="{FF2B5EF4-FFF2-40B4-BE49-F238E27FC236}">
                <a16:creationId xmlns:a16="http://schemas.microsoft.com/office/drawing/2014/main" id="{EF9507E4-04A3-8A49-B347-92B3C8C3ED87}"/>
              </a:ext>
            </a:extLst>
          </p:cNvPr>
          <p:cNvSpPr>
            <a:spLocks noChangeArrowheads="1"/>
          </p:cNvSpPr>
          <p:nvPr/>
        </p:nvSpPr>
        <p:spPr bwMode="auto">
          <a:xfrm>
            <a:off x="0" y="0"/>
            <a:ext cx="9144000" cy="304800"/>
          </a:xfrm>
          <a:prstGeom prst="rect">
            <a:avLst/>
          </a:prstGeom>
          <a:solidFill>
            <a:srgbClr val="00478B"/>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2D6EEBF8-674D-744C-81EE-6FD143D18658}"/>
              </a:ext>
            </a:extLst>
          </p:cNvPr>
          <p:cNvSpPr>
            <a:spLocks noGrp="1" noChangeArrowheads="1"/>
          </p:cNvSpPr>
          <p:nvPr>
            <p:ph type="title"/>
          </p:nvPr>
        </p:nvSpPr>
        <p:spPr>
          <a:xfrm>
            <a:off x="152400" y="25400"/>
            <a:ext cx="2590800" cy="304800"/>
          </a:xfrm>
        </p:spPr>
        <p:txBody>
          <a:bodyPr/>
          <a:lstStyle/>
          <a:p>
            <a:pPr eaLnBrk="1" hangingPunct="1"/>
            <a:r>
              <a:rPr lang="en-US" altLang="en-US" sz="1200" b="0">
                <a:latin typeface="Arial" panose="020B0604020202020204" pitchFamily="34" charset="0"/>
              </a:rPr>
              <a:t>Figure 27.8</a:t>
            </a:r>
          </a:p>
        </p:txBody>
      </p:sp>
      <p:pic>
        <p:nvPicPr>
          <p:cNvPr id="35843" name="Picture 16" descr="27_08ProkChromoPlasmids-U">
            <a:extLst>
              <a:ext uri="{FF2B5EF4-FFF2-40B4-BE49-F238E27FC236}">
                <a16:creationId xmlns:a16="http://schemas.microsoft.com/office/drawing/2014/main" id="{B48B1902-88CC-EF4B-93E5-29C20E1C12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188" y="593725"/>
            <a:ext cx="6651625" cy="567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5">
            <a:extLst>
              <a:ext uri="{FF2B5EF4-FFF2-40B4-BE49-F238E27FC236}">
                <a16:creationId xmlns:a16="http://schemas.microsoft.com/office/drawing/2014/main" id="{282B56E8-492C-2B4A-A517-142446D197D0}"/>
              </a:ext>
            </a:extLst>
          </p:cNvPr>
          <p:cNvSpPr txBox="1">
            <a:spLocks noChangeArrowheads="1"/>
          </p:cNvSpPr>
          <p:nvPr/>
        </p:nvSpPr>
        <p:spPr bwMode="auto">
          <a:xfrm>
            <a:off x="3365500" y="609600"/>
            <a:ext cx="18669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800" b="1"/>
              <a:t>Chromosome</a:t>
            </a:r>
          </a:p>
        </p:txBody>
      </p:sp>
      <p:sp>
        <p:nvSpPr>
          <p:cNvPr id="35845" name="Text Box 7">
            <a:extLst>
              <a:ext uri="{FF2B5EF4-FFF2-40B4-BE49-F238E27FC236}">
                <a16:creationId xmlns:a16="http://schemas.microsoft.com/office/drawing/2014/main" id="{ED3F5A1B-B00A-2745-8A7E-BA1B2B19616F}"/>
              </a:ext>
            </a:extLst>
          </p:cNvPr>
          <p:cNvSpPr txBox="1">
            <a:spLocks noChangeArrowheads="1"/>
          </p:cNvSpPr>
          <p:nvPr/>
        </p:nvSpPr>
        <p:spPr bwMode="auto">
          <a:xfrm>
            <a:off x="6597650" y="584200"/>
            <a:ext cx="10541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800" b="1"/>
              <a:t>Plasmids</a:t>
            </a:r>
          </a:p>
        </p:txBody>
      </p:sp>
      <p:sp>
        <p:nvSpPr>
          <p:cNvPr id="35846" name="Line 8">
            <a:extLst>
              <a:ext uri="{FF2B5EF4-FFF2-40B4-BE49-F238E27FC236}">
                <a16:creationId xmlns:a16="http://schemas.microsoft.com/office/drawing/2014/main" id="{68599440-5C39-5043-A090-222B91763952}"/>
              </a:ext>
            </a:extLst>
          </p:cNvPr>
          <p:cNvSpPr>
            <a:spLocks noChangeShapeType="1"/>
          </p:cNvSpPr>
          <p:nvPr/>
        </p:nvSpPr>
        <p:spPr bwMode="auto">
          <a:xfrm>
            <a:off x="4159250" y="863600"/>
            <a:ext cx="400050" cy="8699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47" name="Line 9">
            <a:extLst>
              <a:ext uri="{FF2B5EF4-FFF2-40B4-BE49-F238E27FC236}">
                <a16:creationId xmlns:a16="http://schemas.microsoft.com/office/drawing/2014/main" id="{54CB0587-7EE6-C040-9C40-01772BCC8389}"/>
              </a:ext>
            </a:extLst>
          </p:cNvPr>
          <p:cNvSpPr>
            <a:spLocks noChangeShapeType="1"/>
          </p:cNvSpPr>
          <p:nvPr/>
        </p:nvSpPr>
        <p:spPr bwMode="auto">
          <a:xfrm flipV="1">
            <a:off x="5199063" y="863600"/>
            <a:ext cx="1908175" cy="5254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48" name="Line 10">
            <a:extLst>
              <a:ext uri="{FF2B5EF4-FFF2-40B4-BE49-F238E27FC236}">
                <a16:creationId xmlns:a16="http://schemas.microsoft.com/office/drawing/2014/main" id="{6AC92CCF-BDED-0E40-988B-84D4D1B888C8}"/>
              </a:ext>
            </a:extLst>
          </p:cNvPr>
          <p:cNvSpPr>
            <a:spLocks noChangeShapeType="1"/>
          </p:cNvSpPr>
          <p:nvPr/>
        </p:nvSpPr>
        <p:spPr bwMode="auto">
          <a:xfrm>
            <a:off x="7099300" y="855663"/>
            <a:ext cx="220663" cy="850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49" name="Line 11">
            <a:extLst>
              <a:ext uri="{FF2B5EF4-FFF2-40B4-BE49-F238E27FC236}">
                <a16:creationId xmlns:a16="http://schemas.microsoft.com/office/drawing/2014/main" id="{3269BA34-DE96-F245-B186-DAD490D74754}"/>
              </a:ext>
            </a:extLst>
          </p:cNvPr>
          <p:cNvSpPr>
            <a:spLocks noChangeShapeType="1"/>
          </p:cNvSpPr>
          <p:nvPr/>
        </p:nvSpPr>
        <p:spPr bwMode="auto">
          <a:xfrm flipH="1">
            <a:off x="6865938" y="863600"/>
            <a:ext cx="238125" cy="18875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0" name="Text Box 12">
            <a:extLst>
              <a:ext uri="{FF2B5EF4-FFF2-40B4-BE49-F238E27FC236}">
                <a16:creationId xmlns:a16="http://schemas.microsoft.com/office/drawing/2014/main" id="{03B0EF6B-3D4E-F541-BF60-93B3D35352A3}"/>
              </a:ext>
            </a:extLst>
          </p:cNvPr>
          <p:cNvSpPr txBox="1">
            <a:spLocks noChangeArrowheads="1"/>
          </p:cNvSpPr>
          <p:nvPr/>
        </p:nvSpPr>
        <p:spPr bwMode="auto">
          <a:xfrm>
            <a:off x="6956425" y="5705475"/>
            <a:ext cx="5715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800" b="1">
                <a:solidFill>
                  <a:schemeClr val="bg1"/>
                </a:solidFill>
              </a:rPr>
              <a:t>1 </a:t>
            </a:r>
            <a:r>
              <a:rPr lang="en-US" altLang="en-US" sz="1800" b="1">
                <a:solidFill>
                  <a:schemeClr val="bg1"/>
                </a:solidFill>
                <a:sym typeface="Symbol" pitchFamily="2" charset="2"/>
              </a:rPr>
              <a:t></a:t>
            </a:r>
            <a:r>
              <a:rPr lang="en-US" altLang="en-US" sz="1800" b="1">
                <a:solidFill>
                  <a:schemeClr val="bg1"/>
                </a:solidFill>
              </a:rPr>
              <a:t>m</a:t>
            </a:r>
          </a:p>
        </p:txBody>
      </p:sp>
      <p:sp>
        <p:nvSpPr>
          <p:cNvPr id="35851" name="Line 13">
            <a:extLst>
              <a:ext uri="{FF2B5EF4-FFF2-40B4-BE49-F238E27FC236}">
                <a16:creationId xmlns:a16="http://schemas.microsoft.com/office/drawing/2014/main" id="{57178E1B-C0AB-314F-A056-37BC1A66A22A}"/>
              </a:ext>
            </a:extLst>
          </p:cNvPr>
          <p:cNvSpPr>
            <a:spLocks noChangeShapeType="1"/>
          </p:cNvSpPr>
          <p:nvPr/>
        </p:nvSpPr>
        <p:spPr bwMode="auto">
          <a:xfrm>
            <a:off x="6770688" y="5592763"/>
            <a:ext cx="0" cy="142875"/>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2" name="Line 14">
            <a:extLst>
              <a:ext uri="{FF2B5EF4-FFF2-40B4-BE49-F238E27FC236}">
                <a16:creationId xmlns:a16="http://schemas.microsoft.com/office/drawing/2014/main" id="{E8BDE045-AF2F-1E47-A9A4-6DBC21407545}"/>
              </a:ext>
            </a:extLst>
          </p:cNvPr>
          <p:cNvSpPr>
            <a:spLocks noChangeShapeType="1"/>
          </p:cNvSpPr>
          <p:nvPr/>
        </p:nvSpPr>
        <p:spPr bwMode="auto">
          <a:xfrm>
            <a:off x="7677150" y="5592763"/>
            <a:ext cx="0" cy="142875"/>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3" name="Line 15">
            <a:extLst>
              <a:ext uri="{FF2B5EF4-FFF2-40B4-BE49-F238E27FC236}">
                <a16:creationId xmlns:a16="http://schemas.microsoft.com/office/drawing/2014/main" id="{93B78AEA-46B5-FD40-9700-E4BDE900BA53}"/>
              </a:ext>
            </a:extLst>
          </p:cNvPr>
          <p:cNvSpPr>
            <a:spLocks noChangeShapeType="1"/>
          </p:cNvSpPr>
          <p:nvPr/>
        </p:nvSpPr>
        <p:spPr bwMode="auto">
          <a:xfrm>
            <a:off x="6773863" y="5654675"/>
            <a:ext cx="90170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5290093B-DE50-524E-9628-6960406918A7}"/>
              </a:ext>
            </a:extLst>
          </p:cNvPr>
          <p:cNvSpPr>
            <a:spLocks noGrp="1" noChangeArrowheads="1"/>
          </p:cNvSpPr>
          <p:nvPr>
            <p:ph type="body" idx="1"/>
          </p:nvPr>
        </p:nvSpPr>
        <p:spPr>
          <a:xfrm>
            <a:off x="533400" y="1365250"/>
            <a:ext cx="8534400" cy="3054350"/>
          </a:xfrm>
        </p:spPr>
        <p:txBody>
          <a:bodyPr/>
          <a:lstStyle/>
          <a:p>
            <a:pPr eaLnBrk="1" hangingPunct="1"/>
            <a:r>
              <a:rPr lang="en-US" altLang="en-US" sz="2800" dirty="0"/>
              <a:t>There are some differences between prokaryotes and eukaryotes in DNA replication, transcription, and translation</a:t>
            </a:r>
          </a:p>
          <a:p>
            <a:pPr eaLnBrk="1" hangingPunct="1"/>
            <a:r>
              <a:rPr lang="en-US" altLang="en-US" sz="2800" dirty="0"/>
              <a:t>These allow people to use some antibiotics to inhibit bacterial growth without harming themselves</a:t>
            </a:r>
            <a:endParaRPr lang="en-US" altLang="en-US" sz="2800" b="1" dirty="0"/>
          </a:p>
        </p:txBody>
      </p:sp>
      <p:grpSp>
        <p:nvGrpSpPr>
          <p:cNvPr id="36867" name="Group 3">
            <a:extLst>
              <a:ext uri="{FF2B5EF4-FFF2-40B4-BE49-F238E27FC236}">
                <a16:creationId xmlns:a16="http://schemas.microsoft.com/office/drawing/2014/main" id="{C941802B-7EA4-8645-BC8C-130CCA8F845E}"/>
              </a:ext>
            </a:extLst>
          </p:cNvPr>
          <p:cNvGrpSpPr>
            <a:grpSpLocks/>
          </p:cNvGrpSpPr>
          <p:nvPr/>
        </p:nvGrpSpPr>
        <p:grpSpPr bwMode="auto">
          <a:xfrm>
            <a:off x="0" y="6553200"/>
            <a:ext cx="9144000" cy="304800"/>
            <a:chOff x="0" y="4128"/>
            <a:chExt cx="5760" cy="192"/>
          </a:xfrm>
        </p:grpSpPr>
        <p:sp>
          <p:nvSpPr>
            <p:cNvPr id="36869" name="Rectangle 4">
              <a:extLst>
                <a:ext uri="{FF2B5EF4-FFF2-40B4-BE49-F238E27FC236}">
                  <a16:creationId xmlns:a16="http://schemas.microsoft.com/office/drawing/2014/main" id="{77ADC8E1-7EE7-6A48-A894-5EBA4B6AD5D4}"/>
                </a:ext>
              </a:extLst>
            </p:cNvPr>
            <p:cNvSpPr>
              <a:spLocks noChangeArrowheads="1"/>
            </p:cNvSpPr>
            <p:nvPr/>
          </p:nvSpPr>
          <p:spPr bwMode="auto">
            <a:xfrm>
              <a:off x="0" y="4128"/>
              <a:ext cx="5760" cy="192"/>
            </a:xfrm>
            <a:prstGeom prst="rect">
              <a:avLst/>
            </a:prstGeom>
            <a:solidFill>
              <a:srgbClr val="FFBA26"/>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
          <p:nvSpPr>
            <p:cNvPr id="36870" name="Date Placeholder 3">
              <a:extLst>
                <a:ext uri="{FF2B5EF4-FFF2-40B4-BE49-F238E27FC236}">
                  <a16:creationId xmlns:a16="http://schemas.microsoft.com/office/drawing/2014/main" id="{D56CAC81-125C-934F-A94A-25F760F43B48}"/>
                </a:ext>
              </a:extLst>
            </p:cNvPr>
            <p:cNvSpPr>
              <a:spLocks/>
            </p:cNvSpPr>
            <p:nvPr/>
          </p:nvSpPr>
          <p:spPr bwMode="auto">
            <a:xfrm>
              <a:off x="96" y="4160"/>
              <a:ext cx="14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 2011 Pearson Education, Inc.</a:t>
              </a:r>
            </a:p>
          </p:txBody>
        </p:sp>
      </p:grpSp>
      <p:sp>
        <p:nvSpPr>
          <p:cNvPr id="36868" name="Rectangle 6">
            <a:extLst>
              <a:ext uri="{FF2B5EF4-FFF2-40B4-BE49-F238E27FC236}">
                <a16:creationId xmlns:a16="http://schemas.microsoft.com/office/drawing/2014/main" id="{001083A3-84C5-3B44-B888-FAF4067DCF47}"/>
              </a:ext>
            </a:extLst>
          </p:cNvPr>
          <p:cNvSpPr>
            <a:spLocks noChangeArrowheads="1"/>
          </p:cNvSpPr>
          <p:nvPr/>
        </p:nvSpPr>
        <p:spPr bwMode="auto">
          <a:xfrm>
            <a:off x="0" y="0"/>
            <a:ext cx="9144000" cy="304800"/>
          </a:xfrm>
          <a:prstGeom prst="rect">
            <a:avLst/>
          </a:prstGeom>
          <a:solidFill>
            <a:srgbClr val="00478B"/>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5F650CE3-7D2C-8947-9F76-79C825298889}"/>
              </a:ext>
            </a:extLst>
          </p:cNvPr>
          <p:cNvSpPr>
            <a:spLocks noGrp="1" noChangeArrowheads="1"/>
          </p:cNvSpPr>
          <p:nvPr>
            <p:ph type="body" idx="1"/>
          </p:nvPr>
        </p:nvSpPr>
        <p:spPr>
          <a:xfrm>
            <a:off x="533400" y="1365250"/>
            <a:ext cx="3200400" cy="1758950"/>
          </a:xfrm>
        </p:spPr>
        <p:txBody>
          <a:bodyPr/>
          <a:lstStyle/>
          <a:p>
            <a:pPr eaLnBrk="1" hangingPunct="1"/>
            <a:r>
              <a:rPr lang="en-US" altLang="en-US" sz="2800" dirty="0"/>
              <a:t>Utah’s Great Salt Lake can reach a salt concentration of 32%</a:t>
            </a:r>
          </a:p>
          <a:p>
            <a:pPr eaLnBrk="1" hangingPunct="1"/>
            <a:r>
              <a:rPr lang="en-US" altLang="en-US" sz="2800" dirty="0"/>
              <a:t>Its pink color comes from living prokaryotes</a:t>
            </a:r>
          </a:p>
        </p:txBody>
      </p:sp>
      <p:sp>
        <p:nvSpPr>
          <p:cNvPr id="7171" name="Rectangle 3">
            <a:extLst>
              <a:ext uri="{FF2B5EF4-FFF2-40B4-BE49-F238E27FC236}">
                <a16:creationId xmlns:a16="http://schemas.microsoft.com/office/drawing/2014/main" id="{DBE622E0-EC03-C440-8831-B5BC3358F140}"/>
              </a:ext>
            </a:extLst>
          </p:cNvPr>
          <p:cNvSpPr>
            <a:spLocks noGrp="1" noChangeArrowheads="1"/>
          </p:cNvSpPr>
          <p:nvPr>
            <p:ph type="title"/>
          </p:nvPr>
        </p:nvSpPr>
        <p:spPr>
          <a:xfrm>
            <a:off x="152400" y="538163"/>
            <a:ext cx="8534400" cy="503237"/>
          </a:xfrm>
        </p:spPr>
        <p:txBody>
          <a:bodyPr/>
          <a:lstStyle/>
          <a:p>
            <a:pPr eaLnBrk="1" hangingPunct="1"/>
            <a:r>
              <a:rPr lang="en-US" altLang="en-US"/>
              <a:t>Overview: Masters of Adaptation</a:t>
            </a:r>
          </a:p>
        </p:txBody>
      </p:sp>
      <p:grpSp>
        <p:nvGrpSpPr>
          <p:cNvPr id="7172" name="Group 4">
            <a:extLst>
              <a:ext uri="{FF2B5EF4-FFF2-40B4-BE49-F238E27FC236}">
                <a16:creationId xmlns:a16="http://schemas.microsoft.com/office/drawing/2014/main" id="{3E7DB40F-011E-F648-82E0-45104ABC6BCC}"/>
              </a:ext>
            </a:extLst>
          </p:cNvPr>
          <p:cNvGrpSpPr>
            <a:grpSpLocks/>
          </p:cNvGrpSpPr>
          <p:nvPr/>
        </p:nvGrpSpPr>
        <p:grpSpPr bwMode="auto">
          <a:xfrm>
            <a:off x="0" y="6553200"/>
            <a:ext cx="9144000" cy="304800"/>
            <a:chOff x="0" y="4128"/>
            <a:chExt cx="5760" cy="192"/>
          </a:xfrm>
        </p:grpSpPr>
        <p:sp>
          <p:nvSpPr>
            <p:cNvPr id="7174" name="Rectangle 5">
              <a:extLst>
                <a:ext uri="{FF2B5EF4-FFF2-40B4-BE49-F238E27FC236}">
                  <a16:creationId xmlns:a16="http://schemas.microsoft.com/office/drawing/2014/main" id="{7C3929BC-3D73-0841-980B-9F5D7101C2E3}"/>
                </a:ext>
              </a:extLst>
            </p:cNvPr>
            <p:cNvSpPr>
              <a:spLocks noChangeArrowheads="1"/>
            </p:cNvSpPr>
            <p:nvPr/>
          </p:nvSpPr>
          <p:spPr bwMode="auto">
            <a:xfrm>
              <a:off x="0" y="4128"/>
              <a:ext cx="5760" cy="192"/>
            </a:xfrm>
            <a:prstGeom prst="rect">
              <a:avLst/>
            </a:prstGeom>
            <a:solidFill>
              <a:srgbClr val="FFBA26"/>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
          <p:nvSpPr>
            <p:cNvPr id="7175" name="Date Placeholder 3">
              <a:extLst>
                <a:ext uri="{FF2B5EF4-FFF2-40B4-BE49-F238E27FC236}">
                  <a16:creationId xmlns:a16="http://schemas.microsoft.com/office/drawing/2014/main" id="{8B54DAEF-920A-8247-B6E8-724479F66F10}"/>
                </a:ext>
              </a:extLst>
            </p:cNvPr>
            <p:cNvSpPr>
              <a:spLocks/>
            </p:cNvSpPr>
            <p:nvPr/>
          </p:nvSpPr>
          <p:spPr bwMode="auto">
            <a:xfrm>
              <a:off x="96" y="4160"/>
              <a:ext cx="14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 2011 Pearson Education, Inc.</a:t>
              </a:r>
            </a:p>
          </p:txBody>
        </p:sp>
      </p:grpSp>
      <p:sp>
        <p:nvSpPr>
          <p:cNvPr id="7173" name="Rectangle 7">
            <a:extLst>
              <a:ext uri="{FF2B5EF4-FFF2-40B4-BE49-F238E27FC236}">
                <a16:creationId xmlns:a16="http://schemas.microsoft.com/office/drawing/2014/main" id="{E19B70C8-1DDB-F447-9030-B25B7C76DDD6}"/>
              </a:ext>
            </a:extLst>
          </p:cNvPr>
          <p:cNvSpPr>
            <a:spLocks noChangeArrowheads="1"/>
          </p:cNvSpPr>
          <p:nvPr/>
        </p:nvSpPr>
        <p:spPr bwMode="auto">
          <a:xfrm>
            <a:off x="0" y="0"/>
            <a:ext cx="9144000" cy="304800"/>
          </a:xfrm>
          <a:prstGeom prst="rect">
            <a:avLst/>
          </a:prstGeom>
          <a:solidFill>
            <a:srgbClr val="00478B"/>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pic>
        <p:nvPicPr>
          <p:cNvPr id="8" name="Picture 56" descr="27_01PinkGreatSaltLake-L">
            <a:extLst>
              <a:ext uri="{FF2B5EF4-FFF2-40B4-BE49-F238E27FC236}">
                <a16:creationId xmlns:a16="http://schemas.microsoft.com/office/drawing/2014/main" id="{8F3B4CF1-2725-6F4D-85B6-11A14F669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770510"/>
            <a:ext cx="5448300" cy="408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A4145B77-6905-A847-81FF-FE5BF0E9371B}"/>
              </a:ext>
            </a:extLst>
          </p:cNvPr>
          <p:cNvSpPr>
            <a:spLocks noGrp="1" noChangeArrowheads="1"/>
          </p:cNvSpPr>
          <p:nvPr>
            <p:ph type="title"/>
          </p:nvPr>
        </p:nvSpPr>
        <p:spPr>
          <a:xfrm>
            <a:off x="166688" y="538163"/>
            <a:ext cx="8534400" cy="503237"/>
          </a:xfrm>
        </p:spPr>
        <p:txBody>
          <a:bodyPr/>
          <a:lstStyle/>
          <a:p>
            <a:pPr eaLnBrk="1" hangingPunct="1"/>
            <a:r>
              <a:rPr lang="en-US" altLang="en-US"/>
              <a:t>Reproduction and Adaptation</a:t>
            </a:r>
            <a:endParaRPr lang="en-US" altLang="en-US">
              <a:solidFill>
                <a:schemeClr val="tx1"/>
              </a:solidFill>
            </a:endParaRPr>
          </a:p>
        </p:txBody>
      </p:sp>
      <p:sp>
        <p:nvSpPr>
          <p:cNvPr id="37891" name="Rectangle 3">
            <a:extLst>
              <a:ext uri="{FF2B5EF4-FFF2-40B4-BE49-F238E27FC236}">
                <a16:creationId xmlns:a16="http://schemas.microsoft.com/office/drawing/2014/main" id="{45B84CBF-EF70-7146-86C9-69EB5456F181}"/>
              </a:ext>
            </a:extLst>
          </p:cNvPr>
          <p:cNvSpPr>
            <a:spLocks noGrp="1" noChangeArrowheads="1"/>
          </p:cNvSpPr>
          <p:nvPr>
            <p:ph type="body" idx="1"/>
          </p:nvPr>
        </p:nvSpPr>
        <p:spPr>
          <a:xfrm>
            <a:off x="533400" y="1371600"/>
            <a:ext cx="8229600" cy="3200400"/>
          </a:xfrm>
        </p:spPr>
        <p:txBody>
          <a:bodyPr/>
          <a:lstStyle/>
          <a:p>
            <a:pPr eaLnBrk="1" hangingPunct="1"/>
            <a:r>
              <a:rPr lang="en-US" altLang="en-US" sz="2800" dirty="0"/>
              <a:t>Prokaryotes reproduce quickly by binary fission and can divide every 1–3 hours</a:t>
            </a:r>
          </a:p>
          <a:p>
            <a:pPr eaLnBrk="1" hangingPunct="1"/>
            <a:r>
              <a:rPr lang="en-US" altLang="en-US" sz="2800" dirty="0"/>
              <a:t>Key features of prokaryotic reproduction:</a:t>
            </a:r>
          </a:p>
          <a:p>
            <a:pPr marL="973138" lvl="1" eaLnBrk="1" hangingPunct="1"/>
            <a:r>
              <a:rPr lang="en-US" altLang="en-US" sz="2600" dirty="0"/>
              <a:t>They are small</a:t>
            </a:r>
          </a:p>
          <a:p>
            <a:pPr marL="973138" lvl="1" eaLnBrk="1" hangingPunct="1"/>
            <a:r>
              <a:rPr lang="en-US" altLang="en-US" sz="2600" dirty="0"/>
              <a:t>They reproduce by binary fission</a:t>
            </a:r>
          </a:p>
          <a:p>
            <a:pPr marL="973138" lvl="1" eaLnBrk="1" hangingPunct="1"/>
            <a:r>
              <a:rPr lang="en-US" altLang="en-US" sz="2600" dirty="0"/>
              <a:t>They have short generation times</a:t>
            </a:r>
            <a:endParaRPr lang="en-US" altLang="en-US" sz="2400" dirty="0"/>
          </a:p>
        </p:txBody>
      </p:sp>
      <p:grpSp>
        <p:nvGrpSpPr>
          <p:cNvPr id="37892" name="Group 4">
            <a:extLst>
              <a:ext uri="{FF2B5EF4-FFF2-40B4-BE49-F238E27FC236}">
                <a16:creationId xmlns:a16="http://schemas.microsoft.com/office/drawing/2014/main" id="{FBE29DB8-BD12-6244-96F8-89C21C23DDAC}"/>
              </a:ext>
            </a:extLst>
          </p:cNvPr>
          <p:cNvGrpSpPr>
            <a:grpSpLocks/>
          </p:cNvGrpSpPr>
          <p:nvPr/>
        </p:nvGrpSpPr>
        <p:grpSpPr bwMode="auto">
          <a:xfrm>
            <a:off x="0" y="6553200"/>
            <a:ext cx="9144000" cy="304800"/>
            <a:chOff x="0" y="4128"/>
            <a:chExt cx="5760" cy="192"/>
          </a:xfrm>
        </p:grpSpPr>
        <p:sp>
          <p:nvSpPr>
            <p:cNvPr id="37894" name="Rectangle 5">
              <a:extLst>
                <a:ext uri="{FF2B5EF4-FFF2-40B4-BE49-F238E27FC236}">
                  <a16:creationId xmlns:a16="http://schemas.microsoft.com/office/drawing/2014/main" id="{2AE4EF49-F903-E34D-A579-75CC3132AA53}"/>
                </a:ext>
              </a:extLst>
            </p:cNvPr>
            <p:cNvSpPr>
              <a:spLocks noChangeArrowheads="1"/>
            </p:cNvSpPr>
            <p:nvPr/>
          </p:nvSpPr>
          <p:spPr bwMode="auto">
            <a:xfrm>
              <a:off x="0" y="4128"/>
              <a:ext cx="5760" cy="192"/>
            </a:xfrm>
            <a:prstGeom prst="rect">
              <a:avLst/>
            </a:prstGeom>
            <a:solidFill>
              <a:srgbClr val="FFBA26"/>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
          <p:nvSpPr>
            <p:cNvPr id="37895" name="Date Placeholder 3">
              <a:extLst>
                <a:ext uri="{FF2B5EF4-FFF2-40B4-BE49-F238E27FC236}">
                  <a16:creationId xmlns:a16="http://schemas.microsoft.com/office/drawing/2014/main" id="{4D4C9052-0767-DB45-A3CB-728F9E24D5EC}"/>
                </a:ext>
              </a:extLst>
            </p:cNvPr>
            <p:cNvSpPr>
              <a:spLocks/>
            </p:cNvSpPr>
            <p:nvPr/>
          </p:nvSpPr>
          <p:spPr bwMode="auto">
            <a:xfrm>
              <a:off x="96" y="4160"/>
              <a:ext cx="14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 2011 Pearson Education, Inc.</a:t>
              </a:r>
            </a:p>
          </p:txBody>
        </p:sp>
      </p:grpSp>
      <p:sp>
        <p:nvSpPr>
          <p:cNvPr id="37893" name="Rectangle 7">
            <a:extLst>
              <a:ext uri="{FF2B5EF4-FFF2-40B4-BE49-F238E27FC236}">
                <a16:creationId xmlns:a16="http://schemas.microsoft.com/office/drawing/2014/main" id="{7A176228-AE93-F740-973F-2BF87A7B52A2}"/>
              </a:ext>
            </a:extLst>
          </p:cNvPr>
          <p:cNvSpPr>
            <a:spLocks noChangeArrowheads="1"/>
          </p:cNvSpPr>
          <p:nvPr/>
        </p:nvSpPr>
        <p:spPr bwMode="auto">
          <a:xfrm>
            <a:off x="0" y="0"/>
            <a:ext cx="9144000" cy="304800"/>
          </a:xfrm>
          <a:prstGeom prst="rect">
            <a:avLst/>
          </a:prstGeom>
          <a:solidFill>
            <a:srgbClr val="00478B"/>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
        <p:nvSpPr>
          <p:cNvPr id="8" name="Rectangle 2">
            <a:extLst>
              <a:ext uri="{FF2B5EF4-FFF2-40B4-BE49-F238E27FC236}">
                <a16:creationId xmlns:a16="http://schemas.microsoft.com/office/drawing/2014/main" id="{3BA5AF46-4D3D-4041-81EF-9446D9AF3786}"/>
              </a:ext>
            </a:extLst>
          </p:cNvPr>
          <p:cNvSpPr txBox="1">
            <a:spLocks noChangeArrowheads="1"/>
          </p:cNvSpPr>
          <p:nvPr/>
        </p:nvSpPr>
        <p:spPr bwMode="auto">
          <a:xfrm>
            <a:off x="395288" y="4572000"/>
            <a:ext cx="80772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D1300D"/>
              </a:buClr>
              <a:buFont typeface="Times" pitchFamily="2"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r>
              <a:rPr lang="en-US" altLang="en-US" sz="2800" kern="0" dirty="0"/>
              <a:t>Many prokaryotes form metabolically inactive </a:t>
            </a:r>
            <a:r>
              <a:rPr lang="en-US" altLang="en-US" sz="2800" b="1" kern="0" dirty="0">
                <a:solidFill>
                  <a:srgbClr val="FF0000"/>
                </a:solidFill>
              </a:rPr>
              <a:t>endospores</a:t>
            </a:r>
            <a:r>
              <a:rPr lang="en-US" altLang="en-US" sz="2800" kern="0" dirty="0"/>
              <a:t>, which can remain viable in harsh conditions for centuries</a:t>
            </a:r>
            <a:endParaRPr lang="en-US" altLang="en-US" kern="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5DAFC263-9C8E-094F-A957-5EDD75D62334}"/>
              </a:ext>
            </a:extLst>
          </p:cNvPr>
          <p:cNvSpPr>
            <a:spLocks noGrp="1" noChangeArrowheads="1"/>
          </p:cNvSpPr>
          <p:nvPr>
            <p:ph type="title"/>
          </p:nvPr>
        </p:nvSpPr>
        <p:spPr>
          <a:xfrm>
            <a:off x="152400" y="25400"/>
            <a:ext cx="2590800" cy="304800"/>
          </a:xfrm>
        </p:spPr>
        <p:txBody>
          <a:bodyPr/>
          <a:lstStyle/>
          <a:p>
            <a:pPr eaLnBrk="1" hangingPunct="1"/>
            <a:r>
              <a:rPr lang="en-US" altLang="en-US" sz="1200" b="0">
                <a:latin typeface="Arial" panose="020B0604020202020204" pitchFamily="34" charset="0"/>
              </a:rPr>
              <a:t>Figure 27.9</a:t>
            </a:r>
          </a:p>
        </p:txBody>
      </p:sp>
      <p:pic>
        <p:nvPicPr>
          <p:cNvPr id="39939" name="Picture 14" descr="27_09BacterialEndospore-U">
            <a:extLst>
              <a:ext uri="{FF2B5EF4-FFF2-40B4-BE49-F238E27FC236}">
                <a16:creationId xmlns:a16="http://schemas.microsoft.com/office/drawing/2014/main" id="{2455193F-6BE3-8A43-9D2C-D921E97035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1219200"/>
            <a:ext cx="662781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 Box 5">
            <a:extLst>
              <a:ext uri="{FF2B5EF4-FFF2-40B4-BE49-F238E27FC236}">
                <a16:creationId xmlns:a16="http://schemas.microsoft.com/office/drawing/2014/main" id="{45CB53FA-C453-1B43-B6AD-A580F7AD372A}"/>
              </a:ext>
            </a:extLst>
          </p:cNvPr>
          <p:cNvSpPr txBox="1">
            <a:spLocks noChangeArrowheads="1"/>
          </p:cNvSpPr>
          <p:nvPr/>
        </p:nvSpPr>
        <p:spPr bwMode="auto">
          <a:xfrm>
            <a:off x="2503488" y="1697038"/>
            <a:ext cx="5588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800" b="1"/>
              <a:t>Coat</a:t>
            </a:r>
          </a:p>
        </p:txBody>
      </p:sp>
      <p:sp>
        <p:nvSpPr>
          <p:cNvPr id="39941" name="Text Box 6">
            <a:extLst>
              <a:ext uri="{FF2B5EF4-FFF2-40B4-BE49-F238E27FC236}">
                <a16:creationId xmlns:a16="http://schemas.microsoft.com/office/drawing/2014/main" id="{A2053ECB-CA19-1645-A8C6-8E92F30D9880}"/>
              </a:ext>
            </a:extLst>
          </p:cNvPr>
          <p:cNvSpPr txBox="1">
            <a:spLocks noChangeArrowheads="1"/>
          </p:cNvSpPr>
          <p:nvPr/>
        </p:nvSpPr>
        <p:spPr bwMode="auto">
          <a:xfrm>
            <a:off x="3868738" y="1322388"/>
            <a:ext cx="12128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800" b="1"/>
              <a:t>Endospore</a:t>
            </a:r>
          </a:p>
        </p:txBody>
      </p:sp>
      <p:sp>
        <p:nvSpPr>
          <p:cNvPr id="39942" name="Line 7">
            <a:extLst>
              <a:ext uri="{FF2B5EF4-FFF2-40B4-BE49-F238E27FC236}">
                <a16:creationId xmlns:a16="http://schemas.microsoft.com/office/drawing/2014/main" id="{9E4CB05D-EF05-6D4F-828C-662C3AC2A755}"/>
              </a:ext>
            </a:extLst>
          </p:cNvPr>
          <p:cNvSpPr>
            <a:spLocks noChangeShapeType="1"/>
          </p:cNvSpPr>
          <p:nvPr/>
        </p:nvSpPr>
        <p:spPr bwMode="auto">
          <a:xfrm>
            <a:off x="3060700" y="1860550"/>
            <a:ext cx="1155700" cy="7175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43" name="Line 8">
            <a:extLst>
              <a:ext uri="{FF2B5EF4-FFF2-40B4-BE49-F238E27FC236}">
                <a16:creationId xmlns:a16="http://schemas.microsoft.com/office/drawing/2014/main" id="{9E5C7259-BAF2-8E46-BB01-4B89F9F3DA13}"/>
              </a:ext>
            </a:extLst>
          </p:cNvPr>
          <p:cNvSpPr>
            <a:spLocks noChangeShapeType="1"/>
          </p:cNvSpPr>
          <p:nvPr/>
        </p:nvSpPr>
        <p:spPr bwMode="auto">
          <a:xfrm>
            <a:off x="4419600" y="1593850"/>
            <a:ext cx="717550" cy="10541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44" name="Text Box 9">
            <a:extLst>
              <a:ext uri="{FF2B5EF4-FFF2-40B4-BE49-F238E27FC236}">
                <a16:creationId xmlns:a16="http://schemas.microsoft.com/office/drawing/2014/main" id="{5EA0DC74-1B9B-7548-84F9-640583DD0E02}"/>
              </a:ext>
            </a:extLst>
          </p:cNvPr>
          <p:cNvSpPr txBox="1">
            <a:spLocks noChangeArrowheads="1"/>
          </p:cNvSpPr>
          <p:nvPr/>
        </p:nvSpPr>
        <p:spPr bwMode="auto">
          <a:xfrm>
            <a:off x="5592763" y="5148263"/>
            <a:ext cx="742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800" b="1"/>
              <a:t>0.3 </a:t>
            </a:r>
            <a:r>
              <a:rPr lang="en-US" altLang="en-US" sz="1800" b="1">
                <a:sym typeface="Symbol" pitchFamily="2" charset="2"/>
              </a:rPr>
              <a:t></a:t>
            </a:r>
            <a:r>
              <a:rPr lang="en-US" altLang="en-US" sz="1800" b="1"/>
              <a:t>m</a:t>
            </a:r>
          </a:p>
        </p:txBody>
      </p:sp>
      <p:grpSp>
        <p:nvGrpSpPr>
          <p:cNvPr id="39945" name="Group 13">
            <a:extLst>
              <a:ext uri="{FF2B5EF4-FFF2-40B4-BE49-F238E27FC236}">
                <a16:creationId xmlns:a16="http://schemas.microsoft.com/office/drawing/2014/main" id="{80D77D77-AB78-EB4E-B3DE-BF9FBD373434}"/>
              </a:ext>
            </a:extLst>
          </p:cNvPr>
          <p:cNvGrpSpPr>
            <a:grpSpLocks/>
          </p:cNvGrpSpPr>
          <p:nvPr/>
        </p:nvGrpSpPr>
        <p:grpSpPr bwMode="auto">
          <a:xfrm>
            <a:off x="5588000" y="5019675"/>
            <a:ext cx="766763" cy="157163"/>
            <a:chOff x="3520" y="3162"/>
            <a:chExt cx="483" cy="99"/>
          </a:xfrm>
        </p:grpSpPr>
        <p:sp>
          <p:nvSpPr>
            <p:cNvPr id="39946" name="Line 10">
              <a:extLst>
                <a:ext uri="{FF2B5EF4-FFF2-40B4-BE49-F238E27FC236}">
                  <a16:creationId xmlns:a16="http://schemas.microsoft.com/office/drawing/2014/main" id="{182D0F68-E162-9340-8A9F-699DBA96F95D}"/>
                </a:ext>
              </a:extLst>
            </p:cNvPr>
            <p:cNvSpPr>
              <a:spLocks noChangeShapeType="1"/>
            </p:cNvSpPr>
            <p:nvPr/>
          </p:nvSpPr>
          <p:spPr bwMode="auto">
            <a:xfrm>
              <a:off x="3523" y="3162"/>
              <a:ext cx="0" cy="9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47" name="Line 11">
              <a:extLst>
                <a:ext uri="{FF2B5EF4-FFF2-40B4-BE49-F238E27FC236}">
                  <a16:creationId xmlns:a16="http://schemas.microsoft.com/office/drawing/2014/main" id="{EB4EB2F0-E6F1-474A-931A-3D88171BC030}"/>
                </a:ext>
              </a:extLst>
            </p:cNvPr>
            <p:cNvSpPr>
              <a:spLocks noChangeShapeType="1"/>
            </p:cNvSpPr>
            <p:nvPr/>
          </p:nvSpPr>
          <p:spPr bwMode="auto">
            <a:xfrm>
              <a:off x="4000" y="3162"/>
              <a:ext cx="0" cy="9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48" name="Line 12">
              <a:extLst>
                <a:ext uri="{FF2B5EF4-FFF2-40B4-BE49-F238E27FC236}">
                  <a16:creationId xmlns:a16="http://schemas.microsoft.com/office/drawing/2014/main" id="{619ECBEC-A84F-1F48-9501-8C5C69DB990C}"/>
                </a:ext>
              </a:extLst>
            </p:cNvPr>
            <p:cNvSpPr>
              <a:spLocks noChangeShapeType="1"/>
            </p:cNvSpPr>
            <p:nvPr/>
          </p:nvSpPr>
          <p:spPr bwMode="auto">
            <a:xfrm>
              <a:off x="3520" y="3211"/>
              <a:ext cx="48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6208F15D-F9A4-1342-8C72-30025327E0AC}"/>
              </a:ext>
            </a:extLst>
          </p:cNvPr>
          <p:cNvSpPr>
            <a:spLocks noGrp="1" noChangeArrowheads="1"/>
          </p:cNvSpPr>
          <p:nvPr>
            <p:ph type="body" idx="1"/>
          </p:nvPr>
        </p:nvSpPr>
        <p:spPr>
          <a:xfrm>
            <a:off x="533400" y="1371600"/>
            <a:ext cx="8077200" cy="3200400"/>
          </a:xfrm>
        </p:spPr>
        <p:txBody>
          <a:bodyPr/>
          <a:lstStyle/>
          <a:p>
            <a:pPr eaLnBrk="1" hangingPunct="1"/>
            <a:r>
              <a:rPr lang="en-US" altLang="en-US" sz="2800" dirty="0"/>
              <a:t>Their short generation time allows prokaryotes to evolve quickly</a:t>
            </a:r>
          </a:p>
          <a:p>
            <a:pPr marL="973138" lvl="1" eaLnBrk="1" hangingPunct="1"/>
            <a:r>
              <a:rPr lang="en-US" altLang="en-US" sz="2600" dirty="0"/>
              <a:t>For example, adaptive evolution in a bacterial colony was documented in a lab over 8 years</a:t>
            </a:r>
            <a:endParaRPr lang="en-US" altLang="en-US" sz="2400" dirty="0"/>
          </a:p>
          <a:p>
            <a:pPr eaLnBrk="1" hangingPunct="1"/>
            <a:r>
              <a:rPr lang="en-US" altLang="en-US" sz="2800" dirty="0"/>
              <a:t>Prokaryotes are not “primitive” but are highly evolved</a:t>
            </a:r>
            <a:endParaRPr lang="en-US" altLang="en-US" dirty="0"/>
          </a:p>
        </p:txBody>
      </p:sp>
      <p:grpSp>
        <p:nvGrpSpPr>
          <p:cNvPr id="40963" name="Group 3">
            <a:extLst>
              <a:ext uri="{FF2B5EF4-FFF2-40B4-BE49-F238E27FC236}">
                <a16:creationId xmlns:a16="http://schemas.microsoft.com/office/drawing/2014/main" id="{4469B0F6-AA5C-C54A-A6C2-2307BB16F24B}"/>
              </a:ext>
            </a:extLst>
          </p:cNvPr>
          <p:cNvGrpSpPr>
            <a:grpSpLocks/>
          </p:cNvGrpSpPr>
          <p:nvPr/>
        </p:nvGrpSpPr>
        <p:grpSpPr bwMode="auto">
          <a:xfrm>
            <a:off x="0" y="6553200"/>
            <a:ext cx="9144000" cy="304800"/>
            <a:chOff x="0" y="4128"/>
            <a:chExt cx="5760" cy="192"/>
          </a:xfrm>
        </p:grpSpPr>
        <p:sp>
          <p:nvSpPr>
            <p:cNvPr id="40965" name="Rectangle 4">
              <a:extLst>
                <a:ext uri="{FF2B5EF4-FFF2-40B4-BE49-F238E27FC236}">
                  <a16:creationId xmlns:a16="http://schemas.microsoft.com/office/drawing/2014/main" id="{D6314F63-3845-C549-A4FD-803BE0B9E1C5}"/>
                </a:ext>
              </a:extLst>
            </p:cNvPr>
            <p:cNvSpPr>
              <a:spLocks noChangeArrowheads="1"/>
            </p:cNvSpPr>
            <p:nvPr/>
          </p:nvSpPr>
          <p:spPr bwMode="auto">
            <a:xfrm>
              <a:off x="0" y="4128"/>
              <a:ext cx="5760" cy="192"/>
            </a:xfrm>
            <a:prstGeom prst="rect">
              <a:avLst/>
            </a:prstGeom>
            <a:solidFill>
              <a:srgbClr val="FFBA26"/>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
          <p:nvSpPr>
            <p:cNvPr id="40966" name="Date Placeholder 3">
              <a:extLst>
                <a:ext uri="{FF2B5EF4-FFF2-40B4-BE49-F238E27FC236}">
                  <a16:creationId xmlns:a16="http://schemas.microsoft.com/office/drawing/2014/main" id="{5D64C836-782D-FF4B-A272-311A9A785D07}"/>
                </a:ext>
              </a:extLst>
            </p:cNvPr>
            <p:cNvSpPr>
              <a:spLocks/>
            </p:cNvSpPr>
            <p:nvPr/>
          </p:nvSpPr>
          <p:spPr bwMode="auto">
            <a:xfrm>
              <a:off x="96" y="4160"/>
              <a:ext cx="14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 2011 Pearson Education, Inc.</a:t>
              </a:r>
            </a:p>
          </p:txBody>
        </p:sp>
      </p:grpSp>
      <p:sp>
        <p:nvSpPr>
          <p:cNvPr id="40964" name="Rectangle 6">
            <a:extLst>
              <a:ext uri="{FF2B5EF4-FFF2-40B4-BE49-F238E27FC236}">
                <a16:creationId xmlns:a16="http://schemas.microsoft.com/office/drawing/2014/main" id="{EC29A1B3-F782-2F43-A039-490444D5866D}"/>
              </a:ext>
            </a:extLst>
          </p:cNvPr>
          <p:cNvSpPr>
            <a:spLocks noChangeArrowheads="1"/>
          </p:cNvSpPr>
          <p:nvPr/>
        </p:nvSpPr>
        <p:spPr bwMode="auto">
          <a:xfrm>
            <a:off x="0" y="0"/>
            <a:ext cx="9144000" cy="304800"/>
          </a:xfrm>
          <a:prstGeom prst="rect">
            <a:avLst/>
          </a:prstGeom>
          <a:solidFill>
            <a:srgbClr val="00478B"/>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FF6331D3-6194-3E45-BDB8-B89ADFB5BEFB}"/>
              </a:ext>
            </a:extLst>
          </p:cNvPr>
          <p:cNvSpPr>
            <a:spLocks noGrp="1" noChangeArrowheads="1"/>
          </p:cNvSpPr>
          <p:nvPr>
            <p:ph type="body" idx="1"/>
          </p:nvPr>
        </p:nvSpPr>
        <p:spPr>
          <a:xfrm>
            <a:off x="533400" y="2406650"/>
            <a:ext cx="8153400" cy="2851150"/>
          </a:xfrm>
        </p:spPr>
        <p:txBody>
          <a:bodyPr/>
          <a:lstStyle/>
          <a:p>
            <a:pPr eaLnBrk="1" hangingPunct="1"/>
            <a:r>
              <a:rPr lang="en-US" altLang="en-US" sz="2800" dirty="0"/>
              <a:t>Prokaryotes have considerable genetic variation</a:t>
            </a:r>
          </a:p>
          <a:p>
            <a:pPr eaLnBrk="1" hangingPunct="1"/>
            <a:r>
              <a:rPr lang="en-US" altLang="en-US" sz="2800" dirty="0"/>
              <a:t>Three factors contribute to this genetic diversity:</a:t>
            </a:r>
          </a:p>
          <a:p>
            <a:pPr marL="971550" lvl="1" eaLnBrk="1" hangingPunct="1">
              <a:buFont typeface="Times" pitchFamily="2" charset="0"/>
              <a:buChar char="–"/>
            </a:pPr>
            <a:r>
              <a:rPr lang="en-US" altLang="en-US" sz="2600" dirty="0"/>
              <a:t>Rapid reproduction</a:t>
            </a:r>
          </a:p>
          <a:p>
            <a:pPr marL="971550" lvl="1" eaLnBrk="1" hangingPunct="1">
              <a:buFont typeface="Times" pitchFamily="2" charset="0"/>
              <a:buChar char="–"/>
            </a:pPr>
            <a:r>
              <a:rPr lang="en-US" altLang="en-US" sz="2600" dirty="0"/>
              <a:t>Mutation</a:t>
            </a:r>
          </a:p>
          <a:p>
            <a:pPr marL="971550" lvl="1" eaLnBrk="1" hangingPunct="1">
              <a:buFont typeface="Times" pitchFamily="2" charset="0"/>
              <a:buChar char="–"/>
            </a:pPr>
            <a:r>
              <a:rPr lang="en-US" altLang="en-US" sz="2600" dirty="0"/>
              <a:t>Genetic recombination</a:t>
            </a:r>
            <a:endParaRPr lang="en-US" altLang="en-US" dirty="0"/>
          </a:p>
        </p:txBody>
      </p:sp>
      <p:sp>
        <p:nvSpPr>
          <p:cNvPr id="45059" name="Rectangle 4">
            <a:extLst>
              <a:ext uri="{FF2B5EF4-FFF2-40B4-BE49-F238E27FC236}">
                <a16:creationId xmlns:a16="http://schemas.microsoft.com/office/drawing/2014/main" id="{14EEA5CE-0D2B-9A47-8834-1705FED1BC65}"/>
              </a:ext>
            </a:extLst>
          </p:cNvPr>
          <p:cNvSpPr>
            <a:spLocks noChangeArrowheads="1"/>
          </p:cNvSpPr>
          <p:nvPr/>
        </p:nvSpPr>
        <p:spPr bwMode="auto">
          <a:xfrm>
            <a:off x="152400" y="903288"/>
            <a:ext cx="8839200" cy="152400"/>
          </a:xfrm>
          <a:prstGeom prst="rect">
            <a:avLst/>
          </a:prstGeom>
          <a:solidFill>
            <a:schemeClr val="bg1"/>
          </a:solidFill>
          <a:ln>
            <a:noFill/>
          </a:ln>
          <a:effectLst/>
          <a:extLs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
        <p:nvSpPr>
          <p:cNvPr id="45060" name="Rectangle 5">
            <a:extLst>
              <a:ext uri="{FF2B5EF4-FFF2-40B4-BE49-F238E27FC236}">
                <a16:creationId xmlns:a16="http://schemas.microsoft.com/office/drawing/2014/main" id="{F8B80610-03AF-6A4F-B297-C93540CABDAB}"/>
              </a:ext>
            </a:extLst>
          </p:cNvPr>
          <p:cNvSpPr>
            <a:spLocks noGrp="1" noChangeArrowheads="1"/>
          </p:cNvSpPr>
          <p:nvPr>
            <p:ph type="title"/>
          </p:nvPr>
        </p:nvSpPr>
        <p:spPr>
          <a:xfrm>
            <a:off x="76200" y="668338"/>
            <a:ext cx="8850313" cy="1325562"/>
          </a:xfrm>
        </p:spPr>
        <p:txBody>
          <a:bodyPr/>
          <a:lstStyle/>
          <a:p>
            <a:pPr marL="57150" eaLnBrk="1" hangingPunct="1"/>
            <a:r>
              <a:rPr lang="en-US" altLang="en-US" dirty="0"/>
              <a:t>Rapid reproduction, mutation, and genetic recombination promote genetic diversity in prokaryotes</a:t>
            </a:r>
          </a:p>
        </p:txBody>
      </p:sp>
      <p:grpSp>
        <p:nvGrpSpPr>
          <p:cNvPr id="45061" name="Group 6">
            <a:extLst>
              <a:ext uri="{FF2B5EF4-FFF2-40B4-BE49-F238E27FC236}">
                <a16:creationId xmlns:a16="http://schemas.microsoft.com/office/drawing/2014/main" id="{FA20F083-B3C4-A84D-A74E-BAAF5F05314F}"/>
              </a:ext>
            </a:extLst>
          </p:cNvPr>
          <p:cNvGrpSpPr>
            <a:grpSpLocks/>
          </p:cNvGrpSpPr>
          <p:nvPr/>
        </p:nvGrpSpPr>
        <p:grpSpPr bwMode="auto">
          <a:xfrm>
            <a:off x="0" y="6553200"/>
            <a:ext cx="9144000" cy="304800"/>
            <a:chOff x="0" y="4128"/>
            <a:chExt cx="5760" cy="192"/>
          </a:xfrm>
        </p:grpSpPr>
        <p:sp>
          <p:nvSpPr>
            <p:cNvPr id="45063" name="Rectangle 7">
              <a:extLst>
                <a:ext uri="{FF2B5EF4-FFF2-40B4-BE49-F238E27FC236}">
                  <a16:creationId xmlns:a16="http://schemas.microsoft.com/office/drawing/2014/main" id="{237F2DD9-FB2C-8243-89B3-C0F1ACBAC658}"/>
                </a:ext>
              </a:extLst>
            </p:cNvPr>
            <p:cNvSpPr>
              <a:spLocks noChangeArrowheads="1"/>
            </p:cNvSpPr>
            <p:nvPr/>
          </p:nvSpPr>
          <p:spPr bwMode="auto">
            <a:xfrm>
              <a:off x="0" y="4128"/>
              <a:ext cx="5760" cy="192"/>
            </a:xfrm>
            <a:prstGeom prst="rect">
              <a:avLst/>
            </a:prstGeom>
            <a:solidFill>
              <a:srgbClr val="FFBA26"/>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
          <p:nvSpPr>
            <p:cNvPr id="45064" name="Date Placeholder 3">
              <a:extLst>
                <a:ext uri="{FF2B5EF4-FFF2-40B4-BE49-F238E27FC236}">
                  <a16:creationId xmlns:a16="http://schemas.microsoft.com/office/drawing/2014/main" id="{EEDF956D-E933-5B47-AE9C-400DB323D435}"/>
                </a:ext>
              </a:extLst>
            </p:cNvPr>
            <p:cNvSpPr>
              <a:spLocks/>
            </p:cNvSpPr>
            <p:nvPr/>
          </p:nvSpPr>
          <p:spPr bwMode="auto">
            <a:xfrm>
              <a:off x="96" y="4160"/>
              <a:ext cx="14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 2011 Pearson Education, Inc.</a:t>
              </a:r>
            </a:p>
          </p:txBody>
        </p:sp>
      </p:grpSp>
      <p:sp>
        <p:nvSpPr>
          <p:cNvPr id="45062" name="Rectangle 9">
            <a:extLst>
              <a:ext uri="{FF2B5EF4-FFF2-40B4-BE49-F238E27FC236}">
                <a16:creationId xmlns:a16="http://schemas.microsoft.com/office/drawing/2014/main" id="{EA14C336-1290-3F48-AFA5-251098DF308C}"/>
              </a:ext>
            </a:extLst>
          </p:cNvPr>
          <p:cNvSpPr>
            <a:spLocks noChangeArrowheads="1"/>
          </p:cNvSpPr>
          <p:nvPr/>
        </p:nvSpPr>
        <p:spPr bwMode="auto">
          <a:xfrm>
            <a:off x="0" y="0"/>
            <a:ext cx="9144000" cy="304800"/>
          </a:xfrm>
          <a:prstGeom prst="rect">
            <a:avLst/>
          </a:prstGeom>
          <a:solidFill>
            <a:srgbClr val="00478B"/>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054FDC90-6932-0647-837A-9B059937058C}"/>
              </a:ext>
            </a:extLst>
          </p:cNvPr>
          <p:cNvSpPr>
            <a:spLocks noGrp="1" noChangeArrowheads="1"/>
          </p:cNvSpPr>
          <p:nvPr>
            <p:ph type="title"/>
          </p:nvPr>
        </p:nvSpPr>
        <p:spPr>
          <a:xfrm>
            <a:off x="141288" y="538163"/>
            <a:ext cx="8534400" cy="503237"/>
          </a:xfrm>
        </p:spPr>
        <p:txBody>
          <a:bodyPr/>
          <a:lstStyle/>
          <a:p>
            <a:pPr eaLnBrk="1" hangingPunct="1"/>
            <a:r>
              <a:rPr lang="en-US" altLang="en-US"/>
              <a:t>Rapid Reproduction and Mutation</a:t>
            </a:r>
          </a:p>
        </p:txBody>
      </p:sp>
      <p:sp>
        <p:nvSpPr>
          <p:cNvPr id="46083" name="Rectangle 3">
            <a:extLst>
              <a:ext uri="{FF2B5EF4-FFF2-40B4-BE49-F238E27FC236}">
                <a16:creationId xmlns:a16="http://schemas.microsoft.com/office/drawing/2014/main" id="{B008A551-1A6F-BE4F-BE37-3B491796E9A6}"/>
              </a:ext>
            </a:extLst>
          </p:cNvPr>
          <p:cNvSpPr>
            <a:spLocks noGrp="1" noChangeArrowheads="1"/>
          </p:cNvSpPr>
          <p:nvPr>
            <p:ph type="body" idx="1"/>
          </p:nvPr>
        </p:nvSpPr>
        <p:spPr>
          <a:xfrm>
            <a:off x="533400" y="1358900"/>
            <a:ext cx="8153400" cy="3670300"/>
          </a:xfrm>
        </p:spPr>
        <p:txBody>
          <a:bodyPr/>
          <a:lstStyle/>
          <a:p>
            <a:pPr eaLnBrk="1" hangingPunct="1"/>
            <a:r>
              <a:rPr lang="en-US" altLang="en-US" sz="2800" dirty="0"/>
              <a:t>Prokaryotes reproduce by binary fission, and offspring cells are generally identical</a:t>
            </a:r>
          </a:p>
          <a:p>
            <a:pPr eaLnBrk="1" hangingPunct="1"/>
            <a:r>
              <a:rPr lang="en-US" altLang="en-US" sz="2800" dirty="0"/>
              <a:t>Mutation rates during binary fission are </a:t>
            </a:r>
            <a:r>
              <a:rPr lang="en-US" altLang="en-US" sz="2800" dirty="0">
                <a:solidFill>
                  <a:srgbClr val="FF0000"/>
                </a:solidFill>
              </a:rPr>
              <a:t>low</a:t>
            </a:r>
            <a:r>
              <a:rPr lang="en-US" altLang="en-US" sz="2800" dirty="0"/>
              <a:t>, but because of rapid reproduction, mutations can accumulate rapidly in a population</a:t>
            </a:r>
          </a:p>
          <a:p>
            <a:pPr eaLnBrk="1" hangingPunct="1"/>
            <a:r>
              <a:rPr lang="en-US" altLang="en-US" sz="2800" dirty="0"/>
              <a:t>High diversity from mutations allows for rapid evolution</a:t>
            </a:r>
          </a:p>
          <a:p>
            <a:pPr eaLnBrk="1" hangingPunct="1"/>
            <a:endParaRPr lang="en-US" altLang="en-US" dirty="0"/>
          </a:p>
        </p:txBody>
      </p:sp>
      <p:grpSp>
        <p:nvGrpSpPr>
          <p:cNvPr id="46084" name="Group 4">
            <a:extLst>
              <a:ext uri="{FF2B5EF4-FFF2-40B4-BE49-F238E27FC236}">
                <a16:creationId xmlns:a16="http://schemas.microsoft.com/office/drawing/2014/main" id="{E8263DAC-1B9D-0742-999D-20B1E32C46B9}"/>
              </a:ext>
            </a:extLst>
          </p:cNvPr>
          <p:cNvGrpSpPr>
            <a:grpSpLocks/>
          </p:cNvGrpSpPr>
          <p:nvPr/>
        </p:nvGrpSpPr>
        <p:grpSpPr bwMode="auto">
          <a:xfrm>
            <a:off x="0" y="6553200"/>
            <a:ext cx="9144000" cy="304800"/>
            <a:chOff x="0" y="4128"/>
            <a:chExt cx="5760" cy="192"/>
          </a:xfrm>
        </p:grpSpPr>
        <p:sp>
          <p:nvSpPr>
            <p:cNvPr id="46086" name="Rectangle 5">
              <a:extLst>
                <a:ext uri="{FF2B5EF4-FFF2-40B4-BE49-F238E27FC236}">
                  <a16:creationId xmlns:a16="http://schemas.microsoft.com/office/drawing/2014/main" id="{E277D4AB-E55C-C74E-B266-17B8DDC0E3D6}"/>
                </a:ext>
              </a:extLst>
            </p:cNvPr>
            <p:cNvSpPr>
              <a:spLocks noChangeArrowheads="1"/>
            </p:cNvSpPr>
            <p:nvPr/>
          </p:nvSpPr>
          <p:spPr bwMode="auto">
            <a:xfrm>
              <a:off x="0" y="4128"/>
              <a:ext cx="5760" cy="192"/>
            </a:xfrm>
            <a:prstGeom prst="rect">
              <a:avLst/>
            </a:prstGeom>
            <a:solidFill>
              <a:srgbClr val="FFBA26"/>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
          <p:nvSpPr>
            <p:cNvPr id="46087" name="Date Placeholder 3">
              <a:extLst>
                <a:ext uri="{FF2B5EF4-FFF2-40B4-BE49-F238E27FC236}">
                  <a16:creationId xmlns:a16="http://schemas.microsoft.com/office/drawing/2014/main" id="{DE27D868-F4F7-C84A-8A10-076EFF8497AF}"/>
                </a:ext>
              </a:extLst>
            </p:cNvPr>
            <p:cNvSpPr>
              <a:spLocks/>
            </p:cNvSpPr>
            <p:nvPr/>
          </p:nvSpPr>
          <p:spPr bwMode="auto">
            <a:xfrm>
              <a:off x="96" y="4160"/>
              <a:ext cx="14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 2011 Pearson Education, Inc.</a:t>
              </a:r>
            </a:p>
          </p:txBody>
        </p:sp>
      </p:grpSp>
      <p:sp>
        <p:nvSpPr>
          <p:cNvPr id="46085" name="Rectangle 7">
            <a:extLst>
              <a:ext uri="{FF2B5EF4-FFF2-40B4-BE49-F238E27FC236}">
                <a16:creationId xmlns:a16="http://schemas.microsoft.com/office/drawing/2014/main" id="{BE48085C-BCCE-6443-A516-A33900544D63}"/>
              </a:ext>
            </a:extLst>
          </p:cNvPr>
          <p:cNvSpPr>
            <a:spLocks noChangeArrowheads="1"/>
          </p:cNvSpPr>
          <p:nvPr/>
        </p:nvSpPr>
        <p:spPr bwMode="auto">
          <a:xfrm>
            <a:off x="0" y="0"/>
            <a:ext cx="9144000" cy="304800"/>
          </a:xfrm>
          <a:prstGeom prst="rect">
            <a:avLst/>
          </a:prstGeom>
          <a:solidFill>
            <a:srgbClr val="00478B"/>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9EF37E56-29F7-7245-A5F7-2DA24CA3C823}"/>
              </a:ext>
            </a:extLst>
          </p:cNvPr>
          <p:cNvSpPr>
            <a:spLocks noGrp="1" noChangeArrowheads="1"/>
          </p:cNvSpPr>
          <p:nvPr>
            <p:ph type="title"/>
          </p:nvPr>
        </p:nvSpPr>
        <p:spPr>
          <a:xfrm>
            <a:off x="130175" y="538163"/>
            <a:ext cx="8534400" cy="503237"/>
          </a:xfrm>
        </p:spPr>
        <p:txBody>
          <a:bodyPr/>
          <a:lstStyle/>
          <a:p>
            <a:pPr eaLnBrk="1" hangingPunct="1"/>
            <a:r>
              <a:rPr lang="en-US" altLang="en-US"/>
              <a:t>Genetic Recombination</a:t>
            </a:r>
          </a:p>
        </p:txBody>
      </p:sp>
      <p:sp>
        <p:nvSpPr>
          <p:cNvPr id="47107" name="Rectangle 3">
            <a:extLst>
              <a:ext uri="{FF2B5EF4-FFF2-40B4-BE49-F238E27FC236}">
                <a16:creationId xmlns:a16="http://schemas.microsoft.com/office/drawing/2014/main" id="{B5308378-C968-F64C-9198-E98D36568A1B}"/>
              </a:ext>
            </a:extLst>
          </p:cNvPr>
          <p:cNvSpPr>
            <a:spLocks noGrp="1" noChangeArrowheads="1"/>
          </p:cNvSpPr>
          <p:nvPr>
            <p:ph type="body" idx="1"/>
          </p:nvPr>
        </p:nvSpPr>
        <p:spPr>
          <a:xfrm>
            <a:off x="533400" y="1371600"/>
            <a:ext cx="8229600" cy="3733800"/>
          </a:xfrm>
        </p:spPr>
        <p:txBody>
          <a:bodyPr/>
          <a:lstStyle/>
          <a:p>
            <a:pPr eaLnBrk="1" hangingPunct="1"/>
            <a:r>
              <a:rPr lang="en-US" altLang="en-US" sz="2800" dirty="0"/>
              <a:t>Genetic recombination, the combining of DNA from two sources, contributes to diversity</a:t>
            </a:r>
          </a:p>
          <a:p>
            <a:pPr eaLnBrk="1" hangingPunct="1"/>
            <a:r>
              <a:rPr lang="en-US" altLang="en-US" sz="2800" dirty="0"/>
              <a:t>Prokaryotic DNA from different individuals can be brought together by transformation, transduction, and conjugation</a:t>
            </a:r>
          </a:p>
          <a:p>
            <a:pPr eaLnBrk="1" hangingPunct="1"/>
            <a:r>
              <a:rPr lang="en-US" altLang="en-US" sz="2800" dirty="0"/>
              <a:t>Movement of genes among individuals from different species is called horizontal </a:t>
            </a:r>
            <a:r>
              <a:rPr lang="en-US" altLang="en-US" sz="2800" dirty="0">
                <a:solidFill>
                  <a:srgbClr val="FF0000"/>
                </a:solidFill>
              </a:rPr>
              <a:t>gene transfer</a:t>
            </a:r>
          </a:p>
        </p:txBody>
      </p:sp>
      <p:grpSp>
        <p:nvGrpSpPr>
          <p:cNvPr id="47108" name="Group 4">
            <a:extLst>
              <a:ext uri="{FF2B5EF4-FFF2-40B4-BE49-F238E27FC236}">
                <a16:creationId xmlns:a16="http://schemas.microsoft.com/office/drawing/2014/main" id="{6D68B220-A74F-B141-AF8F-9170ECA734F8}"/>
              </a:ext>
            </a:extLst>
          </p:cNvPr>
          <p:cNvGrpSpPr>
            <a:grpSpLocks/>
          </p:cNvGrpSpPr>
          <p:nvPr/>
        </p:nvGrpSpPr>
        <p:grpSpPr bwMode="auto">
          <a:xfrm>
            <a:off x="0" y="6553200"/>
            <a:ext cx="9144000" cy="304800"/>
            <a:chOff x="0" y="4128"/>
            <a:chExt cx="5760" cy="192"/>
          </a:xfrm>
        </p:grpSpPr>
        <p:sp>
          <p:nvSpPr>
            <p:cNvPr id="47110" name="Rectangle 5">
              <a:extLst>
                <a:ext uri="{FF2B5EF4-FFF2-40B4-BE49-F238E27FC236}">
                  <a16:creationId xmlns:a16="http://schemas.microsoft.com/office/drawing/2014/main" id="{A8A2CE86-0AD1-0B4A-A4F8-89A081098E5F}"/>
                </a:ext>
              </a:extLst>
            </p:cNvPr>
            <p:cNvSpPr>
              <a:spLocks noChangeArrowheads="1"/>
            </p:cNvSpPr>
            <p:nvPr/>
          </p:nvSpPr>
          <p:spPr bwMode="auto">
            <a:xfrm>
              <a:off x="0" y="4128"/>
              <a:ext cx="5760" cy="192"/>
            </a:xfrm>
            <a:prstGeom prst="rect">
              <a:avLst/>
            </a:prstGeom>
            <a:solidFill>
              <a:srgbClr val="FFBA26"/>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
          <p:nvSpPr>
            <p:cNvPr id="47111" name="Date Placeholder 3">
              <a:extLst>
                <a:ext uri="{FF2B5EF4-FFF2-40B4-BE49-F238E27FC236}">
                  <a16:creationId xmlns:a16="http://schemas.microsoft.com/office/drawing/2014/main" id="{8E8F69D8-7A59-484F-AFD5-A21197DC2382}"/>
                </a:ext>
              </a:extLst>
            </p:cNvPr>
            <p:cNvSpPr>
              <a:spLocks/>
            </p:cNvSpPr>
            <p:nvPr/>
          </p:nvSpPr>
          <p:spPr bwMode="auto">
            <a:xfrm>
              <a:off x="96" y="4160"/>
              <a:ext cx="14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 2011 Pearson Education, Inc.</a:t>
              </a:r>
            </a:p>
          </p:txBody>
        </p:sp>
      </p:grpSp>
      <p:sp>
        <p:nvSpPr>
          <p:cNvPr id="47109" name="Rectangle 7">
            <a:extLst>
              <a:ext uri="{FF2B5EF4-FFF2-40B4-BE49-F238E27FC236}">
                <a16:creationId xmlns:a16="http://schemas.microsoft.com/office/drawing/2014/main" id="{0E43C791-319C-9147-A430-AF7F42817003}"/>
              </a:ext>
            </a:extLst>
          </p:cNvPr>
          <p:cNvSpPr>
            <a:spLocks noChangeArrowheads="1"/>
          </p:cNvSpPr>
          <p:nvPr/>
        </p:nvSpPr>
        <p:spPr bwMode="auto">
          <a:xfrm>
            <a:off x="0" y="0"/>
            <a:ext cx="9144000" cy="304800"/>
          </a:xfrm>
          <a:prstGeom prst="rect">
            <a:avLst/>
          </a:prstGeom>
          <a:solidFill>
            <a:srgbClr val="00478B"/>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C1E38EC2-487E-9F4A-9734-518D082B803F}"/>
              </a:ext>
            </a:extLst>
          </p:cNvPr>
          <p:cNvSpPr>
            <a:spLocks noGrp="1" noChangeArrowheads="1"/>
          </p:cNvSpPr>
          <p:nvPr>
            <p:ph type="title"/>
          </p:nvPr>
        </p:nvSpPr>
        <p:spPr>
          <a:xfrm>
            <a:off x="109538" y="538163"/>
            <a:ext cx="8534400" cy="503237"/>
          </a:xfrm>
        </p:spPr>
        <p:txBody>
          <a:bodyPr/>
          <a:lstStyle/>
          <a:p>
            <a:pPr eaLnBrk="1" hangingPunct="1"/>
            <a:r>
              <a:rPr lang="en-US" altLang="en-US" i="1"/>
              <a:t>Transformation and Transduction</a:t>
            </a:r>
          </a:p>
        </p:txBody>
      </p:sp>
      <p:sp>
        <p:nvSpPr>
          <p:cNvPr id="48131" name="Rectangle 3">
            <a:extLst>
              <a:ext uri="{FF2B5EF4-FFF2-40B4-BE49-F238E27FC236}">
                <a16:creationId xmlns:a16="http://schemas.microsoft.com/office/drawing/2014/main" id="{82C54F96-14B5-E84E-992E-371BAF746008}"/>
              </a:ext>
            </a:extLst>
          </p:cNvPr>
          <p:cNvSpPr>
            <a:spLocks noGrp="1" noChangeArrowheads="1"/>
          </p:cNvSpPr>
          <p:nvPr>
            <p:ph type="body" idx="1"/>
          </p:nvPr>
        </p:nvSpPr>
        <p:spPr>
          <a:xfrm>
            <a:off x="533400" y="1371600"/>
            <a:ext cx="8305800" cy="3225800"/>
          </a:xfrm>
        </p:spPr>
        <p:txBody>
          <a:bodyPr/>
          <a:lstStyle/>
          <a:p>
            <a:pPr eaLnBrk="1" hangingPunct="1"/>
            <a:r>
              <a:rPr lang="en-US" altLang="en-US" sz="2800" dirty="0"/>
              <a:t>A prokaryotic cell can take up and incorporate foreign DNA from the surrounding environment in a process called </a:t>
            </a:r>
            <a:r>
              <a:rPr lang="en-US" altLang="en-US" sz="2800" b="1" dirty="0">
                <a:solidFill>
                  <a:schemeClr val="accent6">
                    <a:lumMod val="60000"/>
                    <a:lumOff val="40000"/>
                  </a:schemeClr>
                </a:solidFill>
              </a:rPr>
              <a:t>transformation</a:t>
            </a:r>
            <a:endParaRPr lang="en-US" altLang="en-US" sz="2800" dirty="0">
              <a:solidFill>
                <a:schemeClr val="accent6">
                  <a:lumMod val="60000"/>
                  <a:lumOff val="40000"/>
                </a:schemeClr>
              </a:solidFill>
            </a:endParaRPr>
          </a:p>
          <a:p>
            <a:pPr eaLnBrk="1" hangingPunct="1"/>
            <a:r>
              <a:rPr lang="en-US" altLang="en-US" sz="2800" b="1" dirty="0">
                <a:solidFill>
                  <a:schemeClr val="accent5">
                    <a:lumMod val="50000"/>
                  </a:schemeClr>
                </a:solidFill>
              </a:rPr>
              <a:t>Transduction</a:t>
            </a:r>
            <a:r>
              <a:rPr lang="en-US" altLang="en-US" sz="2800" dirty="0"/>
              <a:t> is the movement of genes between bacteria by bacteriophages (viruses that infect bacteria)</a:t>
            </a:r>
          </a:p>
        </p:txBody>
      </p:sp>
      <p:grpSp>
        <p:nvGrpSpPr>
          <p:cNvPr id="48132" name="Group 4">
            <a:extLst>
              <a:ext uri="{FF2B5EF4-FFF2-40B4-BE49-F238E27FC236}">
                <a16:creationId xmlns:a16="http://schemas.microsoft.com/office/drawing/2014/main" id="{66CA4655-F75D-804C-A7B4-30D641AE95D3}"/>
              </a:ext>
            </a:extLst>
          </p:cNvPr>
          <p:cNvGrpSpPr>
            <a:grpSpLocks/>
          </p:cNvGrpSpPr>
          <p:nvPr/>
        </p:nvGrpSpPr>
        <p:grpSpPr bwMode="auto">
          <a:xfrm>
            <a:off x="0" y="6553200"/>
            <a:ext cx="9144000" cy="304800"/>
            <a:chOff x="0" y="4128"/>
            <a:chExt cx="5760" cy="192"/>
          </a:xfrm>
        </p:grpSpPr>
        <p:sp>
          <p:nvSpPr>
            <p:cNvPr id="48134" name="Rectangle 5">
              <a:extLst>
                <a:ext uri="{FF2B5EF4-FFF2-40B4-BE49-F238E27FC236}">
                  <a16:creationId xmlns:a16="http://schemas.microsoft.com/office/drawing/2014/main" id="{422E469B-FDE0-7F4E-96AF-B9EFA41A576B}"/>
                </a:ext>
              </a:extLst>
            </p:cNvPr>
            <p:cNvSpPr>
              <a:spLocks noChangeArrowheads="1"/>
            </p:cNvSpPr>
            <p:nvPr/>
          </p:nvSpPr>
          <p:spPr bwMode="auto">
            <a:xfrm>
              <a:off x="0" y="4128"/>
              <a:ext cx="5760" cy="192"/>
            </a:xfrm>
            <a:prstGeom prst="rect">
              <a:avLst/>
            </a:prstGeom>
            <a:solidFill>
              <a:srgbClr val="FFBA26"/>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
          <p:nvSpPr>
            <p:cNvPr id="48135" name="Date Placeholder 3">
              <a:extLst>
                <a:ext uri="{FF2B5EF4-FFF2-40B4-BE49-F238E27FC236}">
                  <a16:creationId xmlns:a16="http://schemas.microsoft.com/office/drawing/2014/main" id="{7410FC52-A1CA-9349-917A-F8D268C207EC}"/>
                </a:ext>
              </a:extLst>
            </p:cNvPr>
            <p:cNvSpPr>
              <a:spLocks/>
            </p:cNvSpPr>
            <p:nvPr/>
          </p:nvSpPr>
          <p:spPr bwMode="auto">
            <a:xfrm>
              <a:off x="96" y="4160"/>
              <a:ext cx="14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 2011 Pearson Education, Inc.</a:t>
              </a:r>
            </a:p>
          </p:txBody>
        </p:sp>
      </p:grpSp>
      <p:sp>
        <p:nvSpPr>
          <p:cNvPr id="48133" name="Rectangle 7">
            <a:extLst>
              <a:ext uri="{FF2B5EF4-FFF2-40B4-BE49-F238E27FC236}">
                <a16:creationId xmlns:a16="http://schemas.microsoft.com/office/drawing/2014/main" id="{2202ABAA-A1E7-5946-98B0-F3B436C9105D}"/>
              </a:ext>
            </a:extLst>
          </p:cNvPr>
          <p:cNvSpPr>
            <a:spLocks noChangeArrowheads="1"/>
          </p:cNvSpPr>
          <p:nvPr/>
        </p:nvSpPr>
        <p:spPr bwMode="auto">
          <a:xfrm>
            <a:off x="0" y="0"/>
            <a:ext cx="9144000" cy="304800"/>
          </a:xfrm>
          <a:prstGeom prst="rect">
            <a:avLst/>
          </a:prstGeom>
          <a:solidFill>
            <a:srgbClr val="00478B"/>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F1589F1C-5A61-054B-A4EC-1654FE924949}"/>
              </a:ext>
            </a:extLst>
          </p:cNvPr>
          <p:cNvSpPr>
            <a:spLocks noGrp="1" noChangeArrowheads="1"/>
          </p:cNvSpPr>
          <p:nvPr>
            <p:ph type="title"/>
          </p:nvPr>
        </p:nvSpPr>
        <p:spPr>
          <a:xfrm>
            <a:off x="152400" y="25400"/>
            <a:ext cx="2590800" cy="304800"/>
          </a:xfrm>
        </p:spPr>
        <p:txBody>
          <a:bodyPr/>
          <a:lstStyle/>
          <a:p>
            <a:pPr eaLnBrk="1" hangingPunct="1"/>
            <a:r>
              <a:rPr lang="en-US" altLang="en-US" sz="1200" b="0">
                <a:latin typeface="Arial" panose="020B0604020202020204" pitchFamily="34" charset="0"/>
              </a:rPr>
              <a:t>Figure 27.11-1</a:t>
            </a:r>
          </a:p>
        </p:txBody>
      </p:sp>
      <p:pic>
        <p:nvPicPr>
          <p:cNvPr id="49155" name="Picture 37" descr="27_11Transduction_1-U">
            <a:extLst>
              <a:ext uri="{FF2B5EF4-FFF2-40B4-BE49-F238E27FC236}">
                <a16:creationId xmlns:a16="http://schemas.microsoft.com/office/drawing/2014/main" id="{576F69A6-9A74-7046-994F-17BE22C7A3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7250" y="136525"/>
            <a:ext cx="4889500"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 Box 23">
            <a:extLst>
              <a:ext uri="{FF2B5EF4-FFF2-40B4-BE49-F238E27FC236}">
                <a16:creationId xmlns:a16="http://schemas.microsoft.com/office/drawing/2014/main" id="{60A82C18-7D92-2F42-9790-9EA6223036BD}"/>
              </a:ext>
            </a:extLst>
          </p:cNvPr>
          <p:cNvSpPr txBox="1">
            <a:spLocks noChangeArrowheads="1"/>
          </p:cNvSpPr>
          <p:nvPr/>
        </p:nvSpPr>
        <p:spPr bwMode="auto">
          <a:xfrm>
            <a:off x="5205413" y="939800"/>
            <a:ext cx="1109662"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700" b="1"/>
              <a:t>Donor cell</a:t>
            </a:r>
          </a:p>
        </p:txBody>
      </p:sp>
      <p:sp>
        <p:nvSpPr>
          <p:cNvPr id="49157" name="Text Box 25">
            <a:extLst>
              <a:ext uri="{FF2B5EF4-FFF2-40B4-BE49-F238E27FC236}">
                <a16:creationId xmlns:a16="http://schemas.microsoft.com/office/drawing/2014/main" id="{8E1C5468-6BFE-6A4C-B1B3-18D8DFFB101E}"/>
              </a:ext>
            </a:extLst>
          </p:cNvPr>
          <p:cNvSpPr txBox="1">
            <a:spLocks noChangeArrowheads="1"/>
          </p:cNvSpPr>
          <p:nvPr/>
        </p:nvSpPr>
        <p:spPr bwMode="auto">
          <a:xfrm>
            <a:off x="4113213" y="1957388"/>
            <a:ext cx="1905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200" b="1" i="1"/>
              <a:t>A</a:t>
            </a:r>
            <a:r>
              <a:rPr lang="en-US" altLang="en-US" sz="1200" b="1" i="1" baseline="30000">
                <a:sym typeface="Symbol" pitchFamily="2" charset="2"/>
              </a:rPr>
              <a:t></a:t>
            </a:r>
            <a:endParaRPr lang="en-US" altLang="en-US" sz="1200" b="1" i="1"/>
          </a:p>
        </p:txBody>
      </p:sp>
      <p:sp>
        <p:nvSpPr>
          <p:cNvPr id="49158" name="Text Box 26">
            <a:extLst>
              <a:ext uri="{FF2B5EF4-FFF2-40B4-BE49-F238E27FC236}">
                <a16:creationId xmlns:a16="http://schemas.microsoft.com/office/drawing/2014/main" id="{939FB4D2-C222-7F4C-B872-D0B135879B81}"/>
              </a:ext>
            </a:extLst>
          </p:cNvPr>
          <p:cNvSpPr txBox="1">
            <a:spLocks noChangeArrowheads="1"/>
          </p:cNvSpPr>
          <p:nvPr/>
        </p:nvSpPr>
        <p:spPr bwMode="auto">
          <a:xfrm>
            <a:off x="4429125" y="1982788"/>
            <a:ext cx="1905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200" b="1" i="1"/>
              <a:t>B</a:t>
            </a:r>
            <a:r>
              <a:rPr lang="en-US" altLang="en-US" sz="1200" b="1" i="1" baseline="30000">
                <a:sym typeface="Symbol" pitchFamily="2" charset="2"/>
              </a:rPr>
              <a:t></a:t>
            </a:r>
            <a:endParaRPr lang="en-US" altLang="en-US" sz="1200" b="1" i="1"/>
          </a:p>
        </p:txBody>
      </p:sp>
      <p:sp>
        <p:nvSpPr>
          <p:cNvPr id="49159" name="Text Box 27">
            <a:extLst>
              <a:ext uri="{FF2B5EF4-FFF2-40B4-BE49-F238E27FC236}">
                <a16:creationId xmlns:a16="http://schemas.microsoft.com/office/drawing/2014/main" id="{2EDBE591-8EB4-504A-9916-A4988E14CF50}"/>
              </a:ext>
            </a:extLst>
          </p:cNvPr>
          <p:cNvSpPr txBox="1">
            <a:spLocks noChangeArrowheads="1"/>
          </p:cNvSpPr>
          <p:nvPr/>
        </p:nvSpPr>
        <p:spPr bwMode="auto">
          <a:xfrm>
            <a:off x="4403725" y="811213"/>
            <a:ext cx="1905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200" b="1" i="1"/>
              <a:t>B</a:t>
            </a:r>
            <a:r>
              <a:rPr lang="en-US" altLang="en-US" sz="1200" b="1" i="1" baseline="30000">
                <a:sym typeface="Symbol" pitchFamily="2" charset="2"/>
              </a:rPr>
              <a:t></a:t>
            </a:r>
            <a:endParaRPr lang="en-US" altLang="en-US" sz="1200" b="1" i="1"/>
          </a:p>
        </p:txBody>
      </p:sp>
      <p:sp>
        <p:nvSpPr>
          <p:cNvPr id="49160" name="Text Box 28">
            <a:extLst>
              <a:ext uri="{FF2B5EF4-FFF2-40B4-BE49-F238E27FC236}">
                <a16:creationId xmlns:a16="http://schemas.microsoft.com/office/drawing/2014/main" id="{3E177858-87E6-C94B-8FC1-C10AC23B0D3F}"/>
              </a:ext>
            </a:extLst>
          </p:cNvPr>
          <p:cNvSpPr txBox="1">
            <a:spLocks noChangeArrowheads="1"/>
          </p:cNvSpPr>
          <p:nvPr/>
        </p:nvSpPr>
        <p:spPr bwMode="auto">
          <a:xfrm>
            <a:off x="4203700" y="811213"/>
            <a:ext cx="1905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200" b="1" i="1"/>
              <a:t>A</a:t>
            </a:r>
            <a:r>
              <a:rPr lang="en-US" altLang="en-US" sz="1200" b="1" i="1" baseline="30000">
                <a:sym typeface="Symbol" pitchFamily="2" charset="2"/>
              </a:rPr>
              <a:t></a:t>
            </a:r>
            <a:endParaRPr lang="en-US" altLang="en-US" sz="1200" b="1" i="1"/>
          </a:p>
        </p:txBody>
      </p:sp>
      <p:sp>
        <p:nvSpPr>
          <p:cNvPr id="49161" name="Text Box 29">
            <a:extLst>
              <a:ext uri="{FF2B5EF4-FFF2-40B4-BE49-F238E27FC236}">
                <a16:creationId xmlns:a16="http://schemas.microsoft.com/office/drawing/2014/main" id="{9893851F-40D2-2D47-8ABD-E4575F14BCB4}"/>
              </a:ext>
            </a:extLst>
          </p:cNvPr>
          <p:cNvSpPr txBox="1">
            <a:spLocks noChangeArrowheads="1"/>
          </p:cNvSpPr>
          <p:nvPr/>
        </p:nvSpPr>
        <p:spPr bwMode="auto">
          <a:xfrm>
            <a:off x="4195763" y="333375"/>
            <a:ext cx="6731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700" b="1"/>
              <a:t>Phage</a:t>
            </a:r>
          </a:p>
        </p:txBody>
      </p:sp>
      <p:sp>
        <p:nvSpPr>
          <p:cNvPr id="49162" name="Line 30">
            <a:extLst>
              <a:ext uri="{FF2B5EF4-FFF2-40B4-BE49-F238E27FC236}">
                <a16:creationId xmlns:a16="http://schemas.microsoft.com/office/drawing/2014/main" id="{53A078FD-A6BD-864E-A8A6-C2CD38550C85}"/>
              </a:ext>
            </a:extLst>
          </p:cNvPr>
          <p:cNvSpPr>
            <a:spLocks noChangeShapeType="1"/>
          </p:cNvSpPr>
          <p:nvPr/>
        </p:nvSpPr>
        <p:spPr bwMode="auto">
          <a:xfrm flipV="1">
            <a:off x="4000500" y="500063"/>
            <a:ext cx="173038" cy="3079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63" name="Line 31">
            <a:extLst>
              <a:ext uri="{FF2B5EF4-FFF2-40B4-BE49-F238E27FC236}">
                <a16:creationId xmlns:a16="http://schemas.microsoft.com/office/drawing/2014/main" id="{679B4157-1603-B44C-AC5B-18E98431841C}"/>
              </a:ext>
            </a:extLst>
          </p:cNvPr>
          <p:cNvSpPr>
            <a:spLocks noChangeShapeType="1"/>
          </p:cNvSpPr>
          <p:nvPr/>
        </p:nvSpPr>
        <p:spPr bwMode="auto">
          <a:xfrm flipV="1">
            <a:off x="4237038" y="982663"/>
            <a:ext cx="0" cy="714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64" name="Line 32">
            <a:extLst>
              <a:ext uri="{FF2B5EF4-FFF2-40B4-BE49-F238E27FC236}">
                <a16:creationId xmlns:a16="http://schemas.microsoft.com/office/drawing/2014/main" id="{BCACDEF7-5E50-9F44-B258-E7E997477D37}"/>
              </a:ext>
            </a:extLst>
          </p:cNvPr>
          <p:cNvSpPr>
            <a:spLocks noChangeShapeType="1"/>
          </p:cNvSpPr>
          <p:nvPr/>
        </p:nvSpPr>
        <p:spPr bwMode="auto">
          <a:xfrm flipV="1">
            <a:off x="4419600" y="982663"/>
            <a:ext cx="0" cy="714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65" name="Line 33">
            <a:extLst>
              <a:ext uri="{FF2B5EF4-FFF2-40B4-BE49-F238E27FC236}">
                <a16:creationId xmlns:a16="http://schemas.microsoft.com/office/drawing/2014/main" id="{AB9F11EE-1499-DC4B-8786-81E7A8213CE6}"/>
              </a:ext>
            </a:extLst>
          </p:cNvPr>
          <p:cNvSpPr>
            <a:spLocks noChangeShapeType="1"/>
          </p:cNvSpPr>
          <p:nvPr/>
        </p:nvSpPr>
        <p:spPr bwMode="auto">
          <a:xfrm flipV="1">
            <a:off x="4146550" y="2117725"/>
            <a:ext cx="0" cy="714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66" name="Line 34">
            <a:extLst>
              <a:ext uri="{FF2B5EF4-FFF2-40B4-BE49-F238E27FC236}">
                <a16:creationId xmlns:a16="http://schemas.microsoft.com/office/drawing/2014/main" id="{92930F41-6E7F-214A-813C-F186C94E91FA}"/>
              </a:ext>
            </a:extLst>
          </p:cNvPr>
          <p:cNvSpPr>
            <a:spLocks noChangeShapeType="1"/>
          </p:cNvSpPr>
          <p:nvPr/>
        </p:nvSpPr>
        <p:spPr bwMode="auto">
          <a:xfrm flipV="1">
            <a:off x="4448175" y="2143125"/>
            <a:ext cx="0" cy="714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67" name="Line 35">
            <a:extLst>
              <a:ext uri="{FF2B5EF4-FFF2-40B4-BE49-F238E27FC236}">
                <a16:creationId xmlns:a16="http://schemas.microsoft.com/office/drawing/2014/main" id="{4882A684-E846-6047-A533-196999692720}"/>
              </a:ext>
            </a:extLst>
          </p:cNvPr>
          <p:cNvSpPr>
            <a:spLocks noChangeShapeType="1"/>
          </p:cNvSpPr>
          <p:nvPr/>
        </p:nvSpPr>
        <p:spPr bwMode="auto">
          <a:xfrm>
            <a:off x="5037138" y="1076325"/>
            <a:ext cx="14446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FED52DE0-C58E-6A43-A295-4F2BBB84CDA3}"/>
              </a:ext>
            </a:extLst>
          </p:cNvPr>
          <p:cNvSpPr>
            <a:spLocks noGrp="1" noChangeArrowheads="1"/>
          </p:cNvSpPr>
          <p:nvPr>
            <p:ph type="title"/>
          </p:nvPr>
        </p:nvSpPr>
        <p:spPr>
          <a:xfrm>
            <a:off x="152400" y="25400"/>
            <a:ext cx="2590800" cy="304800"/>
          </a:xfrm>
        </p:spPr>
        <p:txBody>
          <a:bodyPr/>
          <a:lstStyle/>
          <a:p>
            <a:pPr eaLnBrk="1" hangingPunct="1"/>
            <a:r>
              <a:rPr lang="en-US" altLang="en-US" sz="1200" b="0">
                <a:latin typeface="Arial" panose="020B0604020202020204" pitchFamily="34" charset="0"/>
              </a:rPr>
              <a:t>Figure 27.11-2</a:t>
            </a:r>
          </a:p>
        </p:txBody>
      </p:sp>
      <p:pic>
        <p:nvPicPr>
          <p:cNvPr id="50179" name="Picture 33" descr="27_11Transduction_2-U">
            <a:extLst>
              <a:ext uri="{FF2B5EF4-FFF2-40B4-BE49-F238E27FC236}">
                <a16:creationId xmlns:a16="http://schemas.microsoft.com/office/drawing/2014/main" id="{8177F2FA-338B-5448-B833-B45A4CD596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7250" y="136525"/>
            <a:ext cx="4889500"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 Box 7">
            <a:extLst>
              <a:ext uri="{FF2B5EF4-FFF2-40B4-BE49-F238E27FC236}">
                <a16:creationId xmlns:a16="http://schemas.microsoft.com/office/drawing/2014/main" id="{7D22CFF0-E3D2-C743-A69C-D25C09075F66}"/>
              </a:ext>
            </a:extLst>
          </p:cNvPr>
          <p:cNvSpPr txBox="1">
            <a:spLocks noChangeArrowheads="1"/>
          </p:cNvSpPr>
          <p:nvPr/>
        </p:nvSpPr>
        <p:spPr bwMode="auto">
          <a:xfrm>
            <a:off x="4732338" y="3900488"/>
            <a:ext cx="3111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700" b="1" i="1"/>
              <a:t>A</a:t>
            </a:r>
            <a:r>
              <a:rPr lang="en-US" altLang="en-US" sz="1700" b="1" i="1" baseline="30000">
                <a:sym typeface="Symbol" pitchFamily="2" charset="2"/>
              </a:rPr>
              <a:t></a:t>
            </a:r>
            <a:endParaRPr lang="en-US" altLang="en-US" sz="1700" b="1" i="1"/>
          </a:p>
        </p:txBody>
      </p:sp>
      <p:sp>
        <p:nvSpPr>
          <p:cNvPr id="50181" name="Line 19">
            <a:extLst>
              <a:ext uri="{FF2B5EF4-FFF2-40B4-BE49-F238E27FC236}">
                <a16:creationId xmlns:a16="http://schemas.microsoft.com/office/drawing/2014/main" id="{C36C8735-D243-934A-87F8-69B3217C0591}"/>
              </a:ext>
            </a:extLst>
          </p:cNvPr>
          <p:cNvSpPr>
            <a:spLocks noChangeShapeType="1"/>
          </p:cNvSpPr>
          <p:nvPr/>
        </p:nvSpPr>
        <p:spPr bwMode="auto">
          <a:xfrm flipH="1" flipV="1">
            <a:off x="4549775" y="3930650"/>
            <a:ext cx="174625" cy="76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82" name="Line 20">
            <a:extLst>
              <a:ext uri="{FF2B5EF4-FFF2-40B4-BE49-F238E27FC236}">
                <a16:creationId xmlns:a16="http://schemas.microsoft.com/office/drawing/2014/main" id="{0AF8DE47-3FC0-444C-9CF1-2F6DAD669FF1}"/>
              </a:ext>
            </a:extLst>
          </p:cNvPr>
          <p:cNvSpPr>
            <a:spLocks noChangeShapeType="1"/>
          </p:cNvSpPr>
          <p:nvPr/>
        </p:nvSpPr>
        <p:spPr bwMode="auto">
          <a:xfrm flipV="1">
            <a:off x="4508500" y="3930650"/>
            <a:ext cx="47625" cy="95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83" name="Text Box 21">
            <a:extLst>
              <a:ext uri="{FF2B5EF4-FFF2-40B4-BE49-F238E27FC236}">
                <a16:creationId xmlns:a16="http://schemas.microsoft.com/office/drawing/2014/main" id="{34EEFAB2-8856-C44A-B197-8DE01E9B6FA3}"/>
              </a:ext>
            </a:extLst>
          </p:cNvPr>
          <p:cNvSpPr txBox="1">
            <a:spLocks noChangeArrowheads="1"/>
          </p:cNvSpPr>
          <p:nvPr/>
        </p:nvSpPr>
        <p:spPr bwMode="auto">
          <a:xfrm>
            <a:off x="5205413" y="939800"/>
            <a:ext cx="1109662"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700" b="1"/>
              <a:t>Donor cell</a:t>
            </a:r>
          </a:p>
        </p:txBody>
      </p:sp>
      <p:sp>
        <p:nvSpPr>
          <p:cNvPr id="50184" name="Text Box 22">
            <a:extLst>
              <a:ext uri="{FF2B5EF4-FFF2-40B4-BE49-F238E27FC236}">
                <a16:creationId xmlns:a16="http://schemas.microsoft.com/office/drawing/2014/main" id="{6CA0AF64-ABB1-0C4D-9DF6-FD551518A3E4}"/>
              </a:ext>
            </a:extLst>
          </p:cNvPr>
          <p:cNvSpPr txBox="1">
            <a:spLocks noChangeArrowheads="1"/>
          </p:cNvSpPr>
          <p:nvPr/>
        </p:nvSpPr>
        <p:spPr bwMode="auto">
          <a:xfrm>
            <a:off x="4113213" y="1957388"/>
            <a:ext cx="1905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200" b="1" i="1"/>
              <a:t>A</a:t>
            </a:r>
            <a:r>
              <a:rPr lang="en-US" altLang="en-US" sz="1200" b="1" i="1" baseline="30000">
                <a:sym typeface="Symbol" pitchFamily="2" charset="2"/>
              </a:rPr>
              <a:t></a:t>
            </a:r>
            <a:endParaRPr lang="en-US" altLang="en-US" sz="1200" b="1" i="1"/>
          </a:p>
        </p:txBody>
      </p:sp>
      <p:sp>
        <p:nvSpPr>
          <p:cNvPr id="50185" name="Text Box 23">
            <a:extLst>
              <a:ext uri="{FF2B5EF4-FFF2-40B4-BE49-F238E27FC236}">
                <a16:creationId xmlns:a16="http://schemas.microsoft.com/office/drawing/2014/main" id="{152D7E62-DC7C-B643-A60A-5745E266006B}"/>
              </a:ext>
            </a:extLst>
          </p:cNvPr>
          <p:cNvSpPr txBox="1">
            <a:spLocks noChangeArrowheads="1"/>
          </p:cNvSpPr>
          <p:nvPr/>
        </p:nvSpPr>
        <p:spPr bwMode="auto">
          <a:xfrm>
            <a:off x="4429125" y="1982788"/>
            <a:ext cx="1905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200" b="1" i="1"/>
              <a:t>B</a:t>
            </a:r>
            <a:r>
              <a:rPr lang="en-US" altLang="en-US" sz="1200" b="1" i="1" baseline="30000">
                <a:sym typeface="Symbol" pitchFamily="2" charset="2"/>
              </a:rPr>
              <a:t></a:t>
            </a:r>
            <a:endParaRPr lang="en-US" altLang="en-US" sz="1200" b="1" i="1"/>
          </a:p>
        </p:txBody>
      </p:sp>
      <p:sp>
        <p:nvSpPr>
          <p:cNvPr id="50186" name="Text Box 24">
            <a:extLst>
              <a:ext uri="{FF2B5EF4-FFF2-40B4-BE49-F238E27FC236}">
                <a16:creationId xmlns:a16="http://schemas.microsoft.com/office/drawing/2014/main" id="{F8297E4D-0381-6943-B685-996EE16D0169}"/>
              </a:ext>
            </a:extLst>
          </p:cNvPr>
          <p:cNvSpPr txBox="1">
            <a:spLocks noChangeArrowheads="1"/>
          </p:cNvSpPr>
          <p:nvPr/>
        </p:nvSpPr>
        <p:spPr bwMode="auto">
          <a:xfrm>
            <a:off x="4403725" y="811213"/>
            <a:ext cx="1905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200" b="1" i="1"/>
              <a:t>B</a:t>
            </a:r>
            <a:r>
              <a:rPr lang="en-US" altLang="en-US" sz="1200" b="1" i="1" baseline="30000">
                <a:sym typeface="Symbol" pitchFamily="2" charset="2"/>
              </a:rPr>
              <a:t></a:t>
            </a:r>
            <a:endParaRPr lang="en-US" altLang="en-US" sz="1200" b="1" i="1"/>
          </a:p>
        </p:txBody>
      </p:sp>
      <p:sp>
        <p:nvSpPr>
          <p:cNvPr id="50187" name="Text Box 25">
            <a:extLst>
              <a:ext uri="{FF2B5EF4-FFF2-40B4-BE49-F238E27FC236}">
                <a16:creationId xmlns:a16="http://schemas.microsoft.com/office/drawing/2014/main" id="{9FBDFDCB-D0C5-1340-8AE9-ECA7804067CB}"/>
              </a:ext>
            </a:extLst>
          </p:cNvPr>
          <p:cNvSpPr txBox="1">
            <a:spLocks noChangeArrowheads="1"/>
          </p:cNvSpPr>
          <p:nvPr/>
        </p:nvSpPr>
        <p:spPr bwMode="auto">
          <a:xfrm>
            <a:off x="4203700" y="811213"/>
            <a:ext cx="1905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200" b="1" i="1"/>
              <a:t>A</a:t>
            </a:r>
            <a:r>
              <a:rPr lang="en-US" altLang="en-US" sz="1200" b="1" i="1" baseline="30000">
                <a:sym typeface="Symbol" pitchFamily="2" charset="2"/>
              </a:rPr>
              <a:t></a:t>
            </a:r>
            <a:endParaRPr lang="en-US" altLang="en-US" sz="1200" b="1" i="1"/>
          </a:p>
        </p:txBody>
      </p:sp>
      <p:sp>
        <p:nvSpPr>
          <p:cNvPr id="50188" name="Text Box 26">
            <a:extLst>
              <a:ext uri="{FF2B5EF4-FFF2-40B4-BE49-F238E27FC236}">
                <a16:creationId xmlns:a16="http://schemas.microsoft.com/office/drawing/2014/main" id="{2CA2ED8D-5E09-044C-B0CD-3AF4742390A4}"/>
              </a:ext>
            </a:extLst>
          </p:cNvPr>
          <p:cNvSpPr txBox="1">
            <a:spLocks noChangeArrowheads="1"/>
          </p:cNvSpPr>
          <p:nvPr/>
        </p:nvSpPr>
        <p:spPr bwMode="auto">
          <a:xfrm>
            <a:off x="4195763" y="333375"/>
            <a:ext cx="6731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700" b="1"/>
              <a:t>Phage</a:t>
            </a:r>
          </a:p>
        </p:txBody>
      </p:sp>
      <p:sp>
        <p:nvSpPr>
          <p:cNvPr id="50189" name="Line 27">
            <a:extLst>
              <a:ext uri="{FF2B5EF4-FFF2-40B4-BE49-F238E27FC236}">
                <a16:creationId xmlns:a16="http://schemas.microsoft.com/office/drawing/2014/main" id="{1B5DEE41-71B5-604F-9760-89BF8C3D716A}"/>
              </a:ext>
            </a:extLst>
          </p:cNvPr>
          <p:cNvSpPr>
            <a:spLocks noChangeShapeType="1"/>
          </p:cNvSpPr>
          <p:nvPr/>
        </p:nvSpPr>
        <p:spPr bwMode="auto">
          <a:xfrm flipV="1">
            <a:off x="4000500" y="500063"/>
            <a:ext cx="173038" cy="3079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0" name="Line 28">
            <a:extLst>
              <a:ext uri="{FF2B5EF4-FFF2-40B4-BE49-F238E27FC236}">
                <a16:creationId xmlns:a16="http://schemas.microsoft.com/office/drawing/2014/main" id="{AF84D867-4F1A-BD48-BAEA-9BC2B20FFD0D}"/>
              </a:ext>
            </a:extLst>
          </p:cNvPr>
          <p:cNvSpPr>
            <a:spLocks noChangeShapeType="1"/>
          </p:cNvSpPr>
          <p:nvPr/>
        </p:nvSpPr>
        <p:spPr bwMode="auto">
          <a:xfrm flipV="1">
            <a:off x="4237038" y="982663"/>
            <a:ext cx="0" cy="714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1" name="Line 29">
            <a:extLst>
              <a:ext uri="{FF2B5EF4-FFF2-40B4-BE49-F238E27FC236}">
                <a16:creationId xmlns:a16="http://schemas.microsoft.com/office/drawing/2014/main" id="{9ED4DAF5-3DC8-E54E-9E3A-5971C3366E0A}"/>
              </a:ext>
            </a:extLst>
          </p:cNvPr>
          <p:cNvSpPr>
            <a:spLocks noChangeShapeType="1"/>
          </p:cNvSpPr>
          <p:nvPr/>
        </p:nvSpPr>
        <p:spPr bwMode="auto">
          <a:xfrm flipV="1">
            <a:off x="4419600" y="982663"/>
            <a:ext cx="0" cy="714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2" name="Line 30">
            <a:extLst>
              <a:ext uri="{FF2B5EF4-FFF2-40B4-BE49-F238E27FC236}">
                <a16:creationId xmlns:a16="http://schemas.microsoft.com/office/drawing/2014/main" id="{02FF4EE3-5C08-9443-B832-AE57F3D3E466}"/>
              </a:ext>
            </a:extLst>
          </p:cNvPr>
          <p:cNvSpPr>
            <a:spLocks noChangeShapeType="1"/>
          </p:cNvSpPr>
          <p:nvPr/>
        </p:nvSpPr>
        <p:spPr bwMode="auto">
          <a:xfrm flipV="1">
            <a:off x="4146550" y="2117725"/>
            <a:ext cx="0" cy="714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3" name="Line 31">
            <a:extLst>
              <a:ext uri="{FF2B5EF4-FFF2-40B4-BE49-F238E27FC236}">
                <a16:creationId xmlns:a16="http://schemas.microsoft.com/office/drawing/2014/main" id="{04033258-7C59-A640-A6EC-304535374521}"/>
              </a:ext>
            </a:extLst>
          </p:cNvPr>
          <p:cNvSpPr>
            <a:spLocks noChangeShapeType="1"/>
          </p:cNvSpPr>
          <p:nvPr/>
        </p:nvSpPr>
        <p:spPr bwMode="auto">
          <a:xfrm flipV="1">
            <a:off x="4448175" y="2143125"/>
            <a:ext cx="0" cy="714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4" name="Line 32">
            <a:extLst>
              <a:ext uri="{FF2B5EF4-FFF2-40B4-BE49-F238E27FC236}">
                <a16:creationId xmlns:a16="http://schemas.microsoft.com/office/drawing/2014/main" id="{A4D38DC9-71E1-284C-B278-DC3ED811D2EE}"/>
              </a:ext>
            </a:extLst>
          </p:cNvPr>
          <p:cNvSpPr>
            <a:spLocks noChangeShapeType="1"/>
          </p:cNvSpPr>
          <p:nvPr/>
        </p:nvSpPr>
        <p:spPr bwMode="auto">
          <a:xfrm>
            <a:off x="5037138" y="1076325"/>
            <a:ext cx="14446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72BD109F-F2AC-924D-9983-E35F5E2BB2FF}"/>
              </a:ext>
            </a:extLst>
          </p:cNvPr>
          <p:cNvSpPr>
            <a:spLocks noGrp="1" noChangeArrowheads="1"/>
          </p:cNvSpPr>
          <p:nvPr>
            <p:ph type="title"/>
          </p:nvPr>
        </p:nvSpPr>
        <p:spPr>
          <a:xfrm>
            <a:off x="152400" y="25400"/>
            <a:ext cx="2590800" cy="304800"/>
          </a:xfrm>
        </p:spPr>
        <p:txBody>
          <a:bodyPr/>
          <a:lstStyle/>
          <a:p>
            <a:pPr eaLnBrk="1" hangingPunct="1"/>
            <a:r>
              <a:rPr lang="en-US" altLang="en-US" sz="1200" b="0">
                <a:latin typeface="Arial" panose="020B0604020202020204" pitchFamily="34" charset="0"/>
              </a:rPr>
              <a:t>Figure 27.11-3</a:t>
            </a:r>
          </a:p>
        </p:txBody>
      </p:sp>
      <p:pic>
        <p:nvPicPr>
          <p:cNvPr id="51203" name="Picture 34" descr="27_11Transduction_3-U">
            <a:extLst>
              <a:ext uri="{FF2B5EF4-FFF2-40B4-BE49-F238E27FC236}">
                <a16:creationId xmlns:a16="http://schemas.microsoft.com/office/drawing/2014/main" id="{E967325B-6445-3644-A112-91361CA5C8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7250" y="136525"/>
            <a:ext cx="4889500"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Text Box 5">
            <a:extLst>
              <a:ext uri="{FF2B5EF4-FFF2-40B4-BE49-F238E27FC236}">
                <a16:creationId xmlns:a16="http://schemas.microsoft.com/office/drawing/2014/main" id="{1D5F3756-ADEC-C942-8CEB-98A169496214}"/>
              </a:ext>
            </a:extLst>
          </p:cNvPr>
          <p:cNvSpPr txBox="1">
            <a:spLocks noChangeArrowheads="1"/>
          </p:cNvSpPr>
          <p:nvPr/>
        </p:nvSpPr>
        <p:spPr bwMode="auto">
          <a:xfrm>
            <a:off x="5227638" y="5113338"/>
            <a:ext cx="10096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nSpc>
                <a:spcPct val="80000"/>
              </a:lnSpc>
            </a:pPr>
            <a:r>
              <a:rPr lang="en-US" altLang="en-US" sz="1700" b="1"/>
              <a:t>Recipient</a:t>
            </a:r>
          </a:p>
          <a:p>
            <a:pPr>
              <a:lnSpc>
                <a:spcPct val="80000"/>
              </a:lnSpc>
            </a:pPr>
            <a:r>
              <a:rPr lang="en-US" altLang="en-US" sz="1700" b="1"/>
              <a:t>cell</a:t>
            </a:r>
          </a:p>
        </p:txBody>
      </p:sp>
      <p:sp>
        <p:nvSpPr>
          <p:cNvPr id="51205" name="Text Box 6">
            <a:extLst>
              <a:ext uri="{FF2B5EF4-FFF2-40B4-BE49-F238E27FC236}">
                <a16:creationId xmlns:a16="http://schemas.microsoft.com/office/drawing/2014/main" id="{1C43D689-89D8-5A4E-83DA-DEB9FF065348}"/>
              </a:ext>
            </a:extLst>
          </p:cNvPr>
          <p:cNvSpPr txBox="1">
            <a:spLocks noChangeArrowheads="1"/>
          </p:cNvSpPr>
          <p:nvPr/>
        </p:nvSpPr>
        <p:spPr bwMode="auto">
          <a:xfrm>
            <a:off x="2141538" y="4529138"/>
            <a:ext cx="16383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700" b="1"/>
              <a:t>Recombination</a:t>
            </a:r>
          </a:p>
        </p:txBody>
      </p:sp>
      <p:sp>
        <p:nvSpPr>
          <p:cNvPr id="51206" name="Text Box 7">
            <a:extLst>
              <a:ext uri="{FF2B5EF4-FFF2-40B4-BE49-F238E27FC236}">
                <a16:creationId xmlns:a16="http://schemas.microsoft.com/office/drawing/2014/main" id="{3E42E73A-8E42-5E41-B58F-FB948588F1C0}"/>
              </a:ext>
            </a:extLst>
          </p:cNvPr>
          <p:cNvSpPr txBox="1">
            <a:spLocks noChangeArrowheads="1"/>
          </p:cNvSpPr>
          <p:nvPr/>
        </p:nvSpPr>
        <p:spPr bwMode="auto">
          <a:xfrm>
            <a:off x="4732338" y="3900488"/>
            <a:ext cx="3111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700" b="1" i="1"/>
              <a:t>A</a:t>
            </a:r>
            <a:r>
              <a:rPr lang="en-US" altLang="en-US" sz="1700" b="1" i="1" baseline="30000">
                <a:sym typeface="Symbol" pitchFamily="2" charset="2"/>
              </a:rPr>
              <a:t></a:t>
            </a:r>
            <a:endParaRPr lang="en-US" altLang="en-US" sz="1700" b="1" i="1"/>
          </a:p>
        </p:txBody>
      </p:sp>
      <p:sp>
        <p:nvSpPr>
          <p:cNvPr id="51207" name="Text Box 8">
            <a:extLst>
              <a:ext uri="{FF2B5EF4-FFF2-40B4-BE49-F238E27FC236}">
                <a16:creationId xmlns:a16="http://schemas.microsoft.com/office/drawing/2014/main" id="{157FFC02-38E2-AE4D-A4CA-FF52F1BCF51A}"/>
              </a:ext>
            </a:extLst>
          </p:cNvPr>
          <p:cNvSpPr txBox="1">
            <a:spLocks noChangeArrowheads="1"/>
          </p:cNvSpPr>
          <p:nvPr/>
        </p:nvSpPr>
        <p:spPr bwMode="auto">
          <a:xfrm>
            <a:off x="4167188" y="4846638"/>
            <a:ext cx="1905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200" b="1" i="1"/>
              <a:t>A</a:t>
            </a:r>
            <a:r>
              <a:rPr lang="en-US" altLang="en-US" sz="1200" b="1" i="1" baseline="30000">
                <a:sym typeface="Symbol" pitchFamily="2" charset="2"/>
              </a:rPr>
              <a:t></a:t>
            </a:r>
            <a:endParaRPr lang="en-US" altLang="en-US" sz="1200" b="1" i="1"/>
          </a:p>
        </p:txBody>
      </p:sp>
      <p:sp>
        <p:nvSpPr>
          <p:cNvPr id="51208" name="Text Box 9">
            <a:extLst>
              <a:ext uri="{FF2B5EF4-FFF2-40B4-BE49-F238E27FC236}">
                <a16:creationId xmlns:a16="http://schemas.microsoft.com/office/drawing/2014/main" id="{91FF6A8F-EFD9-9745-B82D-AEAA5A3CC424}"/>
              </a:ext>
            </a:extLst>
          </p:cNvPr>
          <p:cNvSpPr txBox="1">
            <a:spLocks noChangeArrowheads="1"/>
          </p:cNvSpPr>
          <p:nvPr/>
        </p:nvSpPr>
        <p:spPr bwMode="auto">
          <a:xfrm>
            <a:off x="4170363" y="5157788"/>
            <a:ext cx="180975"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200" b="1" i="1"/>
              <a:t>A</a:t>
            </a:r>
            <a:r>
              <a:rPr lang="en-US" altLang="en-US" sz="1200" b="1" i="1" baseline="30000">
                <a:sym typeface="Symbol" pitchFamily="2" charset="2"/>
              </a:rPr>
              <a:t></a:t>
            </a:r>
            <a:endParaRPr lang="en-US" altLang="en-US" sz="1200" b="1" i="1"/>
          </a:p>
        </p:txBody>
      </p:sp>
      <p:sp>
        <p:nvSpPr>
          <p:cNvPr id="51209" name="Line 10">
            <a:extLst>
              <a:ext uri="{FF2B5EF4-FFF2-40B4-BE49-F238E27FC236}">
                <a16:creationId xmlns:a16="http://schemas.microsoft.com/office/drawing/2014/main" id="{4D7B6EF0-A53F-3746-80F4-745CE9A6C851}"/>
              </a:ext>
            </a:extLst>
          </p:cNvPr>
          <p:cNvSpPr>
            <a:spLocks noChangeShapeType="1"/>
          </p:cNvSpPr>
          <p:nvPr/>
        </p:nvSpPr>
        <p:spPr bwMode="auto">
          <a:xfrm>
            <a:off x="3721100" y="4689475"/>
            <a:ext cx="431800" cy="3873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0" name="Line 11">
            <a:extLst>
              <a:ext uri="{FF2B5EF4-FFF2-40B4-BE49-F238E27FC236}">
                <a16:creationId xmlns:a16="http://schemas.microsoft.com/office/drawing/2014/main" id="{F0D8B7EF-15EB-D148-8451-B759BA160556}"/>
              </a:ext>
            </a:extLst>
          </p:cNvPr>
          <p:cNvSpPr>
            <a:spLocks noChangeShapeType="1"/>
          </p:cNvSpPr>
          <p:nvPr/>
        </p:nvSpPr>
        <p:spPr bwMode="auto">
          <a:xfrm flipV="1">
            <a:off x="4210050" y="4981575"/>
            <a:ext cx="0" cy="73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1" name="Line 12">
            <a:extLst>
              <a:ext uri="{FF2B5EF4-FFF2-40B4-BE49-F238E27FC236}">
                <a16:creationId xmlns:a16="http://schemas.microsoft.com/office/drawing/2014/main" id="{BDDDDC97-110D-594B-8ACD-5D2CBADF3AB8}"/>
              </a:ext>
            </a:extLst>
          </p:cNvPr>
          <p:cNvSpPr>
            <a:spLocks noChangeShapeType="1"/>
          </p:cNvSpPr>
          <p:nvPr/>
        </p:nvSpPr>
        <p:spPr bwMode="auto">
          <a:xfrm flipV="1">
            <a:off x="4210050" y="5102225"/>
            <a:ext cx="0" cy="603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2" name="Line 13">
            <a:extLst>
              <a:ext uri="{FF2B5EF4-FFF2-40B4-BE49-F238E27FC236}">
                <a16:creationId xmlns:a16="http://schemas.microsoft.com/office/drawing/2014/main" id="{294DAD97-5BBF-B44B-A27C-F23BE25ABFF0}"/>
              </a:ext>
            </a:extLst>
          </p:cNvPr>
          <p:cNvSpPr>
            <a:spLocks noChangeShapeType="1"/>
          </p:cNvSpPr>
          <p:nvPr/>
        </p:nvSpPr>
        <p:spPr bwMode="auto">
          <a:xfrm flipV="1">
            <a:off x="4492625" y="5102225"/>
            <a:ext cx="0" cy="603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3" name="Text Box 14">
            <a:extLst>
              <a:ext uri="{FF2B5EF4-FFF2-40B4-BE49-F238E27FC236}">
                <a16:creationId xmlns:a16="http://schemas.microsoft.com/office/drawing/2014/main" id="{D154B753-AF2A-4240-8DDB-0C6A38919759}"/>
              </a:ext>
            </a:extLst>
          </p:cNvPr>
          <p:cNvSpPr txBox="1">
            <a:spLocks noChangeArrowheads="1"/>
          </p:cNvSpPr>
          <p:nvPr/>
        </p:nvSpPr>
        <p:spPr bwMode="auto">
          <a:xfrm>
            <a:off x="4456113" y="5164138"/>
            <a:ext cx="180975"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200" b="1" i="1"/>
              <a:t>B</a:t>
            </a:r>
            <a:r>
              <a:rPr lang="en-US" altLang="en-US" sz="1200" b="1" i="1" baseline="30000">
                <a:sym typeface="Symbol" pitchFamily="2" charset="2"/>
              </a:rPr>
              <a:t></a:t>
            </a:r>
            <a:endParaRPr lang="en-US" altLang="en-US" sz="1200" b="1" i="1"/>
          </a:p>
        </p:txBody>
      </p:sp>
      <p:sp>
        <p:nvSpPr>
          <p:cNvPr id="51214" name="Line 15">
            <a:extLst>
              <a:ext uri="{FF2B5EF4-FFF2-40B4-BE49-F238E27FC236}">
                <a16:creationId xmlns:a16="http://schemas.microsoft.com/office/drawing/2014/main" id="{07335B0B-F0E4-9643-9A90-2F4FD0488F68}"/>
              </a:ext>
            </a:extLst>
          </p:cNvPr>
          <p:cNvSpPr>
            <a:spLocks noChangeShapeType="1"/>
          </p:cNvSpPr>
          <p:nvPr/>
        </p:nvSpPr>
        <p:spPr bwMode="auto">
          <a:xfrm>
            <a:off x="5000625" y="5184775"/>
            <a:ext cx="1936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5" name="Line 19">
            <a:extLst>
              <a:ext uri="{FF2B5EF4-FFF2-40B4-BE49-F238E27FC236}">
                <a16:creationId xmlns:a16="http://schemas.microsoft.com/office/drawing/2014/main" id="{1DE59CC2-654A-2C4B-8ABE-4D0F9CAAD6B1}"/>
              </a:ext>
            </a:extLst>
          </p:cNvPr>
          <p:cNvSpPr>
            <a:spLocks noChangeShapeType="1"/>
          </p:cNvSpPr>
          <p:nvPr/>
        </p:nvSpPr>
        <p:spPr bwMode="auto">
          <a:xfrm flipH="1" flipV="1">
            <a:off x="4549775" y="3930650"/>
            <a:ext cx="174625" cy="76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6" name="Line 20">
            <a:extLst>
              <a:ext uri="{FF2B5EF4-FFF2-40B4-BE49-F238E27FC236}">
                <a16:creationId xmlns:a16="http://schemas.microsoft.com/office/drawing/2014/main" id="{54946084-237D-3A43-8B06-659132397D1F}"/>
              </a:ext>
            </a:extLst>
          </p:cNvPr>
          <p:cNvSpPr>
            <a:spLocks noChangeShapeType="1"/>
          </p:cNvSpPr>
          <p:nvPr/>
        </p:nvSpPr>
        <p:spPr bwMode="auto">
          <a:xfrm flipV="1">
            <a:off x="4508500" y="3930650"/>
            <a:ext cx="47625" cy="95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7" name="Text Box 21">
            <a:extLst>
              <a:ext uri="{FF2B5EF4-FFF2-40B4-BE49-F238E27FC236}">
                <a16:creationId xmlns:a16="http://schemas.microsoft.com/office/drawing/2014/main" id="{2547B947-BC25-8946-95C3-EFC2CE8AB142}"/>
              </a:ext>
            </a:extLst>
          </p:cNvPr>
          <p:cNvSpPr txBox="1">
            <a:spLocks noChangeArrowheads="1"/>
          </p:cNvSpPr>
          <p:nvPr/>
        </p:nvSpPr>
        <p:spPr bwMode="auto">
          <a:xfrm>
            <a:off x="5205413" y="939800"/>
            <a:ext cx="1109662"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700" b="1"/>
              <a:t>Donor cell</a:t>
            </a:r>
          </a:p>
        </p:txBody>
      </p:sp>
      <p:sp>
        <p:nvSpPr>
          <p:cNvPr id="51218" name="Text Box 22">
            <a:extLst>
              <a:ext uri="{FF2B5EF4-FFF2-40B4-BE49-F238E27FC236}">
                <a16:creationId xmlns:a16="http://schemas.microsoft.com/office/drawing/2014/main" id="{9EEBC2F1-9870-FD4D-A2D2-E963E2EB79A9}"/>
              </a:ext>
            </a:extLst>
          </p:cNvPr>
          <p:cNvSpPr txBox="1">
            <a:spLocks noChangeArrowheads="1"/>
          </p:cNvSpPr>
          <p:nvPr/>
        </p:nvSpPr>
        <p:spPr bwMode="auto">
          <a:xfrm>
            <a:off x="4113213" y="1957388"/>
            <a:ext cx="1905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200" b="1" i="1"/>
              <a:t>A</a:t>
            </a:r>
            <a:r>
              <a:rPr lang="en-US" altLang="en-US" sz="1200" b="1" i="1" baseline="30000">
                <a:sym typeface="Symbol" pitchFamily="2" charset="2"/>
              </a:rPr>
              <a:t></a:t>
            </a:r>
            <a:endParaRPr lang="en-US" altLang="en-US" sz="1200" b="1" i="1"/>
          </a:p>
        </p:txBody>
      </p:sp>
      <p:sp>
        <p:nvSpPr>
          <p:cNvPr id="51219" name="Text Box 23">
            <a:extLst>
              <a:ext uri="{FF2B5EF4-FFF2-40B4-BE49-F238E27FC236}">
                <a16:creationId xmlns:a16="http://schemas.microsoft.com/office/drawing/2014/main" id="{C74B23A3-BC44-FC48-836D-694793991329}"/>
              </a:ext>
            </a:extLst>
          </p:cNvPr>
          <p:cNvSpPr txBox="1">
            <a:spLocks noChangeArrowheads="1"/>
          </p:cNvSpPr>
          <p:nvPr/>
        </p:nvSpPr>
        <p:spPr bwMode="auto">
          <a:xfrm>
            <a:off x="4429125" y="1982788"/>
            <a:ext cx="1905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200" b="1" i="1"/>
              <a:t>B</a:t>
            </a:r>
            <a:r>
              <a:rPr lang="en-US" altLang="en-US" sz="1200" b="1" i="1" baseline="30000">
                <a:sym typeface="Symbol" pitchFamily="2" charset="2"/>
              </a:rPr>
              <a:t></a:t>
            </a:r>
            <a:endParaRPr lang="en-US" altLang="en-US" sz="1200" b="1" i="1"/>
          </a:p>
        </p:txBody>
      </p:sp>
      <p:sp>
        <p:nvSpPr>
          <p:cNvPr id="51220" name="Text Box 24">
            <a:extLst>
              <a:ext uri="{FF2B5EF4-FFF2-40B4-BE49-F238E27FC236}">
                <a16:creationId xmlns:a16="http://schemas.microsoft.com/office/drawing/2014/main" id="{ED32F140-7B8F-DE4E-9EA9-4DC04880AFB7}"/>
              </a:ext>
            </a:extLst>
          </p:cNvPr>
          <p:cNvSpPr txBox="1">
            <a:spLocks noChangeArrowheads="1"/>
          </p:cNvSpPr>
          <p:nvPr/>
        </p:nvSpPr>
        <p:spPr bwMode="auto">
          <a:xfrm>
            <a:off x="4403725" y="811213"/>
            <a:ext cx="1905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200" b="1" i="1"/>
              <a:t>B</a:t>
            </a:r>
            <a:r>
              <a:rPr lang="en-US" altLang="en-US" sz="1200" b="1" i="1" baseline="30000">
                <a:sym typeface="Symbol" pitchFamily="2" charset="2"/>
              </a:rPr>
              <a:t></a:t>
            </a:r>
            <a:endParaRPr lang="en-US" altLang="en-US" sz="1200" b="1" i="1"/>
          </a:p>
        </p:txBody>
      </p:sp>
      <p:sp>
        <p:nvSpPr>
          <p:cNvPr id="51221" name="Text Box 25">
            <a:extLst>
              <a:ext uri="{FF2B5EF4-FFF2-40B4-BE49-F238E27FC236}">
                <a16:creationId xmlns:a16="http://schemas.microsoft.com/office/drawing/2014/main" id="{EB676019-A741-C84C-AE1B-CEA074C938AC}"/>
              </a:ext>
            </a:extLst>
          </p:cNvPr>
          <p:cNvSpPr txBox="1">
            <a:spLocks noChangeArrowheads="1"/>
          </p:cNvSpPr>
          <p:nvPr/>
        </p:nvSpPr>
        <p:spPr bwMode="auto">
          <a:xfrm>
            <a:off x="4203700" y="811213"/>
            <a:ext cx="1905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200" b="1" i="1"/>
              <a:t>A</a:t>
            </a:r>
            <a:r>
              <a:rPr lang="en-US" altLang="en-US" sz="1200" b="1" i="1" baseline="30000">
                <a:sym typeface="Symbol" pitchFamily="2" charset="2"/>
              </a:rPr>
              <a:t></a:t>
            </a:r>
            <a:endParaRPr lang="en-US" altLang="en-US" sz="1200" b="1" i="1"/>
          </a:p>
        </p:txBody>
      </p:sp>
      <p:sp>
        <p:nvSpPr>
          <p:cNvPr id="51222" name="Text Box 26">
            <a:extLst>
              <a:ext uri="{FF2B5EF4-FFF2-40B4-BE49-F238E27FC236}">
                <a16:creationId xmlns:a16="http://schemas.microsoft.com/office/drawing/2014/main" id="{3AE04354-4631-564A-AA1D-DE42180E6883}"/>
              </a:ext>
            </a:extLst>
          </p:cNvPr>
          <p:cNvSpPr txBox="1">
            <a:spLocks noChangeArrowheads="1"/>
          </p:cNvSpPr>
          <p:nvPr/>
        </p:nvSpPr>
        <p:spPr bwMode="auto">
          <a:xfrm>
            <a:off x="4195763" y="333375"/>
            <a:ext cx="6731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700" b="1"/>
              <a:t>Phage</a:t>
            </a:r>
          </a:p>
        </p:txBody>
      </p:sp>
      <p:sp>
        <p:nvSpPr>
          <p:cNvPr id="51223" name="Line 27">
            <a:extLst>
              <a:ext uri="{FF2B5EF4-FFF2-40B4-BE49-F238E27FC236}">
                <a16:creationId xmlns:a16="http://schemas.microsoft.com/office/drawing/2014/main" id="{E8FA6F6F-1165-E045-967A-158E8569B563}"/>
              </a:ext>
            </a:extLst>
          </p:cNvPr>
          <p:cNvSpPr>
            <a:spLocks noChangeShapeType="1"/>
          </p:cNvSpPr>
          <p:nvPr/>
        </p:nvSpPr>
        <p:spPr bwMode="auto">
          <a:xfrm flipV="1">
            <a:off x="4000500" y="500063"/>
            <a:ext cx="173038" cy="3079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24" name="Line 28">
            <a:extLst>
              <a:ext uri="{FF2B5EF4-FFF2-40B4-BE49-F238E27FC236}">
                <a16:creationId xmlns:a16="http://schemas.microsoft.com/office/drawing/2014/main" id="{AC1B32C0-8539-3347-988F-6EC18E2F815A}"/>
              </a:ext>
            </a:extLst>
          </p:cNvPr>
          <p:cNvSpPr>
            <a:spLocks noChangeShapeType="1"/>
          </p:cNvSpPr>
          <p:nvPr/>
        </p:nvSpPr>
        <p:spPr bwMode="auto">
          <a:xfrm flipV="1">
            <a:off x="4237038" y="982663"/>
            <a:ext cx="0" cy="714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25" name="Line 29">
            <a:extLst>
              <a:ext uri="{FF2B5EF4-FFF2-40B4-BE49-F238E27FC236}">
                <a16:creationId xmlns:a16="http://schemas.microsoft.com/office/drawing/2014/main" id="{F02D8DF0-47EA-9840-A899-585A3747B0CF}"/>
              </a:ext>
            </a:extLst>
          </p:cNvPr>
          <p:cNvSpPr>
            <a:spLocks noChangeShapeType="1"/>
          </p:cNvSpPr>
          <p:nvPr/>
        </p:nvSpPr>
        <p:spPr bwMode="auto">
          <a:xfrm flipV="1">
            <a:off x="4419600" y="982663"/>
            <a:ext cx="0" cy="714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26" name="Line 30">
            <a:extLst>
              <a:ext uri="{FF2B5EF4-FFF2-40B4-BE49-F238E27FC236}">
                <a16:creationId xmlns:a16="http://schemas.microsoft.com/office/drawing/2014/main" id="{25A88EF7-4E25-5247-B06F-77F62F8400E2}"/>
              </a:ext>
            </a:extLst>
          </p:cNvPr>
          <p:cNvSpPr>
            <a:spLocks noChangeShapeType="1"/>
          </p:cNvSpPr>
          <p:nvPr/>
        </p:nvSpPr>
        <p:spPr bwMode="auto">
          <a:xfrm flipV="1">
            <a:off x="4146550" y="2117725"/>
            <a:ext cx="0" cy="714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27" name="Line 31">
            <a:extLst>
              <a:ext uri="{FF2B5EF4-FFF2-40B4-BE49-F238E27FC236}">
                <a16:creationId xmlns:a16="http://schemas.microsoft.com/office/drawing/2014/main" id="{E6821FAC-B396-AD40-B2F5-77956EFFC651}"/>
              </a:ext>
            </a:extLst>
          </p:cNvPr>
          <p:cNvSpPr>
            <a:spLocks noChangeShapeType="1"/>
          </p:cNvSpPr>
          <p:nvPr/>
        </p:nvSpPr>
        <p:spPr bwMode="auto">
          <a:xfrm flipV="1">
            <a:off x="4448175" y="2143125"/>
            <a:ext cx="0" cy="714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28" name="Line 32">
            <a:extLst>
              <a:ext uri="{FF2B5EF4-FFF2-40B4-BE49-F238E27FC236}">
                <a16:creationId xmlns:a16="http://schemas.microsoft.com/office/drawing/2014/main" id="{3785F969-2F9A-3C47-A4F1-B660A814297E}"/>
              </a:ext>
            </a:extLst>
          </p:cNvPr>
          <p:cNvSpPr>
            <a:spLocks noChangeShapeType="1"/>
          </p:cNvSpPr>
          <p:nvPr/>
        </p:nvSpPr>
        <p:spPr bwMode="auto">
          <a:xfrm>
            <a:off x="5037138" y="1076325"/>
            <a:ext cx="14446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22ADEFC-B319-EA45-A9D9-3132C6E67E9C}"/>
              </a:ext>
            </a:extLst>
          </p:cNvPr>
          <p:cNvSpPr>
            <a:spLocks noGrp="1" noChangeArrowheads="1"/>
          </p:cNvSpPr>
          <p:nvPr>
            <p:ph type="body" idx="1"/>
          </p:nvPr>
        </p:nvSpPr>
        <p:spPr>
          <a:xfrm>
            <a:off x="609600" y="1358900"/>
            <a:ext cx="8305800" cy="4356100"/>
          </a:xfrm>
        </p:spPr>
        <p:txBody>
          <a:bodyPr/>
          <a:lstStyle/>
          <a:p>
            <a:pPr eaLnBrk="1" hangingPunct="1"/>
            <a:r>
              <a:rPr lang="en-US" altLang="en-US" sz="2800" dirty="0"/>
              <a:t>Prokaryotes thrive almost everywhere, including places too acidic, salty, cold, or hot for most other organisms</a:t>
            </a:r>
          </a:p>
          <a:p>
            <a:pPr eaLnBrk="1" hangingPunct="1"/>
            <a:r>
              <a:rPr lang="en-US" altLang="en-US" sz="2800" dirty="0"/>
              <a:t>Most prokaryotes are microscopic, but what they lack in size they make up for in numbers</a:t>
            </a:r>
          </a:p>
          <a:p>
            <a:pPr eaLnBrk="1" hangingPunct="1"/>
            <a:r>
              <a:rPr lang="en-US" altLang="en-US" sz="2800" dirty="0"/>
              <a:t>There are more in a handful of fertile soil than the number of people who have ever lived</a:t>
            </a:r>
          </a:p>
          <a:p>
            <a:pPr eaLnBrk="1" hangingPunct="1"/>
            <a:r>
              <a:rPr lang="en-US" altLang="en-US" sz="2800" dirty="0"/>
              <a:t>Prokaryotes are divided into two domains: bacteria and archaea</a:t>
            </a:r>
            <a:endParaRPr lang="en-US" altLang="en-US" sz="2400" dirty="0"/>
          </a:p>
        </p:txBody>
      </p:sp>
      <p:grpSp>
        <p:nvGrpSpPr>
          <p:cNvPr id="9219" name="Group 5">
            <a:extLst>
              <a:ext uri="{FF2B5EF4-FFF2-40B4-BE49-F238E27FC236}">
                <a16:creationId xmlns:a16="http://schemas.microsoft.com/office/drawing/2014/main" id="{1AA7AFC9-AE2F-9F44-8CBE-CF67C9066A10}"/>
              </a:ext>
            </a:extLst>
          </p:cNvPr>
          <p:cNvGrpSpPr>
            <a:grpSpLocks/>
          </p:cNvGrpSpPr>
          <p:nvPr/>
        </p:nvGrpSpPr>
        <p:grpSpPr bwMode="auto">
          <a:xfrm>
            <a:off x="0" y="6553200"/>
            <a:ext cx="9144000" cy="304800"/>
            <a:chOff x="0" y="4128"/>
            <a:chExt cx="5760" cy="192"/>
          </a:xfrm>
        </p:grpSpPr>
        <p:sp>
          <p:nvSpPr>
            <p:cNvPr id="9221" name="Rectangle 6">
              <a:extLst>
                <a:ext uri="{FF2B5EF4-FFF2-40B4-BE49-F238E27FC236}">
                  <a16:creationId xmlns:a16="http://schemas.microsoft.com/office/drawing/2014/main" id="{F96C299D-88B1-7F4A-9BCC-BAA1030DE443}"/>
                </a:ext>
              </a:extLst>
            </p:cNvPr>
            <p:cNvSpPr>
              <a:spLocks noChangeArrowheads="1"/>
            </p:cNvSpPr>
            <p:nvPr/>
          </p:nvSpPr>
          <p:spPr bwMode="auto">
            <a:xfrm>
              <a:off x="0" y="4128"/>
              <a:ext cx="5760" cy="192"/>
            </a:xfrm>
            <a:prstGeom prst="rect">
              <a:avLst/>
            </a:prstGeom>
            <a:solidFill>
              <a:srgbClr val="FFBA26"/>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
          <p:nvSpPr>
            <p:cNvPr id="9222" name="Date Placeholder 3">
              <a:extLst>
                <a:ext uri="{FF2B5EF4-FFF2-40B4-BE49-F238E27FC236}">
                  <a16:creationId xmlns:a16="http://schemas.microsoft.com/office/drawing/2014/main" id="{6D32178A-5B51-664E-8F33-7A190F0C5E15}"/>
                </a:ext>
              </a:extLst>
            </p:cNvPr>
            <p:cNvSpPr>
              <a:spLocks/>
            </p:cNvSpPr>
            <p:nvPr/>
          </p:nvSpPr>
          <p:spPr bwMode="auto">
            <a:xfrm>
              <a:off x="96" y="4160"/>
              <a:ext cx="14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 2011 Pearson Education, Inc.</a:t>
              </a:r>
            </a:p>
          </p:txBody>
        </p:sp>
      </p:grpSp>
      <p:sp>
        <p:nvSpPr>
          <p:cNvPr id="9220" name="Rectangle 8">
            <a:extLst>
              <a:ext uri="{FF2B5EF4-FFF2-40B4-BE49-F238E27FC236}">
                <a16:creationId xmlns:a16="http://schemas.microsoft.com/office/drawing/2014/main" id="{FBBC37DE-C2FF-5A4B-98BD-D27D00744943}"/>
              </a:ext>
            </a:extLst>
          </p:cNvPr>
          <p:cNvSpPr>
            <a:spLocks noChangeArrowheads="1"/>
          </p:cNvSpPr>
          <p:nvPr/>
        </p:nvSpPr>
        <p:spPr bwMode="auto">
          <a:xfrm>
            <a:off x="0" y="0"/>
            <a:ext cx="9144000" cy="304800"/>
          </a:xfrm>
          <a:prstGeom prst="rect">
            <a:avLst/>
          </a:prstGeom>
          <a:solidFill>
            <a:srgbClr val="00478B"/>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6A1DEEB6-801F-504E-AE9F-5B99B978FF77}"/>
              </a:ext>
            </a:extLst>
          </p:cNvPr>
          <p:cNvSpPr>
            <a:spLocks noGrp="1" noChangeArrowheads="1"/>
          </p:cNvSpPr>
          <p:nvPr>
            <p:ph type="title"/>
          </p:nvPr>
        </p:nvSpPr>
        <p:spPr>
          <a:xfrm>
            <a:off x="152400" y="25400"/>
            <a:ext cx="2590800" cy="304800"/>
          </a:xfrm>
        </p:spPr>
        <p:txBody>
          <a:bodyPr/>
          <a:lstStyle/>
          <a:p>
            <a:pPr eaLnBrk="1" hangingPunct="1"/>
            <a:r>
              <a:rPr lang="en-US" altLang="en-US" sz="1200" b="0">
                <a:latin typeface="Arial" panose="020B0604020202020204" pitchFamily="34" charset="0"/>
              </a:rPr>
              <a:t>Figure 27.11-4</a:t>
            </a:r>
          </a:p>
        </p:txBody>
      </p:sp>
      <p:pic>
        <p:nvPicPr>
          <p:cNvPr id="52227" name="Picture 2" descr="27_11Transduction_4-U">
            <a:extLst>
              <a:ext uri="{FF2B5EF4-FFF2-40B4-BE49-F238E27FC236}">
                <a16:creationId xmlns:a16="http://schemas.microsoft.com/office/drawing/2014/main" id="{A074A4E8-2708-8246-81C3-E9F94EE7FB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7250" y="136525"/>
            <a:ext cx="4889500"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 Box 4">
            <a:extLst>
              <a:ext uri="{FF2B5EF4-FFF2-40B4-BE49-F238E27FC236}">
                <a16:creationId xmlns:a16="http://schemas.microsoft.com/office/drawing/2014/main" id="{592430FC-A5E0-6D40-B475-1E22C52FAACD}"/>
              </a:ext>
            </a:extLst>
          </p:cNvPr>
          <p:cNvSpPr txBox="1">
            <a:spLocks noChangeArrowheads="1"/>
          </p:cNvSpPr>
          <p:nvPr/>
        </p:nvSpPr>
        <p:spPr bwMode="auto">
          <a:xfrm>
            <a:off x="5221288" y="6110288"/>
            <a:ext cx="18097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700" b="1"/>
              <a:t>Recombinant cell</a:t>
            </a:r>
          </a:p>
        </p:txBody>
      </p:sp>
      <p:sp>
        <p:nvSpPr>
          <p:cNvPr id="52229" name="Text Box 5">
            <a:extLst>
              <a:ext uri="{FF2B5EF4-FFF2-40B4-BE49-F238E27FC236}">
                <a16:creationId xmlns:a16="http://schemas.microsoft.com/office/drawing/2014/main" id="{50262A50-19EF-764A-A0AA-9C5ABA6D6C37}"/>
              </a:ext>
            </a:extLst>
          </p:cNvPr>
          <p:cNvSpPr txBox="1">
            <a:spLocks noChangeArrowheads="1"/>
          </p:cNvSpPr>
          <p:nvPr/>
        </p:nvSpPr>
        <p:spPr bwMode="auto">
          <a:xfrm>
            <a:off x="5227638" y="5113338"/>
            <a:ext cx="10096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nSpc>
                <a:spcPct val="80000"/>
              </a:lnSpc>
            </a:pPr>
            <a:r>
              <a:rPr lang="en-US" altLang="en-US" sz="1700" b="1"/>
              <a:t>Recipient</a:t>
            </a:r>
          </a:p>
          <a:p>
            <a:pPr>
              <a:lnSpc>
                <a:spcPct val="80000"/>
              </a:lnSpc>
            </a:pPr>
            <a:r>
              <a:rPr lang="en-US" altLang="en-US" sz="1700" b="1"/>
              <a:t>cell</a:t>
            </a:r>
          </a:p>
        </p:txBody>
      </p:sp>
      <p:sp>
        <p:nvSpPr>
          <p:cNvPr id="52230" name="Text Box 6">
            <a:extLst>
              <a:ext uri="{FF2B5EF4-FFF2-40B4-BE49-F238E27FC236}">
                <a16:creationId xmlns:a16="http://schemas.microsoft.com/office/drawing/2014/main" id="{636F0EDE-0AF1-9549-9017-7EFE8AD711C3}"/>
              </a:ext>
            </a:extLst>
          </p:cNvPr>
          <p:cNvSpPr txBox="1">
            <a:spLocks noChangeArrowheads="1"/>
          </p:cNvSpPr>
          <p:nvPr/>
        </p:nvSpPr>
        <p:spPr bwMode="auto">
          <a:xfrm>
            <a:off x="2141538" y="4529138"/>
            <a:ext cx="16383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700" b="1"/>
              <a:t>Recombination</a:t>
            </a:r>
          </a:p>
        </p:txBody>
      </p:sp>
      <p:sp>
        <p:nvSpPr>
          <p:cNvPr id="52231" name="Text Box 7">
            <a:extLst>
              <a:ext uri="{FF2B5EF4-FFF2-40B4-BE49-F238E27FC236}">
                <a16:creationId xmlns:a16="http://schemas.microsoft.com/office/drawing/2014/main" id="{141675A2-9805-D84F-B3C9-E702D7D62ACC}"/>
              </a:ext>
            </a:extLst>
          </p:cNvPr>
          <p:cNvSpPr txBox="1">
            <a:spLocks noChangeArrowheads="1"/>
          </p:cNvSpPr>
          <p:nvPr/>
        </p:nvSpPr>
        <p:spPr bwMode="auto">
          <a:xfrm>
            <a:off x="4732338" y="3900488"/>
            <a:ext cx="3111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700" b="1" i="1"/>
              <a:t>A</a:t>
            </a:r>
            <a:r>
              <a:rPr lang="en-US" altLang="en-US" sz="1700" b="1" i="1" baseline="30000">
                <a:sym typeface="Symbol" pitchFamily="2" charset="2"/>
              </a:rPr>
              <a:t></a:t>
            </a:r>
            <a:endParaRPr lang="en-US" altLang="en-US" sz="1700" b="1" i="1"/>
          </a:p>
        </p:txBody>
      </p:sp>
      <p:sp>
        <p:nvSpPr>
          <p:cNvPr id="52232" name="Text Box 8">
            <a:extLst>
              <a:ext uri="{FF2B5EF4-FFF2-40B4-BE49-F238E27FC236}">
                <a16:creationId xmlns:a16="http://schemas.microsoft.com/office/drawing/2014/main" id="{CF74E5E0-EB0F-D543-B26F-FF505E5BB55E}"/>
              </a:ext>
            </a:extLst>
          </p:cNvPr>
          <p:cNvSpPr txBox="1">
            <a:spLocks noChangeArrowheads="1"/>
          </p:cNvSpPr>
          <p:nvPr/>
        </p:nvSpPr>
        <p:spPr bwMode="auto">
          <a:xfrm>
            <a:off x="4167188" y="4846638"/>
            <a:ext cx="1905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200" b="1" i="1"/>
              <a:t>A</a:t>
            </a:r>
            <a:r>
              <a:rPr lang="en-US" altLang="en-US" sz="1200" b="1" i="1" baseline="30000">
                <a:sym typeface="Symbol" pitchFamily="2" charset="2"/>
              </a:rPr>
              <a:t></a:t>
            </a:r>
            <a:endParaRPr lang="en-US" altLang="en-US" sz="1200" b="1" i="1"/>
          </a:p>
        </p:txBody>
      </p:sp>
      <p:sp>
        <p:nvSpPr>
          <p:cNvPr id="52233" name="Text Box 9">
            <a:extLst>
              <a:ext uri="{FF2B5EF4-FFF2-40B4-BE49-F238E27FC236}">
                <a16:creationId xmlns:a16="http://schemas.microsoft.com/office/drawing/2014/main" id="{CCF9C091-E1E8-0844-93B7-D082A9BBACFE}"/>
              </a:ext>
            </a:extLst>
          </p:cNvPr>
          <p:cNvSpPr txBox="1">
            <a:spLocks noChangeArrowheads="1"/>
          </p:cNvSpPr>
          <p:nvPr/>
        </p:nvSpPr>
        <p:spPr bwMode="auto">
          <a:xfrm>
            <a:off x="4170363" y="5157788"/>
            <a:ext cx="180975"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200" b="1" i="1"/>
              <a:t>A</a:t>
            </a:r>
            <a:r>
              <a:rPr lang="en-US" altLang="en-US" sz="1200" b="1" i="1" baseline="30000">
                <a:sym typeface="Symbol" pitchFamily="2" charset="2"/>
              </a:rPr>
              <a:t></a:t>
            </a:r>
            <a:endParaRPr lang="en-US" altLang="en-US" sz="1200" b="1" i="1"/>
          </a:p>
        </p:txBody>
      </p:sp>
      <p:sp>
        <p:nvSpPr>
          <p:cNvPr id="52234" name="Line 10">
            <a:extLst>
              <a:ext uri="{FF2B5EF4-FFF2-40B4-BE49-F238E27FC236}">
                <a16:creationId xmlns:a16="http://schemas.microsoft.com/office/drawing/2014/main" id="{9E55E708-1F74-714F-8789-AAEA2C781061}"/>
              </a:ext>
            </a:extLst>
          </p:cNvPr>
          <p:cNvSpPr>
            <a:spLocks noChangeShapeType="1"/>
          </p:cNvSpPr>
          <p:nvPr/>
        </p:nvSpPr>
        <p:spPr bwMode="auto">
          <a:xfrm>
            <a:off x="3721100" y="4689475"/>
            <a:ext cx="431800" cy="3873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35" name="Line 11">
            <a:extLst>
              <a:ext uri="{FF2B5EF4-FFF2-40B4-BE49-F238E27FC236}">
                <a16:creationId xmlns:a16="http://schemas.microsoft.com/office/drawing/2014/main" id="{455A639D-D09C-7D4F-9765-6FC08333F5AC}"/>
              </a:ext>
            </a:extLst>
          </p:cNvPr>
          <p:cNvSpPr>
            <a:spLocks noChangeShapeType="1"/>
          </p:cNvSpPr>
          <p:nvPr/>
        </p:nvSpPr>
        <p:spPr bwMode="auto">
          <a:xfrm flipV="1">
            <a:off x="4210050" y="4981575"/>
            <a:ext cx="0" cy="73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36" name="Line 12">
            <a:extLst>
              <a:ext uri="{FF2B5EF4-FFF2-40B4-BE49-F238E27FC236}">
                <a16:creationId xmlns:a16="http://schemas.microsoft.com/office/drawing/2014/main" id="{E32C522B-EBEB-EC4F-8F82-23D294C7240F}"/>
              </a:ext>
            </a:extLst>
          </p:cNvPr>
          <p:cNvSpPr>
            <a:spLocks noChangeShapeType="1"/>
          </p:cNvSpPr>
          <p:nvPr/>
        </p:nvSpPr>
        <p:spPr bwMode="auto">
          <a:xfrm flipV="1">
            <a:off x="4210050" y="5102225"/>
            <a:ext cx="0" cy="603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37" name="Line 13">
            <a:extLst>
              <a:ext uri="{FF2B5EF4-FFF2-40B4-BE49-F238E27FC236}">
                <a16:creationId xmlns:a16="http://schemas.microsoft.com/office/drawing/2014/main" id="{C2354A4C-FEE5-5145-88F1-F50A80807944}"/>
              </a:ext>
            </a:extLst>
          </p:cNvPr>
          <p:cNvSpPr>
            <a:spLocks noChangeShapeType="1"/>
          </p:cNvSpPr>
          <p:nvPr/>
        </p:nvSpPr>
        <p:spPr bwMode="auto">
          <a:xfrm flipV="1">
            <a:off x="4492625" y="5102225"/>
            <a:ext cx="0" cy="603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38" name="Text Box 14">
            <a:extLst>
              <a:ext uri="{FF2B5EF4-FFF2-40B4-BE49-F238E27FC236}">
                <a16:creationId xmlns:a16="http://schemas.microsoft.com/office/drawing/2014/main" id="{A2F34173-6C94-9546-8C2E-61F8ACF69B9E}"/>
              </a:ext>
            </a:extLst>
          </p:cNvPr>
          <p:cNvSpPr txBox="1">
            <a:spLocks noChangeArrowheads="1"/>
          </p:cNvSpPr>
          <p:nvPr/>
        </p:nvSpPr>
        <p:spPr bwMode="auto">
          <a:xfrm>
            <a:off x="4456113" y="5164138"/>
            <a:ext cx="180975"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200" b="1" i="1"/>
              <a:t>B</a:t>
            </a:r>
            <a:r>
              <a:rPr lang="en-US" altLang="en-US" sz="1200" b="1" i="1" baseline="30000">
                <a:sym typeface="Symbol" pitchFamily="2" charset="2"/>
              </a:rPr>
              <a:t></a:t>
            </a:r>
            <a:endParaRPr lang="en-US" altLang="en-US" sz="1200" b="1" i="1"/>
          </a:p>
        </p:txBody>
      </p:sp>
      <p:sp>
        <p:nvSpPr>
          <p:cNvPr id="52239" name="Line 15">
            <a:extLst>
              <a:ext uri="{FF2B5EF4-FFF2-40B4-BE49-F238E27FC236}">
                <a16:creationId xmlns:a16="http://schemas.microsoft.com/office/drawing/2014/main" id="{B908906D-EFD0-D244-92FA-1A8BE7739BC8}"/>
              </a:ext>
            </a:extLst>
          </p:cNvPr>
          <p:cNvSpPr>
            <a:spLocks noChangeShapeType="1"/>
          </p:cNvSpPr>
          <p:nvPr/>
        </p:nvSpPr>
        <p:spPr bwMode="auto">
          <a:xfrm>
            <a:off x="5000625" y="5184775"/>
            <a:ext cx="1936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40" name="Text Box 16">
            <a:extLst>
              <a:ext uri="{FF2B5EF4-FFF2-40B4-BE49-F238E27FC236}">
                <a16:creationId xmlns:a16="http://schemas.microsoft.com/office/drawing/2014/main" id="{CB1C18F3-BA44-E94D-9EB7-97F89695798C}"/>
              </a:ext>
            </a:extLst>
          </p:cNvPr>
          <p:cNvSpPr txBox="1">
            <a:spLocks noChangeArrowheads="1"/>
          </p:cNvSpPr>
          <p:nvPr/>
        </p:nvSpPr>
        <p:spPr bwMode="auto">
          <a:xfrm>
            <a:off x="4497388" y="6237288"/>
            <a:ext cx="180975"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200" b="1" i="1"/>
              <a:t>B</a:t>
            </a:r>
            <a:r>
              <a:rPr lang="en-US" altLang="en-US" sz="1200" b="1" i="1" baseline="30000">
                <a:sym typeface="Symbol" pitchFamily="2" charset="2"/>
              </a:rPr>
              <a:t></a:t>
            </a:r>
            <a:endParaRPr lang="en-US" altLang="en-US" sz="1200" b="1" i="1"/>
          </a:p>
        </p:txBody>
      </p:sp>
      <p:sp>
        <p:nvSpPr>
          <p:cNvPr id="52241" name="Text Box 17">
            <a:extLst>
              <a:ext uri="{FF2B5EF4-FFF2-40B4-BE49-F238E27FC236}">
                <a16:creationId xmlns:a16="http://schemas.microsoft.com/office/drawing/2014/main" id="{3E615DBF-60E6-704A-AE69-AF934A48968E}"/>
              </a:ext>
            </a:extLst>
          </p:cNvPr>
          <p:cNvSpPr txBox="1">
            <a:spLocks noChangeArrowheads="1"/>
          </p:cNvSpPr>
          <p:nvPr/>
        </p:nvSpPr>
        <p:spPr bwMode="auto">
          <a:xfrm>
            <a:off x="4217988" y="6234113"/>
            <a:ext cx="1905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200" b="1" i="1"/>
              <a:t>A</a:t>
            </a:r>
            <a:r>
              <a:rPr lang="en-US" altLang="en-US" sz="1200" b="1" i="1" baseline="30000">
                <a:sym typeface="Symbol" pitchFamily="2" charset="2"/>
              </a:rPr>
              <a:t></a:t>
            </a:r>
            <a:endParaRPr lang="en-US" altLang="en-US" sz="1200" b="1" i="1"/>
          </a:p>
        </p:txBody>
      </p:sp>
      <p:sp>
        <p:nvSpPr>
          <p:cNvPr id="52242" name="Line 18">
            <a:extLst>
              <a:ext uri="{FF2B5EF4-FFF2-40B4-BE49-F238E27FC236}">
                <a16:creationId xmlns:a16="http://schemas.microsoft.com/office/drawing/2014/main" id="{1A67770F-E7BF-5440-9909-DDD3EE1477BB}"/>
              </a:ext>
            </a:extLst>
          </p:cNvPr>
          <p:cNvSpPr>
            <a:spLocks noChangeShapeType="1"/>
          </p:cNvSpPr>
          <p:nvPr/>
        </p:nvSpPr>
        <p:spPr bwMode="auto">
          <a:xfrm>
            <a:off x="5000625" y="6229350"/>
            <a:ext cx="1936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43" name="Line 19">
            <a:extLst>
              <a:ext uri="{FF2B5EF4-FFF2-40B4-BE49-F238E27FC236}">
                <a16:creationId xmlns:a16="http://schemas.microsoft.com/office/drawing/2014/main" id="{F5713DD9-3E87-4A4F-B360-C6FCAF9A6D52}"/>
              </a:ext>
            </a:extLst>
          </p:cNvPr>
          <p:cNvSpPr>
            <a:spLocks noChangeShapeType="1"/>
          </p:cNvSpPr>
          <p:nvPr/>
        </p:nvSpPr>
        <p:spPr bwMode="auto">
          <a:xfrm flipH="1" flipV="1">
            <a:off x="4549775" y="3930650"/>
            <a:ext cx="174625" cy="76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44" name="Line 20">
            <a:extLst>
              <a:ext uri="{FF2B5EF4-FFF2-40B4-BE49-F238E27FC236}">
                <a16:creationId xmlns:a16="http://schemas.microsoft.com/office/drawing/2014/main" id="{580CE16D-B041-5F47-A7EA-B665B12838F3}"/>
              </a:ext>
            </a:extLst>
          </p:cNvPr>
          <p:cNvSpPr>
            <a:spLocks noChangeShapeType="1"/>
          </p:cNvSpPr>
          <p:nvPr/>
        </p:nvSpPr>
        <p:spPr bwMode="auto">
          <a:xfrm flipV="1">
            <a:off x="4508500" y="3930650"/>
            <a:ext cx="47625" cy="95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45" name="Text Box 21">
            <a:extLst>
              <a:ext uri="{FF2B5EF4-FFF2-40B4-BE49-F238E27FC236}">
                <a16:creationId xmlns:a16="http://schemas.microsoft.com/office/drawing/2014/main" id="{34A2DD6F-1D1F-3540-9D44-8D26D49342D4}"/>
              </a:ext>
            </a:extLst>
          </p:cNvPr>
          <p:cNvSpPr txBox="1">
            <a:spLocks noChangeArrowheads="1"/>
          </p:cNvSpPr>
          <p:nvPr/>
        </p:nvSpPr>
        <p:spPr bwMode="auto">
          <a:xfrm>
            <a:off x="5205413" y="939800"/>
            <a:ext cx="1109662"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700" b="1"/>
              <a:t>Donor cell</a:t>
            </a:r>
          </a:p>
        </p:txBody>
      </p:sp>
      <p:sp>
        <p:nvSpPr>
          <p:cNvPr id="52246" name="Text Box 22">
            <a:extLst>
              <a:ext uri="{FF2B5EF4-FFF2-40B4-BE49-F238E27FC236}">
                <a16:creationId xmlns:a16="http://schemas.microsoft.com/office/drawing/2014/main" id="{917F1438-0CAC-A94C-B8D5-955FCCE0BE0B}"/>
              </a:ext>
            </a:extLst>
          </p:cNvPr>
          <p:cNvSpPr txBox="1">
            <a:spLocks noChangeArrowheads="1"/>
          </p:cNvSpPr>
          <p:nvPr/>
        </p:nvSpPr>
        <p:spPr bwMode="auto">
          <a:xfrm>
            <a:off x="4113213" y="1957388"/>
            <a:ext cx="1905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200" b="1" i="1"/>
              <a:t>A</a:t>
            </a:r>
            <a:r>
              <a:rPr lang="en-US" altLang="en-US" sz="1200" b="1" i="1" baseline="30000">
                <a:sym typeface="Symbol" pitchFamily="2" charset="2"/>
              </a:rPr>
              <a:t></a:t>
            </a:r>
            <a:endParaRPr lang="en-US" altLang="en-US" sz="1200" b="1" i="1"/>
          </a:p>
        </p:txBody>
      </p:sp>
      <p:sp>
        <p:nvSpPr>
          <p:cNvPr id="52247" name="Text Box 23">
            <a:extLst>
              <a:ext uri="{FF2B5EF4-FFF2-40B4-BE49-F238E27FC236}">
                <a16:creationId xmlns:a16="http://schemas.microsoft.com/office/drawing/2014/main" id="{72C518B2-5A75-8347-A489-2B73AF7F09D7}"/>
              </a:ext>
            </a:extLst>
          </p:cNvPr>
          <p:cNvSpPr txBox="1">
            <a:spLocks noChangeArrowheads="1"/>
          </p:cNvSpPr>
          <p:nvPr/>
        </p:nvSpPr>
        <p:spPr bwMode="auto">
          <a:xfrm>
            <a:off x="4429125" y="1982788"/>
            <a:ext cx="1905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200" b="1" i="1"/>
              <a:t>B</a:t>
            </a:r>
            <a:r>
              <a:rPr lang="en-US" altLang="en-US" sz="1200" b="1" i="1" baseline="30000">
                <a:sym typeface="Symbol" pitchFamily="2" charset="2"/>
              </a:rPr>
              <a:t></a:t>
            </a:r>
            <a:endParaRPr lang="en-US" altLang="en-US" sz="1200" b="1" i="1"/>
          </a:p>
        </p:txBody>
      </p:sp>
      <p:sp>
        <p:nvSpPr>
          <p:cNvPr id="52248" name="Text Box 24">
            <a:extLst>
              <a:ext uri="{FF2B5EF4-FFF2-40B4-BE49-F238E27FC236}">
                <a16:creationId xmlns:a16="http://schemas.microsoft.com/office/drawing/2014/main" id="{010BFA8E-1FB5-764A-8D02-32A3ACC01EAE}"/>
              </a:ext>
            </a:extLst>
          </p:cNvPr>
          <p:cNvSpPr txBox="1">
            <a:spLocks noChangeArrowheads="1"/>
          </p:cNvSpPr>
          <p:nvPr/>
        </p:nvSpPr>
        <p:spPr bwMode="auto">
          <a:xfrm>
            <a:off x="4403725" y="811213"/>
            <a:ext cx="1905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200" b="1" i="1"/>
              <a:t>B</a:t>
            </a:r>
            <a:r>
              <a:rPr lang="en-US" altLang="en-US" sz="1200" b="1" i="1" baseline="30000">
                <a:sym typeface="Symbol" pitchFamily="2" charset="2"/>
              </a:rPr>
              <a:t></a:t>
            </a:r>
            <a:endParaRPr lang="en-US" altLang="en-US" sz="1200" b="1" i="1"/>
          </a:p>
        </p:txBody>
      </p:sp>
      <p:sp>
        <p:nvSpPr>
          <p:cNvPr id="52249" name="Text Box 25">
            <a:extLst>
              <a:ext uri="{FF2B5EF4-FFF2-40B4-BE49-F238E27FC236}">
                <a16:creationId xmlns:a16="http://schemas.microsoft.com/office/drawing/2014/main" id="{B140E2CB-5802-C247-97C0-99F93CEB3EC2}"/>
              </a:ext>
            </a:extLst>
          </p:cNvPr>
          <p:cNvSpPr txBox="1">
            <a:spLocks noChangeArrowheads="1"/>
          </p:cNvSpPr>
          <p:nvPr/>
        </p:nvSpPr>
        <p:spPr bwMode="auto">
          <a:xfrm>
            <a:off x="4203700" y="811213"/>
            <a:ext cx="1905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200" b="1" i="1"/>
              <a:t>A</a:t>
            </a:r>
            <a:r>
              <a:rPr lang="en-US" altLang="en-US" sz="1200" b="1" i="1" baseline="30000">
                <a:sym typeface="Symbol" pitchFamily="2" charset="2"/>
              </a:rPr>
              <a:t></a:t>
            </a:r>
            <a:endParaRPr lang="en-US" altLang="en-US" sz="1200" b="1" i="1"/>
          </a:p>
        </p:txBody>
      </p:sp>
      <p:sp>
        <p:nvSpPr>
          <p:cNvPr id="52250" name="Text Box 26">
            <a:extLst>
              <a:ext uri="{FF2B5EF4-FFF2-40B4-BE49-F238E27FC236}">
                <a16:creationId xmlns:a16="http://schemas.microsoft.com/office/drawing/2014/main" id="{26D803A2-AD79-CE44-A9A2-9DA2C1579383}"/>
              </a:ext>
            </a:extLst>
          </p:cNvPr>
          <p:cNvSpPr txBox="1">
            <a:spLocks noChangeArrowheads="1"/>
          </p:cNvSpPr>
          <p:nvPr/>
        </p:nvSpPr>
        <p:spPr bwMode="auto">
          <a:xfrm>
            <a:off x="4195763" y="333375"/>
            <a:ext cx="6731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700" b="1"/>
              <a:t>Phage</a:t>
            </a:r>
          </a:p>
        </p:txBody>
      </p:sp>
      <p:sp>
        <p:nvSpPr>
          <p:cNvPr id="52251" name="Line 27">
            <a:extLst>
              <a:ext uri="{FF2B5EF4-FFF2-40B4-BE49-F238E27FC236}">
                <a16:creationId xmlns:a16="http://schemas.microsoft.com/office/drawing/2014/main" id="{79828A6E-0138-A843-BE92-CDF8C8A3EC3A}"/>
              </a:ext>
            </a:extLst>
          </p:cNvPr>
          <p:cNvSpPr>
            <a:spLocks noChangeShapeType="1"/>
          </p:cNvSpPr>
          <p:nvPr/>
        </p:nvSpPr>
        <p:spPr bwMode="auto">
          <a:xfrm flipV="1">
            <a:off x="4000500" y="500063"/>
            <a:ext cx="173038" cy="3079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52" name="Line 28">
            <a:extLst>
              <a:ext uri="{FF2B5EF4-FFF2-40B4-BE49-F238E27FC236}">
                <a16:creationId xmlns:a16="http://schemas.microsoft.com/office/drawing/2014/main" id="{F39C6D42-A006-4945-8AC7-0342FB2AB625}"/>
              </a:ext>
            </a:extLst>
          </p:cNvPr>
          <p:cNvSpPr>
            <a:spLocks noChangeShapeType="1"/>
          </p:cNvSpPr>
          <p:nvPr/>
        </p:nvSpPr>
        <p:spPr bwMode="auto">
          <a:xfrm flipV="1">
            <a:off x="4237038" y="982663"/>
            <a:ext cx="0" cy="714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53" name="Line 29">
            <a:extLst>
              <a:ext uri="{FF2B5EF4-FFF2-40B4-BE49-F238E27FC236}">
                <a16:creationId xmlns:a16="http://schemas.microsoft.com/office/drawing/2014/main" id="{7661E329-9687-5847-823E-BBB79B52A30D}"/>
              </a:ext>
            </a:extLst>
          </p:cNvPr>
          <p:cNvSpPr>
            <a:spLocks noChangeShapeType="1"/>
          </p:cNvSpPr>
          <p:nvPr/>
        </p:nvSpPr>
        <p:spPr bwMode="auto">
          <a:xfrm flipV="1">
            <a:off x="4419600" y="982663"/>
            <a:ext cx="0" cy="714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54" name="Line 30">
            <a:extLst>
              <a:ext uri="{FF2B5EF4-FFF2-40B4-BE49-F238E27FC236}">
                <a16:creationId xmlns:a16="http://schemas.microsoft.com/office/drawing/2014/main" id="{D66D0CB5-632C-954A-92A3-973F4CDFD16D}"/>
              </a:ext>
            </a:extLst>
          </p:cNvPr>
          <p:cNvSpPr>
            <a:spLocks noChangeShapeType="1"/>
          </p:cNvSpPr>
          <p:nvPr/>
        </p:nvSpPr>
        <p:spPr bwMode="auto">
          <a:xfrm flipV="1">
            <a:off x="4146550" y="2117725"/>
            <a:ext cx="0" cy="714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55" name="Line 31">
            <a:extLst>
              <a:ext uri="{FF2B5EF4-FFF2-40B4-BE49-F238E27FC236}">
                <a16:creationId xmlns:a16="http://schemas.microsoft.com/office/drawing/2014/main" id="{96F7A01E-C7E1-B946-9AF0-6EDB3F7C271E}"/>
              </a:ext>
            </a:extLst>
          </p:cNvPr>
          <p:cNvSpPr>
            <a:spLocks noChangeShapeType="1"/>
          </p:cNvSpPr>
          <p:nvPr/>
        </p:nvSpPr>
        <p:spPr bwMode="auto">
          <a:xfrm flipV="1">
            <a:off x="4448175" y="2143125"/>
            <a:ext cx="0" cy="714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56" name="Line 32">
            <a:extLst>
              <a:ext uri="{FF2B5EF4-FFF2-40B4-BE49-F238E27FC236}">
                <a16:creationId xmlns:a16="http://schemas.microsoft.com/office/drawing/2014/main" id="{13150BE1-D5F5-B543-BE25-5C1BDDDFB4AC}"/>
              </a:ext>
            </a:extLst>
          </p:cNvPr>
          <p:cNvSpPr>
            <a:spLocks noChangeShapeType="1"/>
          </p:cNvSpPr>
          <p:nvPr/>
        </p:nvSpPr>
        <p:spPr bwMode="auto">
          <a:xfrm>
            <a:off x="5037138" y="1076325"/>
            <a:ext cx="14446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B1A089A4-957C-4A4E-AE5C-E3BE146F0500}"/>
              </a:ext>
            </a:extLst>
          </p:cNvPr>
          <p:cNvSpPr>
            <a:spLocks noGrp="1" noChangeArrowheads="1"/>
          </p:cNvSpPr>
          <p:nvPr>
            <p:ph type="title"/>
          </p:nvPr>
        </p:nvSpPr>
        <p:spPr>
          <a:xfrm>
            <a:off x="130175" y="525463"/>
            <a:ext cx="8534400" cy="503237"/>
          </a:xfrm>
        </p:spPr>
        <p:txBody>
          <a:bodyPr/>
          <a:lstStyle/>
          <a:p>
            <a:pPr eaLnBrk="1" hangingPunct="1"/>
            <a:r>
              <a:rPr lang="en-US" altLang="en-US" i="1"/>
              <a:t>Conjugation and Plasmids</a:t>
            </a:r>
          </a:p>
        </p:txBody>
      </p:sp>
      <p:sp>
        <p:nvSpPr>
          <p:cNvPr id="53251" name="Rectangle 3">
            <a:extLst>
              <a:ext uri="{FF2B5EF4-FFF2-40B4-BE49-F238E27FC236}">
                <a16:creationId xmlns:a16="http://schemas.microsoft.com/office/drawing/2014/main" id="{7A1EE1BA-FA65-8F42-A01A-836E1F9AD34D}"/>
              </a:ext>
            </a:extLst>
          </p:cNvPr>
          <p:cNvSpPr>
            <a:spLocks noGrp="1" noChangeArrowheads="1"/>
          </p:cNvSpPr>
          <p:nvPr>
            <p:ph type="body" idx="1"/>
          </p:nvPr>
        </p:nvSpPr>
        <p:spPr>
          <a:xfrm>
            <a:off x="533400" y="1363663"/>
            <a:ext cx="8229600" cy="3919537"/>
          </a:xfrm>
        </p:spPr>
        <p:txBody>
          <a:bodyPr/>
          <a:lstStyle/>
          <a:p>
            <a:pPr eaLnBrk="1" hangingPunct="1"/>
            <a:r>
              <a:rPr lang="en-US" altLang="en-US" sz="2800" b="1" dirty="0"/>
              <a:t>Conjugation </a:t>
            </a:r>
            <a:r>
              <a:rPr lang="en-US" altLang="en-US" sz="2800" dirty="0"/>
              <a:t>is the process where genetic material is transferred between prokaryotic cells</a:t>
            </a:r>
          </a:p>
          <a:p>
            <a:pPr eaLnBrk="1" hangingPunct="1"/>
            <a:r>
              <a:rPr lang="en-US" altLang="en-US" sz="2800" dirty="0"/>
              <a:t>In bacteria, the DNA transfer is one way</a:t>
            </a:r>
          </a:p>
          <a:p>
            <a:pPr eaLnBrk="1" hangingPunct="1"/>
            <a:r>
              <a:rPr lang="en-US" altLang="en-US" sz="2800" dirty="0"/>
              <a:t>A donor cell attaches to a recipient by a pilus, pulls it closer, and transfers DNA</a:t>
            </a:r>
          </a:p>
          <a:p>
            <a:pPr eaLnBrk="1" hangingPunct="1"/>
            <a:r>
              <a:rPr lang="en-US" altLang="en-US" sz="2800" dirty="0"/>
              <a:t>A piece of DNA called the </a:t>
            </a:r>
            <a:r>
              <a:rPr lang="en-US" altLang="en-US" sz="2800" b="1" dirty="0">
                <a:solidFill>
                  <a:srgbClr val="FF0000"/>
                </a:solidFill>
              </a:rPr>
              <a:t>F</a:t>
            </a:r>
            <a:r>
              <a:rPr lang="en-US" altLang="en-US" sz="2800" b="1" dirty="0"/>
              <a:t> factor </a:t>
            </a:r>
            <a:r>
              <a:rPr lang="en-US" altLang="en-US" sz="2800" dirty="0"/>
              <a:t>is required for the production of pili</a:t>
            </a:r>
          </a:p>
        </p:txBody>
      </p:sp>
      <p:grpSp>
        <p:nvGrpSpPr>
          <p:cNvPr id="53252" name="Group 4">
            <a:extLst>
              <a:ext uri="{FF2B5EF4-FFF2-40B4-BE49-F238E27FC236}">
                <a16:creationId xmlns:a16="http://schemas.microsoft.com/office/drawing/2014/main" id="{2F49F13C-4781-7248-90EA-94C75A960FF1}"/>
              </a:ext>
            </a:extLst>
          </p:cNvPr>
          <p:cNvGrpSpPr>
            <a:grpSpLocks/>
          </p:cNvGrpSpPr>
          <p:nvPr/>
        </p:nvGrpSpPr>
        <p:grpSpPr bwMode="auto">
          <a:xfrm>
            <a:off x="0" y="6553200"/>
            <a:ext cx="9144000" cy="304800"/>
            <a:chOff x="0" y="4128"/>
            <a:chExt cx="5760" cy="192"/>
          </a:xfrm>
        </p:grpSpPr>
        <p:sp>
          <p:nvSpPr>
            <p:cNvPr id="53254" name="Rectangle 5">
              <a:extLst>
                <a:ext uri="{FF2B5EF4-FFF2-40B4-BE49-F238E27FC236}">
                  <a16:creationId xmlns:a16="http://schemas.microsoft.com/office/drawing/2014/main" id="{A679350A-D1CC-A640-B8BF-52CB968E9BFA}"/>
                </a:ext>
              </a:extLst>
            </p:cNvPr>
            <p:cNvSpPr>
              <a:spLocks noChangeArrowheads="1"/>
            </p:cNvSpPr>
            <p:nvPr/>
          </p:nvSpPr>
          <p:spPr bwMode="auto">
            <a:xfrm>
              <a:off x="0" y="4128"/>
              <a:ext cx="5760" cy="192"/>
            </a:xfrm>
            <a:prstGeom prst="rect">
              <a:avLst/>
            </a:prstGeom>
            <a:solidFill>
              <a:srgbClr val="FFBA26"/>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
          <p:nvSpPr>
            <p:cNvPr id="53255" name="Date Placeholder 3">
              <a:extLst>
                <a:ext uri="{FF2B5EF4-FFF2-40B4-BE49-F238E27FC236}">
                  <a16:creationId xmlns:a16="http://schemas.microsoft.com/office/drawing/2014/main" id="{9A4D5B9E-B296-8349-82F4-2958EF1C058A}"/>
                </a:ext>
              </a:extLst>
            </p:cNvPr>
            <p:cNvSpPr>
              <a:spLocks/>
            </p:cNvSpPr>
            <p:nvPr/>
          </p:nvSpPr>
          <p:spPr bwMode="auto">
            <a:xfrm>
              <a:off x="96" y="4160"/>
              <a:ext cx="14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 2011 Pearson Education, Inc.</a:t>
              </a:r>
            </a:p>
          </p:txBody>
        </p:sp>
      </p:grpSp>
      <p:sp>
        <p:nvSpPr>
          <p:cNvPr id="53253" name="Rectangle 7">
            <a:extLst>
              <a:ext uri="{FF2B5EF4-FFF2-40B4-BE49-F238E27FC236}">
                <a16:creationId xmlns:a16="http://schemas.microsoft.com/office/drawing/2014/main" id="{69A64EA2-D513-384F-B503-A2DBBA23483C}"/>
              </a:ext>
            </a:extLst>
          </p:cNvPr>
          <p:cNvSpPr>
            <a:spLocks noChangeArrowheads="1"/>
          </p:cNvSpPr>
          <p:nvPr/>
        </p:nvSpPr>
        <p:spPr bwMode="auto">
          <a:xfrm>
            <a:off x="0" y="0"/>
            <a:ext cx="9144000" cy="304800"/>
          </a:xfrm>
          <a:prstGeom prst="rect">
            <a:avLst/>
          </a:prstGeom>
          <a:solidFill>
            <a:srgbClr val="00478B"/>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03363C48-F99B-0B44-8C5C-216D67F8051D}"/>
              </a:ext>
            </a:extLst>
          </p:cNvPr>
          <p:cNvSpPr>
            <a:spLocks noGrp="1" noChangeArrowheads="1"/>
          </p:cNvSpPr>
          <p:nvPr>
            <p:ph type="title"/>
          </p:nvPr>
        </p:nvSpPr>
        <p:spPr>
          <a:xfrm>
            <a:off x="152400" y="25400"/>
            <a:ext cx="2590800" cy="304800"/>
          </a:xfrm>
        </p:spPr>
        <p:txBody>
          <a:bodyPr/>
          <a:lstStyle/>
          <a:p>
            <a:pPr eaLnBrk="1" hangingPunct="1"/>
            <a:r>
              <a:rPr lang="en-US" altLang="en-US" sz="1200" b="0">
                <a:latin typeface="Arial" panose="020B0604020202020204" pitchFamily="34" charset="0"/>
              </a:rPr>
              <a:t>Figure 27.12</a:t>
            </a:r>
          </a:p>
        </p:txBody>
      </p:sp>
      <p:pic>
        <p:nvPicPr>
          <p:cNvPr id="54275" name="Picture 12" descr="27_12BactConjugation-U">
            <a:extLst>
              <a:ext uri="{FF2B5EF4-FFF2-40B4-BE49-F238E27FC236}">
                <a16:creationId xmlns:a16="http://schemas.microsoft.com/office/drawing/2014/main" id="{11922730-23C0-9A41-AC66-0553FFC551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755650"/>
            <a:ext cx="8548687" cy="53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Text Box 5">
            <a:extLst>
              <a:ext uri="{FF2B5EF4-FFF2-40B4-BE49-F238E27FC236}">
                <a16:creationId xmlns:a16="http://schemas.microsoft.com/office/drawing/2014/main" id="{F8671BC2-65FD-1248-B548-7A597C460084}"/>
              </a:ext>
            </a:extLst>
          </p:cNvPr>
          <p:cNvSpPr txBox="1">
            <a:spLocks noChangeArrowheads="1"/>
          </p:cNvSpPr>
          <p:nvPr/>
        </p:nvSpPr>
        <p:spPr bwMode="auto">
          <a:xfrm>
            <a:off x="4713288" y="2316163"/>
            <a:ext cx="13398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b="1"/>
              <a:t>Sex pilus</a:t>
            </a:r>
          </a:p>
        </p:txBody>
      </p:sp>
      <p:sp>
        <p:nvSpPr>
          <p:cNvPr id="54277" name="Line 6">
            <a:extLst>
              <a:ext uri="{FF2B5EF4-FFF2-40B4-BE49-F238E27FC236}">
                <a16:creationId xmlns:a16="http://schemas.microsoft.com/office/drawing/2014/main" id="{5CF38076-7ABD-7047-8A2F-D9662D4532D8}"/>
              </a:ext>
            </a:extLst>
          </p:cNvPr>
          <p:cNvSpPr>
            <a:spLocks noChangeShapeType="1"/>
          </p:cNvSpPr>
          <p:nvPr/>
        </p:nvSpPr>
        <p:spPr bwMode="auto">
          <a:xfrm>
            <a:off x="5143500" y="2697163"/>
            <a:ext cx="677863" cy="5111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78" name="Text Box 7">
            <a:extLst>
              <a:ext uri="{FF2B5EF4-FFF2-40B4-BE49-F238E27FC236}">
                <a16:creationId xmlns:a16="http://schemas.microsoft.com/office/drawing/2014/main" id="{4DFFE787-CDFD-4B47-8AD1-A1D22A02A287}"/>
              </a:ext>
            </a:extLst>
          </p:cNvPr>
          <p:cNvSpPr txBox="1">
            <a:spLocks noChangeArrowheads="1"/>
          </p:cNvSpPr>
          <p:nvPr/>
        </p:nvSpPr>
        <p:spPr bwMode="auto">
          <a:xfrm>
            <a:off x="7931150" y="747713"/>
            <a:ext cx="747713"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b="1"/>
              <a:t>1 </a:t>
            </a:r>
            <a:r>
              <a:rPr lang="en-US" altLang="en-US" b="1">
                <a:sym typeface="Symbol" pitchFamily="2" charset="2"/>
              </a:rPr>
              <a:t></a:t>
            </a:r>
            <a:r>
              <a:rPr lang="en-US" altLang="en-US" b="1"/>
              <a:t>m</a:t>
            </a:r>
          </a:p>
        </p:txBody>
      </p:sp>
      <p:grpSp>
        <p:nvGrpSpPr>
          <p:cNvPr id="54279" name="Group 11">
            <a:extLst>
              <a:ext uri="{FF2B5EF4-FFF2-40B4-BE49-F238E27FC236}">
                <a16:creationId xmlns:a16="http://schemas.microsoft.com/office/drawing/2014/main" id="{2C194518-8955-3B48-866F-DC022C913C62}"/>
              </a:ext>
            </a:extLst>
          </p:cNvPr>
          <p:cNvGrpSpPr>
            <a:grpSpLocks/>
          </p:cNvGrpSpPr>
          <p:nvPr/>
        </p:nvGrpSpPr>
        <p:grpSpPr bwMode="auto">
          <a:xfrm>
            <a:off x="7802563" y="1100138"/>
            <a:ext cx="981075" cy="182562"/>
            <a:chOff x="4915" y="693"/>
            <a:chExt cx="618" cy="115"/>
          </a:xfrm>
        </p:grpSpPr>
        <p:sp>
          <p:nvSpPr>
            <p:cNvPr id="54280" name="Line 8">
              <a:extLst>
                <a:ext uri="{FF2B5EF4-FFF2-40B4-BE49-F238E27FC236}">
                  <a16:creationId xmlns:a16="http://schemas.microsoft.com/office/drawing/2014/main" id="{61110FD8-F843-7F4C-A9E2-089104C39E74}"/>
                </a:ext>
              </a:extLst>
            </p:cNvPr>
            <p:cNvSpPr>
              <a:spLocks noChangeShapeType="1"/>
            </p:cNvSpPr>
            <p:nvPr/>
          </p:nvSpPr>
          <p:spPr bwMode="auto">
            <a:xfrm>
              <a:off x="4915" y="750"/>
              <a:ext cx="61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81" name="Line 9">
              <a:extLst>
                <a:ext uri="{FF2B5EF4-FFF2-40B4-BE49-F238E27FC236}">
                  <a16:creationId xmlns:a16="http://schemas.microsoft.com/office/drawing/2014/main" id="{04812BB4-3152-6B4C-A30A-16631EA0A2E1}"/>
                </a:ext>
              </a:extLst>
            </p:cNvPr>
            <p:cNvSpPr>
              <a:spLocks noChangeShapeType="1"/>
            </p:cNvSpPr>
            <p:nvPr/>
          </p:nvSpPr>
          <p:spPr bwMode="auto">
            <a:xfrm>
              <a:off x="4915" y="693"/>
              <a:ext cx="0" cy="11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82" name="Line 10">
              <a:extLst>
                <a:ext uri="{FF2B5EF4-FFF2-40B4-BE49-F238E27FC236}">
                  <a16:creationId xmlns:a16="http://schemas.microsoft.com/office/drawing/2014/main" id="{3692863B-6C49-594E-AFB3-F63F4B7ED15E}"/>
                </a:ext>
              </a:extLst>
            </p:cNvPr>
            <p:cNvSpPr>
              <a:spLocks noChangeShapeType="1"/>
            </p:cNvSpPr>
            <p:nvPr/>
          </p:nvSpPr>
          <p:spPr bwMode="auto">
            <a:xfrm>
              <a:off x="5532" y="693"/>
              <a:ext cx="0" cy="11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93120B2C-62A5-244D-A51E-BC88C2E5845F}"/>
              </a:ext>
            </a:extLst>
          </p:cNvPr>
          <p:cNvSpPr>
            <a:spLocks noGrp="1" noChangeArrowheads="1"/>
          </p:cNvSpPr>
          <p:nvPr>
            <p:ph type="title"/>
          </p:nvPr>
        </p:nvSpPr>
        <p:spPr>
          <a:xfrm>
            <a:off x="533400" y="1204913"/>
            <a:ext cx="6705600" cy="503237"/>
          </a:xfrm>
          <a:noFill/>
        </p:spPr>
        <p:txBody>
          <a:bodyPr/>
          <a:lstStyle/>
          <a:p>
            <a:pPr eaLnBrk="1" hangingPunct="1"/>
            <a:r>
              <a:rPr lang="en-US" altLang="en-US" sz="3000">
                <a:solidFill>
                  <a:schemeClr val="tx1"/>
                </a:solidFill>
                <a:latin typeface="Arial" panose="020B0604020202020204" pitchFamily="34" charset="0"/>
              </a:rPr>
              <a:t>The F Factor as a Plasmid</a:t>
            </a:r>
            <a:endParaRPr lang="en-US" altLang="en-US">
              <a:solidFill>
                <a:schemeClr val="tx1"/>
              </a:solidFill>
              <a:latin typeface="Arial" panose="020B0604020202020204" pitchFamily="34" charset="0"/>
            </a:endParaRPr>
          </a:p>
        </p:txBody>
      </p:sp>
      <p:sp>
        <p:nvSpPr>
          <p:cNvPr id="55299" name="Rectangle 3">
            <a:extLst>
              <a:ext uri="{FF2B5EF4-FFF2-40B4-BE49-F238E27FC236}">
                <a16:creationId xmlns:a16="http://schemas.microsoft.com/office/drawing/2014/main" id="{4E4689D6-3F03-1F43-A83F-8A649DE9F52F}"/>
              </a:ext>
            </a:extLst>
          </p:cNvPr>
          <p:cNvSpPr>
            <a:spLocks noGrp="1" noChangeArrowheads="1"/>
          </p:cNvSpPr>
          <p:nvPr>
            <p:ph type="body" idx="1"/>
          </p:nvPr>
        </p:nvSpPr>
        <p:spPr>
          <a:xfrm>
            <a:off x="533400" y="1946275"/>
            <a:ext cx="8153400" cy="2778125"/>
          </a:xfrm>
        </p:spPr>
        <p:txBody>
          <a:bodyPr/>
          <a:lstStyle/>
          <a:p>
            <a:pPr eaLnBrk="1" hangingPunct="1"/>
            <a:r>
              <a:rPr lang="en-US" altLang="en-US" sz="2800" dirty="0"/>
              <a:t>Cells containing the </a:t>
            </a:r>
            <a:r>
              <a:rPr lang="en-US" altLang="en-US" sz="2800" b="1" dirty="0"/>
              <a:t>F plasmid </a:t>
            </a:r>
            <a:r>
              <a:rPr lang="en-US" altLang="en-US" sz="2800" dirty="0"/>
              <a:t>function as DNA donors during conjugation</a:t>
            </a:r>
          </a:p>
          <a:p>
            <a:pPr eaLnBrk="1" hangingPunct="1"/>
            <a:r>
              <a:rPr lang="en-US" altLang="en-US" sz="2800" dirty="0"/>
              <a:t>Cells without the F factor function as DNA recipients during conjugation</a:t>
            </a:r>
          </a:p>
          <a:p>
            <a:pPr eaLnBrk="1" hangingPunct="1"/>
            <a:r>
              <a:rPr lang="en-US" altLang="en-US" sz="2800" dirty="0"/>
              <a:t>The F factor is transferable during conjugation</a:t>
            </a:r>
          </a:p>
        </p:txBody>
      </p:sp>
      <p:grpSp>
        <p:nvGrpSpPr>
          <p:cNvPr id="55300" name="Group 4">
            <a:extLst>
              <a:ext uri="{FF2B5EF4-FFF2-40B4-BE49-F238E27FC236}">
                <a16:creationId xmlns:a16="http://schemas.microsoft.com/office/drawing/2014/main" id="{21C4B708-B85E-A148-AE76-1C5003B5C67A}"/>
              </a:ext>
            </a:extLst>
          </p:cNvPr>
          <p:cNvGrpSpPr>
            <a:grpSpLocks/>
          </p:cNvGrpSpPr>
          <p:nvPr/>
        </p:nvGrpSpPr>
        <p:grpSpPr bwMode="auto">
          <a:xfrm>
            <a:off x="0" y="6553200"/>
            <a:ext cx="9144000" cy="304800"/>
            <a:chOff x="0" y="4128"/>
            <a:chExt cx="5760" cy="192"/>
          </a:xfrm>
        </p:grpSpPr>
        <p:sp>
          <p:nvSpPr>
            <p:cNvPr id="55302" name="Rectangle 5">
              <a:extLst>
                <a:ext uri="{FF2B5EF4-FFF2-40B4-BE49-F238E27FC236}">
                  <a16:creationId xmlns:a16="http://schemas.microsoft.com/office/drawing/2014/main" id="{9E3FE448-9CAE-4743-A9BB-733AB357D0CF}"/>
                </a:ext>
              </a:extLst>
            </p:cNvPr>
            <p:cNvSpPr>
              <a:spLocks noChangeArrowheads="1"/>
            </p:cNvSpPr>
            <p:nvPr/>
          </p:nvSpPr>
          <p:spPr bwMode="auto">
            <a:xfrm>
              <a:off x="0" y="4128"/>
              <a:ext cx="5760" cy="192"/>
            </a:xfrm>
            <a:prstGeom prst="rect">
              <a:avLst/>
            </a:prstGeom>
            <a:solidFill>
              <a:srgbClr val="FFBA26"/>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
          <p:nvSpPr>
            <p:cNvPr id="55303" name="Date Placeholder 3">
              <a:extLst>
                <a:ext uri="{FF2B5EF4-FFF2-40B4-BE49-F238E27FC236}">
                  <a16:creationId xmlns:a16="http://schemas.microsoft.com/office/drawing/2014/main" id="{4D00ECB2-13FA-C54E-8A0D-8110DFA011C8}"/>
                </a:ext>
              </a:extLst>
            </p:cNvPr>
            <p:cNvSpPr>
              <a:spLocks/>
            </p:cNvSpPr>
            <p:nvPr/>
          </p:nvSpPr>
          <p:spPr bwMode="auto">
            <a:xfrm>
              <a:off x="96" y="4160"/>
              <a:ext cx="14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 2011 Pearson Education, Inc.</a:t>
              </a:r>
            </a:p>
          </p:txBody>
        </p:sp>
      </p:grpSp>
      <p:sp>
        <p:nvSpPr>
          <p:cNvPr id="55301" name="Rectangle 7">
            <a:extLst>
              <a:ext uri="{FF2B5EF4-FFF2-40B4-BE49-F238E27FC236}">
                <a16:creationId xmlns:a16="http://schemas.microsoft.com/office/drawing/2014/main" id="{10AE054D-0587-B34A-90BD-C14225530BB3}"/>
              </a:ext>
            </a:extLst>
          </p:cNvPr>
          <p:cNvSpPr>
            <a:spLocks noChangeArrowheads="1"/>
          </p:cNvSpPr>
          <p:nvPr/>
        </p:nvSpPr>
        <p:spPr bwMode="auto">
          <a:xfrm>
            <a:off x="0" y="0"/>
            <a:ext cx="9144000" cy="304800"/>
          </a:xfrm>
          <a:prstGeom prst="rect">
            <a:avLst/>
          </a:prstGeom>
          <a:solidFill>
            <a:srgbClr val="00478B"/>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77FCD354-F75E-464C-9EC4-02B146F5550E}"/>
              </a:ext>
            </a:extLst>
          </p:cNvPr>
          <p:cNvSpPr>
            <a:spLocks noGrp="1" noChangeArrowheads="1"/>
          </p:cNvSpPr>
          <p:nvPr>
            <p:ph type="title"/>
          </p:nvPr>
        </p:nvSpPr>
        <p:spPr>
          <a:xfrm>
            <a:off x="152400" y="25400"/>
            <a:ext cx="2590800" cy="304800"/>
          </a:xfrm>
        </p:spPr>
        <p:txBody>
          <a:bodyPr/>
          <a:lstStyle/>
          <a:p>
            <a:pPr eaLnBrk="1" hangingPunct="1"/>
            <a:r>
              <a:rPr lang="en-US" altLang="en-US" sz="1200" b="0">
                <a:latin typeface="Arial" panose="020B0604020202020204" pitchFamily="34" charset="0"/>
              </a:rPr>
              <a:t>Figure 27.13</a:t>
            </a:r>
          </a:p>
        </p:txBody>
      </p:sp>
      <p:pic>
        <p:nvPicPr>
          <p:cNvPr id="56323" name="Picture 50" descr="27_13_BactConjRecomb-U">
            <a:extLst>
              <a:ext uri="{FF2B5EF4-FFF2-40B4-BE49-F238E27FC236}">
                <a16:creationId xmlns:a16="http://schemas.microsoft.com/office/drawing/2014/main" id="{3AD54031-66AB-8147-A1C3-2773A97553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1316038"/>
            <a:ext cx="8548687" cy="422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 Box 5">
            <a:extLst>
              <a:ext uri="{FF2B5EF4-FFF2-40B4-BE49-F238E27FC236}">
                <a16:creationId xmlns:a16="http://schemas.microsoft.com/office/drawing/2014/main" id="{4ADC6860-8109-D447-BD32-F843AB7DDEF5}"/>
              </a:ext>
            </a:extLst>
          </p:cNvPr>
          <p:cNvSpPr txBox="1">
            <a:spLocks noChangeArrowheads="1"/>
          </p:cNvSpPr>
          <p:nvPr/>
        </p:nvSpPr>
        <p:spPr bwMode="auto">
          <a:xfrm>
            <a:off x="1047750" y="1336675"/>
            <a:ext cx="669925"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100" b="1"/>
              <a:t>F plasmid</a:t>
            </a:r>
          </a:p>
        </p:txBody>
      </p:sp>
      <p:sp>
        <p:nvSpPr>
          <p:cNvPr id="56325" name="Text Box 6">
            <a:extLst>
              <a:ext uri="{FF2B5EF4-FFF2-40B4-BE49-F238E27FC236}">
                <a16:creationId xmlns:a16="http://schemas.microsoft.com/office/drawing/2014/main" id="{B90504C0-DB07-1043-AB37-8D7DEC9E1EDC}"/>
              </a:ext>
            </a:extLst>
          </p:cNvPr>
          <p:cNvSpPr txBox="1">
            <a:spLocks noChangeArrowheads="1"/>
          </p:cNvSpPr>
          <p:nvPr/>
        </p:nvSpPr>
        <p:spPr bwMode="auto">
          <a:xfrm>
            <a:off x="2039938" y="1335088"/>
            <a:ext cx="1516062"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100" b="1"/>
              <a:t>Bacterial chromosome</a:t>
            </a:r>
          </a:p>
        </p:txBody>
      </p:sp>
      <p:sp>
        <p:nvSpPr>
          <p:cNvPr id="56326" name="Text Box 7">
            <a:extLst>
              <a:ext uri="{FF2B5EF4-FFF2-40B4-BE49-F238E27FC236}">
                <a16:creationId xmlns:a16="http://schemas.microsoft.com/office/drawing/2014/main" id="{1822553D-6053-AE44-BFED-FCC01D90B1E9}"/>
              </a:ext>
            </a:extLst>
          </p:cNvPr>
          <p:cNvSpPr txBox="1">
            <a:spLocks noChangeArrowheads="1"/>
          </p:cNvSpPr>
          <p:nvPr/>
        </p:nvSpPr>
        <p:spPr bwMode="auto">
          <a:xfrm>
            <a:off x="536575" y="1789113"/>
            <a:ext cx="48418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gn="r">
              <a:lnSpc>
                <a:spcPct val="90000"/>
              </a:lnSpc>
            </a:pPr>
            <a:r>
              <a:rPr lang="en-US" altLang="en-US" sz="1100" b="1"/>
              <a:t>F</a:t>
            </a:r>
            <a:r>
              <a:rPr lang="en-US" altLang="en-US" sz="1400" b="1" baseline="30000">
                <a:sym typeface="Symbol" pitchFamily="2" charset="2"/>
              </a:rPr>
              <a:t></a:t>
            </a:r>
            <a:r>
              <a:rPr lang="en-US" altLang="en-US" sz="1100" b="1"/>
              <a:t> cell</a:t>
            </a:r>
          </a:p>
          <a:p>
            <a:pPr algn="r">
              <a:lnSpc>
                <a:spcPct val="90000"/>
              </a:lnSpc>
            </a:pPr>
            <a:r>
              <a:rPr lang="en-US" altLang="en-US" sz="1100" b="1"/>
              <a:t>(donor)</a:t>
            </a:r>
          </a:p>
        </p:txBody>
      </p:sp>
      <p:sp>
        <p:nvSpPr>
          <p:cNvPr id="56327" name="Line 8">
            <a:extLst>
              <a:ext uri="{FF2B5EF4-FFF2-40B4-BE49-F238E27FC236}">
                <a16:creationId xmlns:a16="http://schemas.microsoft.com/office/drawing/2014/main" id="{0089AF33-8B65-8440-9491-90513A778FC6}"/>
              </a:ext>
            </a:extLst>
          </p:cNvPr>
          <p:cNvSpPr>
            <a:spLocks noChangeShapeType="1"/>
          </p:cNvSpPr>
          <p:nvPr/>
        </p:nvSpPr>
        <p:spPr bwMode="auto">
          <a:xfrm>
            <a:off x="1427163" y="1490663"/>
            <a:ext cx="0" cy="3175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28" name="Line 9">
            <a:extLst>
              <a:ext uri="{FF2B5EF4-FFF2-40B4-BE49-F238E27FC236}">
                <a16:creationId xmlns:a16="http://schemas.microsoft.com/office/drawing/2014/main" id="{4F4F642C-12E2-1A4C-8505-8798D0FD3655}"/>
              </a:ext>
            </a:extLst>
          </p:cNvPr>
          <p:cNvSpPr>
            <a:spLocks noChangeShapeType="1"/>
          </p:cNvSpPr>
          <p:nvPr/>
        </p:nvSpPr>
        <p:spPr bwMode="auto">
          <a:xfrm>
            <a:off x="2070100" y="1490663"/>
            <a:ext cx="0" cy="2714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29" name="Text Box 10">
            <a:extLst>
              <a:ext uri="{FF2B5EF4-FFF2-40B4-BE49-F238E27FC236}">
                <a16:creationId xmlns:a16="http://schemas.microsoft.com/office/drawing/2014/main" id="{1C865482-E043-8A42-A0B1-95C9F8756742}"/>
              </a:ext>
            </a:extLst>
          </p:cNvPr>
          <p:cNvSpPr txBox="1">
            <a:spLocks noChangeArrowheads="1"/>
          </p:cNvSpPr>
          <p:nvPr/>
        </p:nvSpPr>
        <p:spPr bwMode="auto">
          <a:xfrm>
            <a:off x="322263" y="2660650"/>
            <a:ext cx="6953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gn="r">
              <a:lnSpc>
                <a:spcPct val="90000"/>
              </a:lnSpc>
            </a:pPr>
            <a:r>
              <a:rPr lang="en-US" altLang="en-US" sz="1100" b="1"/>
              <a:t>F</a:t>
            </a:r>
            <a:r>
              <a:rPr lang="en-US" altLang="en-US" sz="1400" b="1" baseline="30000">
                <a:sym typeface="Symbol" pitchFamily="2" charset="2"/>
              </a:rPr>
              <a:t></a:t>
            </a:r>
            <a:r>
              <a:rPr lang="en-US" altLang="en-US" sz="1100" b="1"/>
              <a:t> cell</a:t>
            </a:r>
          </a:p>
          <a:p>
            <a:pPr algn="r">
              <a:lnSpc>
                <a:spcPct val="90000"/>
              </a:lnSpc>
            </a:pPr>
            <a:r>
              <a:rPr lang="en-US" altLang="en-US" sz="1100" b="1"/>
              <a:t>(recipient)</a:t>
            </a:r>
          </a:p>
        </p:txBody>
      </p:sp>
      <p:sp>
        <p:nvSpPr>
          <p:cNvPr id="56330" name="Text Box 11">
            <a:extLst>
              <a:ext uri="{FF2B5EF4-FFF2-40B4-BE49-F238E27FC236}">
                <a16:creationId xmlns:a16="http://schemas.microsoft.com/office/drawing/2014/main" id="{BE7BB1EC-EB31-BF4F-857E-4CCA18CEBAED}"/>
              </a:ext>
            </a:extLst>
          </p:cNvPr>
          <p:cNvSpPr txBox="1">
            <a:spLocks noChangeArrowheads="1"/>
          </p:cNvSpPr>
          <p:nvPr/>
        </p:nvSpPr>
        <p:spPr bwMode="auto">
          <a:xfrm>
            <a:off x="374650" y="2224088"/>
            <a:ext cx="512763"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gn="ctr">
              <a:lnSpc>
                <a:spcPct val="90000"/>
              </a:lnSpc>
            </a:pPr>
            <a:r>
              <a:rPr lang="en-US" altLang="en-US" sz="1100" b="1"/>
              <a:t>Mating</a:t>
            </a:r>
          </a:p>
          <a:p>
            <a:pPr algn="ctr">
              <a:lnSpc>
                <a:spcPct val="90000"/>
              </a:lnSpc>
            </a:pPr>
            <a:r>
              <a:rPr lang="en-US" altLang="en-US" sz="1100" b="1"/>
              <a:t>bridge</a:t>
            </a:r>
          </a:p>
        </p:txBody>
      </p:sp>
      <p:sp>
        <p:nvSpPr>
          <p:cNvPr id="56331" name="Text Box 12">
            <a:extLst>
              <a:ext uri="{FF2B5EF4-FFF2-40B4-BE49-F238E27FC236}">
                <a16:creationId xmlns:a16="http://schemas.microsoft.com/office/drawing/2014/main" id="{FB02624D-23B6-7941-9681-F929880DD9EE}"/>
              </a:ext>
            </a:extLst>
          </p:cNvPr>
          <p:cNvSpPr txBox="1">
            <a:spLocks noChangeArrowheads="1"/>
          </p:cNvSpPr>
          <p:nvPr/>
        </p:nvSpPr>
        <p:spPr bwMode="auto">
          <a:xfrm>
            <a:off x="2511425" y="2832100"/>
            <a:ext cx="863600"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nSpc>
                <a:spcPct val="90000"/>
              </a:lnSpc>
            </a:pPr>
            <a:r>
              <a:rPr lang="en-US" altLang="en-US" sz="1100" b="1"/>
              <a:t>Bacterial</a:t>
            </a:r>
          </a:p>
          <a:p>
            <a:pPr>
              <a:lnSpc>
                <a:spcPct val="90000"/>
              </a:lnSpc>
            </a:pPr>
            <a:r>
              <a:rPr lang="en-US" altLang="en-US" sz="1100" b="1"/>
              <a:t>chromosome</a:t>
            </a:r>
          </a:p>
        </p:txBody>
      </p:sp>
      <p:sp>
        <p:nvSpPr>
          <p:cNvPr id="56332" name="Line 13">
            <a:extLst>
              <a:ext uri="{FF2B5EF4-FFF2-40B4-BE49-F238E27FC236}">
                <a16:creationId xmlns:a16="http://schemas.microsoft.com/office/drawing/2014/main" id="{A13C426D-0186-4F4C-A7A9-7B7713EA00C5}"/>
              </a:ext>
            </a:extLst>
          </p:cNvPr>
          <p:cNvSpPr>
            <a:spLocks noChangeShapeType="1"/>
          </p:cNvSpPr>
          <p:nvPr/>
        </p:nvSpPr>
        <p:spPr bwMode="auto">
          <a:xfrm>
            <a:off x="881063" y="2306638"/>
            <a:ext cx="9096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33" name="Line 14">
            <a:extLst>
              <a:ext uri="{FF2B5EF4-FFF2-40B4-BE49-F238E27FC236}">
                <a16:creationId xmlns:a16="http://schemas.microsoft.com/office/drawing/2014/main" id="{EAED7EA8-9434-D645-9407-AD6DB73F322C}"/>
              </a:ext>
            </a:extLst>
          </p:cNvPr>
          <p:cNvSpPr>
            <a:spLocks noChangeShapeType="1"/>
          </p:cNvSpPr>
          <p:nvPr/>
        </p:nvSpPr>
        <p:spPr bwMode="auto">
          <a:xfrm>
            <a:off x="2320925" y="2798763"/>
            <a:ext cx="173038" cy="968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34" name="Text Box 15">
            <a:extLst>
              <a:ext uri="{FF2B5EF4-FFF2-40B4-BE49-F238E27FC236}">
                <a16:creationId xmlns:a16="http://schemas.microsoft.com/office/drawing/2014/main" id="{6A3FF4BE-E835-A24C-B42A-5B1A647F01A7}"/>
              </a:ext>
            </a:extLst>
          </p:cNvPr>
          <p:cNvSpPr txBox="1">
            <a:spLocks noChangeArrowheads="1"/>
          </p:cNvSpPr>
          <p:nvPr/>
        </p:nvSpPr>
        <p:spPr bwMode="auto">
          <a:xfrm>
            <a:off x="341313" y="3159125"/>
            <a:ext cx="296862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nSpc>
                <a:spcPct val="90000"/>
              </a:lnSpc>
            </a:pPr>
            <a:r>
              <a:rPr lang="en-US" altLang="en-US" sz="1100" b="1"/>
              <a:t>(a) Conjugation and transfer of an F plasmid</a:t>
            </a:r>
          </a:p>
        </p:txBody>
      </p:sp>
      <p:sp>
        <p:nvSpPr>
          <p:cNvPr id="56335" name="Text Box 17">
            <a:extLst>
              <a:ext uri="{FF2B5EF4-FFF2-40B4-BE49-F238E27FC236}">
                <a16:creationId xmlns:a16="http://schemas.microsoft.com/office/drawing/2014/main" id="{859A6CC0-5758-9444-B128-7C5BABF67983}"/>
              </a:ext>
            </a:extLst>
          </p:cNvPr>
          <p:cNvSpPr txBox="1">
            <a:spLocks noChangeArrowheads="1"/>
          </p:cNvSpPr>
          <p:nvPr/>
        </p:nvSpPr>
        <p:spPr bwMode="auto">
          <a:xfrm>
            <a:off x="527050" y="3863975"/>
            <a:ext cx="512763"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gn="ctr">
              <a:lnSpc>
                <a:spcPct val="90000"/>
              </a:lnSpc>
            </a:pPr>
            <a:r>
              <a:rPr lang="en-US" altLang="en-US" sz="1100" b="1"/>
              <a:t>Hfr cell</a:t>
            </a:r>
          </a:p>
          <a:p>
            <a:pPr algn="ctr">
              <a:lnSpc>
                <a:spcPct val="90000"/>
              </a:lnSpc>
            </a:pPr>
            <a:r>
              <a:rPr lang="en-US" altLang="en-US" sz="1100" b="1"/>
              <a:t>(donor)</a:t>
            </a:r>
          </a:p>
        </p:txBody>
      </p:sp>
      <p:sp>
        <p:nvSpPr>
          <p:cNvPr id="56336" name="Text Box 19">
            <a:extLst>
              <a:ext uri="{FF2B5EF4-FFF2-40B4-BE49-F238E27FC236}">
                <a16:creationId xmlns:a16="http://schemas.microsoft.com/office/drawing/2014/main" id="{0DA57AE7-9B57-4C48-BC56-145F22AE410A}"/>
              </a:ext>
            </a:extLst>
          </p:cNvPr>
          <p:cNvSpPr txBox="1">
            <a:spLocks noChangeArrowheads="1"/>
          </p:cNvSpPr>
          <p:nvPr/>
        </p:nvSpPr>
        <p:spPr bwMode="auto">
          <a:xfrm>
            <a:off x="327025" y="4741863"/>
            <a:ext cx="6953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gn="r">
              <a:lnSpc>
                <a:spcPct val="90000"/>
              </a:lnSpc>
            </a:pPr>
            <a:r>
              <a:rPr lang="en-US" altLang="en-US" sz="1100" b="1"/>
              <a:t>F</a:t>
            </a:r>
            <a:r>
              <a:rPr lang="en-US" altLang="en-US" sz="1400" b="1" baseline="30000">
                <a:sym typeface="Symbol" pitchFamily="2" charset="2"/>
              </a:rPr>
              <a:t></a:t>
            </a:r>
            <a:r>
              <a:rPr lang="en-US" altLang="en-US" sz="1100" b="1"/>
              <a:t> cell</a:t>
            </a:r>
          </a:p>
          <a:p>
            <a:pPr algn="r">
              <a:lnSpc>
                <a:spcPct val="90000"/>
              </a:lnSpc>
            </a:pPr>
            <a:r>
              <a:rPr lang="en-US" altLang="en-US" sz="1100" b="1"/>
              <a:t>(recipient)</a:t>
            </a:r>
          </a:p>
        </p:txBody>
      </p:sp>
      <p:sp>
        <p:nvSpPr>
          <p:cNvPr id="56337" name="Text Box 20">
            <a:extLst>
              <a:ext uri="{FF2B5EF4-FFF2-40B4-BE49-F238E27FC236}">
                <a16:creationId xmlns:a16="http://schemas.microsoft.com/office/drawing/2014/main" id="{6C8AB4C9-C3B4-7D49-8A3E-82E9DC1DB4D1}"/>
              </a:ext>
            </a:extLst>
          </p:cNvPr>
          <p:cNvSpPr txBox="1">
            <a:spLocks noChangeArrowheads="1"/>
          </p:cNvSpPr>
          <p:nvPr/>
        </p:nvSpPr>
        <p:spPr bwMode="auto">
          <a:xfrm>
            <a:off x="341313" y="5202238"/>
            <a:ext cx="4514850"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nSpc>
                <a:spcPct val="90000"/>
              </a:lnSpc>
            </a:pPr>
            <a:r>
              <a:rPr lang="en-US" altLang="en-US" sz="1100" b="1"/>
              <a:t>(b) Conjugation and transfer of part of an Hfr bacterial chromosome</a:t>
            </a:r>
          </a:p>
        </p:txBody>
      </p:sp>
      <p:sp>
        <p:nvSpPr>
          <p:cNvPr id="56338" name="Text Box 21">
            <a:extLst>
              <a:ext uri="{FF2B5EF4-FFF2-40B4-BE49-F238E27FC236}">
                <a16:creationId xmlns:a16="http://schemas.microsoft.com/office/drawing/2014/main" id="{24D82802-F176-B14A-93DC-7A7376C8E13E}"/>
              </a:ext>
            </a:extLst>
          </p:cNvPr>
          <p:cNvSpPr txBox="1">
            <a:spLocks noChangeArrowheads="1"/>
          </p:cNvSpPr>
          <p:nvPr/>
        </p:nvSpPr>
        <p:spPr bwMode="auto">
          <a:xfrm>
            <a:off x="319088" y="4367213"/>
            <a:ext cx="550862"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gn="ctr">
              <a:lnSpc>
                <a:spcPct val="90000"/>
              </a:lnSpc>
            </a:pPr>
            <a:r>
              <a:rPr lang="en-US" altLang="en-US" sz="1100" b="1"/>
              <a:t>F factor</a:t>
            </a:r>
          </a:p>
        </p:txBody>
      </p:sp>
      <p:sp>
        <p:nvSpPr>
          <p:cNvPr id="56339" name="Line 22">
            <a:extLst>
              <a:ext uri="{FF2B5EF4-FFF2-40B4-BE49-F238E27FC236}">
                <a16:creationId xmlns:a16="http://schemas.microsoft.com/office/drawing/2014/main" id="{D94CC8EC-4E86-3840-8E35-78379D4598D9}"/>
              </a:ext>
            </a:extLst>
          </p:cNvPr>
          <p:cNvSpPr>
            <a:spLocks noChangeShapeType="1"/>
          </p:cNvSpPr>
          <p:nvPr/>
        </p:nvSpPr>
        <p:spPr bwMode="auto">
          <a:xfrm flipV="1">
            <a:off x="889000" y="4191000"/>
            <a:ext cx="804863" cy="2492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40" name="Text Box 25">
            <a:extLst>
              <a:ext uri="{FF2B5EF4-FFF2-40B4-BE49-F238E27FC236}">
                <a16:creationId xmlns:a16="http://schemas.microsoft.com/office/drawing/2014/main" id="{525E12AF-217A-EA47-97F6-2A55E142EA4B}"/>
              </a:ext>
            </a:extLst>
          </p:cNvPr>
          <p:cNvSpPr txBox="1">
            <a:spLocks noChangeArrowheads="1"/>
          </p:cNvSpPr>
          <p:nvPr/>
        </p:nvSpPr>
        <p:spPr bwMode="auto">
          <a:xfrm>
            <a:off x="1373188" y="3937000"/>
            <a:ext cx="198437"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gn="ctr">
              <a:lnSpc>
                <a:spcPct val="90000"/>
              </a:lnSpc>
            </a:pPr>
            <a:r>
              <a:rPr lang="en-US" altLang="en-US" sz="1100" b="1" i="1"/>
              <a:t>A</a:t>
            </a:r>
            <a:r>
              <a:rPr lang="en-US" altLang="en-US" sz="1400" b="1" baseline="30000">
                <a:sym typeface="Symbol" pitchFamily="2" charset="2"/>
              </a:rPr>
              <a:t></a:t>
            </a:r>
            <a:endParaRPr lang="en-US" altLang="en-US" sz="1100" b="1" i="1"/>
          </a:p>
        </p:txBody>
      </p:sp>
      <p:sp>
        <p:nvSpPr>
          <p:cNvPr id="56341" name="Text Box 27">
            <a:extLst>
              <a:ext uri="{FF2B5EF4-FFF2-40B4-BE49-F238E27FC236}">
                <a16:creationId xmlns:a16="http://schemas.microsoft.com/office/drawing/2014/main" id="{20FA550F-AB31-274D-8633-CB87EAFEB78C}"/>
              </a:ext>
            </a:extLst>
          </p:cNvPr>
          <p:cNvSpPr txBox="1">
            <a:spLocks noChangeArrowheads="1"/>
          </p:cNvSpPr>
          <p:nvPr/>
        </p:nvSpPr>
        <p:spPr bwMode="auto">
          <a:xfrm>
            <a:off x="1836738" y="4724400"/>
            <a:ext cx="198437"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gn="ctr">
              <a:lnSpc>
                <a:spcPct val="90000"/>
              </a:lnSpc>
            </a:pPr>
            <a:r>
              <a:rPr lang="en-US" altLang="en-US" sz="1100" b="1" i="1"/>
              <a:t>A</a:t>
            </a:r>
            <a:r>
              <a:rPr lang="en-US" altLang="en-US" sz="1400" b="1" baseline="30000">
                <a:sym typeface="Symbol" pitchFamily="2" charset="2"/>
              </a:rPr>
              <a:t></a:t>
            </a:r>
            <a:endParaRPr lang="en-US" altLang="en-US" sz="1100" b="1" i="1"/>
          </a:p>
        </p:txBody>
      </p:sp>
      <p:sp>
        <p:nvSpPr>
          <p:cNvPr id="56342" name="Text Box 28">
            <a:extLst>
              <a:ext uri="{FF2B5EF4-FFF2-40B4-BE49-F238E27FC236}">
                <a16:creationId xmlns:a16="http://schemas.microsoft.com/office/drawing/2014/main" id="{C8DC4DA9-B3F2-614E-A96C-AB47026D4DFF}"/>
              </a:ext>
            </a:extLst>
          </p:cNvPr>
          <p:cNvSpPr txBox="1">
            <a:spLocks noChangeArrowheads="1"/>
          </p:cNvSpPr>
          <p:nvPr/>
        </p:nvSpPr>
        <p:spPr bwMode="auto">
          <a:xfrm>
            <a:off x="3824288" y="4008438"/>
            <a:ext cx="198437"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gn="ctr">
              <a:lnSpc>
                <a:spcPct val="90000"/>
              </a:lnSpc>
            </a:pPr>
            <a:r>
              <a:rPr lang="en-US" altLang="en-US" sz="1100" b="1" i="1"/>
              <a:t>A</a:t>
            </a:r>
            <a:r>
              <a:rPr lang="en-US" altLang="en-US" sz="1400" b="1" baseline="30000">
                <a:sym typeface="Symbol" pitchFamily="2" charset="2"/>
              </a:rPr>
              <a:t></a:t>
            </a:r>
            <a:endParaRPr lang="en-US" altLang="en-US" sz="1100" b="1" i="1"/>
          </a:p>
        </p:txBody>
      </p:sp>
      <p:sp>
        <p:nvSpPr>
          <p:cNvPr id="56343" name="Text Box 30">
            <a:extLst>
              <a:ext uri="{FF2B5EF4-FFF2-40B4-BE49-F238E27FC236}">
                <a16:creationId xmlns:a16="http://schemas.microsoft.com/office/drawing/2014/main" id="{8E488153-071E-1743-9C79-96F71B4FE2D0}"/>
              </a:ext>
            </a:extLst>
          </p:cNvPr>
          <p:cNvSpPr txBox="1">
            <a:spLocks noChangeArrowheads="1"/>
          </p:cNvSpPr>
          <p:nvPr/>
        </p:nvSpPr>
        <p:spPr bwMode="auto">
          <a:xfrm>
            <a:off x="3943350" y="4737100"/>
            <a:ext cx="19843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gn="ctr">
              <a:lnSpc>
                <a:spcPct val="90000"/>
              </a:lnSpc>
            </a:pPr>
            <a:r>
              <a:rPr lang="en-US" altLang="en-US" sz="1100" b="1" i="1"/>
              <a:t>A</a:t>
            </a:r>
            <a:r>
              <a:rPr lang="en-US" altLang="en-US" sz="1400" b="1" baseline="30000">
                <a:sym typeface="Symbol" pitchFamily="2" charset="2"/>
              </a:rPr>
              <a:t></a:t>
            </a:r>
            <a:endParaRPr lang="en-US" altLang="en-US" sz="1100" b="1" i="1"/>
          </a:p>
        </p:txBody>
      </p:sp>
      <p:sp>
        <p:nvSpPr>
          <p:cNvPr id="56344" name="Text Box 34">
            <a:extLst>
              <a:ext uri="{FF2B5EF4-FFF2-40B4-BE49-F238E27FC236}">
                <a16:creationId xmlns:a16="http://schemas.microsoft.com/office/drawing/2014/main" id="{33265E1F-2A63-4F4C-955C-A6CB0C8BAFBD}"/>
              </a:ext>
            </a:extLst>
          </p:cNvPr>
          <p:cNvSpPr txBox="1">
            <a:spLocks noChangeArrowheads="1"/>
          </p:cNvSpPr>
          <p:nvPr/>
        </p:nvSpPr>
        <p:spPr bwMode="auto">
          <a:xfrm>
            <a:off x="6208713" y="3933825"/>
            <a:ext cx="198437"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gn="ctr">
              <a:lnSpc>
                <a:spcPct val="90000"/>
              </a:lnSpc>
            </a:pPr>
            <a:r>
              <a:rPr lang="en-US" altLang="en-US" sz="1100" b="1" i="1"/>
              <a:t>A</a:t>
            </a:r>
            <a:r>
              <a:rPr lang="en-US" altLang="en-US" sz="1400" b="1" baseline="30000">
                <a:sym typeface="Symbol" pitchFamily="2" charset="2"/>
              </a:rPr>
              <a:t></a:t>
            </a:r>
            <a:endParaRPr lang="en-US" altLang="en-US" sz="1100" b="1" i="1"/>
          </a:p>
        </p:txBody>
      </p:sp>
      <p:sp>
        <p:nvSpPr>
          <p:cNvPr id="56345" name="Text Box 35">
            <a:extLst>
              <a:ext uri="{FF2B5EF4-FFF2-40B4-BE49-F238E27FC236}">
                <a16:creationId xmlns:a16="http://schemas.microsoft.com/office/drawing/2014/main" id="{D92200BB-EAC3-8048-B5AB-DC2C11CA3EDF}"/>
              </a:ext>
            </a:extLst>
          </p:cNvPr>
          <p:cNvSpPr txBox="1">
            <a:spLocks noChangeArrowheads="1"/>
          </p:cNvSpPr>
          <p:nvPr/>
        </p:nvSpPr>
        <p:spPr bwMode="auto">
          <a:xfrm>
            <a:off x="5648325" y="4722813"/>
            <a:ext cx="19843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gn="ctr">
              <a:lnSpc>
                <a:spcPct val="90000"/>
              </a:lnSpc>
            </a:pPr>
            <a:r>
              <a:rPr lang="en-US" altLang="en-US" sz="1100" b="1" i="1"/>
              <a:t>A</a:t>
            </a:r>
            <a:r>
              <a:rPr lang="en-US" altLang="en-US" sz="1400" b="1" baseline="30000">
                <a:sym typeface="Symbol" pitchFamily="2" charset="2"/>
              </a:rPr>
              <a:t></a:t>
            </a:r>
            <a:endParaRPr lang="en-US" altLang="en-US" sz="1100" b="1" i="1"/>
          </a:p>
        </p:txBody>
      </p:sp>
      <p:sp>
        <p:nvSpPr>
          <p:cNvPr id="56346" name="Text Box 36">
            <a:extLst>
              <a:ext uri="{FF2B5EF4-FFF2-40B4-BE49-F238E27FC236}">
                <a16:creationId xmlns:a16="http://schemas.microsoft.com/office/drawing/2014/main" id="{91F97938-B665-B640-B629-7D056EE5BD96}"/>
              </a:ext>
            </a:extLst>
          </p:cNvPr>
          <p:cNvSpPr txBox="1">
            <a:spLocks noChangeArrowheads="1"/>
          </p:cNvSpPr>
          <p:nvPr/>
        </p:nvSpPr>
        <p:spPr bwMode="auto">
          <a:xfrm>
            <a:off x="6049963" y="4718050"/>
            <a:ext cx="198437"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gn="ctr">
              <a:lnSpc>
                <a:spcPct val="90000"/>
              </a:lnSpc>
            </a:pPr>
            <a:r>
              <a:rPr lang="en-US" altLang="en-US" sz="1100" b="1" i="1"/>
              <a:t>A</a:t>
            </a:r>
            <a:r>
              <a:rPr lang="en-US" altLang="en-US" sz="1400" b="1" baseline="30000">
                <a:sym typeface="Symbol" pitchFamily="2" charset="2"/>
              </a:rPr>
              <a:t></a:t>
            </a:r>
            <a:endParaRPr lang="en-US" altLang="en-US" sz="1100" b="1" i="1"/>
          </a:p>
        </p:txBody>
      </p:sp>
      <p:sp>
        <p:nvSpPr>
          <p:cNvPr id="56347" name="Line 38">
            <a:extLst>
              <a:ext uri="{FF2B5EF4-FFF2-40B4-BE49-F238E27FC236}">
                <a16:creationId xmlns:a16="http://schemas.microsoft.com/office/drawing/2014/main" id="{6161BFB6-F103-4647-9B93-365CB13966AA}"/>
              </a:ext>
            </a:extLst>
          </p:cNvPr>
          <p:cNvSpPr>
            <a:spLocks noChangeShapeType="1"/>
          </p:cNvSpPr>
          <p:nvPr/>
        </p:nvSpPr>
        <p:spPr bwMode="auto">
          <a:xfrm>
            <a:off x="5846763" y="4779963"/>
            <a:ext cx="793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48" name="Line 39">
            <a:extLst>
              <a:ext uri="{FF2B5EF4-FFF2-40B4-BE49-F238E27FC236}">
                <a16:creationId xmlns:a16="http://schemas.microsoft.com/office/drawing/2014/main" id="{C0D030BE-CA17-0F4F-B8AE-E6673852A616}"/>
              </a:ext>
            </a:extLst>
          </p:cNvPr>
          <p:cNvSpPr>
            <a:spLocks noChangeShapeType="1"/>
          </p:cNvSpPr>
          <p:nvPr/>
        </p:nvSpPr>
        <p:spPr bwMode="auto">
          <a:xfrm>
            <a:off x="5957888" y="4779963"/>
            <a:ext cx="793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49" name="Text Box 40">
            <a:extLst>
              <a:ext uri="{FF2B5EF4-FFF2-40B4-BE49-F238E27FC236}">
                <a16:creationId xmlns:a16="http://schemas.microsoft.com/office/drawing/2014/main" id="{0BF67D82-D2E0-404E-AD67-A90070D3C787}"/>
              </a:ext>
            </a:extLst>
          </p:cNvPr>
          <p:cNvSpPr txBox="1">
            <a:spLocks noChangeArrowheads="1"/>
          </p:cNvSpPr>
          <p:nvPr/>
        </p:nvSpPr>
        <p:spPr bwMode="auto">
          <a:xfrm>
            <a:off x="6902450" y="1882775"/>
            <a:ext cx="53816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nSpc>
                <a:spcPct val="90000"/>
              </a:lnSpc>
            </a:pPr>
            <a:r>
              <a:rPr lang="en-US" altLang="en-US" sz="1100" b="1"/>
              <a:t>F</a:t>
            </a:r>
            <a:r>
              <a:rPr lang="en-US" altLang="en-US" sz="1400" b="1" baseline="30000">
                <a:sym typeface="Symbol" pitchFamily="2" charset="2"/>
              </a:rPr>
              <a:t></a:t>
            </a:r>
            <a:r>
              <a:rPr lang="en-US" altLang="en-US" sz="1100" b="1"/>
              <a:t> cell</a:t>
            </a:r>
          </a:p>
        </p:txBody>
      </p:sp>
      <p:sp>
        <p:nvSpPr>
          <p:cNvPr id="56350" name="Text Box 41">
            <a:extLst>
              <a:ext uri="{FF2B5EF4-FFF2-40B4-BE49-F238E27FC236}">
                <a16:creationId xmlns:a16="http://schemas.microsoft.com/office/drawing/2014/main" id="{BC57FB15-3EE9-3E4B-9E24-8AC56438D20E}"/>
              </a:ext>
            </a:extLst>
          </p:cNvPr>
          <p:cNvSpPr txBox="1">
            <a:spLocks noChangeArrowheads="1"/>
          </p:cNvSpPr>
          <p:nvPr/>
        </p:nvSpPr>
        <p:spPr bwMode="auto">
          <a:xfrm>
            <a:off x="6902450" y="2660650"/>
            <a:ext cx="53816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nSpc>
                <a:spcPct val="90000"/>
              </a:lnSpc>
            </a:pPr>
            <a:r>
              <a:rPr lang="en-US" altLang="en-US" sz="1100" b="1"/>
              <a:t>F</a:t>
            </a:r>
            <a:r>
              <a:rPr lang="en-US" altLang="en-US" sz="1400" b="1" baseline="30000">
                <a:sym typeface="Symbol" pitchFamily="2" charset="2"/>
              </a:rPr>
              <a:t></a:t>
            </a:r>
            <a:r>
              <a:rPr lang="en-US" altLang="en-US" sz="1100" b="1"/>
              <a:t> cell</a:t>
            </a:r>
          </a:p>
        </p:txBody>
      </p:sp>
      <p:sp>
        <p:nvSpPr>
          <p:cNvPr id="56351" name="Text Box 43">
            <a:extLst>
              <a:ext uri="{FF2B5EF4-FFF2-40B4-BE49-F238E27FC236}">
                <a16:creationId xmlns:a16="http://schemas.microsoft.com/office/drawing/2014/main" id="{FB353B7E-6F33-9741-B34E-0B126DE286AF}"/>
              </a:ext>
            </a:extLst>
          </p:cNvPr>
          <p:cNvSpPr txBox="1">
            <a:spLocks noChangeArrowheads="1"/>
          </p:cNvSpPr>
          <p:nvPr/>
        </p:nvSpPr>
        <p:spPr bwMode="auto">
          <a:xfrm>
            <a:off x="8140700" y="4271963"/>
            <a:ext cx="19843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gn="ctr">
              <a:lnSpc>
                <a:spcPct val="90000"/>
              </a:lnSpc>
            </a:pPr>
            <a:r>
              <a:rPr lang="en-US" altLang="en-US" sz="1100" b="1" i="1"/>
              <a:t>A</a:t>
            </a:r>
            <a:r>
              <a:rPr lang="en-US" altLang="en-US" sz="1400" b="1" baseline="30000">
                <a:sym typeface="Symbol" pitchFamily="2" charset="2"/>
              </a:rPr>
              <a:t></a:t>
            </a:r>
            <a:endParaRPr lang="en-US" altLang="en-US" sz="1100" b="1" i="1"/>
          </a:p>
        </p:txBody>
      </p:sp>
      <p:sp>
        <p:nvSpPr>
          <p:cNvPr id="56352" name="Text Box 44">
            <a:extLst>
              <a:ext uri="{FF2B5EF4-FFF2-40B4-BE49-F238E27FC236}">
                <a16:creationId xmlns:a16="http://schemas.microsoft.com/office/drawing/2014/main" id="{40DFF9A4-F4C0-EA42-92B9-82999C11F256}"/>
              </a:ext>
            </a:extLst>
          </p:cNvPr>
          <p:cNvSpPr txBox="1">
            <a:spLocks noChangeArrowheads="1"/>
          </p:cNvSpPr>
          <p:nvPr/>
        </p:nvSpPr>
        <p:spPr bwMode="auto">
          <a:xfrm>
            <a:off x="7748588" y="4270375"/>
            <a:ext cx="198437"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gn="ctr">
              <a:lnSpc>
                <a:spcPct val="90000"/>
              </a:lnSpc>
            </a:pPr>
            <a:r>
              <a:rPr lang="en-US" altLang="en-US" sz="1100" b="1" i="1"/>
              <a:t>A</a:t>
            </a:r>
            <a:r>
              <a:rPr lang="en-US" altLang="en-US" sz="1400" b="1" baseline="30000">
                <a:sym typeface="Symbol" pitchFamily="2" charset="2"/>
              </a:rPr>
              <a:t></a:t>
            </a:r>
            <a:endParaRPr lang="en-US" altLang="en-US" sz="1100" b="1" i="1"/>
          </a:p>
        </p:txBody>
      </p:sp>
      <p:sp>
        <p:nvSpPr>
          <p:cNvPr id="56353" name="Text Box 47">
            <a:extLst>
              <a:ext uri="{FF2B5EF4-FFF2-40B4-BE49-F238E27FC236}">
                <a16:creationId xmlns:a16="http://schemas.microsoft.com/office/drawing/2014/main" id="{279F6988-294A-4A45-8433-7D2D361134DB}"/>
              </a:ext>
            </a:extLst>
          </p:cNvPr>
          <p:cNvSpPr txBox="1">
            <a:spLocks noChangeArrowheads="1"/>
          </p:cNvSpPr>
          <p:nvPr/>
        </p:nvSpPr>
        <p:spPr bwMode="auto">
          <a:xfrm>
            <a:off x="7670800" y="4679950"/>
            <a:ext cx="96043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nSpc>
                <a:spcPct val="90000"/>
              </a:lnSpc>
            </a:pPr>
            <a:r>
              <a:rPr lang="en-US" altLang="en-US" sz="1100" b="1"/>
              <a:t>Recombinant</a:t>
            </a:r>
          </a:p>
          <a:p>
            <a:pPr>
              <a:lnSpc>
                <a:spcPct val="90000"/>
              </a:lnSpc>
            </a:pPr>
            <a:r>
              <a:rPr lang="en-US" altLang="en-US" sz="1100" b="1"/>
              <a:t>F</a:t>
            </a:r>
            <a:r>
              <a:rPr lang="en-US" altLang="en-US" sz="1400" b="1" baseline="30000">
                <a:sym typeface="Symbol" pitchFamily="2" charset="2"/>
              </a:rPr>
              <a:t></a:t>
            </a:r>
            <a:r>
              <a:rPr lang="en-US" altLang="en-US" sz="1100" b="1"/>
              <a:t> bacterium</a:t>
            </a:r>
          </a:p>
        </p:txBody>
      </p:sp>
      <p:sp>
        <p:nvSpPr>
          <p:cNvPr id="56354" name="Text Box 48">
            <a:extLst>
              <a:ext uri="{FF2B5EF4-FFF2-40B4-BE49-F238E27FC236}">
                <a16:creationId xmlns:a16="http://schemas.microsoft.com/office/drawing/2014/main" id="{A30E302A-D192-7648-9309-E6B3A5C9E64E}"/>
              </a:ext>
            </a:extLst>
          </p:cNvPr>
          <p:cNvSpPr txBox="1">
            <a:spLocks noChangeArrowheads="1"/>
          </p:cNvSpPr>
          <p:nvPr/>
        </p:nvSpPr>
        <p:spPr bwMode="auto">
          <a:xfrm>
            <a:off x="3675063" y="4302125"/>
            <a:ext cx="198437"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gn="ctr">
              <a:lnSpc>
                <a:spcPct val="90000"/>
              </a:lnSpc>
            </a:pPr>
            <a:r>
              <a:rPr lang="en-US" altLang="en-US" sz="1100" b="1" i="1"/>
              <a:t>A</a:t>
            </a:r>
            <a:r>
              <a:rPr lang="en-US" altLang="en-US" sz="1400" b="1" baseline="30000">
                <a:sym typeface="Symbol" pitchFamily="2" charset="2"/>
              </a:rPr>
              <a:t></a:t>
            </a:r>
            <a:endParaRPr lang="en-US" altLang="en-US" sz="1100" b="1" i="1"/>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92EBC64D-CED2-2E47-B413-9F42E78A4DA1}"/>
              </a:ext>
            </a:extLst>
          </p:cNvPr>
          <p:cNvSpPr>
            <a:spLocks noGrp="1" noChangeArrowheads="1"/>
          </p:cNvSpPr>
          <p:nvPr>
            <p:ph type="title"/>
          </p:nvPr>
        </p:nvSpPr>
        <p:spPr>
          <a:xfrm>
            <a:off x="152400" y="25400"/>
            <a:ext cx="2590800" cy="304800"/>
          </a:xfrm>
        </p:spPr>
        <p:txBody>
          <a:bodyPr/>
          <a:lstStyle/>
          <a:p>
            <a:pPr eaLnBrk="1" hangingPunct="1"/>
            <a:r>
              <a:rPr lang="en-US" altLang="en-US" sz="1200" b="0">
                <a:latin typeface="Arial" panose="020B0604020202020204" pitchFamily="34" charset="0"/>
              </a:rPr>
              <a:t>Figure 27.13a-1</a:t>
            </a:r>
          </a:p>
        </p:txBody>
      </p:sp>
      <p:pic>
        <p:nvPicPr>
          <p:cNvPr id="57347" name="Picture 22" descr="27_13aBactConjRecomb_1-U">
            <a:extLst>
              <a:ext uri="{FF2B5EF4-FFF2-40B4-BE49-F238E27FC236}">
                <a16:creationId xmlns:a16="http://schemas.microsoft.com/office/drawing/2014/main" id="{488F16A8-13A6-7B43-9757-F86539409B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1822450"/>
            <a:ext cx="8548687"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Text Box 6">
            <a:extLst>
              <a:ext uri="{FF2B5EF4-FFF2-40B4-BE49-F238E27FC236}">
                <a16:creationId xmlns:a16="http://schemas.microsoft.com/office/drawing/2014/main" id="{5241A342-D405-3645-AB53-DDFB92567D80}"/>
              </a:ext>
            </a:extLst>
          </p:cNvPr>
          <p:cNvSpPr txBox="1">
            <a:spLocks noChangeArrowheads="1"/>
          </p:cNvSpPr>
          <p:nvPr/>
        </p:nvSpPr>
        <p:spPr bwMode="auto">
          <a:xfrm>
            <a:off x="1149350" y="2022475"/>
            <a:ext cx="898525"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400" b="1"/>
              <a:t>F plasmid</a:t>
            </a:r>
          </a:p>
        </p:txBody>
      </p:sp>
      <p:sp>
        <p:nvSpPr>
          <p:cNvPr id="57349" name="Text Box 7">
            <a:extLst>
              <a:ext uri="{FF2B5EF4-FFF2-40B4-BE49-F238E27FC236}">
                <a16:creationId xmlns:a16="http://schemas.microsoft.com/office/drawing/2014/main" id="{B523B093-B228-D945-B8EC-4B75F2A5584D}"/>
              </a:ext>
            </a:extLst>
          </p:cNvPr>
          <p:cNvSpPr txBox="1">
            <a:spLocks noChangeArrowheads="1"/>
          </p:cNvSpPr>
          <p:nvPr/>
        </p:nvSpPr>
        <p:spPr bwMode="auto">
          <a:xfrm>
            <a:off x="2263775" y="1849438"/>
            <a:ext cx="116998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nSpc>
                <a:spcPct val="90000"/>
              </a:lnSpc>
            </a:pPr>
            <a:r>
              <a:rPr lang="en-US" altLang="en-US" sz="1400" b="1"/>
              <a:t>Bacterial</a:t>
            </a:r>
          </a:p>
          <a:p>
            <a:pPr>
              <a:lnSpc>
                <a:spcPct val="90000"/>
              </a:lnSpc>
            </a:pPr>
            <a:r>
              <a:rPr lang="en-US" altLang="en-US" sz="1400" b="1"/>
              <a:t>chromosome</a:t>
            </a:r>
          </a:p>
        </p:txBody>
      </p:sp>
      <p:sp>
        <p:nvSpPr>
          <p:cNvPr id="57350" name="Text Box 8">
            <a:extLst>
              <a:ext uri="{FF2B5EF4-FFF2-40B4-BE49-F238E27FC236}">
                <a16:creationId xmlns:a16="http://schemas.microsoft.com/office/drawing/2014/main" id="{99E29CDD-E401-9242-8D37-D9158F9200D1}"/>
              </a:ext>
            </a:extLst>
          </p:cNvPr>
          <p:cNvSpPr txBox="1">
            <a:spLocks noChangeArrowheads="1"/>
          </p:cNvSpPr>
          <p:nvPr/>
        </p:nvSpPr>
        <p:spPr bwMode="auto">
          <a:xfrm>
            <a:off x="501650" y="2614613"/>
            <a:ext cx="64452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gn="r">
              <a:lnSpc>
                <a:spcPct val="80000"/>
              </a:lnSpc>
            </a:pPr>
            <a:r>
              <a:rPr lang="en-US" altLang="en-US" sz="1400" b="1"/>
              <a:t>F</a:t>
            </a:r>
            <a:r>
              <a:rPr lang="en-US" altLang="en-US" sz="1700" b="1" baseline="30000">
                <a:sym typeface="Symbol" pitchFamily="2" charset="2"/>
              </a:rPr>
              <a:t></a:t>
            </a:r>
            <a:r>
              <a:rPr lang="en-US" altLang="en-US" sz="1400" b="1"/>
              <a:t> cell</a:t>
            </a:r>
          </a:p>
          <a:p>
            <a:pPr algn="r">
              <a:lnSpc>
                <a:spcPct val="80000"/>
              </a:lnSpc>
            </a:pPr>
            <a:r>
              <a:rPr lang="en-US" altLang="en-US" sz="1400" b="1"/>
              <a:t>(donor)</a:t>
            </a:r>
          </a:p>
        </p:txBody>
      </p:sp>
      <p:sp>
        <p:nvSpPr>
          <p:cNvPr id="57351" name="Line 9">
            <a:extLst>
              <a:ext uri="{FF2B5EF4-FFF2-40B4-BE49-F238E27FC236}">
                <a16:creationId xmlns:a16="http://schemas.microsoft.com/office/drawing/2014/main" id="{4ECC6814-DE18-7D4B-8F02-CB9D4BA39247}"/>
              </a:ext>
            </a:extLst>
          </p:cNvPr>
          <p:cNvSpPr>
            <a:spLocks noChangeShapeType="1"/>
          </p:cNvSpPr>
          <p:nvPr/>
        </p:nvSpPr>
        <p:spPr bwMode="auto">
          <a:xfrm>
            <a:off x="1574800" y="2228850"/>
            <a:ext cx="0" cy="4270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52" name="Line 10">
            <a:extLst>
              <a:ext uri="{FF2B5EF4-FFF2-40B4-BE49-F238E27FC236}">
                <a16:creationId xmlns:a16="http://schemas.microsoft.com/office/drawing/2014/main" id="{2DE6B13A-15EA-AC44-B6C0-5B6A45FB1A5F}"/>
              </a:ext>
            </a:extLst>
          </p:cNvPr>
          <p:cNvSpPr>
            <a:spLocks noChangeShapeType="1"/>
          </p:cNvSpPr>
          <p:nvPr/>
        </p:nvSpPr>
        <p:spPr bwMode="auto">
          <a:xfrm>
            <a:off x="2311400" y="2230438"/>
            <a:ext cx="0" cy="382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53" name="Text Box 11">
            <a:extLst>
              <a:ext uri="{FF2B5EF4-FFF2-40B4-BE49-F238E27FC236}">
                <a16:creationId xmlns:a16="http://schemas.microsoft.com/office/drawing/2014/main" id="{D54E8205-5946-2C45-8F50-D75EBE445455}"/>
              </a:ext>
            </a:extLst>
          </p:cNvPr>
          <p:cNvSpPr txBox="1">
            <a:spLocks noChangeArrowheads="1"/>
          </p:cNvSpPr>
          <p:nvPr/>
        </p:nvSpPr>
        <p:spPr bwMode="auto">
          <a:xfrm>
            <a:off x="273050" y="3646488"/>
            <a:ext cx="8763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gn="r">
              <a:lnSpc>
                <a:spcPct val="80000"/>
              </a:lnSpc>
            </a:pPr>
            <a:r>
              <a:rPr lang="en-US" altLang="en-US" sz="1400" b="1"/>
              <a:t>F</a:t>
            </a:r>
            <a:r>
              <a:rPr lang="en-US" altLang="en-US" sz="1700" b="1" baseline="30000">
                <a:sym typeface="Symbol" pitchFamily="2" charset="2"/>
              </a:rPr>
              <a:t></a:t>
            </a:r>
            <a:r>
              <a:rPr lang="en-US" altLang="en-US" sz="1400" b="1"/>
              <a:t> cell</a:t>
            </a:r>
          </a:p>
          <a:p>
            <a:pPr algn="r">
              <a:lnSpc>
                <a:spcPct val="80000"/>
              </a:lnSpc>
            </a:pPr>
            <a:r>
              <a:rPr lang="en-US" altLang="en-US" sz="1400" b="1"/>
              <a:t>(recipient)</a:t>
            </a:r>
          </a:p>
        </p:txBody>
      </p:sp>
      <p:sp>
        <p:nvSpPr>
          <p:cNvPr id="57354" name="Text Box 12">
            <a:extLst>
              <a:ext uri="{FF2B5EF4-FFF2-40B4-BE49-F238E27FC236}">
                <a16:creationId xmlns:a16="http://schemas.microsoft.com/office/drawing/2014/main" id="{C33B9B14-D360-E34D-89F7-3B748665F5CA}"/>
              </a:ext>
            </a:extLst>
          </p:cNvPr>
          <p:cNvSpPr txBox="1">
            <a:spLocks noChangeArrowheads="1"/>
          </p:cNvSpPr>
          <p:nvPr/>
        </p:nvSpPr>
        <p:spPr bwMode="auto">
          <a:xfrm>
            <a:off x="319088" y="3119438"/>
            <a:ext cx="6318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gn="ctr">
              <a:lnSpc>
                <a:spcPct val="90000"/>
              </a:lnSpc>
            </a:pPr>
            <a:r>
              <a:rPr lang="en-US" altLang="en-US" sz="1400" b="1"/>
              <a:t>Mating</a:t>
            </a:r>
          </a:p>
          <a:p>
            <a:pPr algn="ctr">
              <a:lnSpc>
                <a:spcPct val="90000"/>
              </a:lnSpc>
            </a:pPr>
            <a:r>
              <a:rPr lang="en-US" altLang="en-US" sz="1400" b="1"/>
              <a:t>bridge</a:t>
            </a:r>
          </a:p>
        </p:txBody>
      </p:sp>
      <p:sp>
        <p:nvSpPr>
          <p:cNvPr id="57355" name="Text Box 13">
            <a:extLst>
              <a:ext uri="{FF2B5EF4-FFF2-40B4-BE49-F238E27FC236}">
                <a16:creationId xmlns:a16="http://schemas.microsoft.com/office/drawing/2014/main" id="{5DD18393-E6E9-D24B-837F-6E374C6B88E0}"/>
              </a:ext>
            </a:extLst>
          </p:cNvPr>
          <p:cNvSpPr txBox="1">
            <a:spLocks noChangeArrowheads="1"/>
          </p:cNvSpPr>
          <p:nvPr/>
        </p:nvSpPr>
        <p:spPr bwMode="auto">
          <a:xfrm>
            <a:off x="2273300" y="4138613"/>
            <a:ext cx="1171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nSpc>
                <a:spcPct val="80000"/>
              </a:lnSpc>
            </a:pPr>
            <a:r>
              <a:rPr lang="en-US" altLang="en-US" sz="1400" b="1"/>
              <a:t>Bacterial</a:t>
            </a:r>
          </a:p>
          <a:p>
            <a:pPr>
              <a:lnSpc>
                <a:spcPct val="80000"/>
              </a:lnSpc>
            </a:pPr>
            <a:r>
              <a:rPr lang="en-US" altLang="en-US" sz="1400" b="1"/>
              <a:t>chromosome</a:t>
            </a:r>
          </a:p>
        </p:txBody>
      </p:sp>
      <p:sp>
        <p:nvSpPr>
          <p:cNvPr id="57356" name="Line 14">
            <a:extLst>
              <a:ext uri="{FF2B5EF4-FFF2-40B4-BE49-F238E27FC236}">
                <a16:creationId xmlns:a16="http://schemas.microsoft.com/office/drawing/2014/main" id="{C49A74C8-9005-6A4B-9031-EFC0D913E250}"/>
              </a:ext>
            </a:extLst>
          </p:cNvPr>
          <p:cNvSpPr>
            <a:spLocks noChangeShapeType="1"/>
          </p:cNvSpPr>
          <p:nvPr/>
        </p:nvSpPr>
        <p:spPr bwMode="auto">
          <a:xfrm>
            <a:off x="952500" y="3228975"/>
            <a:ext cx="10493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57" name="Line 15">
            <a:extLst>
              <a:ext uri="{FF2B5EF4-FFF2-40B4-BE49-F238E27FC236}">
                <a16:creationId xmlns:a16="http://schemas.microsoft.com/office/drawing/2014/main" id="{2DC9E1AB-B5AE-7542-AA7B-CB67A438711E}"/>
              </a:ext>
            </a:extLst>
          </p:cNvPr>
          <p:cNvSpPr>
            <a:spLocks noChangeShapeType="1"/>
          </p:cNvSpPr>
          <p:nvPr/>
        </p:nvSpPr>
        <p:spPr bwMode="auto">
          <a:xfrm flipH="1">
            <a:off x="2312988" y="3924300"/>
            <a:ext cx="0" cy="1651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58" name="Text Box 16">
            <a:extLst>
              <a:ext uri="{FF2B5EF4-FFF2-40B4-BE49-F238E27FC236}">
                <a16:creationId xmlns:a16="http://schemas.microsoft.com/office/drawing/2014/main" id="{F7DE156A-1954-F144-94B2-521EF735C77A}"/>
              </a:ext>
            </a:extLst>
          </p:cNvPr>
          <p:cNvSpPr txBox="1">
            <a:spLocks noChangeArrowheads="1"/>
          </p:cNvSpPr>
          <p:nvPr/>
        </p:nvSpPr>
        <p:spPr bwMode="auto">
          <a:xfrm>
            <a:off x="328613" y="4656138"/>
            <a:ext cx="38703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nSpc>
                <a:spcPct val="90000"/>
              </a:lnSpc>
            </a:pPr>
            <a:r>
              <a:rPr lang="en-US" altLang="en-US" sz="1400" b="1"/>
              <a:t>(a) Conjugation and transfer of an F plasmid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267970B9-016E-7647-85E6-4EB2F727CE20}"/>
              </a:ext>
            </a:extLst>
          </p:cNvPr>
          <p:cNvSpPr>
            <a:spLocks noGrp="1" noChangeArrowheads="1"/>
          </p:cNvSpPr>
          <p:nvPr>
            <p:ph type="title"/>
          </p:nvPr>
        </p:nvSpPr>
        <p:spPr>
          <a:xfrm>
            <a:off x="152400" y="25400"/>
            <a:ext cx="2590800" cy="304800"/>
          </a:xfrm>
        </p:spPr>
        <p:txBody>
          <a:bodyPr/>
          <a:lstStyle/>
          <a:p>
            <a:pPr eaLnBrk="1" hangingPunct="1"/>
            <a:r>
              <a:rPr lang="en-US" altLang="en-US" sz="1200" b="0">
                <a:latin typeface="Arial" panose="020B0604020202020204" pitchFamily="34" charset="0"/>
              </a:rPr>
              <a:t>Figure 27.13a-2</a:t>
            </a:r>
          </a:p>
        </p:txBody>
      </p:sp>
      <p:pic>
        <p:nvPicPr>
          <p:cNvPr id="58371" name="Picture 17" descr="27_13aBactConjRecomb_2-U">
            <a:extLst>
              <a:ext uri="{FF2B5EF4-FFF2-40B4-BE49-F238E27FC236}">
                <a16:creationId xmlns:a16="http://schemas.microsoft.com/office/drawing/2014/main" id="{EDC787A2-E73E-F846-87DD-AC4952908A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1822450"/>
            <a:ext cx="8548687"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Text Box 4">
            <a:extLst>
              <a:ext uri="{FF2B5EF4-FFF2-40B4-BE49-F238E27FC236}">
                <a16:creationId xmlns:a16="http://schemas.microsoft.com/office/drawing/2014/main" id="{BD8553F7-D5CC-AA44-98F3-043A1DE41E08}"/>
              </a:ext>
            </a:extLst>
          </p:cNvPr>
          <p:cNvSpPr txBox="1">
            <a:spLocks noChangeArrowheads="1"/>
          </p:cNvSpPr>
          <p:nvPr/>
        </p:nvSpPr>
        <p:spPr bwMode="auto">
          <a:xfrm>
            <a:off x="1149350" y="2022475"/>
            <a:ext cx="898525"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400" b="1"/>
              <a:t>F plasmid</a:t>
            </a:r>
          </a:p>
        </p:txBody>
      </p:sp>
      <p:sp>
        <p:nvSpPr>
          <p:cNvPr id="58373" name="Text Box 5">
            <a:extLst>
              <a:ext uri="{FF2B5EF4-FFF2-40B4-BE49-F238E27FC236}">
                <a16:creationId xmlns:a16="http://schemas.microsoft.com/office/drawing/2014/main" id="{4756FDA1-8E2F-0D47-8E77-0A75907B8374}"/>
              </a:ext>
            </a:extLst>
          </p:cNvPr>
          <p:cNvSpPr txBox="1">
            <a:spLocks noChangeArrowheads="1"/>
          </p:cNvSpPr>
          <p:nvPr/>
        </p:nvSpPr>
        <p:spPr bwMode="auto">
          <a:xfrm>
            <a:off x="2263775" y="1849438"/>
            <a:ext cx="116998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nSpc>
                <a:spcPct val="90000"/>
              </a:lnSpc>
            </a:pPr>
            <a:r>
              <a:rPr lang="en-US" altLang="en-US" sz="1400" b="1"/>
              <a:t>Bacterial</a:t>
            </a:r>
          </a:p>
          <a:p>
            <a:pPr>
              <a:lnSpc>
                <a:spcPct val="90000"/>
              </a:lnSpc>
            </a:pPr>
            <a:r>
              <a:rPr lang="en-US" altLang="en-US" sz="1400" b="1"/>
              <a:t>chromosome</a:t>
            </a:r>
          </a:p>
        </p:txBody>
      </p:sp>
      <p:sp>
        <p:nvSpPr>
          <p:cNvPr id="58374" name="Text Box 6">
            <a:extLst>
              <a:ext uri="{FF2B5EF4-FFF2-40B4-BE49-F238E27FC236}">
                <a16:creationId xmlns:a16="http://schemas.microsoft.com/office/drawing/2014/main" id="{93D57E96-2404-9F4A-B261-AED0911E5B7A}"/>
              </a:ext>
            </a:extLst>
          </p:cNvPr>
          <p:cNvSpPr txBox="1">
            <a:spLocks noChangeArrowheads="1"/>
          </p:cNvSpPr>
          <p:nvPr/>
        </p:nvSpPr>
        <p:spPr bwMode="auto">
          <a:xfrm>
            <a:off x="501650" y="2614613"/>
            <a:ext cx="64452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gn="r">
              <a:lnSpc>
                <a:spcPct val="80000"/>
              </a:lnSpc>
            </a:pPr>
            <a:r>
              <a:rPr lang="en-US" altLang="en-US" sz="1400" b="1"/>
              <a:t>F</a:t>
            </a:r>
            <a:r>
              <a:rPr lang="en-US" altLang="en-US" sz="1700" b="1" baseline="30000">
                <a:sym typeface="Symbol" pitchFamily="2" charset="2"/>
              </a:rPr>
              <a:t></a:t>
            </a:r>
            <a:r>
              <a:rPr lang="en-US" altLang="en-US" sz="1400" b="1"/>
              <a:t> cell</a:t>
            </a:r>
          </a:p>
          <a:p>
            <a:pPr algn="r">
              <a:lnSpc>
                <a:spcPct val="80000"/>
              </a:lnSpc>
            </a:pPr>
            <a:r>
              <a:rPr lang="en-US" altLang="en-US" sz="1400" b="1"/>
              <a:t>(donor)</a:t>
            </a:r>
          </a:p>
        </p:txBody>
      </p:sp>
      <p:sp>
        <p:nvSpPr>
          <p:cNvPr id="58375" name="Line 7">
            <a:extLst>
              <a:ext uri="{FF2B5EF4-FFF2-40B4-BE49-F238E27FC236}">
                <a16:creationId xmlns:a16="http://schemas.microsoft.com/office/drawing/2014/main" id="{08D1E26D-8A61-7148-BEB5-59B91FEED673}"/>
              </a:ext>
            </a:extLst>
          </p:cNvPr>
          <p:cNvSpPr>
            <a:spLocks noChangeShapeType="1"/>
          </p:cNvSpPr>
          <p:nvPr/>
        </p:nvSpPr>
        <p:spPr bwMode="auto">
          <a:xfrm>
            <a:off x="1574800" y="2228850"/>
            <a:ext cx="0" cy="4270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76" name="Line 8">
            <a:extLst>
              <a:ext uri="{FF2B5EF4-FFF2-40B4-BE49-F238E27FC236}">
                <a16:creationId xmlns:a16="http://schemas.microsoft.com/office/drawing/2014/main" id="{BF4A93E4-9EDD-6847-9718-226F8B861722}"/>
              </a:ext>
            </a:extLst>
          </p:cNvPr>
          <p:cNvSpPr>
            <a:spLocks noChangeShapeType="1"/>
          </p:cNvSpPr>
          <p:nvPr/>
        </p:nvSpPr>
        <p:spPr bwMode="auto">
          <a:xfrm>
            <a:off x="2311400" y="2230438"/>
            <a:ext cx="0" cy="382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77" name="Text Box 9">
            <a:extLst>
              <a:ext uri="{FF2B5EF4-FFF2-40B4-BE49-F238E27FC236}">
                <a16:creationId xmlns:a16="http://schemas.microsoft.com/office/drawing/2014/main" id="{EBFE8AE3-BF31-9741-85E4-8DD696646990}"/>
              </a:ext>
            </a:extLst>
          </p:cNvPr>
          <p:cNvSpPr txBox="1">
            <a:spLocks noChangeArrowheads="1"/>
          </p:cNvSpPr>
          <p:nvPr/>
        </p:nvSpPr>
        <p:spPr bwMode="auto">
          <a:xfrm>
            <a:off x="273050" y="3646488"/>
            <a:ext cx="8763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gn="r">
              <a:lnSpc>
                <a:spcPct val="80000"/>
              </a:lnSpc>
            </a:pPr>
            <a:r>
              <a:rPr lang="en-US" altLang="en-US" sz="1400" b="1"/>
              <a:t>F</a:t>
            </a:r>
            <a:r>
              <a:rPr lang="en-US" altLang="en-US" sz="1700" b="1" baseline="30000">
                <a:sym typeface="Symbol" pitchFamily="2" charset="2"/>
              </a:rPr>
              <a:t></a:t>
            </a:r>
            <a:r>
              <a:rPr lang="en-US" altLang="en-US" sz="1400" b="1"/>
              <a:t> cell</a:t>
            </a:r>
          </a:p>
          <a:p>
            <a:pPr algn="r">
              <a:lnSpc>
                <a:spcPct val="80000"/>
              </a:lnSpc>
            </a:pPr>
            <a:r>
              <a:rPr lang="en-US" altLang="en-US" sz="1400" b="1"/>
              <a:t>(recipient)</a:t>
            </a:r>
          </a:p>
        </p:txBody>
      </p:sp>
      <p:sp>
        <p:nvSpPr>
          <p:cNvPr id="58378" name="Text Box 10">
            <a:extLst>
              <a:ext uri="{FF2B5EF4-FFF2-40B4-BE49-F238E27FC236}">
                <a16:creationId xmlns:a16="http://schemas.microsoft.com/office/drawing/2014/main" id="{51C233B0-CAA3-2349-91CD-E01A2CBAC5C2}"/>
              </a:ext>
            </a:extLst>
          </p:cNvPr>
          <p:cNvSpPr txBox="1">
            <a:spLocks noChangeArrowheads="1"/>
          </p:cNvSpPr>
          <p:nvPr/>
        </p:nvSpPr>
        <p:spPr bwMode="auto">
          <a:xfrm>
            <a:off x="319088" y="3119438"/>
            <a:ext cx="6318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gn="ctr">
              <a:lnSpc>
                <a:spcPct val="90000"/>
              </a:lnSpc>
            </a:pPr>
            <a:r>
              <a:rPr lang="en-US" altLang="en-US" sz="1400" b="1"/>
              <a:t>Mating</a:t>
            </a:r>
          </a:p>
          <a:p>
            <a:pPr algn="ctr">
              <a:lnSpc>
                <a:spcPct val="90000"/>
              </a:lnSpc>
            </a:pPr>
            <a:r>
              <a:rPr lang="en-US" altLang="en-US" sz="1400" b="1"/>
              <a:t>bridge</a:t>
            </a:r>
          </a:p>
        </p:txBody>
      </p:sp>
      <p:sp>
        <p:nvSpPr>
          <p:cNvPr id="58379" name="Text Box 11">
            <a:extLst>
              <a:ext uri="{FF2B5EF4-FFF2-40B4-BE49-F238E27FC236}">
                <a16:creationId xmlns:a16="http://schemas.microsoft.com/office/drawing/2014/main" id="{A9506F77-D35C-0B47-AA29-31AC69C8139C}"/>
              </a:ext>
            </a:extLst>
          </p:cNvPr>
          <p:cNvSpPr txBox="1">
            <a:spLocks noChangeArrowheads="1"/>
          </p:cNvSpPr>
          <p:nvPr/>
        </p:nvSpPr>
        <p:spPr bwMode="auto">
          <a:xfrm>
            <a:off x="2273300" y="4138613"/>
            <a:ext cx="1171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nSpc>
                <a:spcPct val="80000"/>
              </a:lnSpc>
            </a:pPr>
            <a:r>
              <a:rPr lang="en-US" altLang="en-US" sz="1400" b="1"/>
              <a:t>Bacterial</a:t>
            </a:r>
          </a:p>
          <a:p>
            <a:pPr>
              <a:lnSpc>
                <a:spcPct val="80000"/>
              </a:lnSpc>
            </a:pPr>
            <a:r>
              <a:rPr lang="en-US" altLang="en-US" sz="1400" b="1"/>
              <a:t>chromosome</a:t>
            </a:r>
          </a:p>
        </p:txBody>
      </p:sp>
      <p:sp>
        <p:nvSpPr>
          <p:cNvPr id="58380" name="Line 12">
            <a:extLst>
              <a:ext uri="{FF2B5EF4-FFF2-40B4-BE49-F238E27FC236}">
                <a16:creationId xmlns:a16="http://schemas.microsoft.com/office/drawing/2014/main" id="{E637C988-B5FC-164A-B388-801580D6A468}"/>
              </a:ext>
            </a:extLst>
          </p:cNvPr>
          <p:cNvSpPr>
            <a:spLocks noChangeShapeType="1"/>
          </p:cNvSpPr>
          <p:nvPr/>
        </p:nvSpPr>
        <p:spPr bwMode="auto">
          <a:xfrm>
            <a:off x="952500" y="3228975"/>
            <a:ext cx="10493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81" name="Line 13">
            <a:extLst>
              <a:ext uri="{FF2B5EF4-FFF2-40B4-BE49-F238E27FC236}">
                <a16:creationId xmlns:a16="http://schemas.microsoft.com/office/drawing/2014/main" id="{08EE7554-28F0-0749-936B-0D1C0317BFCF}"/>
              </a:ext>
            </a:extLst>
          </p:cNvPr>
          <p:cNvSpPr>
            <a:spLocks noChangeShapeType="1"/>
          </p:cNvSpPr>
          <p:nvPr/>
        </p:nvSpPr>
        <p:spPr bwMode="auto">
          <a:xfrm flipH="1">
            <a:off x="2312988" y="3924300"/>
            <a:ext cx="0" cy="1651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82" name="Text Box 14">
            <a:extLst>
              <a:ext uri="{FF2B5EF4-FFF2-40B4-BE49-F238E27FC236}">
                <a16:creationId xmlns:a16="http://schemas.microsoft.com/office/drawing/2014/main" id="{95739182-5AD0-DD40-9B9B-B6ADE404FC73}"/>
              </a:ext>
            </a:extLst>
          </p:cNvPr>
          <p:cNvSpPr txBox="1">
            <a:spLocks noChangeArrowheads="1"/>
          </p:cNvSpPr>
          <p:nvPr/>
        </p:nvSpPr>
        <p:spPr bwMode="auto">
          <a:xfrm>
            <a:off x="328613" y="4656138"/>
            <a:ext cx="38703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nSpc>
                <a:spcPct val="90000"/>
              </a:lnSpc>
            </a:pPr>
            <a:r>
              <a:rPr lang="en-US" altLang="en-US" sz="1400" b="1"/>
              <a:t>(a) Conjugation and transfer of an F plasmid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8412821D-7046-FD42-A11B-A28355F50FCC}"/>
              </a:ext>
            </a:extLst>
          </p:cNvPr>
          <p:cNvSpPr>
            <a:spLocks noGrp="1" noChangeArrowheads="1"/>
          </p:cNvSpPr>
          <p:nvPr>
            <p:ph type="title"/>
          </p:nvPr>
        </p:nvSpPr>
        <p:spPr>
          <a:xfrm>
            <a:off x="152400" y="25400"/>
            <a:ext cx="2590800" cy="304800"/>
          </a:xfrm>
        </p:spPr>
        <p:txBody>
          <a:bodyPr/>
          <a:lstStyle/>
          <a:p>
            <a:pPr eaLnBrk="1" hangingPunct="1"/>
            <a:r>
              <a:rPr lang="en-US" altLang="en-US" sz="1200" b="0">
                <a:latin typeface="Arial" panose="020B0604020202020204" pitchFamily="34" charset="0"/>
              </a:rPr>
              <a:t>Figure 27.13a-3</a:t>
            </a:r>
          </a:p>
        </p:txBody>
      </p:sp>
      <p:pic>
        <p:nvPicPr>
          <p:cNvPr id="59395" name="Picture 2" descr="27_13aBactConjRecomb_3-U">
            <a:extLst>
              <a:ext uri="{FF2B5EF4-FFF2-40B4-BE49-F238E27FC236}">
                <a16:creationId xmlns:a16="http://schemas.microsoft.com/office/drawing/2014/main" id="{F06B747D-34FC-994A-978F-86E2282A3C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1822450"/>
            <a:ext cx="8548687"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Text Box 4">
            <a:extLst>
              <a:ext uri="{FF2B5EF4-FFF2-40B4-BE49-F238E27FC236}">
                <a16:creationId xmlns:a16="http://schemas.microsoft.com/office/drawing/2014/main" id="{D3986C49-BBE9-124F-932B-A6CCB372CD09}"/>
              </a:ext>
            </a:extLst>
          </p:cNvPr>
          <p:cNvSpPr txBox="1">
            <a:spLocks noChangeArrowheads="1"/>
          </p:cNvSpPr>
          <p:nvPr/>
        </p:nvSpPr>
        <p:spPr bwMode="auto">
          <a:xfrm>
            <a:off x="1149350" y="2022475"/>
            <a:ext cx="898525"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400" b="1"/>
              <a:t>F plasmid</a:t>
            </a:r>
          </a:p>
        </p:txBody>
      </p:sp>
      <p:sp>
        <p:nvSpPr>
          <p:cNvPr id="59397" name="Text Box 5">
            <a:extLst>
              <a:ext uri="{FF2B5EF4-FFF2-40B4-BE49-F238E27FC236}">
                <a16:creationId xmlns:a16="http://schemas.microsoft.com/office/drawing/2014/main" id="{C103054A-BB2F-1345-8D2B-6609E3FF6182}"/>
              </a:ext>
            </a:extLst>
          </p:cNvPr>
          <p:cNvSpPr txBox="1">
            <a:spLocks noChangeArrowheads="1"/>
          </p:cNvSpPr>
          <p:nvPr/>
        </p:nvSpPr>
        <p:spPr bwMode="auto">
          <a:xfrm>
            <a:off x="2263775" y="1849438"/>
            <a:ext cx="116998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nSpc>
                <a:spcPct val="90000"/>
              </a:lnSpc>
            </a:pPr>
            <a:r>
              <a:rPr lang="en-US" altLang="en-US" sz="1400" b="1"/>
              <a:t>Bacterial</a:t>
            </a:r>
          </a:p>
          <a:p>
            <a:pPr>
              <a:lnSpc>
                <a:spcPct val="90000"/>
              </a:lnSpc>
            </a:pPr>
            <a:r>
              <a:rPr lang="en-US" altLang="en-US" sz="1400" b="1"/>
              <a:t>chromosome</a:t>
            </a:r>
          </a:p>
        </p:txBody>
      </p:sp>
      <p:sp>
        <p:nvSpPr>
          <p:cNvPr id="59398" name="Text Box 6">
            <a:extLst>
              <a:ext uri="{FF2B5EF4-FFF2-40B4-BE49-F238E27FC236}">
                <a16:creationId xmlns:a16="http://schemas.microsoft.com/office/drawing/2014/main" id="{8421E764-25E2-D648-91CD-DA5CBDD2C0F6}"/>
              </a:ext>
            </a:extLst>
          </p:cNvPr>
          <p:cNvSpPr txBox="1">
            <a:spLocks noChangeArrowheads="1"/>
          </p:cNvSpPr>
          <p:nvPr/>
        </p:nvSpPr>
        <p:spPr bwMode="auto">
          <a:xfrm>
            <a:off x="501650" y="2614613"/>
            <a:ext cx="64452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gn="r">
              <a:lnSpc>
                <a:spcPct val="80000"/>
              </a:lnSpc>
            </a:pPr>
            <a:r>
              <a:rPr lang="en-US" altLang="en-US" sz="1400" b="1"/>
              <a:t>F</a:t>
            </a:r>
            <a:r>
              <a:rPr lang="en-US" altLang="en-US" sz="1700" b="1" baseline="30000">
                <a:sym typeface="Symbol" pitchFamily="2" charset="2"/>
              </a:rPr>
              <a:t></a:t>
            </a:r>
            <a:r>
              <a:rPr lang="en-US" altLang="en-US" sz="1400" b="1"/>
              <a:t> cell</a:t>
            </a:r>
          </a:p>
          <a:p>
            <a:pPr algn="r">
              <a:lnSpc>
                <a:spcPct val="80000"/>
              </a:lnSpc>
            </a:pPr>
            <a:r>
              <a:rPr lang="en-US" altLang="en-US" sz="1400" b="1"/>
              <a:t>(donor)</a:t>
            </a:r>
          </a:p>
        </p:txBody>
      </p:sp>
      <p:sp>
        <p:nvSpPr>
          <p:cNvPr id="59399" name="Line 7">
            <a:extLst>
              <a:ext uri="{FF2B5EF4-FFF2-40B4-BE49-F238E27FC236}">
                <a16:creationId xmlns:a16="http://schemas.microsoft.com/office/drawing/2014/main" id="{4E0955C5-6305-1549-8A63-D83D24F7B41C}"/>
              </a:ext>
            </a:extLst>
          </p:cNvPr>
          <p:cNvSpPr>
            <a:spLocks noChangeShapeType="1"/>
          </p:cNvSpPr>
          <p:nvPr/>
        </p:nvSpPr>
        <p:spPr bwMode="auto">
          <a:xfrm>
            <a:off x="1574800" y="2228850"/>
            <a:ext cx="0" cy="4270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00" name="Line 8">
            <a:extLst>
              <a:ext uri="{FF2B5EF4-FFF2-40B4-BE49-F238E27FC236}">
                <a16:creationId xmlns:a16="http://schemas.microsoft.com/office/drawing/2014/main" id="{01FEFEA5-5CEA-E049-A5F5-5CE58B9BFB35}"/>
              </a:ext>
            </a:extLst>
          </p:cNvPr>
          <p:cNvSpPr>
            <a:spLocks noChangeShapeType="1"/>
          </p:cNvSpPr>
          <p:nvPr/>
        </p:nvSpPr>
        <p:spPr bwMode="auto">
          <a:xfrm>
            <a:off x="2311400" y="2230438"/>
            <a:ext cx="0" cy="382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01" name="Text Box 9">
            <a:extLst>
              <a:ext uri="{FF2B5EF4-FFF2-40B4-BE49-F238E27FC236}">
                <a16:creationId xmlns:a16="http://schemas.microsoft.com/office/drawing/2014/main" id="{166739E7-EDB6-1042-8969-344F256C1BCB}"/>
              </a:ext>
            </a:extLst>
          </p:cNvPr>
          <p:cNvSpPr txBox="1">
            <a:spLocks noChangeArrowheads="1"/>
          </p:cNvSpPr>
          <p:nvPr/>
        </p:nvSpPr>
        <p:spPr bwMode="auto">
          <a:xfrm>
            <a:off x="273050" y="3646488"/>
            <a:ext cx="8763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gn="r">
              <a:lnSpc>
                <a:spcPct val="80000"/>
              </a:lnSpc>
            </a:pPr>
            <a:r>
              <a:rPr lang="en-US" altLang="en-US" sz="1400" b="1"/>
              <a:t>F</a:t>
            </a:r>
            <a:r>
              <a:rPr lang="en-US" altLang="en-US" sz="1700" b="1" baseline="30000">
                <a:sym typeface="Symbol" pitchFamily="2" charset="2"/>
              </a:rPr>
              <a:t></a:t>
            </a:r>
            <a:r>
              <a:rPr lang="en-US" altLang="en-US" sz="1400" b="1"/>
              <a:t> cell</a:t>
            </a:r>
          </a:p>
          <a:p>
            <a:pPr algn="r">
              <a:lnSpc>
                <a:spcPct val="80000"/>
              </a:lnSpc>
            </a:pPr>
            <a:r>
              <a:rPr lang="en-US" altLang="en-US" sz="1400" b="1"/>
              <a:t>(recipient)</a:t>
            </a:r>
          </a:p>
        </p:txBody>
      </p:sp>
      <p:sp>
        <p:nvSpPr>
          <p:cNvPr id="59402" name="Text Box 10">
            <a:extLst>
              <a:ext uri="{FF2B5EF4-FFF2-40B4-BE49-F238E27FC236}">
                <a16:creationId xmlns:a16="http://schemas.microsoft.com/office/drawing/2014/main" id="{1A64B093-6340-F943-A48E-D1EA0EE840A3}"/>
              </a:ext>
            </a:extLst>
          </p:cNvPr>
          <p:cNvSpPr txBox="1">
            <a:spLocks noChangeArrowheads="1"/>
          </p:cNvSpPr>
          <p:nvPr/>
        </p:nvSpPr>
        <p:spPr bwMode="auto">
          <a:xfrm>
            <a:off x="319088" y="3119438"/>
            <a:ext cx="6318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gn="ctr">
              <a:lnSpc>
                <a:spcPct val="90000"/>
              </a:lnSpc>
            </a:pPr>
            <a:r>
              <a:rPr lang="en-US" altLang="en-US" sz="1400" b="1"/>
              <a:t>Mating</a:t>
            </a:r>
          </a:p>
          <a:p>
            <a:pPr algn="ctr">
              <a:lnSpc>
                <a:spcPct val="90000"/>
              </a:lnSpc>
            </a:pPr>
            <a:r>
              <a:rPr lang="en-US" altLang="en-US" sz="1400" b="1"/>
              <a:t>bridge</a:t>
            </a:r>
          </a:p>
        </p:txBody>
      </p:sp>
      <p:sp>
        <p:nvSpPr>
          <p:cNvPr id="59403" name="Text Box 11">
            <a:extLst>
              <a:ext uri="{FF2B5EF4-FFF2-40B4-BE49-F238E27FC236}">
                <a16:creationId xmlns:a16="http://schemas.microsoft.com/office/drawing/2014/main" id="{548C9CB2-E792-2845-835C-DD48A8EDA74B}"/>
              </a:ext>
            </a:extLst>
          </p:cNvPr>
          <p:cNvSpPr txBox="1">
            <a:spLocks noChangeArrowheads="1"/>
          </p:cNvSpPr>
          <p:nvPr/>
        </p:nvSpPr>
        <p:spPr bwMode="auto">
          <a:xfrm>
            <a:off x="2273300" y="4138613"/>
            <a:ext cx="1171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nSpc>
                <a:spcPct val="80000"/>
              </a:lnSpc>
            </a:pPr>
            <a:r>
              <a:rPr lang="en-US" altLang="en-US" sz="1400" b="1"/>
              <a:t>Bacterial</a:t>
            </a:r>
          </a:p>
          <a:p>
            <a:pPr>
              <a:lnSpc>
                <a:spcPct val="80000"/>
              </a:lnSpc>
            </a:pPr>
            <a:r>
              <a:rPr lang="en-US" altLang="en-US" sz="1400" b="1"/>
              <a:t>chromosome</a:t>
            </a:r>
          </a:p>
        </p:txBody>
      </p:sp>
      <p:sp>
        <p:nvSpPr>
          <p:cNvPr id="59404" name="Line 12">
            <a:extLst>
              <a:ext uri="{FF2B5EF4-FFF2-40B4-BE49-F238E27FC236}">
                <a16:creationId xmlns:a16="http://schemas.microsoft.com/office/drawing/2014/main" id="{940AE3C4-B4E1-F748-BCB1-AE68E17F8737}"/>
              </a:ext>
            </a:extLst>
          </p:cNvPr>
          <p:cNvSpPr>
            <a:spLocks noChangeShapeType="1"/>
          </p:cNvSpPr>
          <p:nvPr/>
        </p:nvSpPr>
        <p:spPr bwMode="auto">
          <a:xfrm>
            <a:off x="952500" y="3228975"/>
            <a:ext cx="10493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05" name="Line 13">
            <a:extLst>
              <a:ext uri="{FF2B5EF4-FFF2-40B4-BE49-F238E27FC236}">
                <a16:creationId xmlns:a16="http://schemas.microsoft.com/office/drawing/2014/main" id="{382B5E8E-FF5B-2E4D-AA83-AB3416DD4B7B}"/>
              </a:ext>
            </a:extLst>
          </p:cNvPr>
          <p:cNvSpPr>
            <a:spLocks noChangeShapeType="1"/>
          </p:cNvSpPr>
          <p:nvPr/>
        </p:nvSpPr>
        <p:spPr bwMode="auto">
          <a:xfrm flipH="1">
            <a:off x="2312988" y="3924300"/>
            <a:ext cx="0" cy="1651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06" name="Text Box 14">
            <a:extLst>
              <a:ext uri="{FF2B5EF4-FFF2-40B4-BE49-F238E27FC236}">
                <a16:creationId xmlns:a16="http://schemas.microsoft.com/office/drawing/2014/main" id="{047E502A-5C86-DD44-8A3F-E74346F7421D}"/>
              </a:ext>
            </a:extLst>
          </p:cNvPr>
          <p:cNvSpPr txBox="1">
            <a:spLocks noChangeArrowheads="1"/>
          </p:cNvSpPr>
          <p:nvPr/>
        </p:nvSpPr>
        <p:spPr bwMode="auto">
          <a:xfrm>
            <a:off x="328613" y="4656138"/>
            <a:ext cx="38703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nSpc>
                <a:spcPct val="90000"/>
              </a:lnSpc>
            </a:pPr>
            <a:r>
              <a:rPr lang="en-US" altLang="en-US" sz="1400" b="1"/>
              <a:t>(a) Conjugation and transfer of an F plasmid</a:t>
            </a:r>
          </a:p>
        </p:txBody>
      </p:sp>
      <p:sp>
        <p:nvSpPr>
          <p:cNvPr id="59407" name="Text Box 15">
            <a:extLst>
              <a:ext uri="{FF2B5EF4-FFF2-40B4-BE49-F238E27FC236}">
                <a16:creationId xmlns:a16="http://schemas.microsoft.com/office/drawing/2014/main" id="{F8C344BC-0B78-CF42-A7FE-EC417CBF1D98}"/>
              </a:ext>
            </a:extLst>
          </p:cNvPr>
          <p:cNvSpPr txBox="1">
            <a:spLocks noChangeArrowheads="1"/>
          </p:cNvSpPr>
          <p:nvPr/>
        </p:nvSpPr>
        <p:spPr bwMode="auto">
          <a:xfrm>
            <a:off x="7748588" y="2178050"/>
            <a:ext cx="554037"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nSpc>
                <a:spcPct val="90000"/>
              </a:lnSpc>
            </a:pPr>
            <a:r>
              <a:rPr lang="en-US" altLang="en-US" sz="1400" b="1"/>
              <a:t>F</a:t>
            </a:r>
            <a:r>
              <a:rPr lang="en-US" altLang="en-US" sz="1700" b="1" baseline="30000">
                <a:sym typeface="Symbol" pitchFamily="2" charset="2"/>
              </a:rPr>
              <a:t></a:t>
            </a:r>
            <a:r>
              <a:rPr lang="en-US" altLang="en-US" sz="1400" b="1"/>
              <a:t> cell</a:t>
            </a:r>
          </a:p>
        </p:txBody>
      </p:sp>
      <p:sp>
        <p:nvSpPr>
          <p:cNvPr id="59408" name="Text Box 16">
            <a:extLst>
              <a:ext uri="{FF2B5EF4-FFF2-40B4-BE49-F238E27FC236}">
                <a16:creationId xmlns:a16="http://schemas.microsoft.com/office/drawing/2014/main" id="{97A6641A-1AED-2C40-A633-922167A9A88E}"/>
              </a:ext>
            </a:extLst>
          </p:cNvPr>
          <p:cNvSpPr txBox="1">
            <a:spLocks noChangeArrowheads="1"/>
          </p:cNvSpPr>
          <p:nvPr/>
        </p:nvSpPr>
        <p:spPr bwMode="auto">
          <a:xfrm>
            <a:off x="7748588" y="4040188"/>
            <a:ext cx="554037"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nSpc>
                <a:spcPct val="90000"/>
              </a:lnSpc>
            </a:pPr>
            <a:r>
              <a:rPr lang="en-US" altLang="en-US" sz="1400" b="1"/>
              <a:t>F</a:t>
            </a:r>
            <a:r>
              <a:rPr lang="en-US" altLang="en-US" sz="1700" b="1" baseline="30000">
                <a:sym typeface="Symbol" pitchFamily="2" charset="2"/>
              </a:rPr>
              <a:t></a:t>
            </a:r>
            <a:r>
              <a:rPr lang="en-US" altLang="en-US" sz="1400" b="1"/>
              <a:t> cell</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A7DB0CE2-8396-2F44-9F1C-149435363B4E}"/>
              </a:ext>
            </a:extLst>
          </p:cNvPr>
          <p:cNvSpPr>
            <a:spLocks noGrp="1" noChangeArrowheads="1"/>
          </p:cNvSpPr>
          <p:nvPr>
            <p:ph type="title"/>
          </p:nvPr>
        </p:nvSpPr>
        <p:spPr>
          <a:xfrm>
            <a:off x="546100" y="1338263"/>
            <a:ext cx="8534400" cy="503237"/>
          </a:xfrm>
        </p:spPr>
        <p:txBody>
          <a:bodyPr/>
          <a:lstStyle/>
          <a:p>
            <a:pPr eaLnBrk="1" hangingPunct="1"/>
            <a:r>
              <a:rPr lang="en-US" altLang="en-US" sz="3000">
                <a:solidFill>
                  <a:schemeClr val="tx1"/>
                </a:solidFill>
                <a:latin typeface="Arial" panose="020B0604020202020204" pitchFamily="34" charset="0"/>
              </a:rPr>
              <a:t>The F Factor in the Chromosome</a:t>
            </a:r>
            <a:endParaRPr lang="en-US" altLang="en-US">
              <a:solidFill>
                <a:schemeClr val="tx1"/>
              </a:solidFill>
              <a:latin typeface="Arial" panose="020B0604020202020204" pitchFamily="34" charset="0"/>
            </a:endParaRPr>
          </a:p>
        </p:txBody>
      </p:sp>
      <p:sp>
        <p:nvSpPr>
          <p:cNvPr id="60419" name="Rectangle 3">
            <a:extLst>
              <a:ext uri="{FF2B5EF4-FFF2-40B4-BE49-F238E27FC236}">
                <a16:creationId xmlns:a16="http://schemas.microsoft.com/office/drawing/2014/main" id="{D3F6F685-B310-1643-A77F-2A8E508CFF01}"/>
              </a:ext>
            </a:extLst>
          </p:cNvPr>
          <p:cNvSpPr>
            <a:spLocks noGrp="1" noChangeArrowheads="1"/>
          </p:cNvSpPr>
          <p:nvPr>
            <p:ph type="body" idx="1"/>
          </p:nvPr>
        </p:nvSpPr>
        <p:spPr>
          <a:xfrm>
            <a:off x="533400" y="1946275"/>
            <a:ext cx="8382000" cy="2320925"/>
          </a:xfrm>
        </p:spPr>
        <p:txBody>
          <a:bodyPr/>
          <a:lstStyle/>
          <a:p>
            <a:pPr eaLnBrk="1" hangingPunct="1"/>
            <a:r>
              <a:rPr lang="en-US" altLang="en-US" sz="2800" dirty="0"/>
              <a:t>A cell with the F factor built into its chromosomes functions as a donor during conjugation</a:t>
            </a:r>
          </a:p>
          <a:p>
            <a:pPr eaLnBrk="1" hangingPunct="1"/>
            <a:r>
              <a:rPr lang="en-US" altLang="en-US" sz="2800" dirty="0"/>
              <a:t>The recipient becomes a recombinant bacterium, with DNA from </a:t>
            </a:r>
            <a:r>
              <a:rPr lang="en-US" altLang="en-US" sz="2800" dirty="0">
                <a:solidFill>
                  <a:srgbClr val="FF0000"/>
                </a:solidFill>
              </a:rPr>
              <a:t>two</a:t>
            </a:r>
            <a:r>
              <a:rPr lang="en-US" altLang="en-US" sz="2800" dirty="0"/>
              <a:t> different cells</a:t>
            </a:r>
            <a:endParaRPr lang="en-US" altLang="en-US" dirty="0"/>
          </a:p>
        </p:txBody>
      </p:sp>
      <p:grpSp>
        <p:nvGrpSpPr>
          <p:cNvPr id="60420" name="Group 4">
            <a:extLst>
              <a:ext uri="{FF2B5EF4-FFF2-40B4-BE49-F238E27FC236}">
                <a16:creationId xmlns:a16="http://schemas.microsoft.com/office/drawing/2014/main" id="{C72CD71A-A136-0942-BEA7-580A475E9D6B}"/>
              </a:ext>
            </a:extLst>
          </p:cNvPr>
          <p:cNvGrpSpPr>
            <a:grpSpLocks/>
          </p:cNvGrpSpPr>
          <p:nvPr/>
        </p:nvGrpSpPr>
        <p:grpSpPr bwMode="auto">
          <a:xfrm>
            <a:off x="0" y="6553200"/>
            <a:ext cx="9144000" cy="304800"/>
            <a:chOff x="0" y="4128"/>
            <a:chExt cx="5760" cy="192"/>
          </a:xfrm>
        </p:grpSpPr>
        <p:sp>
          <p:nvSpPr>
            <p:cNvPr id="60422" name="Rectangle 5">
              <a:extLst>
                <a:ext uri="{FF2B5EF4-FFF2-40B4-BE49-F238E27FC236}">
                  <a16:creationId xmlns:a16="http://schemas.microsoft.com/office/drawing/2014/main" id="{4701EEAD-50FC-CC40-B08E-4B85E7DC7136}"/>
                </a:ext>
              </a:extLst>
            </p:cNvPr>
            <p:cNvSpPr>
              <a:spLocks noChangeArrowheads="1"/>
            </p:cNvSpPr>
            <p:nvPr/>
          </p:nvSpPr>
          <p:spPr bwMode="auto">
            <a:xfrm>
              <a:off x="0" y="4128"/>
              <a:ext cx="5760" cy="192"/>
            </a:xfrm>
            <a:prstGeom prst="rect">
              <a:avLst/>
            </a:prstGeom>
            <a:solidFill>
              <a:srgbClr val="FFBA26"/>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
          <p:nvSpPr>
            <p:cNvPr id="60423" name="Date Placeholder 3">
              <a:extLst>
                <a:ext uri="{FF2B5EF4-FFF2-40B4-BE49-F238E27FC236}">
                  <a16:creationId xmlns:a16="http://schemas.microsoft.com/office/drawing/2014/main" id="{33D87F82-8FAB-E649-990C-AB7B3835075B}"/>
                </a:ext>
              </a:extLst>
            </p:cNvPr>
            <p:cNvSpPr>
              <a:spLocks/>
            </p:cNvSpPr>
            <p:nvPr/>
          </p:nvSpPr>
          <p:spPr bwMode="auto">
            <a:xfrm>
              <a:off x="96" y="4160"/>
              <a:ext cx="14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 2011 Pearson Education, Inc.</a:t>
              </a:r>
            </a:p>
          </p:txBody>
        </p:sp>
      </p:grpSp>
      <p:sp>
        <p:nvSpPr>
          <p:cNvPr id="60421" name="Rectangle 7">
            <a:extLst>
              <a:ext uri="{FF2B5EF4-FFF2-40B4-BE49-F238E27FC236}">
                <a16:creationId xmlns:a16="http://schemas.microsoft.com/office/drawing/2014/main" id="{826B8E20-D0A4-AE4F-8C30-D0D85E2D5D1E}"/>
              </a:ext>
            </a:extLst>
          </p:cNvPr>
          <p:cNvSpPr>
            <a:spLocks noChangeArrowheads="1"/>
          </p:cNvSpPr>
          <p:nvPr/>
        </p:nvSpPr>
        <p:spPr bwMode="auto">
          <a:xfrm>
            <a:off x="0" y="0"/>
            <a:ext cx="9144000" cy="304800"/>
          </a:xfrm>
          <a:prstGeom prst="rect">
            <a:avLst/>
          </a:prstGeom>
          <a:solidFill>
            <a:srgbClr val="00478B"/>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74C59925-0BBD-EA4E-BE54-256EDC50E045}"/>
              </a:ext>
            </a:extLst>
          </p:cNvPr>
          <p:cNvSpPr>
            <a:spLocks noGrp="1" noChangeArrowheads="1"/>
          </p:cNvSpPr>
          <p:nvPr>
            <p:ph type="title"/>
          </p:nvPr>
        </p:nvSpPr>
        <p:spPr>
          <a:xfrm>
            <a:off x="152400" y="25400"/>
            <a:ext cx="2590800" cy="304800"/>
          </a:xfrm>
        </p:spPr>
        <p:txBody>
          <a:bodyPr/>
          <a:lstStyle/>
          <a:p>
            <a:pPr eaLnBrk="1" hangingPunct="1"/>
            <a:r>
              <a:rPr lang="en-US" altLang="en-US" sz="1200" b="0">
                <a:latin typeface="Arial" panose="020B0604020202020204" pitchFamily="34" charset="0"/>
              </a:rPr>
              <a:t>Figure 27.13b-1</a:t>
            </a:r>
          </a:p>
        </p:txBody>
      </p:sp>
      <p:pic>
        <p:nvPicPr>
          <p:cNvPr id="61443" name="Picture 50" descr="27_13bBactConjRecomb_1-U">
            <a:extLst>
              <a:ext uri="{FF2B5EF4-FFF2-40B4-BE49-F238E27FC236}">
                <a16:creationId xmlns:a16="http://schemas.microsoft.com/office/drawing/2014/main" id="{5AD94357-FA7E-E647-98BB-31447BA5F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2322513"/>
            <a:ext cx="8548687"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Text Box 6">
            <a:extLst>
              <a:ext uri="{FF2B5EF4-FFF2-40B4-BE49-F238E27FC236}">
                <a16:creationId xmlns:a16="http://schemas.microsoft.com/office/drawing/2014/main" id="{AD478A0D-8887-D546-8473-4B133A1FC414}"/>
              </a:ext>
            </a:extLst>
          </p:cNvPr>
          <p:cNvSpPr txBox="1">
            <a:spLocks noChangeArrowheads="1"/>
          </p:cNvSpPr>
          <p:nvPr/>
        </p:nvSpPr>
        <p:spPr bwMode="auto">
          <a:xfrm>
            <a:off x="527050" y="2622550"/>
            <a:ext cx="715963"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gn="ctr">
              <a:lnSpc>
                <a:spcPct val="80000"/>
              </a:lnSpc>
            </a:pPr>
            <a:r>
              <a:rPr lang="en-US" altLang="en-US" sz="1500" b="1"/>
              <a:t>Hfr cell</a:t>
            </a:r>
          </a:p>
          <a:p>
            <a:pPr algn="ctr">
              <a:lnSpc>
                <a:spcPct val="80000"/>
              </a:lnSpc>
            </a:pPr>
            <a:r>
              <a:rPr lang="en-US" altLang="en-US" sz="1500" b="1"/>
              <a:t>(donor)</a:t>
            </a:r>
          </a:p>
        </p:txBody>
      </p:sp>
      <p:sp>
        <p:nvSpPr>
          <p:cNvPr id="61445" name="Text Box 7">
            <a:extLst>
              <a:ext uri="{FF2B5EF4-FFF2-40B4-BE49-F238E27FC236}">
                <a16:creationId xmlns:a16="http://schemas.microsoft.com/office/drawing/2014/main" id="{3757C969-DF27-0147-A7E9-6D8542A99E83}"/>
              </a:ext>
            </a:extLst>
          </p:cNvPr>
          <p:cNvSpPr txBox="1">
            <a:spLocks noChangeArrowheads="1"/>
          </p:cNvSpPr>
          <p:nvPr/>
        </p:nvSpPr>
        <p:spPr bwMode="auto">
          <a:xfrm>
            <a:off x="288925" y="3633788"/>
            <a:ext cx="923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gn="r">
              <a:lnSpc>
                <a:spcPct val="80000"/>
              </a:lnSpc>
            </a:pPr>
            <a:r>
              <a:rPr lang="en-US" altLang="en-US" sz="1500" b="1"/>
              <a:t>F</a:t>
            </a:r>
            <a:r>
              <a:rPr lang="en-US" altLang="en-US" sz="1800" b="1" baseline="30000">
                <a:sym typeface="Symbol" pitchFamily="2" charset="2"/>
              </a:rPr>
              <a:t></a:t>
            </a:r>
            <a:r>
              <a:rPr lang="en-US" altLang="en-US" sz="1500" b="1"/>
              <a:t> cell</a:t>
            </a:r>
          </a:p>
          <a:p>
            <a:pPr algn="r">
              <a:lnSpc>
                <a:spcPct val="80000"/>
              </a:lnSpc>
            </a:pPr>
            <a:r>
              <a:rPr lang="en-US" altLang="en-US" sz="1500" b="1"/>
              <a:t>(recipient)</a:t>
            </a:r>
          </a:p>
        </p:txBody>
      </p:sp>
      <p:sp>
        <p:nvSpPr>
          <p:cNvPr id="61446" name="Text Box 8">
            <a:extLst>
              <a:ext uri="{FF2B5EF4-FFF2-40B4-BE49-F238E27FC236}">
                <a16:creationId xmlns:a16="http://schemas.microsoft.com/office/drawing/2014/main" id="{D2374EFE-C281-904F-8B52-9016E2D06187}"/>
              </a:ext>
            </a:extLst>
          </p:cNvPr>
          <p:cNvSpPr txBox="1">
            <a:spLocks noChangeArrowheads="1"/>
          </p:cNvSpPr>
          <p:nvPr/>
        </p:nvSpPr>
        <p:spPr bwMode="auto">
          <a:xfrm>
            <a:off x="328613" y="4144963"/>
            <a:ext cx="62420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nSpc>
                <a:spcPct val="90000"/>
              </a:lnSpc>
            </a:pPr>
            <a:r>
              <a:rPr lang="en-US" altLang="en-US" sz="1500" b="1"/>
              <a:t>(b) Conjugation and transfer of part of an Hfr bacterial chromosome</a:t>
            </a:r>
          </a:p>
        </p:txBody>
      </p:sp>
      <p:sp>
        <p:nvSpPr>
          <p:cNvPr id="61447" name="Text Box 9">
            <a:extLst>
              <a:ext uri="{FF2B5EF4-FFF2-40B4-BE49-F238E27FC236}">
                <a16:creationId xmlns:a16="http://schemas.microsoft.com/office/drawing/2014/main" id="{BABA1C18-4F0E-7E44-9A47-D91C6FBDD8C4}"/>
              </a:ext>
            </a:extLst>
          </p:cNvPr>
          <p:cNvSpPr txBox="1">
            <a:spLocks noChangeArrowheads="1"/>
          </p:cNvSpPr>
          <p:nvPr/>
        </p:nvSpPr>
        <p:spPr bwMode="auto">
          <a:xfrm>
            <a:off x="290513" y="3186113"/>
            <a:ext cx="75406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gn="ctr">
              <a:lnSpc>
                <a:spcPct val="90000"/>
              </a:lnSpc>
            </a:pPr>
            <a:r>
              <a:rPr lang="en-US" altLang="en-US" sz="1500" b="1"/>
              <a:t>F factor</a:t>
            </a:r>
          </a:p>
        </p:txBody>
      </p:sp>
      <p:sp>
        <p:nvSpPr>
          <p:cNvPr id="61448" name="Text Box 38">
            <a:extLst>
              <a:ext uri="{FF2B5EF4-FFF2-40B4-BE49-F238E27FC236}">
                <a16:creationId xmlns:a16="http://schemas.microsoft.com/office/drawing/2014/main" id="{11B91E8C-8408-524C-BD2E-716892795BEA}"/>
              </a:ext>
            </a:extLst>
          </p:cNvPr>
          <p:cNvSpPr txBox="1">
            <a:spLocks noChangeArrowheads="1"/>
          </p:cNvSpPr>
          <p:nvPr/>
        </p:nvSpPr>
        <p:spPr bwMode="auto">
          <a:xfrm>
            <a:off x="4165600" y="3638550"/>
            <a:ext cx="19843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gn="ctr">
              <a:lnSpc>
                <a:spcPct val="90000"/>
              </a:lnSpc>
            </a:pPr>
            <a:r>
              <a:rPr lang="en-US" altLang="en-US" sz="1200" b="1" i="1"/>
              <a:t>A</a:t>
            </a:r>
            <a:r>
              <a:rPr lang="en-US" altLang="en-US" sz="1500" b="1" baseline="30000">
                <a:sym typeface="Symbol" pitchFamily="2" charset="2"/>
              </a:rPr>
              <a:t></a:t>
            </a:r>
            <a:endParaRPr lang="en-US" altLang="en-US" sz="1100" b="1" i="1"/>
          </a:p>
        </p:txBody>
      </p:sp>
      <p:sp>
        <p:nvSpPr>
          <p:cNvPr id="61449" name="Text Box 39">
            <a:extLst>
              <a:ext uri="{FF2B5EF4-FFF2-40B4-BE49-F238E27FC236}">
                <a16:creationId xmlns:a16="http://schemas.microsoft.com/office/drawing/2014/main" id="{85F5304F-ECF1-1445-8154-3D8347FAC75E}"/>
              </a:ext>
            </a:extLst>
          </p:cNvPr>
          <p:cNvSpPr txBox="1">
            <a:spLocks noChangeArrowheads="1"/>
          </p:cNvSpPr>
          <p:nvPr/>
        </p:nvSpPr>
        <p:spPr bwMode="auto">
          <a:xfrm>
            <a:off x="4030663" y="2805113"/>
            <a:ext cx="198437"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gn="ctr">
              <a:lnSpc>
                <a:spcPct val="90000"/>
              </a:lnSpc>
            </a:pPr>
            <a:r>
              <a:rPr lang="en-US" altLang="en-US" sz="1200" b="1" i="1"/>
              <a:t>A</a:t>
            </a:r>
            <a:r>
              <a:rPr lang="en-US" altLang="en-US" sz="1500" b="1" baseline="30000">
                <a:sym typeface="Symbol" pitchFamily="2" charset="2"/>
              </a:rPr>
              <a:t></a:t>
            </a:r>
            <a:endParaRPr lang="en-US" altLang="en-US" sz="1100" b="1" i="1"/>
          </a:p>
        </p:txBody>
      </p:sp>
      <p:sp>
        <p:nvSpPr>
          <p:cNvPr id="61450" name="Text Box 40">
            <a:extLst>
              <a:ext uri="{FF2B5EF4-FFF2-40B4-BE49-F238E27FC236}">
                <a16:creationId xmlns:a16="http://schemas.microsoft.com/office/drawing/2014/main" id="{43A92E36-88DA-C94A-BB0A-0332D7DB2FA7}"/>
              </a:ext>
            </a:extLst>
          </p:cNvPr>
          <p:cNvSpPr txBox="1">
            <a:spLocks noChangeArrowheads="1"/>
          </p:cNvSpPr>
          <p:nvPr/>
        </p:nvSpPr>
        <p:spPr bwMode="auto">
          <a:xfrm>
            <a:off x="3856038" y="3141663"/>
            <a:ext cx="198437"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gn="ctr">
              <a:lnSpc>
                <a:spcPct val="90000"/>
              </a:lnSpc>
            </a:pPr>
            <a:r>
              <a:rPr lang="en-US" altLang="en-US" sz="1200" b="1" i="1"/>
              <a:t>A</a:t>
            </a:r>
            <a:r>
              <a:rPr lang="en-US" altLang="en-US" sz="1500" b="1" baseline="30000">
                <a:sym typeface="Symbol" pitchFamily="2" charset="2"/>
              </a:rPr>
              <a:t></a:t>
            </a:r>
            <a:endParaRPr lang="en-US" altLang="en-US" sz="1100" b="1" i="1"/>
          </a:p>
        </p:txBody>
      </p:sp>
      <p:sp>
        <p:nvSpPr>
          <p:cNvPr id="61451" name="Text Box 44">
            <a:extLst>
              <a:ext uri="{FF2B5EF4-FFF2-40B4-BE49-F238E27FC236}">
                <a16:creationId xmlns:a16="http://schemas.microsoft.com/office/drawing/2014/main" id="{92767F4F-E61A-E14D-8CCB-C871253D3CE0}"/>
              </a:ext>
            </a:extLst>
          </p:cNvPr>
          <p:cNvSpPr txBox="1">
            <a:spLocks noChangeArrowheads="1"/>
          </p:cNvSpPr>
          <p:nvPr/>
        </p:nvSpPr>
        <p:spPr bwMode="auto">
          <a:xfrm>
            <a:off x="2136775" y="3625850"/>
            <a:ext cx="19843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gn="ctr">
              <a:lnSpc>
                <a:spcPct val="90000"/>
              </a:lnSpc>
            </a:pPr>
            <a:r>
              <a:rPr lang="en-US" altLang="en-US" sz="1200" b="1" i="1"/>
              <a:t>A</a:t>
            </a:r>
            <a:r>
              <a:rPr lang="en-US" altLang="en-US" sz="1500" b="1" baseline="30000">
                <a:sym typeface="Symbol" pitchFamily="2" charset="2"/>
              </a:rPr>
              <a:t></a:t>
            </a:r>
            <a:endParaRPr lang="en-US" altLang="en-US" sz="1100" b="1" i="1"/>
          </a:p>
        </p:txBody>
      </p:sp>
      <p:sp>
        <p:nvSpPr>
          <p:cNvPr id="61452" name="Text Box 46">
            <a:extLst>
              <a:ext uri="{FF2B5EF4-FFF2-40B4-BE49-F238E27FC236}">
                <a16:creationId xmlns:a16="http://schemas.microsoft.com/office/drawing/2014/main" id="{3323096A-54E7-9F44-BB45-C30D46D3F6D6}"/>
              </a:ext>
            </a:extLst>
          </p:cNvPr>
          <p:cNvSpPr txBox="1">
            <a:spLocks noChangeArrowheads="1"/>
          </p:cNvSpPr>
          <p:nvPr/>
        </p:nvSpPr>
        <p:spPr bwMode="auto">
          <a:xfrm>
            <a:off x="1604963" y="2719388"/>
            <a:ext cx="198437"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gn="ctr">
              <a:lnSpc>
                <a:spcPct val="90000"/>
              </a:lnSpc>
            </a:pPr>
            <a:r>
              <a:rPr lang="en-US" altLang="en-US" sz="1200" b="1" i="1"/>
              <a:t>A</a:t>
            </a:r>
            <a:r>
              <a:rPr lang="en-US" altLang="en-US" sz="1500" b="1" baseline="30000">
                <a:sym typeface="Symbol" pitchFamily="2" charset="2"/>
              </a:rPr>
              <a:t></a:t>
            </a:r>
            <a:endParaRPr lang="en-US" altLang="en-US" sz="1100" b="1" i="1"/>
          </a:p>
        </p:txBody>
      </p:sp>
      <p:sp>
        <p:nvSpPr>
          <p:cNvPr id="61453" name="Line 48">
            <a:extLst>
              <a:ext uri="{FF2B5EF4-FFF2-40B4-BE49-F238E27FC236}">
                <a16:creationId xmlns:a16="http://schemas.microsoft.com/office/drawing/2014/main" id="{F99F7009-6C72-5048-9BA8-A4F98C136D3F}"/>
              </a:ext>
            </a:extLst>
          </p:cNvPr>
          <p:cNvSpPr>
            <a:spLocks noChangeShapeType="1"/>
          </p:cNvSpPr>
          <p:nvPr/>
        </p:nvSpPr>
        <p:spPr bwMode="auto">
          <a:xfrm flipV="1">
            <a:off x="1066800" y="3009900"/>
            <a:ext cx="895350" cy="2889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E52B34DE-26E1-1A4D-BF57-353B540465C8}"/>
              </a:ext>
            </a:extLst>
          </p:cNvPr>
          <p:cNvSpPr>
            <a:spLocks noGrp="1" noChangeArrowheads="1"/>
          </p:cNvSpPr>
          <p:nvPr>
            <p:ph type="title"/>
          </p:nvPr>
        </p:nvSpPr>
        <p:spPr>
          <a:xfrm>
            <a:off x="76200" y="876300"/>
            <a:ext cx="8763000" cy="914400"/>
          </a:xfrm>
        </p:spPr>
        <p:txBody>
          <a:bodyPr/>
          <a:lstStyle/>
          <a:p>
            <a:pPr marL="57150" eaLnBrk="1" hangingPunct="1"/>
            <a:r>
              <a:rPr lang="en-US" altLang="en-US"/>
              <a:t>Concept 27.1: Structural and functional adaptations contribute to prokaryotic success</a:t>
            </a:r>
          </a:p>
        </p:txBody>
      </p:sp>
      <p:sp>
        <p:nvSpPr>
          <p:cNvPr id="10243" name="Rectangle 3">
            <a:extLst>
              <a:ext uri="{FF2B5EF4-FFF2-40B4-BE49-F238E27FC236}">
                <a16:creationId xmlns:a16="http://schemas.microsoft.com/office/drawing/2014/main" id="{46D1A6A5-119F-0046-BD9F-82290EC35F15}"/>
              </a:ext>
            </a:extLst>
          </p:cNvPr>
          <p:cNvSpPr>
            <a:spLocks noGrp="1" noChangeArrowheads="1"/>
          </p:cNvSpPr>
          <p:nvPr>
            <p:ph type="body" idx="1"/>
          </p:nvPr>
        </p:nvSpPr>
        <p:spPr>
          <a:xfrm>
            <a:off x="533400" y="2425700"/>
            <a:ext cx="8077200" cy="4051300"/>
          </a:xfrm>
        </p:spPr>
        <p:txBody>
          <a:bodyPr/>
          <a:lstStyle/>
          <a:p>
            <a:pPr eaLnBrk="1" hangingPunct="1">
              <a:lnSpc>
                <a:spcPct val="90000"/>
              </a:lnSpc>
            </a:pPr>
            <a:r>
              <a:rPr lang="en-US" altLang="en-US" sz="2800" dirty="0"/>
              <a:t>Earth’s first organisms were likely prokaryotes</a:t>
            </a:r>
          </a:p>
          <a:p>
            <a:pPr eaLnBrk="1" hangingPunct="1">
              <a:lnSpc>
                <a:spcPct val="90000"/>
              </a:lnSpc>
            </a:pPr>
            <a:r>
              <a:rPr lang="en-US" altLang="en-US" sz="2800" dirty="0"/>
              <a:t>Most prokaryotes are unicellular, although some species form colonies</a:t>
            </a:r>
          </a:p>
          <a:p>
            <a:pPr eaLnBrk="1" hangingPunct="1">
              <a:lnSpc>
                <a:spcPct val="90000"/>
              </a:lnSpc>
            </a:pPr>
            <a:r>
              <a:rPr lang="en-US" altLang="en-US" sz="2800" dirty="0"/>
              <a:t>Most prokaryotic cells are 0.5–5 </a:t>
            </a:r>
            <a:r>
              <a:rPr lang="en-US" altLang="en-US" sz="2800" dirty="0">
                <a:cs typeface="Arial" panose="020B0604020202020204" pitchFamily="34" charset="0"/>
              </a:rPr>
              <a:t>µ</a:t>
            </a:r>
            <a:r>
              <a:rPr lang="en-US" altLang="en-US" sz="2800" dirty="0"/>
              <a:t>m, much smaller than the 10–100 </a:t>
            </a:r>
            <a:r>
              <a:rPr lang="en-US" altLang="en-US" sz="2800" dirty="0">
                <a:cs typeface="Arial" panose="020B0604020202020204" pitchFamily="34" charset="0"/>
              </a:rPr>
              <a:t>µ</a:t>
            </a:r>
            <a:r>
              <a:rPr lang="en-US" altLang="en-US" sz="2800" dirty="0"/>
              <a:t>m of many eukaryotic cells</a:t>
            </a:r>
          </a:p>
          <a:p>
            <a:pPr eaLnBrk="1" hangingPunct="1">
              <a:lnSpc>
                <a:spcPct val="90000"/>
              </a:lnSpc>
            </a:pPr>
            <a:r>
              <a:rPr lang="en-US" altLang="en-US" sz="2800" dirty="0"/>
              <a:t>Prokaryotic cells have a variety of </a:t>
            </a:r>
            <a:r>
              <a:rPr lang="en-US" altLang="en-US" sz="2800" dirty="0">
                <a:solidFill>
                  <a:srgbClr val="FF0000"/>
                </a:solidFill>
              </a:rPr>
              <a:t>shapes</a:t>
            </a:r>
          </a:p>
          <a:p>
            <a:pPr eaLnBrk="1" hangingPunct="1">
              <a:lnSpc>
                <a:spcPct val="90000"/>
              </a:lnSpc>
            </a:pPr>
            <a:r>
              <a:rPr lang="en-US" altLang="en-US" sz="2800" dirty="0"/>
              <a:t>The three most common shapes are spheres (cocci), rods (bacilli), and spirals</a:t>
            </a:r>
          </a:p>
        </p:txBody>
      </p:sp>
      <p:grpSp>
        <p:nvGrpSpPr>
          <p:cNvPr id="10244" name="Group 4">
            <a:extLst>
              <a:ext uri="{FF2B5EF4-FFF2-40B4-BE49-F238E27FC236}">
                <a16:creationId xmlns:a16="http://schemas.microsoft.com/office/drawing/2014/main" id="{6668A185-BC8E-404D-A967-92B8A6339E9F}"/>
              </a:ext>
            </a:extLst>
          </p:cNvPr>
          <p:cNvGrpSpPr>
            <a:grpSpLocks/>
          </p:cNvGrpSpPr>
          <p:nvPr/>
        </p:nvGrpSpPr>
        <p:grpSpPr bwMode="auto">
          <a:xfrm>
            <a:off x="0" y="6553200"/>
            <a:ext cx="9144000" cy="304800"/>
            <a:chOff x="0" y="4128"/>
            <a:chExt cx="5760" cy="192"/>
          </a:xfrm>
        </p:grpSpPr>
        <p:sp>
          <p:nvSpPr>
            <p:cNvPr id="10246" name="Rectangle 5">
              <a:extLst>
                <a:ext uri="{FF2B5EF4-FFF2-40B4-BE49-F238E27FC236}">
                  <a16:creationId xmlns:a16="http://schemas.microsoft.com/office/drawing/2014/main" id="{9A40AAFD-C3C6-D348-A267-AD3DEB42BC32}"/>
                </a:ext>
              </a:extLst>
            </p:cNvPr>
            <p:cNvSpPr>
              <a:spLocks noChangeArrowheads="1"/>
            </p:cNvSpPr>
            <p:nvPr/>
          </p:nvSpPr>
          <p:spPr bwMode="auto">
            <a:xfrm>
              <a:off x="0" y="4128"/>
              <a:ext cx="5760" cy="192"/>
            </a:xfrm>
            <a:prstGeom prst="rect">
              <a:avLst/>
            </a:prstGeom>
            <a:solidFill>
              <a:srgbClr val="FFBA26"/>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
          <p:nvSpPr>
            <p:cNvPr id="10247" name="Date Placeholder 3">
              <a:extLst>
                <a:ext uri="{FF2B5EF4-FFF2-40B4-BE49-F238E27FC236}">
                  <a16:creationId xmlns:a16="http://schemas.microsoft.com/office/drawing/2014/main" id="{65621C43-54D6-F946-B4E1-E0FC8FC42599}"/>
                </a:ext>
              </a:extLst>
            </p:cNvPr>
            <p:cNvSpPr>
              <a:spLocks/>
            </p:cNvSpPr>
            <p:nvPr/>
          </p:nvSpPr>
          <p:spPr bwMode="auto">
            <a:xfrm>
              <a:off x="96" y="4160"/>
              <a:ext cx="14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 2011 Pearson Education, Inc.</a:t>
              </a:r>
            </a:p>
          </p:txBody>
        </p:sp>
      </p:grpSp>
      <p:sp>
        <p:nvSpPr>
          <p:cNvPr id="10245" name="Rectangle 7">
            <a:extLst>
              <a:ext uri="{FF2B5EF4-FFF2-40B4-BE49-F238E27FC236}">
                <a16:creationId xmlns:a16="http://schemas.microsoft.com/office/drawing/2014/main" id="{84BF7B0E-3EA4-CA4D-A87F-3C0173AA9ABC}"/>
              </a:ext>
            </a:extLst>
          </p:cNvPr>
          <p:cNvSpPr>
            <a:spLocks noChangeArrowheads="1"/>
          </p:cNvSpPr>
          <p:nvPr/>
        </p:nvSpPr>
        <p:spPr bwMode="auto">
          <a:xfrm>
            <a:off x="0" y="0"/>
            <a:ext cx="9144000" cy="304800"/>
          </a:xfrm>
          <a:prstGeom prst="rect">
            <a:avLst/>
          </a:prstGeom>
          <a:solidFill>
            <a:srgbClr val="00478B"/>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32F14AA2-4D3C-414A-B082-5029982C655F}"/>
              </a:ext>
            </a:extLst>
          </p:cNvPr>
          <p:cNvSpPr>
            <a:spLocks noGrp="1" noChangeArrowheads="1"/>
          </p:cNvSpPr>
          <p:nvPr>
            <p:ph type="title"/>
          </p:nvPr>
        </p:nvSpPr>
        <p:spPr>
          <a:xfrm>
            <a:off x="152400" y="25400"/>
            <a:ext cx="2590800" cy="304800"/>
          </a:xfrm>
        </p:spPr>
        <p:txBody>
          <a:bodyPr/>
          <a:lstStyle/>
          <a:p>
            <a:pPr eaLnBrk="1" hangingPunct="1"/>
            <a:r>
              <a:rPr lang="en-US" altLang="en-US" sz="1200" b="0">
                <a:latin typeface="Arial" panose="020B0604020202020204" pitchFamily="34" charset="0"/>
              </a:rPr>
              <a:t>Figure 27.13b-2</a:t>
            </a:r>
          </a:p>
        </p:txBody>
      </p:sp>
      <p:pic>
        <p:nvPicPr>
          <p:cNvPr id="62467" name="Picture 30" descr="27_13bBactConjRecomb_2-U">
            <a:extLst>
              <a:ext uri="{FF2B5EF4-FFF2-40B4-BE49-F238E27FC236}">
                <a16:creationId xmlns:a16="http://schemas.microsoft.com/office/drawing/2014/main" id="{96A00129-AD12-2E40-B049-CD67610DBD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2322513"/>
            <a:ext cx="8548687"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Text Box 4">
            <a:extLst>
              <a:ext uri="{FF2B5EF4-FFF2-40B4-BE49-F238E27FC236}">
                <a16:creationId xmlns:a16="http://schemas.microsoft.com/office/drawing/2014/main" id="{437A325E-2E7E-0243-A811-677F49A73E29}"/>
              </a:ext>
            </a:extLst>
          </p:cNvPr>
          <p:cNvSpPr txBox="1">
            <a:spLocks noChangeArrowheads="1"/>
          </p:cNvSpPr>
          <p:nvPr/>
        </p:nvSpPr>
        <p:spPr bwMode="auto">
          <a:xfrm>
            <a:off x="527050" y="2622550"/>
            <a:ext cx="715963"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gn="ctr">
              <a:lnSpc>
                <a:spcPct val="80000"/>
              </a:lnSpc>
            </a:pPr>
            <a:r>
              <a:rPr lang="en-US" altLang="en-US" sz="1500" b="1"/>
              <a:t>Hfr cell</a:t>
            </a:r>
          </a:p>
          <a:p>
            <a:pPr algn="ctr">
              <a:lnSpc>
                <a:spcPct val="80000"/>
              </a:lnSpc>
            </a:pPr>
            <a:r>
              <a:rPr lang="en-US" altLang="en-US" sz="1500" b="1"/>
              <a:t>(donor)</a:t>
            </a:r>
          </a:p>
        </p:txBody>
      </p:sp>
      <p:sp>
        <p:nvSpPr>
          <p:cNvPr id="62469" name="Text Box 5">
            <a:extLst>
              <a:ext uri="{FF2B5EF4-FFF2-40B4-BE49-F238E27FC236}">
                <a16:creationId xmlns:a16="http://schemas.microsoft.com/office/drawing/2014/main" id="{73CF8627-D5DA-0F48-AC4E-5DD2E7CFAE23}"/>
              </a:ext>
            </a:extLst>
          </p:cNvPr>
          <p:cNvSpPr txBox="1">
            <a:spLocks noChangeArrowheads="1"/>
          </p:cNvSpPr>
          <p:nvPr/>
        </p:nvSpPr>
        <p:spPr bwMode="auto">
          <a:xfrm>
            <a:off x="288925" y="3633788"/>
            <a:ext cx="923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gn="r">
              <a:lnSpc>
                <a:spcPct val="80000"/>
              </a:lnSpc>
            </a:pPr>
            <a:r>
              <a:rPr lang="en-US" altLang="en-US" sz="1500" b="1"/>
              <a:t>F</a:t>
            </a:r>
            <a:r>
              <a:rPr lang="en-US" altLang="en-US" sz="1800" b="1" baseline="30000">
                <a:sym typeface="Symbol" pitchFamily="2" charset="2"/>
              </a:rPr>
              <a:t></a:t>
            </a:r>
            <a:r>
              <a:rPr lang="en-US" altLang="en-US" sz="1500" b="1"/>
              <a:t> cell</a:t>
            </a:r>
          </a:p>
          <a:p>
            <a:pPr algn="r">
              <a:lnSpc>
                <a:spcPct val="80000"/>
              </a:lnSpc>
            </a:pPr>
            <a:r>
              <a:rPr lang="en-US" altLang="en-US" sz="1500" b="1"/>
              <a:t>(recipient)</a:t>
            </a:r>
          </a:p>
        </p:txBody>
      </p:sp>
      <p:sp>
        <p:nvSpPr>
          <p:cNvPr id="62470" name="Text Box 6">
            <a:extLst>
              <a:ext uri="{FF2B5EF4-FFF2-40B4-BE49-F238E27FC236}">
                <a16:creationId xmlns:a16="http://schemas.microsoft.com/office/drawing/2014/main" id="{1274A8E9-6170-A041-9776-E48EFFED151D}"/>
              </a:ext>
            </a:extLst>
          </p:cNvPr>
          <p:cNvSpPr txBox="1">
            <a:spLocks noChangeArrowheads="1"/>
          </p:cNvSpPr>
          <p:nvPr/>
        </p:nvSpPr>
        <p:spPr bwMode="auto">
          <a:xfrm>
            <a:off x="328613" y="4144963"/>
            <a:ext cx="62420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nSpc>
                <a:spcPct val="90000"/>
              </a:lnSpc>
            </a:pPr>
            <a:r>
              <a:rPr lang="en-US" altLang="en-US" sz="1500" b="1"/>
              <a:t>(b) Conjugation and transfer of part of an Hfr bacterial chromosome</a:t>
            </a:r>
          </a:p>
        </p:txBody>
      </p:sp>
      <p:sp>
        <p:nvSpPr>
          <p:cNvPr id="62471" name="Text Box 7">
            <a:extLst>
              <a:ext uri="{FF2B5EF4-FFF2-40B4-BE49-F238E27FC236}">
                <a16:creationId xmlns:a16="http://schemas.microsoft.com/office/drawing/2014/main" id="{75239FCB-6C13-3141-BFB3-3C39EDEA24A6}"/>
              </a:ext>
            </a:extLst>
          </p:cNvPr>
          <p:cNvSpPr txBox="1">
            <a:spLocks noChangeArrowheads="1"/>
          </p:cNvSpPr>
          <p:nvPr/>
        </p:nvSpPr>
        <p:spPr bwMode="auto">
          <a:xfrm>
            <a:off x="290513" y="3186113"/>
            <a:ext cx="75406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gn="ctr">
              <a:lnSpc>
                <a:spcPct val="90000"/>
              </a:lnSpc>
            </a:pPr>
            <a:r>
              <a:rPr lang="en-US" altLang="en-US" sz="1500" b="1"/>
              <a:t>F factor</a:t>
            </a:r>
          </a:p>
        </p:txBody>
      </p:sp>
      <p:sp>
        <p:nvSpPr>
          <p:cNvPr id="62472" name="Text Box 14">
            <a:extLst>
              <a:ext uri="{FF2B5EF4-FFF2-40B4-BE49-F238E27FC236}">
                <a16:creationId xmlns:a16="http://schemas.microsoft.com/office/drawing/2014/main" id="{DA1A080B-B3D0-7F4C-9AF3-136A9B34262A}"/>
              </a:ext>
            </a:extLst>
          </p:cNvPr>
          <p:cNvSpPr txBox="1">
            <a:spLocks noChangeArrowheads="1"/>
          </p:cNvSpPr>
          <p:nvPr/>
        </p:nvSpPr>
        <p:spPr bwMode="auto">
          <a:xfrm>
            <a:off x="6351588" y="2719388"/>
            <a:ext cx="198437"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gn="ctr">
              <a:lnSpc>
                <a:spcPct val="90000"/>
              </a:lnSpc>
            </a:pPr>
            <a:r>
              <a:rPr lang="en-US" altLang="en-US" sz="1200" b="1" i="1"/>
              <a:t>A</a:t>
            </a:r>
            <a:r>
              <a:rPr lang="en-US" altLang="en-US" sz="1500" b="1" baseline="30000">
                <a:sym typeface="Symbol" pitchFamily="2" charset="2"/>
              </a:rPr>
              <a:t></a:t>
            </a:r>
            <a:endParaRPr lang="en-US" altLang="en-US" sz="1100" b="1" i="1"/>
          </a:p>
        </p:txBody>
      </p:sp>
      <p:sp>
        <p:nvSpPr>
          <p:cNvPr id="62473" name="Text Box 15">
            <a:extLst>
              <a:ext uri="{FF2B5EF4-FFF2-40B4-BE49-F238E27FC236}">
                <a16:creationId xmlns:a16="http://schemas.microsoft.com/office/drawing/2014/main" id="{10073551-5D28-7E49-93E7-369C854BD9C3}"/>
              </a:ext>
            </a:extLst>
          </p:cNvPr>
          <p:cNvSpPr txBox="1">
            <a:spLocks noChangeArrowheads="1"/>
          </p:cNvSpPr>
          <p:nvPr/>
        </p:nvSpPr>
        <p:spPr bwMode="auto">
          <a:xfrm>
            <a:off x="5703888" y="3627438"/>
            <a:ext cx="198437"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gn="ctr">
              <a:lnSpc>
                <a:spcPct val="90000"/>
              </a:lnSpc>
            </a:pPr>
            <a:r>
              <a:rPr lang="en-US" altLang="en-US" sz="1200" b="1" i="1"/>
              <a:t>A</a:t>
            </a:r>
            <a:r>
              <a:rPr lang="en-US" altLang="en-US" sz="1500" b="1" baseline="30000">
                <a:sym typeface="Symbol" pitchFamily="2" charset="2"/>
              </a:rPr>
              <a:t></a:t>
            </a:r>
            <a:endParaRPr lang="en-US" altLang="en-US" sz="1100" b="1" i="1"/>
          </a:p>
        </p:txBody>
      </p:sp>
      <p:sp>
        <p:nvSpPr>
          <p:cNvPr id="62474" name="Text Box 16">
            <a:extLst>
              <a:ext uri="{FF2B5EF4-FFF2-40B4-BE49-F238E27FC236}">
                <a16:creationId xmlns:a16="http://schemas.microsoft.com/office/drawing/2014/main" id="{927E9471-FF5D-DE41-965D-C9C27FD76BCE}"/>
              </a:ext>
            </a:extLst>
          </p:cNvPr>
          <p:cNvSpPr txBox="1">
            <a:spLocks noChangeArrowheads="1"/>
          </p:cNvSpPr>
          <p:nvPr/>
        </p:nvSpPr>
        <p:spPr bwMode="auto">
          <a:xfrm>
            <a:off x="6159500" y="3625850"/>
            <a:ext cx="19843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gn="ctr">
              <a:lnSpc>
                <a:spcPct val="90000"/>
              </a:lnSpc>
            </a:pPr>
            <a:r>
              <a:rPr lang="en-US" altLang="en-US" sz="1200" b="1" i="1"/>
              <a:t>A</a:t>
            </a:r>
            <a:r>
              <a:rPr lang="en-US" altLang="en-US" sz="1500" b="1" baseline="30000">
                <a:sym typeface="Symbol" pitchFamily="2" charset="2"/>
              </a:rPr>
              <a:t></a:t>
            </a:r>
            <a:endParaRPr lang="en-US" altLang="en-US" sz="1100" b="1" i="1"/>
          </a:p>
        </p:txBody>
      </p:sp>
      <p:sp>
        <p:nvSpPr>
          <p:cNvPr id="62475" name="Text Box 19">
            <a:extLst>
              <a:ext uri="{FF2B5EF4-FFF2-40B4-BE49-F238E27FC236}">
                <a16:creationId xmlns:a16="http://schemas.microsoft.com/office/drawing/2014/main" id="{97D19F4F-59B9-944B-BFE0-7EA874822177}"/>
              </a:ext>
            </a:extLst>
          </p:cNvPr>
          <p:cNvSpPr txBox="1">
            <a:spLocks noChangeArrowheads="1"/>
          </p:cNvSpPr>
          <p:nvPr/>
        </p:nvSpPr>
        <p:spPr bwMode="auto">
          <a:xfrm>
            <a:off x="4165600" y="3638550"/>
            <a:ext cx="19843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gn="ctr">
              <a:lnSpc>
                <a:spcPct val="90000"/>
              </a:lnSpc>
            </a:pPr>
            <a:r>
              <a:rPr lang="en-US" altLang="en-US" sz="1200" b="1" i="1"/>
              <a:t>A</a:t>
            </a:r>
            <a:r>
              <a:rPr lang="en-US" altLang="en-US" sz="1500" b="1" baseline="30000">
                <a:sym typeface="Symbol" pitchFamily="2" charset="2"/>
              </a:rPr>
              <a:t></a:t>
            </a:r>
            <a:endParaRPr lang="en-US" altLang="en-US" sz="1100" b="1" i="1"/>
          </a:p>
        </p:txBody>
      </p:sp>
      <p:sp>
        <p:nvSpPr>
          <p:cNvPr id="62476" name="Text Box 20">
            <a:extLst>
              <a:ext uri="{FF2B5EF4-FFF2-40B4-BE49-F238E27FC236}">
                <a16:creationId xmlns:a16="http://schemas.microsoft.com/office/drawing/2014/main" id="{129DC42D-2CE4-6C48-8572-ABD12959597F}"/>
              </a:ext>
            </a:extLst>
          </p:cNvPr>
          <p:cNvSpPr txBox="1">
            <a:spLocks noChangeArrowheads="1"/>
          </p:cNvSpPr>
          <p:nvPr/>
        </p:nvSpPr>
        <p:spPr bwMode="auto">
          <a:xfrm>
            <a:off x="4030663" y="2805113"/>
            <a:ext cx="198437"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gn="ctr">
              <a:lnSpc>
                <a:spcPct val="90000"/>
              </a:lnSpc>
            </a:pPr>
            <a:r>
              <a:rPr lang="en-US" altLang="en-US" sz="1200" b="1" i="1"/>
              <a:t>A</a:t>
            </a:r>
            <a:r>
              <a:rPr lang="en-US" altLang="en-US" sz="1500" b="1" baseline="30000">
                <a:sym typeface="Symbol" pitchFamily="2" charset="2"/>
              </a:rPr>
              <a:t></a:t>
            </a:r>
            <a:endParaRPr lang="en-US" altLang="en-US" sz="1100" b="1" i="1"/>
          </a:p>
        </p:txBody>
      </p:sp>
      <p:sp>
        <p:nvSpPr>
          <p:cNvPr id="62477" name="Text Box 21">
            <a:extLst>
              <a:ext uri="{FF2B5EF4-FFF2-40B4-BE49-F238E27FC236}">
                <a16:creationId xmlns:a16="http://schemas.microsoft.com/office/drawing/2014/main" id="{B7C839DD-4273-FD48-BFC4-D4CD6F5C3073}"/>
              </a:ext>
            </a:extLst>
          </p:cNvPr>
          <p:cNvSpPr txBox="1">
            <a:spLocks noChangeArrowheads="1"/>
          </p:cNvSpPr>
          <p:nvPr/>
        </p:nvSpPr>
        <p:spPr bwMode="auto">
          <a:xfrm>
            <a:off x="3856038" y="3141663"/>
            <a:ext cx="198437"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gn="ctr">
              <a:lnSpc>
                <a:spcPct val="90000"/>
              </a:lnSpc>
            </a:pPr>
            <a:r>
              <a:rPr lang="en-US" altLang="en-US" sz="1200" b="1" i="1"/>
              <a:t>A</a:t>
            </a:r>
            <a:r>
              <a:rPr lang="en-US" altLang="en-US" sz="1500" b="1" baseline="30000">
                <a:sym typeface="Symbol" pitchFamily="2" charset="2"/>
              </a:rPr>
              <a:t></a:t>
            </a:r>
            <a:endParaRPr lang="en-US" altLang="en-US" sz="1100" b="1" i="1"/>
          </a:p>
        </p:txBody>
      </p:sp>
      <p:sp>
        <p:nvSpPr>
          <p:cNvPr id="62478" name="Text Box 25">
            <a:extLst>
              <a:ext uri="{FF2B5EF4-FFF2-40B4-BE49-F238E27FC236}">
                <a16:creationId xmlns:a16="http://schemas.microsoft.com/office/drawing/2014/main" id="{32800539-5C86-1A4B-A67F-B41C7B9A9AB4}"/>
              </a:ext>
            </a:extLst>
          </p:cNvPr>
          <p:cNvSpPr txBox="1">
            <a:spLocks noChangeArrowheads="1"/>
          </p:cNvSpPr>
          <p:nvPr/>
        </p:nvSpPr>
        <p:spPr bwMode="auto">
          <a:xfrm>
            <a:off x="2136775" y="3625850"/>
            <a:ext cx="19843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gn="ctr">
              <a:lnSpc>
                <a:spcPct val="90000"/>
              </a:lnSpc>
            </a:pPr>
            <a:r>
              <a:rPr lang="en-US" altLang="en-US" sz="1200" b="1" i="1"/>
              <a:t>A</a:t>
            </a:r>
            <a:r>
              <a:rPr lang="en-US" altLang="en-US" sz="1500" b="1" baseline="30000">
                <a:sym typeface="Symbol" pitchFamily="2" charset="2"/>
              </a:rPr>
              <a:t></a:t>
            </a:r>
            <a:endParaRPr lang="en-US" altLang="en-US" sz="1100" b="1" i="1"/>
          </a:p>
        </p:txBody>
      </p:sp>
      <p:sp>
        <p:nvSpPr>
          <p:cNvPr id="62479" name="Text Box 27">
            <a:extLst>
              <a:ext uri="{FF2B5EF4-FFF2-40B4-BE49-F238E27FC236}">
                <a16:creationId xmlns:a16="http://schemas.microsoft.com/office/drawing/2014/main" id="{98B4EA21-E9C8-0E4E-A4C0-D38D7DB5A8E3}"/>
              </a:ext>
            </a:extLst>
          </p:cNvPr>
          <p:cNvSpPr txBox="1">
            <a:spLocks noChangeArrowheads="1"/>
          </p:cNvSpPr>
          <p:nvPr/>
        </p:nvSpPr>
        <p:spPr bwMode="auto">
          <a:xfrm>
            <a:off x="1604963" y="2719388"/>
            <a:ext cx="198437"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gn="ctr">
              <a:lnSpc>
                <a:spcPct val="90000"/>
              </a:lnSpc>
            </a:pPr>
            <a:r>
              <a:rPr lang="en-US" altLang="en-US" sz="1200" b="1" i="1"/>
              <a:t>A</a:t>
            </a:r>
            <a:r>
              <a:rPr lang="en-US" altLang="en-US" sz="1500" b="1" baseline="30000">
                <a:sym typeface="Symbol" pitchFamily="2" charset="2"/>
              </a:rPr>
              <a:t></a:t>
            </a:r>
            <a:endParaRPr lang="en-US" altLang="en-US" sz="1100" b="1" i="1"/>
          </a:p>
        </p:txBody>
      </p:sp>
      <p:sp>
        <p:nvSpPr>
          <p:cNvPr id="62480" name="Line 29">
            <a:extLst>
              <a:ext uri="{FF2B5EF4-FFF2-40B4-BE49-F238E27FC236}">
                <a16:creationId xmlns:a16="http://schemas.microsoft.com/office/drawing/2014/main" id="{281C0C46-3283-2B42-979A-BE9097532F67}"/>
              </a:ext>
            </a:extLst>
          </p:cNvPr>
          <p:cNvSpPr>
            <a:spLocks noChangeShapeType="1"/>
          </p:cNvSpPr>
          <p:nvPr/>
        </p:nvSpPr>
        <p:spPr bwMode="auto">
          <a:xfrm flipV="1">
            <a:off x="1066800" y="3009900"/>
            <a:ext cx="895350" cy="2889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ABB81FB1-0BA3-F24B-B539-BF21E65DE827}"/>
              </a:ext>
            </a:extLst>
          </p:cNvPr>
          <p:cNvSpPr>
            <a:spLocks noGrp="1" noChangeArrowheads="1"/>
          </p:cNvSpPr>
          <p:nvPr>
            <p:ph type="title"/>
          </p:nvPr>
        </p:nvSpPr>
        <p:spPr>
          <a:xfrm>
            <a:off x="152400" y="25400"/>
            <a:ext cx="2590800" cy="304800"/>
          </a:xfrm>
        </p:spPr>
        <p:txBody>
          <a:bodyPr/>
          <a:lstStyle/>
          <a:p>
            <a:pPr eaLnBrk="1" hangingPunct="1"/>
            <a:r>
              <a:rPr lang="en-US" altLang="en-US" sz="1200" b="0">
                <a:latin typeface="Arial" panose="020B0604020202020204" pitchFamily="34" charset="0"/>
              </a:rPr>
              <a:t>Figure 27.13b-3</a:t>
            </a:r>
          </a:p>
        </p:txBody>
      </p:sp>
      <p:pic>
        <p:nvPicPr>
          <p:cNvPr id="63491" name="Picture 2" descr="27_13bBactConjRecomb_3-U">
            <a:extLst>
              <a:ext uri="{FF2B5EF4-FFF2-40B4-BE49-F238E27FC236}">
                <a16:creationId xmlns:a16="http://schemas.microsoft.com/office/drawing/2014/main" id="{FB1521D1-E3BC-0447-A6EB-3C62884D4D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2322513"/>
            <a:ext cx="8548687"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Text Box 4">
            <a:extLst>
              <a:ext uri="{FF2B5EF4-FFF2-40B4-BE49-F238E27FC236}">
                <a16:creationId xmlns:a16="http://schemas.microsoft.com/office/drawing/2014/main" id="{66391F68-6121-8744-B11B-A33B12436A81}"/>
              </a:ext>
            </a:extLst>
          </p:cNvPr>
          <p:cNvSpPr txBox="1">
            <a:spLocks noChangeArrowheads="1"/>
          </p:cNvSpPr>
          <p:nvPr/>
        </p:nvSpPr>
        <p:spPr bwMode="auto">
          <a:xfrm>
            <a:off x="527050" y="2622550"/>
            <a:ext cx="715963"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gn="ctr">
              <a:lnSpc>
                <a:spcPct val="80000"/>
              </a:lnSpc>
            </a:pPr>
            <a:r>
              <a:rPr lang="en-US" altLang="en-US" sz="1500" b="1"/>
              <a:t>Hfr cell</a:t>
            </a:r>
          </a:p>
          <a:p>
            <a:pPr algn="ctr">
              <a:lnSpc>
                <a:spcPct val="80000"/>
              </a:lnSpc>
            </a:pPr>
            <a:r>
              <a:rPr lang="en-US" altLang="en-US" sz="1500" b="1"/>
              <a:t>(donor)</a:t>
            </a:r>
          </a:p>
        </p:txBody>
      </p:sp>
      <p:sp>
        <p:nvSpPr>
          <p:cNvPr id="63493" name="Text Box 5">
            <a:extLst>
              <a:ext uri="{FF2B5EF4-FFF2-40B4-BE49-F238E27FC236}">
                <a16:creationId xmlns:a16="http://schemas.microsoft.com/office/drawing/2014/main" id="{F22FF79A-3D7F-3849-9EAD-E7B0FD02C267}"/>
              </a:ext>
            </a:extLst>
          </p:cNvPr>
          <p:cNvSpPr txBox="1">
            <a:spLocks noChangeArrowheads="1"/>
          </p:cNvSpPr>
          <p:nvPr/>
        </p:nvSpPr>
        <p:spPr bwMode="auto">
          <a:xfrm>
            <a:off x="288925" y="3633788"/>
            <a:ext cx="923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gn="r">
              <a:lnSpc>
                <a:spcPct val="80000"/>
              </a:lnSpc>
            </a:pPr>
            <a:r>
              <a:rPr lang="en-US" altLang="en-US" sz="1500" b="1"/>
              <a:t>F</a:t>
            </a:r>
            <a:r>
              <a:rPr lang="en-US" altLang="en-US" sz="1800" b="1" baseline="30000">
                <a:sym typeface="Symbol" pitchFamily="2" charset="2"/>
              </a:rPr>
              <a:t></a:t>
            </a:r>
            <a:r>
              <a:rPr lang="en-US" altLang="en-US" sz="1500" b="1"/>
              <a:t> cell</a:t>
            </a:r>
          </a:p>
          <a:p>
            <a:pPr algn="r">
              <a:lnSpc>
                <a:spcPct val="80000"/>
              </a:lnSpc>
            </a:pPr>
            <a:r>
              <a:rPr lang="en-US" altLang="en-US" sz="1500" b="1"/>
              <a:t>(recipient)</a:t>
            </a:r>
          </a:p>
        </p:txBody>
      </p:sp>
      <p:sp>
        <p:nvSpPr>
          <p:cNvPr id="63494" name="Text Box 6">
            <a:extLst>
              <a:ext uri="{FF2B5EF4-FFF2-40B4-BE49-F238E27FC236}">
                <a16:creationId xmlns:a16="http://schemas.microsoft.com/office/drawing/2014/main" id="{0FD385E2-ACDB-4246-97E7-52126C3E0955}"/>
              </a:ext>
            </a:extLst>
          </p:cNvPr>
          <p:cNvSpPr txBox="1">
            <a:spLocks noChangeArrowheads="1"/>
          </p:cNvSpPr>
          <p:nvPr/>
        </p:nvSpPr>
        <p:spPr bwMode="auto">
          <a:xfrm>
            <a:off x="328613" y="4144963"/>
            <a:ext cx="62420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nSpc>
                <a:spcPct val="90000"/>
              </a:lnSpc>
            </a:pPr>
            <a:r>
              <a:rPr lang="en-US" altLang="en-US" sz="1500" b="1"/>
              <a:t>(b) Conjugation and transfer of part of an Hfr bacterial chromosome</a:t>
            </a:r>
          </a:p>
        </p:txBody>
      </p:sp>
      <p:sp>
        <p:nvSpPr>
          <p:cNvPr id="63495" name="Text Box 7">
            <a:extLst>
              <a:ext uri="{FF2B5EF4-FFF2-40B4-BE49-F238E27FC236}">
                <a16:creationId xmlns:a16="http://schemas.microsoft.com/office/drawing/2014/main" id="{C06FA69F-252C-1441-AF8A-58C86F7455C7}"/>
              </a:ext>
            </a:extLst>
          </p:cNvPr>
          <p:cNvSpPr txBox="1">
            <a:spLocks noChangeArrowheads="1"/>
          </p:cNvSpPr>
          <p:nvPr/>
        </p:nvSpPr>
        <p:spPr bwMode="auto">
          <a:xfrm>
            <a:off x="290513" y="3186113"/>
            <a:ext cx="75406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gn="ctr">
              <a:lnSpc>
                <a:spcPct val="90000"/>
              </a:lnSpc>
            </a:pPr>
            <a:r>
              <a:rPr lang="en-US" altLang="en-US" sz="1500" b="1"/>
              <a:t>F factor</a:t>
            </a:r>
          </a:p>
        </p:txBody>
      </p:sp>
      <p:sp>
        <p:nvSpPr>
          <p:cNvPr id="63496" name="Text Box 8">
            <a:extLst>
              <a:ext uri="{FF2B5EF4-FFF2-40B4-BE49-F238E27FC236}">
                <a16:creationId xmlns:a16="http://schemas.microsoft.com/office/drawing/2014/main" id="{B244B63A-0143-7241-935B-E36D2A703BCA}"/>
              </a:ext>
            </a:extLst>
          </p:cNvPr>
          <p:cNvSpPr txBox="1">
            <a:spLocks noChangeArrowheads="1"/>
          </p:cNvSpPr>
          <p:nvPr/>
        </p:nvSpPr>
        <p:spPr bwMode="auto">
          <a:xfrm>
            <a:off x="8094663" y="3106738"/>
            <a:ext cx="198437"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gn="ctr">
              <a:lnSpc>
                <a:spcPct val="90000"/>
              </a:lnSpc>
            </a:pPr>
            <a:r>
              <a:rPr lang="en-US" altLang="en-US" sz="1200" b="1" i="1"/>
              <a:t>A</a:t>
            </a:r>
            <a:r>
              <a:rPr lang="en-US" altLang="en-US" sz="1500" b="1" baseline="30000">
                <a:sym typeface="Symbol" pitchFamily="2" charset="2"/>
              </a:rPr>
              <a:t></a:t>
            </a:r>
            <a:endParaRPr lang="en-US" altLang="en-US" sz="1100" b="1" i="1"/>
          </a:p>
        </p:txBody>
      </p:sp>
      <p:sp>
        <p:nvSpPr>
          <p:cNvPr id="63497" name="Text Box 9">
            <a:extLst>
              <a:ext uri="{FF2B5EF4-FFF2-40B4-BE49-F238E27FC236}">
                <a16:creationId xmlns:a16="http://schemas.microsoft.com/office/drawing/2014/main" id="{51BD43CF-CC36-2F46-AB10-B478AE61B003}"/>
              </a:ext>
            </a:extLst>
          </p:cNvPr>
          <p:cNvSpPr txBox="1">
            <a:spLocks noChangeArrowheads="1"/>
          </p:cNvSpPr>
          <p:nvPr/>
        </p:nvSpPr>
        <p:spPr bwMode="auto">
          <a:xfrm>
            <a:off x="7667625" y="3106738"/>
            <a:ext cx="19843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gn="ctr">
              <a:lnSpc>
                <a:spcPct val="90000"/>
              </a:lnSpc>
            </a:pPr>
            <a:r>
              <a:rPr lang="en-US" altLang="en-US" sz="1200" b="1" i="1"/>
              <a:t>A</a:t>
            </a:r>
            <a:r>
              <a:rPr lang="en-US" altLang="en-US" sz="1500" b="1" baseline="30000">
                <a:sym typeface="Symbol" pitchFamily="2" charset="2"/>
              </a:rPr>
              <a:t></a:t>
            </a:r>
            <a:endParaRPr lang="en-US" altLang="en-US" sz="1100" b="1" i="1"/>
          </a:p>
        </p:txBody>
      </p:sp>
      <p:sp>
        <p:nvSpPr>
          <p:cNvPr id="63498" name="Text Box 12">
            <a:extLst>
              <a:ext uri="{FF2B5EF4-FFF2-40B4-BE49-F238E27FC236}">
                <a16:creationId xmlns:a16="http://schemas.microsoft.com/office/drawing/2014/main" id="{F50969E6-8237-3B4F-9E8D-2554FB4434AE}"/>
              </a:ext>
            </a:extLst>
          </p:cNvPr>
          <p:cNvSpPr txBox="1">
            <a:spLocks noChangeArrowheads="1"/>
          </p:cNvSpPr>
          <p:nvPr/>
        </p:nvSpPr>
        <p:spPr bwMode="auto">
          <a:xfrm>
            <a:off x="7416800" y="3578225"/>
            <a:ext cx="123348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nSpc>
                <a:spcPct val="80000"/>
              </a:lnSpc>
            </a:pPr>
            <a:r>
              <a:rPr lang="en-US" altLang="en-US" sz="1500" b="1"/>
              <a:t>Recombinant</a:t>
            </a:r>
          </a:p>
          <a:p>
            <a:pPr>
              <a:lnSpc>
                <a:spcPct val="80000"/>
              </a:lnSpc>
            </a:pPr>
            <a:r>
              <a:rPr lang="en-US" altLang="en-US" sz="1500" b="1"/>
              <a:t>F</a:t>
            </a:r>
            <a:r>
              <a:rPr lang="en-US" altLang="en-US" sz="1800" b="1" baseline="30000">
                <a:sym typeface="Symbol" pitchFamily="2" charset="2"/>
              </a:rPr>
              <a:t></a:t>
            </a:r>
            <a:r>
              <a:rPr lang="en-US" altLang="en-US" sz="1500" b="1"/>
              <a:t> bacterium</a:t>
            </a:r>
          </a:p>
        </p:txBody>
      </p:sp>
      <p:sp>
        <p:nvSpPr>
          <p:cNvPr id="63499" name="Text Box 14">
            <a:extLst>
              <a:ext uri="{FF2B5EF4-FFF2-40B4-BE49-F238E27FC236}">
                <a16:creationId xmlns:a16="http://schemas.microsoft.com/office/drawing/2014/main" id="{E065DB04-B725-EE49-9C79-B9B0124D0B73}"/>
              </a:ext>
            </a:extLst>
          </p:cNvPr>
          <p:cNvSpPr txBox="1">
            <a:spLocks noChangeArrowheads="1"/>
          </p:cNvSpPr>
          <p:nvPr/>
        </p:nvSpPr>
        <p:spPr bwMode="auto">
          <a:xfrm>
            <a:off x="6351588" y="2719388"/>
            <a:ext cx="198437"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gn="ctr">
              <a:lnSpc>
                <a:spcPct val="90000"/>
              </a:lnSpc>
            </a:pPr>
            <a:r>
              <a:rPr lang="en-US" altLang="en-US" sz="1200" b="1" i="1"/>
              <a:t>A</a:t>
            </a:r>
            <a:r>
              <a:rPr lang="en-US" altLang="en-US" sz="1500" b="1" baseline="30000">
                <a:sym typeface="Symbol" pitchFamily="2" charset="2"/>
              </a:rPr>
              <a:t></a:t>
            </a:r>
            <a:endParaRPr lang="en-US" altLang="en-US" sz="1100" b="1" i="1"/>
          </a:p>
        </p:txBody>
      </p:sp>
      <p:sp>
        <p:nvSpPr>
          <p:cNvPr id="63500" name="Text Box 15">
            <a:extLst>
              <a:ext uri="{FF2B5EF4-FFF2-40B4-BE49-F238E27FC236}">
                <a16:creationId xmlns:a16="http://schemas.microsoft.com/office/drawing/2014/main" id="{0E58C64A-709B-1B49-BF5B-57A1AADE5574}"/>
              </a:ext>
            </a:extLst>
          </p:cNvPr>
          <p:cNvSpPr txBox="1">
            <a:spLocks noChangeArrowheads="1"/>
          </p:cNvSpPr>
          <p:nvPr/>
        </p:nvSpPr>
        <p:spPr bwMode="auto">
          <a:xfrm>
            <a:off x="5703888" y="3627438"/>
            <a:ext cx="198437"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gn="ctr">
              <a:lnSpc>
                <a:spcPct val="90000"/>
              </a:lnSpc>
            </a:pPr>
            <a:r>
              <a:rPr lang="en-US" altLang="en-US" sz="1200" b="1" i="1"/>
              <a:t>A</a:t>
            </a:r>
            <a:r>
              <a:rPr lang="en-US" altLang="en-US" sz="1500" b="1" baseline="30000">
                <a:sym typeface="Symbol" pitchFamily="2" charset="2"/>
              </a:rPr>
              <a:t></a:t>
            </a:r>
            <a:endParaRPr lang="en-US" altLang="en-US" sz="1100" b="1" i="1"/>
          </a:p>
        </p:txBody>
      </p:sp>
      <p:sp>
        <p:nvSpPr>
          <p:cNvPr id="63501" name="Text Box 16">
            <a:extLst>
              <a:ext uri="{FF2B5EF4-FFF2-40B4-BE49-F238E27FC236}">
                <a16:creationId xmlns:a16="http://schemas.microsoft.com/office/drawing/2014/main" id="{73C54BD1-1E9E-BA47-8F7C-0675C601ED49}"/>
              </a:ext>
            </a:extLst>
          </p:cNvPr>
          <p:cNvSpPr txBox="1">
            <a:spLocks noChangeArrowheads="1"/>
          </p:cNvSpPr>
          <p:nvPr/>
        </p:nvSpPr>
        <p:spPr bwMode="auto">
          <a:xfrm>
            <a:off x="6159500" y="3625850"/>
            <a:ext cx="19843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gn="ctr">
              <a:lnSpc>
                <a:spcPct val="90000"/>
              </a:lnSpc>
            </a:pPr>
            <a:r>
              <a:rPr lang="en-US" altLang="en-US" sz="1200" b="1" i="1"/>
              <a:t>A</a:t>
            </a:r>
            <a:r>
              <a:rPr lang="en-US" altLang="en-US" sz="1500" b="1" baseline="30000">
                <a:sym typeface="Symbol" pitchFamily="2" charset="2"/>
              </a:rPr>
              <a:t></a:t>
            </a:r>
            <a:endParaRPr lang="en-US" altLang="en-US" sz="1100" b="1" i="1"/>
          </a:p>
        </p:txBody>
      </p:sp>
      <p:sp>
        <p:nvSpPr>
          <p:cNvPr id="63502" name="Text Box 19">
            <a:extLst>
              <a:ext uri="{FF2B5EF4-FFF2-40B4-BE49-F238E27FC236}">
                <a16:creationId xmlns:a16="http://schemas.microsoft.com/office/drawing/2014/main" id="{4FDA4E27-4F97-1047-98EC-C96EF72ED1ED}"/>
              </a:ext>
            </a:extLst>
          </p:cNvPr>
          <p:cNvSpPr txBox="1">
            <a:spLocks noChangeArrowheads="1"/>
          </p:cNvSpPr>
          <p:nvPr/>
        </p:nvSpPr>
        <p:spPr bwMode="auto">
          <a:xfrm>
            <a:off x="4165600" y="3638550"/>
            <a:ext cx="19843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gn="ctr">
              <a:lnSpc>
                <a:spcPct val="90000"/>
              </a:lnSpc>
            </a:pPr>
            <a:r>
              <a:rPr lang="en-US" altLang="en-US" sz="1200" b="1" i="1"/>
              <a:t>A</a:t>
            </a:r>
            <a:r>
              <a:rPr lang="en-US" altLang="en-US" sz="1500" b="1" baseline="30000">
                <a:sym typeface="Symbol" pitchFamily="2" charset="2"/>
              </a:rPr>
              <a:t></a:t>
            </a:r>
            <a:endParaRPr lang="en-US" altLang="en-US" sz="1100" b="1" i="1"/>
          </a:p>
        </p:txBody>
      </p:sp>
      <p:sp>
        <p:nvSpPr>
          <p:cNvPr id="63503" name="Text Box 20">
            <a:extLst>
              <a:ext uri="{FF2B5EF4-FFF2-40B4-BE49-F238E27FC236}">
                <a16:creationId xmlns:a16="http://schemas.microsoft.com/office/drawing/2014/main" id="{7C1542AE-638C-AE4A-B0A0-7E7E331427B9}"/>
              </a:ext>
            </a:extLst>
          </p:cNvPr>
          <p:cNvSpPr txBox="1">
            <a:spLocks noChangeArrowheads="1"/>
          </p:cNvSpPr>
          <p:nvPr/>
        </p:nvSpPr>
        <p:spPr bwMode="auto">
          <a:xfrm>
            <a:off x="4030663" y="2805113"/>
            <a:ext cx="198437"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gn="ctr">
              <a:lnSpc>
                <a:spcPct val="90000"/>
              </a:lnSpc>
            </a:pPr>
            <a:r>
              <a:rPr lang="en-US" altLang="en-US" sz="1200" b="1" i="1"/>
              <a:t>A</a:t>
            </a:r>
            <a:r>
              <a:rPr lang="en-US" altLang="en-US" sz="1500" b="1" baseline="30000">
                <a:sym typeface="Symbol" pitchFamily="2" charset="2"/>
              </a:rPr>
              <a:t></a:t>
            </a:r>
            <a:endParaRPr lang="en-US" altLang="en-US" sz="1100" b="1" i="1"/>
          </a:p>
        </p:txBody>
      </p:sp>
      <p:sp>
        <p:nvSpPr>
          <p:cNvPr id="63504" name="Text Box 21">
            <a:extLst>
              <a:ext uri="{FF2B5EF4-FFF2-40B4-BE49-F238E27FC236}">
                <a16:creationId xmlns:a16="http://schemas.microsoft.com/office/drawing/2014/main" id="{5162BA7A-101D-F840-B640-0F10162ACB3E}"/>
              </a:ext>
            </a:extLst>
          </p:cNvPr>
          <p:cNvSpPr txBox="1">
            <a:spLocks noChangeArrowheads="1"/>
          </p:cNvSpPr>
          <p:nvPr/>
        </p:nvSpPr>
        <p:spPr bwMode="auto">
          <a:xfrm>
            <a:off x="3856038" y="3141663"/>
            <a:ext cx="198437"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gn="ctr">
              <a:lnSpc>
                <a:spcPct val="90000"/>
              </a:lnSpc>
            </a:pPr>
            <a:r>
              <a:rPr lang="en-US" altLang="en-US" sz="1200" b="1" i="1"/>
              <a:t>A</a:t>
            </a:r>
            <a:r>
              <a:rPr lang="en-US" altLang="en-US" sz="1500" b="1" baseline="30000">
                <a:sym typeface="Symbol" pitchFamily="2" charset="2"/>
              </a:rPr>
              <a:t></a:t>
            </a:r>
            <a:endParaRPr lang="en-US" altLang="en-US" sz="1100" b="1" i="1"/>
          </a:p>
        </p:txBody>
      </p:sp>
      <p:sp>
        <p:nvSpPr>
          <p:cNvPr id="63505" name="Text Box 25">
            <a:extLst>
              <a:ext uri="{FF2B5EF4-FFF2-40B4-BE49-F238E27FC236}">
                <a16:creationId xmlns:a16="http://schemas.microsoft.com/office/drawing/2014/main" id="{91153E6B-4EA9-924B-AC37-B37AD961613C}"/>
              </a:ext>
            </a:extLst>
          </p:cNvPr>
          <p:cNvSpPr txBox="1">
            <a:spLocks noChangeArrowheads="1"/>
          </p:cNvSpPr>
          <p:nvPr/>
        </p:nvSpPr>
        <p:spPr bwMode="auto">
          <a:xfrm>
            <a:off x="2136775" y="3625850"/>
            <a:ext cx="19843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gn="ctr">
              <a:lnSpc>
                <a:spcPct val="90000"/>
              </a:lnSpc>
            </a:pPr>
            <a:r>
              <a:rPr lang="en-US" altLang="en-US" sz="1200" b="1" i="1"/>
              <a:t>A</a:t>
            </a:r>
            <a:r>
              <a:rPr lang="en-US" altLang="en-US" sz="1500" b="1" baseline="30000">
                <a:sym typeface="Symbol" pitchFamily="2" charset="2"/>
              </a:rPr>
              <a:t></a:t>
            </a:r>
            <a:endParaRPr lang="en-US" altLang="en-US" sz="1100" b="1" i="1"/>
          </a:p>
        </p:txBody>
      </p:sp>
      <p:sp>
        <p:nvSpPr>
          <p:cNvPr id="63506" name="Text Box 27">
            <a:extLst>
              <a:ext uri="{FF2B5EF4-FFF2-40B4-BE49-F238E27FC236}">
                <a16:creationId xmlns:a16="http://schemas.microsoft.com/office/drawing/2014/main" id="{41821978-FE4E-2C46-9A62-7D97E1CB1574}"/>
              </a:ext>
            </a:extLst>
          </p:cNvPr>
          <p:cNvSpPr txBox="1">
            <a:spLocks noChangeArrowheads="1"/>
          </p:cNvSpPr>
          <p:nvPr/>
        </p:nvSpPr>
        <p:spPr bwMode="auto">
          <a:xfrm>
            <a:off x="1604963" y="2719388"/>
            <a:ext cx="198437"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gn="ctr">
              <a:lnSpc>
                <a:spcPct val="90000"/>
              </a:lnSpc>
            </a:pPr>
            <a:r>
              <a:rPr lang="en-US" altLang="en-US" sz="1200" b="1" i="1"/>
              <a:t>A</a:t>
            </a:r>
            <a:r>
              <a:rPr lang="en-US" altLang="en-US" sz="1500" b="1" baseline="30000">
                <a:sym typeface="Symbol" pitchFamily="2" charset="2"/>
              </a:rPr>
              <a:t></a:t>
            </a:r>
            <a:endParaRPr lang="en-US" altLang="en-US" sz="1100" b="1" i="1"/>
          </a:p>
        </p:txBody>
      </p:sp>
      <p:sp>
        <p:nvSpPr>
          <p:cNvPr id="63507" name="Line 29">
            <a:extLst>
              <a:ext uri="{FF2B5EF4-FFF2-40B4-BE49-F238E27FC236}">
                <a16:creationId xmlns:a16="http://schemas.microsoft.com/office/drawing/2014/main" id="{C67A5318-BA37-7248-8C8F-576336D06E76}"/>
              </a:ext>
            </a:extLst>
          </p:cNvPr>
          <p:cNvSpPr>
            <a:spLocks noChangeShapeType="1"/>
          </p:cNvSpPr>
          <p:nvPr/>
        </p:nvSpPr>
        <p:spPr bwMode="auto">
          <a:xfrm flipV="1">
            <a:off x="1066800" y="3009900"/>
            <a:ext cx="895350" cy="2889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6A89C4E9-8E47-B644-AB8D-A7E78836085A}"/>
              </a:ext>
            </a:extLst>
          </p:cNvPr>
          <p:cNvSpPr>
            <a:spLocks noGrp="1" noChangeArrowheads="1"/>
          </p:cNvSpPr>
          <p:nvPr>
            <p:ph type="title"/>
          </p:nvPr>
        </p:nvSpPr>
        <p:spPr>
          <a:xfrm>
            <a:off x="520700" y="1363663"/>
            <a:ext cx="8534400" cy="503237"/>
          </a:xfrm>
        </p:spPr>
        <p:txBody>
          <a:bodyPr/>
          <a:lstStyle/>
          <a:p>
            <a:pPr eaLnBrk="1" hangingPunct="1"/>
            <a:r>
              <a:rPr lang="en-US" altLang="en-US" sz="3000">
                <a:solidFill>
                  <a:schemeClr val="tx1"/>
                </a:solidFill>
                <a:latin typeface="Arial" panose="020B0604020202020204" pitchFamily="34" charset="0"/>
              </a:rPr>
              <a:t>R Plasmids and Antibiotic Resistance</a:t>
            </a:r>
            <a:endParaRPr lang="en-US" altLang="en-US">
              <a:solidFill>
                <a:schemeClr val="tx1"/>
              </a:solidFill>
              <a:latin typeface="Arial" panose="020B0604020202020204" pitchFamily="34" charset="0"/>
            </a:endParaRPr>
          </a:p>
        </p:txBody>
      </p:sp>
      <p:sp>
        <p:nvSpPr>
          <p:cNvPr id="64515" name="Rectangle 3">
            <a:extLst>
              <a:ext uri="{FF2B5EF4-FFF2-40B4-BE49-F238E27FC236}">
                <a16:creationId xmlns:a16="http://schemas.microsoft.com/office/drawing/2014/main" id="{9307218F-2166-754E-A268-CD955A0CF3DF}"/>
              </a:ext>
            </a:extLst>
          </p:cNvPr>
          <p:cNvSpPr>
            <a:spLocks noGrp="1" noChangeArrowheads="1"/>
          </p:cNvSpPr>
          <p:nvPr>
            <p:ph type="body" idx="1"/>
          </p:nvPr>
        </p:nvSpPr>
        <p:spPr>
          <a:xfrm>
            <a:off x="533400" y="1920875"/>
            <a:ext cx="8229600" cy="4022725"/>
          </a:xfrm>
        </p:spPr>
        <p:txBody>
          <a:bodyPr/>
          <a:lstStyle/>
          <a:p>
            <a:pPr eaLnBrk="1" hangingPunct="1"/>
            <a:r>
              <a:rPr lang="en-US" altLang="en-US" sz="2800" b="1" dirty="0">
                <a:solidFill>
                  <a:srgbClr val="FF0000"/>
                </a:solidFill>
              </a:rPr>
              <a:t>R</a:t>
            </a:r>
            <a:r>
              <a:rPr lang="en-US" altLang="en-US" sz="2800" b="1" dirty="0"/>
              <a:t> plasmids</a:t>
            </a:r>
            <a:r>
              <a:rPr lang="en-US" altLang="en-US" sz="2800" dirty="0"/>
              <a:t> carry genes for antibiotic resistance</a:t>
            </a:r>
          </a:p>
          <a:p>
            <a:pPr eaLnBrk="1" hangingPunct="1"/>
            <a:r>
              <a:rPr lang="en-US" altLang="en-US" sz="2800" dirty="0"/>
              <a:t>Antibiotics kill sensitive bacteria, but not bacteria with specific R plasmids</a:t>
            </a:r>
          </a:p>
          <a:p>
            <a:pPr eaLnBrk="1" hangingPunct="1"/>
            <a:r>
              <a:rPr lang="en-US" altLang="en-US" sz="2800" dirty="0"/>
              <a:t>Through natural selection, the fraction of bacteria with genes for resistance increases in a population exposed to antibiotics</a:t>
            </a:r>
          </a:p>
          <a:p>
            <a:pPr eaLnBrk="1" hangingPunct="1"/>
            <a:r>
              <a:rPr lang="en-US" altLang="en-US" sz="2800" dirty="0"/>
              <a:t>Antibiotic-resistant strains of bacteria are becoming more common</a:t>
            </a:r>
          </a:p>
        </p:txBody>
      </p:sp>
      <p:grpSp>
        <p:nvGrpSpPr>
          <p:cNvPr id="64516" name="Group 4">
            <a:extLst>
              <a:ext uri="{FF2B5EF4-FFF2-40B4-BE49-F238E27FC236}">
                <a16:creationId xmlns:a16="http://schemas.microsoft.com/office/drawing/2014/main" id="{7F8342FD-7A64-1347-8C62-B4476921E08D}"/>
              </a:ext>
            </a:extLst>
          </p:cNvPr>
          <p:cNvGrpSpPr>
            <a:grpSpLocks/>
          </p:cNvGrpSpPr>
          <p:nvPr/>
        </p:nvGrpSpPr>
        <p:grpSpPr bwMode="auto">
          <a:xfrm>
            <a:off x="0" y="6553200"/>
            <a:ext cx="9144000" cy="304800"/>
            <a:chOff x="0" y="4128"/>
            <a:chExt cx="5760" cy="192"/>
          </a:xfrm>
        </p:grpSpPr>
        <p:sp>
          <p:nvSpPr>
            <p:cNvPr id="64518" name="Rectangle 5">
              <a:extLst>
                <a:ext uri="{FF2B5EF4-FFF2-40B4-BE49-F238E27FC236}">
                  <a16:creationId xmlns:a16="http://schemas.microsoft.com/office/drawing/2014/main" id="{605C8566-9D78-6C41-A281-009E7A5E8907}"/>
                </a:ext>
              </a:extLst>
            </p:cNvPr>
            <p:cNvSpPr>
              <a:spLocks noChangeArrowheads="1"/>
            </p:cNvSpPr>
            <p:nvPr/>
          </p:nvSpPr>
          <p:spPr bwMode="auto">
            <a:xfrm>
              <a:off x="0" y="4128"/>
              <a:ext cx="5760" cy="192"/>
            </a:xfrm>
            <a:prstGeom prst="rect">
              <a:avLst/>
            </a:prstGeom>
            <a:solidFill>
              <a:srgbClr val="FFBA26"/>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
          <p:nvSpPr>
            <p:cNvPr id="64519" name="Date Placeholder 3">
              <a:extLst>
                <a:ext uri="{FF2B5EF4-FFF2-40B4-BE49-F238E27FC236}">
                  <a16:creationId xmlns:a16="http://schemas.microsoft.com/office/drawing/2014/main" id="{7333C671-1A08-824B-967A-D391366B6892}"/>
                </a:ext>
              </a:extLst>
            </p:cNvPr>
            <p:cNvSpPr>
              <a:spLocks/>
            </p:cNvSpPr>
            <p:nvPr/>
          </p:nvSpPr>
          <p:spPr bwMode="auto">
            <a:xfrm>
              <a:off x="96" y="4160"/>
              <a:ext cx="14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 2011 Pearson Education, Inc.</a:t>
              </a:r>
            </a:p>
          </p:txBody>
        </p:sp>
      </p:grpSp>
      <p:sp>
        <p:nvSpPr>
          <p:cNvPr id="64517" name="Rectangle 7">
            <a:extLst>
              <a:ext uri="{FF2B5EF4-FFF2-40B4-BE49-F238E27FC236}">
                <a16:creationId xmlns:a16="http://schemas.microsoft.com/office/drawing/2014/main" id="{2A5CA541-8282-A84D-BDF3-0E4AE3698282}"/>
              </a:ext>
            </a:extLst>
          </p:cNvPr>
          <p:cNvSpPr>
            <a:spLocks noChangeArrowheads="1"/>
          </p:cNvSpPr>
          <p:nvPr/>
        </p:nvSpPr>
        <p:spPr bwMode="auto">
          <a:xfrm>
            <a:off x="0" y="0"/>
            <a:ext cx="9144000" cy="304800"/>
          </a:xfrm>
          <a:prstGeom prst="rect">
            <a:avLst/>
          </a:prstGeom>
          <a:solidFill>
            <a:srgbClr val="00478B"/>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7FD629B5-98CA-2C40-9247-70C7F5E73CBA}"/>
              </a:ext>
            </a:extLst>
          </p:cNvPr>
          <p:cNvSpPr>
            <a:spLocks noGrp="1" noChangeArrowheads="1"/>
          </p:cNvSpPr>
          <p:nvPr>
            <p:ph type="title"/>
          </p:nvPr>
        </p:nvSpPr>
        <p:spPr>
          <a:xfrm>
            <a:off x="88900" y="876300"/>
            <a:ext cx="8750300" cy="1181100"/>
          </a:xfrm>
        </p:spPr>
        <p:txBody>
          <a:bodyPr/>
          <a:lstStyle/>
          <a:p>
            <a:pPr marL="57150" eaLnBrk="1" hangingPunct="1"/>
            <a:r>
              <a:rPr lang="en-US" altLang="en-US" dirty="0"/>
              <a:t>Diverse nutritional and metabolic adaptations have evolved in prokaryotes</a:t>
            </a:r>
          </a:p>
        </p:txBody>
      </p:sp>
      <p:sp>
        <p:nvSpPr>
          <p:cNvPr id="65539" name="Rectangle 3">
            <a:extLst>
              <a:ext uri="{FF2B5EF4-FFF2-40B4-BE49-F238E27FC236}">
                <a16:creationId xmlns:a16="http://schemas.microsoft.com/office/drawing/2014/main" id="{4E9A845B-E4AB-8E41-9FE0-B6F393F13DD7}"/>
              </a:ext>
            </a:extLst>
          </p:cNvPr>
          <p:cNvSpPr>
            <a:spLocks noGrp="1" noChangeArrowheads="1"/>
          </p:cNvSpPr>
          <p:nvPr>
            <p:ph type="body" idx="1"/>
          </p:nvPr>
        </p:nvSpPr>
        <p:spPr>
          <a:xfrm>
            <a:off x="533400" y="2438400"/>
            <a:ext cx="8305800" cy="3505200"/>
          </a:xfrm>
        </p:spPr>
        <p:txBody>
          <a:bodyPr/>
          <a:lstStyle/>
          <a:p>
            <a:pPr eaLnBrk="1" hangingPunct="1"/>
            <a:r>
              <a:rPr lang="en-US" altLang="en-US" sz="2800" dirty="0"/>
              <a:t>Prokaryotes can be categorized by how they obtain energy and carbon</a:t>
            </a:r>
          </a:p>
          <a:p>
            <a:pPr marL="973138" lvl="1" eaLnBrk="1" hangingPunct="1"/>
            <a:r>
              <a:rPr lang="en-US" altLang="en-US" sz="2600" dirty="0"/>
              <a:t>Phototrophs obtain energy from </a:t>
            </a:r>
            <a:r>
              <a:rPr lang="en-US" altLang="en-US" sz="2600" dirty="0">
                <a:solidFill>
                  <a:srgbClr val="FF0000"/>
                </a:solidFill>
              </a:rPr>
              <a:t>light</a:t>
            </a:r>
          </a:p>
          <a:p>
            <a:pPr marL="973138" lvl="1" eaLnBrk="1" hangingPunct="1"/>
            <a:r>
              <a:rPr lang="en-US" altLang="en-US" sz="2600" dirty="0"/>
              <a:t>Chemotrophs obtain energy from chemicals</a:t>
            </a:r>
          </a:p>
          <a:p>
            <a:pPr marL="973138" lvl="1" eaLnBrk="1" hangingPunct="1"/>
            <a:r>
              <a:rPr lang="en-US" altLang="en-US" sz="2600" dirty="0"/>
              <a:t>Autotrophs require CO</a:t>
            </a:r>
            <a:r>
              <a:rPr lang="en-US" altLang="en-US" sz="2600" baseline="-25000" dirty="0"/>
              <a:t>2</a:t>
            </a:r>
            <a:r>
              <a:rPr lang="en-US" altLang="en-US" sz="2600" dirty="0"/>
              <a:t> as a carbon source</a:t>
            </a:r>
          </a:p>
          <a:p>
            <a:pPr marL="973138" lvl="1" eaLnBrk="1" hangingPunct="1"/>
            <a:r>
              <a:rPr lang="en-US" altLang="en-US" sz="2600" dirty="0"/>
              <a:t>Heterotrophs require an organic nutrient to make organic compounds</a:t>
            </a:r>
            <a:endParaRPr lang="en-US" altLang="en-US" sz="2400" dirty="0"/>
          </a:p>
        </p:txBody>
      </p:sp>
      <p:grpSp>
        <p:nvGrpSpPr>
          <p:cNvPr id="65540" name="Group 4">
            <a:extLst>
              <a:ext uri="{FF2B5EF4-FFF2-40B4-BE49-F238E27FC236}">
                <a16:creationId xmlns:a16="http://schemas.microsoft.com/office/drawing/2014/main" id="{1C41565C-3EA4-DD4B-9DCF-0F4082F11379}"/>
              </a:ext>
            </a:extLst>
          </p:cNvPr>
          <p:cNvGrpSpPr>
            <a:grpSpLocks/>
          </p:cNvGrpSpPr>
          <p:nvPr/>
        </p:nvGrpSpPr>
        <p:grpSpPr bwMode="auto">
          <a:xfrm>
            <a:off x="0" y="6553200"/>
            <a:ext cx="9144000" cy="304800"/>
            <a:chOff x="0" y="4128"/>
            <a:chExt cx="5760" cy="192"/>
          </a:xfrm>
        </p:grpSpPr>
        <p:sp>
          <p:nvSpPr>
            <p:cNvPr id="65542" name="Rectangle 5">
              <a:extLst>
                <a:ext uri="{FF2B5EF4-FFF2-40B4-BE49-F238E27FC236}">
                  <a16:creationId xmlns:a16="http://schemas.microsoft.com/office/drawing/2014/main" id="{8BB5B604-51BF-A646-BCDA-B70C599528D4}"/>
                </a:ext>
              </a:extLst>
            </p:cNvPr>
            <p:cNvSpPr>
              <a:spLocks noChangeArrowheads="1"/>
            </p:cNvSpPr>
            <p:nvPr/>
          </p:nvSpPr>
          <p:spPr bwMode="auto">
            <a:xfrm>
              <a:off x="0" y="4128"/>
              <a:ext cx="5760" cy="192"/>
            </a:xfrm>
            <a:prstGeom prst="rect">
              <a:avLst/>
            </a:prstGeom>
            <a:solidFill>
              <a:srgbClr val="FFBA26"/>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
          <p:nvSpPr>
            <p:cNvPr id="65543" name="Date Placeholder 3">
              <a:extLst>
                <a:ext uri="{FF2B5EF4-FFF2-40B4-BE49-F238E27FC236}">
                  <a16:creationId xmlns:a16="http://schemas.microsoft.com/office/drawing/2014/main" id="{B39F407E-3662-2549-832D-3B4099AE035B}"/>
                </a:ext>
              </a:extLst>
            </p:cNvPr>
            <p:cNvSpPr>
              <a:spLocks/>
            </p:cNvSpPr>
            <p:nvPr/>
          </p:nvSpPr>
          <p:spPr bwMode="auto">
            <a:xfrm>
              <a:off x="96" y="4160"/>
              <a:ext cx="14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 2011 Pearson Education, Inc.</a:t>
              </a:r>
            </a:p>
          </p:txBody>
        </p:sp>
      </p:grpSp>
      <p:sp>
        <p:nvSpPr>
          <p:cNvPr id="65541" name="Rectangle 7">
            <a:extLst>
              <a:ext uri="{FF2B5EF4-FFF2-40B4-BE49-F238E27FC236}">
                <a16:creationId xmlns:a16="http://schemas.microsoft.com/office/drawing/2014/main" id="{0346D5B8-FC20-3F44-B783-BEE7D083AEAB}"/>
              </a:ext>
            </a:extLst>
          </p:cNvPr>
          <p:cNvSpPr>
            <a:spLocks noChangeArrowheads="1"/>
          </p:cNvSpPr>
          <p:nvPr/>
        </p:nvSpPr>
        <p:spPr bwMode="auto">
          <a:xfrm>
            <a:off x="0" y="0"/>
            <a:ext cx="9144000" cy="304800"/>
          </a:xfrm>
          <a:prstGeom prst="rect">
            <a:avLst/>
          </a:prstGeom>
          <a:solidFill>
            <a:srgbClr val="00478B"/>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a:extLst>
              <a:ext uri="{FF2B5EF4-FFF2-40B4-BE49-F238E27FC236}">
                <a16:creationId xmlns:a16="http://schemas.microsoft.com/office/drawing/2014/main" id="{E6B3D9E7-D16F-1E44-9667-A186EE797041}"/>
              </a:ext>
            </a:extLst>
          </p:cNvPr>
          <p:cNvSpPr>
            <a:spLocks noGrp="1" noChangeArrowheads="1"/>
          </p:cNvSpPr>
          <p:nvPr>
            <p:ph type="body" idx="1"/>
          </p:nvPr>
        </p:nvSpPr>
        <p:spPr>
          <a:xfrm>
            <a:off x="533400" y="1366838"/>
            <a:ext cx="8305800" cy="3052762"/>
          </a:xfrm>
        </p:spPr>
        <p:txBody>
          <a:bodyPr/>
          <a:lstStyle/>
          <a:p>
            <a:pPr eaLnBrk="1" hangingPunct="1"/>
            <a:r>
              <a:rPr lang="en-US" altLang="en-US" sz="2800" dirty="0"/>
              <a:t>Energy and carbon sources are combined to give four major modes of nutrition:</a:t>
            </a:r>
          </a:p>
          <a:p>
            <a:pPr marL="973138" lvl="1" eaLnBrk="1" hangingPunct="1"/>
            <a:r>
              <a:rPr lang="en-US" altLang="en-US" sz="2600" dirty="0" err="1"/>
              <a:t>Photoautotrophy</a:t>
            </a:r>
            <a:endParaRPr lang="en-US" altLang="en-US" sz="2600" dirty="0"/>
          </a:p>
          <a:p>
            <a:pPr marL="973138" lvl="1" eaLnBrk="1" hangingPunct="1"/>
            <a:r>
              <a:rPr lang="en-US" altLang="en-US" sz="2600" dirty="0"/>
              <a:t>Chemoautotrophy</a:t>
            </a:r>
          </a:p>
          <a:p>
            <a:pPr marL="973138" lvl="1" eaLnBrk="1" hangingPunct="1"/>
            <a:r>
              <a:rPr lang="en-US" altLang="en-US" sz="2600" dirty="0"/>
              <a:t>Photoheterotrophy</a:t>
            </a:r>
          </a:p>
          <a:p>
            <a:pPr marL="973138" lvl="1" eaLnBrk="1" hangingPunct="1"/>
            <a:r>
              <a:rPr lang="en-US" altLang="en-US" sz="2600" dirty="0" err="1"/>
              <a:t>Chemoheterotrophy</a:t>
            </a:r>
            <a:endParaRPr lang="en-US" altLang="en-US" sz="2400" dirty="0"/>
          </a:p>
        </p:txBody>
      </p:sp>
      <p:grpSp>
        <p:nvGrpSpPr>
          <p:cNvPr id="66563" name="Group 4">
            <a:extLst>
              <a:ext uri="{FF2B5EF4-FFF2-40B4-BE49-F238E27FC236}">
                <a16:creationId xmlns:a16="http://schemas.microsoft.com/office/drawing/2014/main" id="{50142973-72D3-0540-ABF8-74408A6BED0F}"/>
              </a:ext>
            </a:extLst>
          </p:cNvPr>
          <p:cNvGrpSpPr>
            <a:grpSpLocks/>
          </p:cNvGrpSpPr>
          <p:nvPr/>
        </p:nvGrpSpPr>
        <p:grpSpPr bwMode="auto">
          <a:xfrm>
            <a:off x="0" y="6553200"/>
            <a:ext cx="9144000" cy="304800"/>
            <a:chOff x="0" y="4128"/>
            <a:chExt cx="5760" cy="192"/>
          </a:xfrm>
        </p:grpSpPr>
        <p:sp>
          <p:nvSpPr>
            <p:cNvPr id="66565" name="Rectangle 5">
              <a:extLst>
                <a:ext uri="{FF2B5EF4-FFF2-40B4-BE49-F238E27FC236}">
                  <a16:creationId xmlns:a16="http://schemas.microsoft.com/office/drawing/2014/main" id="{7A209D6F-34AB-6147-A8A3-2CA249EF0D5D}"/>
                </a:ext>
              </a:extLst>
            </p:cNvPr>
            <p:cNvSpPr>
              <a:spLocks noChangeArrowheads="1"/>
            </p:cNvSpPr>
            <p:nvPr/>
          </p:nvSpPr>
          <p:spPr bwMode="auto">
            <a:xfrm>
              <a:off x="0" y="4128"/>
              <a:ext cx="5760" cy="192"/>
            </a:xfrm>
            <a:prstGeom prst="rect">
              <a:avLst/>
            </a:prstGeom>
            <a:solidFill>
              <a:srgbClr val="FFBA26"/>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
          <p:nvSpPr>
            <p:cNvPr id="66566" name="Date Placeholder 3">
              <a:extLst>
                <a:ext uri="{FF2B5EF4-FFF2-40B4-BE49-F238E27FC236}">
                  <a16:creationId xmlns:a16="http://schemas.microsoft.com/office/drawing/2014/main" id="{7B32C0FE-B701-1A40-9729-5091C0644B0F}"/>
                </a:ext>
              </a:extLst>
            </p:cNvPr>
            <p:cNvSpPr>
              <a:spLocks/>
            </p:cNvSpPr>
            <p:nvPr/>
          </p:nvSpPr>
          <p:spPr bwMode="auto">
            <a:xfrm>
              <a:off x="96" y="4160"/>
              <a:ext cx="14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 2011 Pearson Education, Inc.</a:t>
              </a:r>
            </a:p>
          </p:txBody>
        </p:sp>
      </p:grpSp>
      <p:sp>
        <p:nvSpPr>
          <p:cNvPr id="66564" name="Rectangle 7">
            <a:extLst>
              <a:ext uri="{FF2B5EF4-FFF2-40B4-BE49-F238E27FC236}">
                <a16:creationId xmlns:a16="http://schemas.microsoft.com/office/drawing/2014/main" id="{F9DCEFB2-6027-EA4D-9201-1B6991FBA516}"/>
              </a:ext>
            </a:extLst>
          </p:cNvPr>
          <p:cNvSpPr>
            <a:spLocks noChangeArrowheads="1"/>
          </p:cNvSpPr>
          <p:nvPr/>
        </p:nvSpPr>
        <p:spPr bwMode="auto">
          <a:xfrm>
            <a:off x="0" y="0"/>
            <a:ext cx="9144000" cy="304800"/>
          </a:xfrm>
          <a:prstGeom prst="rect">
            <a:avLst/>
          </a:prstGeom>
          <a:solidFill>
            <a:srgbClr val="00478B"/>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C554FA90-FCF2-4142-B10F-302E4B083432}"/>
              </a:ext>
            </a:extLst>
          </p:cNvPr>
          <p:cNvSpPr>
            <a:spLocks noGrp="1" noChangeArrowheads="1"/>
          </p:cNvSpPr>
          <p:nvPr>
            <p:ph type="title"/>
          </p:nvPr>
        </p:nvSpPr>
        <p:spPr>
          <a:xfrm>
            <a:off x="152400" y="25400"/>
            <a:ext cx="2590800" cy="304800"/>
          </a:xfrm>
        </p:spPr>
        <p:txBody>
          <a:bodyPr/>
          <a:lstStyle/>
          <a:p>
            <a:pPr eaLnBrk="1" hangingPunct="1"/>
            <a:r>
              <a:rPr lang="en-US" altLang="en-US" sz="1200" b="0">
                <a:latin typeface="Arial" panose="020B0604020202020204" pitchFamily="34" charset="0"/>
              </a:rPr>
              <a:t>Table 27.1</a:t>
            </a:r>
          </a:p>
        </p:txBody>
      </p:sp>
      <p:pic>
        <p:nvPicPr>
          <p:cNvPr id="67587" name="Picture 4" descr="27_T01NutritionalModes-L">
            <a:extLst>
              <a:ext uri="{FF2B5EF4-FFF2-40B4-BE49-F238E27FC236}">
                <a16:creationId xmlns:a16="http://schemas.microsoft.com/office/drawing/2014/main" id="{28433E6F-EEBE-954A-A6FB-BD5F62CE64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614363"/>
            <a:ext cx="8548687" cy="562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86ED6FCB-5A8C-4D4B-A5F5-FF69B011BC58}"/>
              </a:ext>
            </a:extLst>
          </p:cNvPr>
          <p:cNvSpPr>
            <a:spLocks noGrp="1" noChangeArrowheads="1"/>
          </p:cNvSpPr>
          <p:nvPr>
            <p:ph type="title"/>
          </p:nvPr>
        </p:nvSpPr>
        <p:spPr>
          <a:xfrm>
            <a:off x="152400" y="525463"/>
            <a:ext cx="8534400" cy="503237"/>
          </a:xfrm>
        </p:spPr>
        <p:txBody>
          <a:bodyPr/>
          <a:lstStyle/>
          <a:p>
            <a:pPr eaLnBrk="1" hangingPunct="1"/>
            <a:r>
              <a:rPr lang="en-US" altLang="en-US"/>
              <a:t>The Role of Oxygen in Metabolism</a:t>
            </a:r>
            <a:endParaRPr lang="en-US" altLang="en-US">
              <a:solidFill>
                <a:schemeClr val="tx1"/>
              </a:solidFill>
            </a:endParaRPr>
          </a:p>
        </p:txBody>
      </p:sp>
      <p:sp>
        <p:nvSpPr>
          <p:cNvPr id="68611" name="Rectangle 3">
            <a:extLst>
              <a:ext uri="{FF2B5EF4-FFF2-40B4-BE49-F238E27FC236}">
                <a16:creationId xmlns:a16="http://schemas.microsoft.com/office/drawing/2014/main" id="{C1220FAC-87DC-FC46-9843-AE5E7A968ED1}"/>
              </a:ext>
            </a:extLst>
          </p:cNvPr>
          <p:cNvSpPr>
            <a:spLocks noGrp="1" noChangeArrowheads="1"/>
          </p:cNvSpPr>
          <p:nvPr>
            <p:ph type="body" idx="1"/>
          </p:nvPr>
        </p:nvSpPr>
        <p:spPr>
          <a:xfrm>
            <a:off x="533400" y="1373188"/>
            <a:ext cx="8305800" cy="3656012"/>
          </a:xfrm>
        </p:spPr>
        <p:txBody>
          <a:bodyPr/>
          <a:lstStyle/>
          <a:p>
            <a:pPr eaLnBrk="1" hangingPunct="1"/>
            <a:r>
              <a:rPr lang="en-US" altLang="en-US" sz="2800" dirty="0"/>
              <a:t>Prokaryotic metabolism varies with respect to O</a:t>
            </a:r>
            <a:r>
              <a:rPr lang="en-US" altLang="en-US" sz="2800" baseline="-25000" dirty="0"/>
              <a:t>2</a:t>
            </a:r>
            <a:endParaRPr lang="en-US" altLang="en-US" sz="2800" dirty="0"/>
          </a:p>
          <a:p>
            <a:pPr marL="971550" lvl="1" eaLnBrk="1" hangingPunct="1">
              <a:buFont typeface="Times" pitchFamily="2" charset="0"/>
              <a:buChar char="–"/>
            </a:pPr>
            <a:r>
              <a:rPr lang="en-US" altLang="en-US" sz="2600" b="1" dirty="0"/>
              <a:t>Obligate </a:t>
            </a:r>
            <a:r>
              <a:rPr lang="en-US" altLang="en-US" sz="2600" b="1" dirty="0">
                <a:solidFill>
                  <a:srgbClr val="FF0000"/>
                </a:solidFill>
              </a:rPr>
              <a:t>aerobes</a:t>
            </a:r>
            <a:r>
              <a:rPr lang="en-US" altLang="en-US" sz="2600" b="1" dirty="0"/>
              <a:t> </a:t>
            </a:r>
            <a:r>
              <a:rPr lang="en-US" altLang="en-US" sz="2600" dirty="0"/>
              <a:t>require O</a:t>
            </a:r>
            <a:r>
              <a:rPr lang="en-US" altLang="en-US" sz="2600" baseline="-25000" dirty="0"/>
              <a:t>2</a:t>
            </a:r>
            <a:r>
              <a:rPr lang="en-US" altLang="en-US" sz="2600" dirty="0"/>
              <a:t> for cellular respiration</a:t>
            </a:r>
          </a:p>
          <a:p>
            <a:pPr marL="971550" lvl="1" eaLnBrk="1" hangingPunct="1">
              <a:buFont typeface="Times" pitchFamily="2" charset="0"/>
              <a:buChar char="–"/>
            </a:pPr>
            <a:r>
              <a:rPr lang="en-US" altLang="en-US" sz="2600" b="1" dirty="0"/>
              <a:t>Obligate anaerobes </a:t>
            </a:r>
            <a:r>
              <a:rPr lang="en-US" altLang="en-US" sz="2600" dirty="0"/>
              <a:t>are poisoned by O</a:t>
            </a:r>
            <a:r>
              <a:rPr lang="en-US" altLang="en-US" sz="2600" baseline="-25000" dirty="0"/>
              <a:t>2</a:t>
            </a:r>
            <a:r>
              <a:rPr lang="en-US" altLang="en-US" sz="2600" dirty="0"/>
              <a:t> and use fermentation or </a:t>
            </a:r>
            <a:r>
              <a:rPr lang="en-US" altLang="en-US" sz="2600" b="1" dirty="0"/>
              <a:t>anaerobic respiration</a:t>
            </a:r>
          </a:p>
          <a:p>
            <a:pPr marL="971550" lvl="1" eaLnBrk="1" hangingPunct="1">
              <a:buFont typeface="Times" pitchFamily="2" charset="0"/>
              <a:buChar char="–"/>
            </a:pPr>
            <a:r>
              <a:rPr lang="en-US" altLang="en-US" sz="2600" b="1" dirty="0"/>
              <a:t>Facultative anaerobes </a:t>
            </a:r>
            <a:r>
              <a:rPr lang="en-US" altLang="en-US" sz="2600" dirty="0"/>
              <a:t>can survive with or without O</a:t>
            </a:r>
            <a:r>
              <a:rPr lang="en-US" altLang="en-US" sz="2600" baseline="-25000" dirty="0"/>
              <a:t>2</a:t>
            </a:r>
            <a:endParaRPr lang="en-US" altLang="en-US" sz="2600" dirty="0"/>
          </a:p>
        </p:txBody>
      </p:sp>
      <p:grpSp>
        <p:nvGrpSpPr>
          <p:cNvPr id="68612" name="Group 4">
            <a:extLst>
              <a:ext uri="{FF2B5EF4-FFF2-40B4-BE49-F238E27FC236}">
                <a16:creationId xmlns:a16="http://schemas.microsoft.com/office/drawing/2014/main" id="{0272DA61-7D57-DB46-8720-84F6ADEE1448}"/>
              </a:ext>
            </a:extLst>
          </p:cNvPr>
          <p:cNvGrpSpPr>
            <a:grpSpLocks/>
          </p:cNvGrpSpPr>
          <p:nvPr/>
        </p:nvGrpSpPr>
        <p:grpSpPr bwMode="auto">
          <a:xfrm>
            <a:off x="0" y="6553200"/>
            <a:ext cx="9144000" cy="304800"/>
            <a:chOff x="0" y="4128"/>
            <a:chExt cx="5760" cy="192"/>
          </a:xfrm>
        </p:grpSpPr>
        <p:sp>
          <p:nvSpPr>
            <p:cNvPr id="68614" name="Rectangle 5">
              <a:extLst>
                <a:ext uri="{FF2B5EF4-FFF2-40B4-BE49-F238E27FC236}">
                  <a16:creationId xmlns:a16="http://schemas.microsoft.com/office/drawing/2014/main" id="{64FA1A7F-D94C-8443-AA68-E6E96A28805A}"/>
                </a:ext>
              </a:extLst>
            </p:cNvPr>
            <p:cNvSpPr>
              <a:spLocks noChangeArrowheads="1"/>
            </p:cNvSpPr>
            <p:nvPr/>
          </p:nvSpPr>
          <p:spPr bwMode="auto">
            <a:xfrm>
              <a:off x="0" y="4128"/>
              <a:ext cx="5760" cy="192"/>
            </a:xfrm>
            <a:prstGeom prst="rect">
              <a:avLst/>
            </a:prstGeom>
            <a:solidFill>
              <a:srgbClr val="FFBA26"/>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
          <p:nvSpPr>
            <p:cNvPr id="68615" name="Date Placeholder 3">
              <a:extLst>
                <a:ext uri="{FF2B5EF4-FFF2-40B4-BE49-F238E27FC236}">
                  <a16:creationId xmlns:a16="http://schemas.microsoft.com/office/drawing/2014/main" id="{B6B387B9-5E34-0A46-A802-9AC0862E383E}"/>
                </a:ext>
              </a:extLst>
            </p:cNvPr>
            <p:cNvSpPr>
              <a:spLocks/>
            </p:cNvSpPr>
            <p:nvPr/>
          </p:nvSpPr>
          <p:spPr bwMode="auto">
            <a:xfrm>
              <a:off x="96" y="4160"/>
              <a:ext cx="14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 2011 Pearson Education, Inc.</a:t>
              </a:r>
            </a:p>
          </p:txBody>
        </p:sp>
      </p:grpSp>
      <p:sp>
        <p:nvSpPr>
          <p:cNvPr id="68613" name="Rectangle 7">
            <a:extLst>
              <a:ext uri="{FF2B5EF4-FFF2-40B4-BE49-F238E27FC236}">
                <a16:creationId xmlns:a16="http://schemas.microsoft.com/office/drawing/2014/main" id="{0AED7481-B7E8-314A-84BF-9F1585FDEDEF}"/>
              </a:ext>
            </a:extLst>
          </p:cNvPr>
          <p:cNvSpPr>
            <a:spLocks noChangeArrowheads="1"/>
          </p:cNvSpPr>
          <p:nvPr/>
        </p:nvSpPr>
        <p:spPr bwMode="auto">
          <a:xfrm>
            <a:off x="0" y="0"/>
            <a:ext cx="9144000" cy="304800"/>
          </a:xfrm>
          <a:prstGeom prst="rect">
            <a:avLst/>
          </a:prstGeom>
          <a:solidFill>
            <a:srgbClr val="00478B"/>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E7BFBADC-F333-7944-A11A-DF4F6AF30C53}"/>
              </a:ext>
            </a:extLst>
          </p:cNvPr>
          <p:cNvSpPr>
            <a:spLocks noGrp="1" noChangeArrowheads="1"/>
          </p:cNvSpPr>
          <p:nvPr>
            <p:ph type="title"/>
          </p:nvPr>
        </p:nvSpPr>
        <p:spPr>
          <a:xfrm>
            <a:off x="152400" y="538163"/>
            <a:ext cx="8534400" cy="503237"/>
          </a:xfrm>
        </p:spPr>
        <p:txBody>
          <a:bodyPr/>
          <a:lstStyle/>
          <a:p>
            <a:pPr eaLnBrk="1" hangingPunct="1"/>
            <a:r>
              <a:rPr lang="en-US" altLang="en-US"/>
              <a:t>Nitrogen Metabolism</a:t>
            </a:r>
            <a:endParaRPr lang="en-US" altLang="en-US">
              <a:solidFill>
                <a:schemeClr val="tx1"/>
              </a:solidFill>
            </a:endParaRPr>
          </a:p>
        </p:txBody>
      </p:sp>
      <p:sp>
        <p:nvSpPr>
          <p:cNvPr id="69635" name="Rectangle 3">
            <a:extLst>
              <a:ext uri="{FF2B5EF4-FFF2-40B4-BE49-F238E27FC236}">
                <a16:creationId xmlns:a16="http://schemas.microsoft.com/office/drawing/2014/main" id="{1A2CB516-2C98-B94A-9594-61567A350CAC}"/>
              </a:ext>
            </a:extLst>
          </p:cNvPr>
          <p:cNvSpPr>
            <a:spLocks noGrp="1" noChangeArrowheads="1"/>
          </p:cNvSpPr>
          <p:nvPr>
            <p:ph type="body" idx="1"/>
          </p:nvPr>
        </p:nvSpPr>
        <p:spPr>
          <a:xfrm>
            <a:off x="533400" y="1373188"/>
            <a:ext cx="8153400" cy="3046412"/>
          </a:xfrm>
        </p:spPr>
        <p:txBody>
          <a:bodyPr/>
          <a:lstStyle/>
          <a:p>
            <a:pPr eaLnBrk="1" hangingPunct="1"/>
            <a:r>
              <a:rPr lang="en-US" altLang="en-US" sz="2800" dirty="0"/>
              <a:t>Nitrogen is essential for the production of amino acids and nucleic acids</a:t>
            </a:r>
          </a:p>
          <a:p>
            <a:pPr eaLnBrk="1" hangingPunct="1"/>
            <a:r>
              <a:rPr lang="en-US" altLang="en-US" sz="2800" dirty="0"/>
              <a:t>Prokaryotes can metabolize nitrogen in a variety of ways</a:t>
            </a:r>
          </a:p>
          <a:p>
            <a:pPr eaLnBrk="1" hangingPunct="1"/>
            <a:r>
              <a:rPr lang="en-US" altLang="en-US" sz="2800" dirty="0"/>
              <a:t>In </a:t>
            </a:r>
            <a:r>
              <a:rPr lang="en-US" altLang="en-US" sz="2800" b="1" dirty="0"/>
              <a:t>nitrogen </a:t>
            </a:r>
            <a:r>
              <a:rPr lang="en-US" altLang="en-US" sz="2800" b="1" dirty="0">
                <a:solidFill>
                  <a:srgbClr val="FF0000"/>
                </a:solidFill>
              </a:rPr>
              <a:t>fixation</a:t>
            </a:r>
            <a:r>
              <a:rPr lang="en-US" altLang="en-US" sz="2800" dirty="0"/>
              <a:t>, some prokaryotes convert atmospheric nitrogen (N</a:t>
            </a:r>
            <a:r>
              <a:rPr lang="en-US" altLang="en-US" sz="2800" baseline="-25000" dirty="0"/>
              <a:t>2</a:t>
            </a:r>
            <a:r>
              <a:rPr lang="en-US" altLang="en-US" sz="2800" dirty="0"/>
              <a:t>) to ammonia (NH</a:t>
            </a:r>
            <a:r>
              <a:rPr lang="en-US" altLang="en-US" sz="2800" baseline="-25000" dirty="0"/>
              <a:t>3</a:t>
            </a:r>
            <a:r>
              <a:rPr lang="en-US" altLang="en-US" sz="2800" dirty="0"/>
              <a:t>)</a:t>
            </a:r>
          </a:p>
        </p:txBody>
      </p:sp>
      <p:grpSp>
        <p:nvGrpSpPr>
          <p:cNvPr id="69636" name="Group 4">
            <a:extLst>
              <a:ext uri="{FF2B5EF4-FFF2-40B4-BE49-F238E27FC236}">
                <a16:creationId xmlns:a16="http://schemas.microsoft.com/office/drawing/2014/main" id="{DABA778C-6410-8940-A33D-91F37C969074}"/>
              </a:ext>
            </a:extLst>
          </p:cNvPr>
          <p:cNvGrpSpPr>
            <a:grpSpLocks/>
          </p:cNvGrpSpPr>
          <p:nvPr/>
        </p:nvGrpSpPr>
        <p:grpSpPr bwMode="auto">
          <a:xfrm>
            <a:off x="0" y="6553200"/>
            <a:ext cx="9144000" cy="304800"/>
            <a:chOff x="0" y="4128"/>
            <a:chExt cx="5760" cy="192"/>
          </a:xfrm>
        </p:grpSpPr>
        <p:sp>
          <p:nvSpPr>
            <p:cNvPr id="69638" name="Rectangle 5">
              <a:extLst>
                <a:ext uri="{FF2B5EF4-FFF2-40B4-BE49-F238E27FC236}">
                  <a16:creationId xmlns:a16="http://schemas.microsoft.com/office/drawing/2014/main" id="{B6142D92-FD2C-5644-81CC-9C76DE48A77E}"/>
                </a:ext>
              </a:extLst>
            </p:cNvPr>
            <p:cNvSpPr>
              <a:spLocks noChangeArrowheads="1"/>
            </p:cNvSpPr>
            <p:nvPr/>
          </p:nvSpPr>
          <p:spPr bwMode="auto">
            <a:xfrm>
              <a:off x="0" y="4128"/>
              <a:ext cx="5760" cy="192"/>
            </a:xfrm>
            <a:prstGeom prst="rect">
              <a:avLst/>
            </a:prstGeom>
            <a:solidFill>
              <a:srgbClr val="FFBA26"/>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
          <p:nvSpPr>
            <p:cNvPr id="69639" name="Date Placeholder 3">
              <a:extLst>
                <a:ext uri="{FF2B5EF4-FFF2-40B4-BE49-F238E27FC236}">
                  <a16:creationId xmlns:a16="http://schemas.microsoft.com/office/drawing/2014/main" id="{7D0A986F-F50D-C140-AFF3-5AD4B458E393}"/>
                </a:ext>
              </a:extLst>
            </p:cNvPr>
            <p:cNvSpPr>
              <a:spLocks/>
            </p:cNvSpPr>
            <p:nvPr/>
          </p:nvSpPr>
          <p:spPr bwMode="auto">
            <a:xfrm>
              <a:off x="96" y="4160"/>
              <a:ext cx="14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 2011 Pearson Education, Inc.</a:t>
              </a:r>
            </a:p>
          </p:txBody>
        </p:sp>
      </p:grpSp>
      <p:sp>
        <p:nvSpPr>
          <p:cNvPr id="69637" name="Rectangle 7">
            <a:extLst>
              <a:ext uri="{FF2B5EF4-FFF2-40B4-BE49-F238E27FC236}">
                <a16:creationId xmlns:a16="http://schemas.microsoft.com/office/drawing/2014/main" id="{F405EE6D-8C78-F44B-AD8B-0703C4A9878A}"/>
              </a:ext>
            </a:extLst>
          </p:cNvPr>
          <p:cNvSpPr>
            <a:spLocks noChangeArrowheads="1"/>
          </p:cNvSpPr>
          <p:nvPr/>
        </p:nvSpPr>
        <p:spPr bwMode="auto">
          <a:xfrm>
            <a:off x="0" y="0"/>
            <a:ext cx="9144000" cy="304800"/>
          </a:xfrm>
          <a:prstGeom prst="rect">
            <a:avLst/>
          </a:prstGeom>
          <a:solidFill>
            <a:srgbClr val="00478B"/>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348300B4-719D-1E4B-A1AE-C7ED6CF476EE}"/>
              </a:ext>
            </a:extLst>
          </p:cNvPr>
          <p:cNvSpPr>
            <a:spLocks noGrp="1" noChangeArrowheads="1"/>
          </p:cNvSpPr>
          <p:nvPr>
            <p:ph type="title"/>
          </p:nvPr>
        </p:nvSpPr>
        <p:spPr>
          <a:xfrm>
            <a:off x="152400" y="525463"/>
            <a:ext cx="8534400" cy="503237"/>
          </a:xfrm>
        </p:spPr>
        <p:txBody>
          <a:bodyPr/>
          <a:lstStyle/>
          <a:p>
            <a:pPr eaLnBrk="1" hangingPunct="1"/>
            <a:r>
              <a:rPr lang="en-US" altLang="en-US"/>
              <a:t>Metabolic Cooperation</a:t>
            </a:r>
            <a:endParaRPr lang="en-US" altLang="en-US">
              <a:solidFill>
                <a:schemeClr val="tx1"/>
              </a:solidFill>
            </a:endParaRPr>
          </a:p>
        </p:txBody>
      </p:sp>
      <p:sp>
        <p:nvSpPr>
          <p:cNvPr id="70659" name="Rectangle 3">
            <a:extLst>
              <a:ext uri="{FF2B5EF4-FFF2-40B4-BE49-F238E27FC236}">
                <a16:creationId xmlns:a16="http://schemas.microsoft.com/office/drawing/2014/main" id="{D53A401D-9C7F-A245-877E-428DCF76741B}"/>
              </a:ext>
            </a:extLst>
          </p:cNvPr>
          <p:cNvSpPr>
            <a:spLocks noGrp="1" noChangeArrowheads="1"/>
          </p:cNvSpPr>
          <p:nvPr>
            <p:ph type="body" idx="1"/>
          </p:nvPr>
        </p:nvSpPr>
        <p:spPr>
          <a:xfrm>
            <a:off x="533400" y="1371600"/>
            <a:ext cx="8153400" cy="3683000"/>
          </a:xfrm>
        </p:spPr>
        <p:txBody>
          <a:bodyPr/>
          <a:lstStyle/>
          <a:p>
            <a:pPr eaLnBrk="1" hangingPunct="1"/>
            <a:r>
              <a:rPr lang="en-US" altLang="en-US" sz="2800" dirty="0"/>
              <a:t>Cooperation between prokaryotes allows them to use environmental resources they could not use as individual cells</a:t>
            </a:r>
          </a:p>
          <a:p>
            <a:pPr eaLnBrk="1" hangingPunct="1"/>
            <a:r>
              <a:rPr lang="en-US" altLang="en-US" sz="2800" dirty="0"/>
              <a:t>In the cyanobacterium </a:t>
            </a:r>
            <a:r>
              <a:rPr lang="en-US" altLang="en-US" sz="2800" i="1" dirty="0"/>
              <a:t>Anabaena</a:t>
            </a:r>
            <a:r>
              <a:rPr lang="en-US" altLang="en-US" sz="2800" dirty="0"/>
              <a:t>, photosynthetic cells and nitrogen-fixing cells called </a:t>
            </a:r>
            <a:r>
              <a:rPr lang="en-US" altLang="en-US" sz="2800" b="1" dirty="0" err="1"/>
              <a:t>heterocysts</a:t>
            </a:r>
            <a:r>
              <a:rPr lang="en-US" altLang="en-US" sz="2800" b="1" dirty="0"/>
              <a:t> </a:t>
            </a:r>
            <a:r>
              <a:rPr lang="en-US" altLang="en-US" sz="2800" dirty="0"/>
              <a:t>(or </a:t>
            </a:r>
            <a:r>
              <a:rPr lang="en-US" altLang="en-US" sz="2800" dirty="0" err="1"/>
              <a:t>heterocytes</a:t>
            </a:r>
            <a:r>
              <a:rPr lang="en-US" altLang="en-US" sz="2800" dirty="0"/>
              <a:t>)</a:t>
            </a:r>
            <a:r>
              <a:rPr lang="en-US" altLang="en-US" sz="2800" b="1" dirty="0"/>
              <a:t> </a:t>
            </a:r>
            <a:r>
              <a:rPr lang="en-US" altLang="en-US" sz="2800" dirty="0"/>
              <a:t>exchange metabolic products</a:t>
            </a:r>
          </a:p>
        </p:txBody>
      </p:sp>
      <p:grpSp>
        <p:nvGrpSpPr>
          <p:cNvPr id="70660" name="Group 6">
            <a:extLst>
              <a:ext uri="{FF2B5EF4-FFF2-40B4-BE49-F238E27FC236}">
                <a16:creationId xmlns:a16="http://schemas.microsoft.com/office/drawing/2014/main" id="{775F52E6-4E38-7448-9D57-DC66286F49D2}"/>
              </a:ext>
            </a:extLst>
          </p:cNvPr>
          <p:cNvGrpSpPr>
            <a:grpSpLocks/>
          </p:cNvGrpSpPr>
          <p:nvPr/>
        </p:nvGrpSpPr>
        <p:grpSpPr bwMode="auto">
          <a:xfrm>
            <a:off x="0" y="6553200"/>
            <a:ext cx="9144000" cy="304800"/>
            <a:chOff x="0" y="4128"/>
            <a:chExt cx="5760" cy="192"/>
          </a:xfrm>
        </p:grpSpPr>
        <p:sp>
          <p:nvSpPr>
            <p:cNvPr id="70662" name="Rectangle 7">
              <a:extLst>
                <a:ext uri="{FF2B5EF4-FFF2-40B4-BE49-F238E27FC236}">
                  <a16:creationId xmlns:a16="http://schemas.microsoft.com/office/drawing/2014/main" id="{CA7B96AE-2B42-E444-A83D-2EC2662CDEE9}"/>
                </a:ext>
              </a:extLst>
            </p:cNvPr>
            <p:cNvSpPr>
              <a:spLocks noChangeArrowheads="1"/>
            </p:cNvSpPr>
            <p:nvPr/>
          </p:nvSpPr>
          <p:spPr bwMode="auto">
            <a:xfrm>
              <a:off x="0" y="4128"/>
              <a:ext cx="5760" cy="192"/>
            </a:xfrm>
            <a:prstGeom prst="rect">
              <a:avLst/>
            </a:prstGeom>
            <a:solidFill>
              <a:srgbClr val="FFBA26"/>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
          <p:nvSpPr>
            <p:cNvPr id="70663" name="Date Placeholder 3">
              <a:extLst>
                <a:ext uri="{FF2B5EF4-FFF2-40B4-BE49-F238E27FC236}">
                  <a16:creationId xmlns:a16="http://schemas.microsoft.com/office/drawing/2014/main" id="{B31C91DD-6644-F640-AC5D-05D66BCA7249}"/>
                </a:ext>
              </a:extLst>
            </p:cNvPr>
            <p:cNvSpPr>
              <a:spLocks/>
            </p:cNvSpPr>
            <p:nvPr/>
          </p:nvSpPr>
          <p:spPr bwMode="auto">
            <a:xfrm>
              <a:off x="96" y="4160"/>
              <a:ext cx="14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 2011 Pearson Education, Inc.</a:t>
              </a:r>
            </a:p>
          </p:txBody>
        </p:sp>
      </p:grpSp>
      <p:sp>
        <p:nvSpPr>
          <p:cNvPr id="70661" name="Rectangle 9">
            <a:extLst>
              <a:ext uri="{FF2B5EF4-FFF2-40B4-BE49-F238E27FC236}">
                <a16:creationId xmlns:a16="http://schemas.microsoft.com/office/drawing/2014/main" id="{E493A214-4618-4D44-9D5C-6470D0CC69B9}"/>
              </a:ext>
            </a:extLst>
          </p:cNvPr>
          <p:cNvSpPr>
            <a:spLocks noChangeArrowheads="1"/>
          </p:cNvSpPr>
          <p:nvPr/>
        </p:nvSpPr>
        <p:spPr bwMode="auto">
          <a:xfrm>
            <a:off x="0" y="0"/>
            <a:ext cx="9144000" cy="304800"/>
          </a:xfrm>
          <a:prstGeom prst="rect">
            <a:avLst/>
          </a:prstGeom>
          <a:solidFill>
            <a:srgbClr val="00478B"/>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
        <p:nvSpPr>
          <p:cNvPr id="8" name="Rectangle 2">
            <a:extLst>
              <a:ext uri="{FF2B5EF4-FFF2-40B4-BE49-F238E27FC236}">
                <a16:creationId xmlns:a16="http://schemas.microsoft.com/office/drawing/2014/main" id="{881A8DDB-9424-C045-828C-21333A1F97D0}"/>
              </a:ext>
            </a:extLst>
          </p:cNvPr>
          <p:cNvSpPr txBox="1">
            <a:spLocks noChangeArrowheads="1"/>
          </p:cNvSpPr>
          <p:nvPr/>
        </p:nvSpPr>
        <p:spPr bwMode="auto">
          <a:xfrm>
            <a:off x="533400" y="4619625"/>
            <a:ext cx="8077200" cy="155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D1300D"/>
              </a:buClr>
              <a:buFont typeface="Times" pitchFamily="2"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50838" indent="-350838" eaLnBrk="1" hangingPunct="1"/>
            <a:r>
              <a:rPr lang="en-US" altLang="en-US" sz="2800" kern="0"/>
              <a:t>In some prokaryotic species, metabolic cooperation occurs in surface-coating colonies called </a:t>
            </a:r>
            <a:r>
              <a:rPr lang="en-US" altLang="en-US" sz="2800" b="1" kern="0"/>
              <a:t>biofilms</a:t>
            </a:r>
            <a:endParaRPr lang="en-US" altLang="en-US" sz="2800" b="1" kern="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2BE328D8-21A7-3A4D-B531-F942C343CD55}"/>
              </a:ext>
            </a:extLst>
          </p:cNvPr>
          <p:cNvSpPr>
            <a:spLocks noGrp="1" noChangeArrowheads="1"/>
          </p:cNvSpPr>
          <p:nvPr>
            <p:ph type="title"/>
          </p:nvPr>
        </p:nvSpPr>
        <p:spPr>
          <a:xfrm>
            <a:off x="166688" y="538163"/>
            <a:ext cx="8534400" cy="503237"/>
          </a:xfrm>
        </p:spPr>
        <p:txBody>
          <a:bodyPr/>
          <a:lstStyle/>
          <a:p>
            <a:pPr eaLnBrk="1" hangingPunct="1"/>
            <a:r>
              <a:rPr lang="en-US" altLang="en-US"/>
              <a:t>Archaea</a:t>
            </a:r>
            <a:endParaRPr lang="en-US" altLang="en-US" i="1">
              <a:solidFill>
                <a:schemeClr val="tx1"/>
              </a:solidFill>
            </a:endParaRPr>
          </a:p>
        </p:txBody>
      </p:sp>
      <p:sp>
        <p:nvSpPr>
          <p:cNvPr id="77827" name="Rectangle 3">
            <a:extLst>
              <a:ext uri="{FF2B5EF4-FFF2-40B4-BE49-F238E27FC236}">
                <a16:creationId xmlns:a16="http://schemas.microsoft.com/office/drawing/2014/main" id="{5E460A6E-988A-D048-A1B5-430AC6521427}"/>
              </a:ext>
            </a:extLst>
          </p:cNvPr>
          <p:cNvSpPr>
            <a:spLocks noGrp="1" noChangeArrowheads="1"/>
          </p:cNvSpPr>
          <p:nvPr>
            <p:ph type="body" idx="1"/>
          </p:nvPr>
        </p:nvSpPr>
        <p:spPr>
          <a:xfrm>
            <a:off x="533400" y="1365250"/>
            <a:ext cx="8382000" cy="3563938"/>
          </a:xfrm>
        </p:spPr>
        <p:txBody>
          <a:bodyPr/>
          <a:lstStyle/>
          <a:p>
            <a:r>
              <a:rPr lang="en-US" dirty="0"/>
              <a:t>Almost since their origin 3.5 billion years ago, prokaryotes have evolved in two separate lineages, the bacteria and archaea. The first prokaryotes that were classified in the domain Archaea are known as extremophiles and live in extreme environments. </a:t>
            </a:r>
          </a:p>
        </p:txBody>
      </p:sp>
      <p:grpSp>
        <p:nvGrpSpPr>
          <p:cNvPr id="77828" name="Group 4">
            <a:extLst>
              <a:ext uri="{FF2B5EF4-FFF2-40B4-BE49-F238E27FC236}">
                <a16:creationId xmlns:a16="http://schemas.microsoft.com/office/drawing/2014/main" id="{CFD96BC9-1662-7F40-9EE3-A3F322EC0962}"/>
              </a:ext>
            </a:extLst>
          </p:cNvPr>
          <p:cNvGrpSpPr>
            <a:grpSpLocks/>
          </p:cNvGrpSpPr>
          <p:nvPr/>
        </p:nvGrpSpPr>
        <p:grpSpPr bwMode="auto">
          <a:xfrm>
            <a:off x="0" y="6553200"/>
            <a:ext cx="9144000" cy="304800"/>
            <a:chOff x="0" y="4128"/>
            <a:chExt cx="5760" cy="192"/>
          </a:xfrm>
        </p:grpSpPr>
        <p:sp>
          <p:nvSpPr>
            <p:cNvPr id="77830" name="Rectangle 5">
              <a:extLst>
                <a:ext uri="{FF2B5EF4-FFF2-40B4-BE49-F238E27FC236}">
                  <a16:creationId xmlns:a16="http://schemas.microsoft.com/office/drawing/2014/main" id="{CCB9FD35-EDD3-AC46-931B-1616A6168033}"/>
                </a:ext>
              </a:extLst>
            </p:cNvPr>
            <p:cNvSpPr>
              <a:spLocks noChangeArrowheads="1"/>
            </p:cNvSpPr>
            <p:nvPr/>
          </p:nvSpPr>
          <p:spPr bwMode="auto">
            <a:xfrm>
              <a:off x="0" y="4128"/>
              <a:ext cx="5760" cy="192"/>
            </a:xfrm>
            <a:prstGeom prst="rect">
              <a:avLst/>
            </a:prstGeom>
            <a:solidFill>
              <a:srgbClr val="FFBA26"/>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
          <p:nvSpPr>
            <p:cNvPr id="77831" name="Date Placeholder 3">
              <a:extLst>
                <a:ext uri="{FF2B5EF4-FFF2-40B4-BE49-F238E27FC236}">
                  <a16:creationId xmlns:a16="http://schemas.microsoft.com/office/drawing/2014/main" id="{AE7A3754-D39B-0447-A69F-E7192358355F}"/>
                </a:ext>
              </a:extLst>
            </p:cNvPr>
            <p:cNvSpPr>
              <a:spLocks/>
            </p:cNvSpPr>
            <p:nvPr/>
          </p:nvSpPr>
          <p:spPr bwMode="auto">
            <a:xfrm>
              <a:off x="96" y="4160"/>
              <a:ext cx="14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 2011 Pearson Education, Inc.</a:t>
              </a:r>
            </a:p>
          </p:txBody>
        </p:sp>
      </p:grpSp>
      <p:sp>
        <p:nvSpPr>
          <p:cNvPr id="77829" name="Rectangle 7">
            <a:extLst>
              <a:ext uri="{FF2B5EF4-FFF2-40B4-BE49-F238E27FC236}">
                <a16:creationId xmlns:a16="http://schemas.microsoft.com/office/drawing/2014/main" id="{808B5B17-DD70-8A44-BE31-F79810D3E8C0}"/>
              </a:ext>
            </a:extLst>
          </p:cNvPr>
          <p:cNvSpPr>
            <a:spLocks noChangeArrowheads="1"/>
          </p:cNvSpPr>
          <p:nvPr/>
        </p:nvSpPr>
        <p:spPr bwMode="auto">
          <a:xfrm>
            <a:off x="0" y="0"/>
            <a:ext cx="9144000" cy="304800"/>
          </a:xfrm>
          <a:prstGeom prst="rect">
            <a:avLst/>
          </a:prstGeom>
          <a:solidFill>
            <a:srgbClr val="00478B"/>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pic>
        <p:nvPicPr>
          <p:cNvPr id="8" name="Picture 23" descr="27_UN01ITreeArchaea-U">
            <a:extLst>
              <a:ext uri="{FF2B5EF4-FFF2-40B4-BE49-F238E27FC236}">
                <a16:creationId xmlns:a16="http://schemas.microsoft.com/office/drawing/2014/main" id="{26071C4A-C55F-F244-BDBC-39EED4133B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857750"/>
            <a:ext cx="3017837"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0">
            <a:extLst>
              <a:ext uri="{FF2B5EF4-FFF2-40B4-BE49-F238E27FC236}">
                <a16:creationId xmlns:a16="http://schemas.microsoft.com/office/drawing/2014/main" id="{48DFC689-ABE7-184A-889B-B542AF42E9C6}"/>
              </a:ext>
            </a:extLst>
          </p:cNvPr>
          <p:cNvSpPr txBox="1">
            <a:spLocks noChangeArrowheads="1"/>
          </p:cNvSpPr>
          <p:nvPr/>
        </p:nvSpPr>
        <p:spPr bwMode="auto">
          <a:xfrm>
            <a:off x="3490912" y="5029200"/>
            <a:ext cx="120808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b="1" dirty="0"/>
              <a:t>Eukarya</a:t>
            </a:r>
          </a:p>
        </p:txBody>
      </p:sp>
      <p:sp>
        <p:nvSpPr>
          <p:cNvPr id="10" name="Text Box 21">
            <a:extLst>
              <a:ext uri="{FF2B5EF4-FFF2-40B4-BE49-F238E27FC236}">
                <a16:creationId xmlns:a16="http://schemas.microsoft.com/office/drawing/2014/main" id="{B630C142-E4BD-9242-ACCD-26D513350AE8}"/>
              </a:ext>
            </a:extLst>
          </p:cNvPr>
          <p:cNvSpPr txBox="1">
            <a:spLocks noChangeArrowheads="1"/>
          </p:cNvSpPr>
          <p:nvPr/>
        </p:nvSpPr>
        <p:spPr bwMode="auto">
          <a:xfrm>
            <a:off x="3503612" y="5475287"/>
            <a:ext cx="120808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b="1"/>
              <a:t>Archaea</a:t>
            </a:r>
          </a:p>
        </p:txBody>
      </p:sp>
      <p:sp>
        <p:nvSpPr>
          <p:cNvPr id="11" name="Text Box 22">
            <a:extLst>
              <a:ext uri="{FF2B5EF4-FFF2-40B4-BE49-F238E27FC236}">
                <a16:creationId xmlns:a16="http://schemas.microsoft.com/office/drawing/2014/main" id="{E6C75105-8F65-A444-B75C-88748359E1CC}"/>
              </a:ext>
            </a:extLst>
          </p:cNvPr>
          <p:cNvSpPr txBox="1">
            <a:spLocks noChangeArrowheads="1"/>
          </p:cNvSpPr>
          <p:nvPr/>
        </p:nvSpPr>
        <p:spPr bwMode="auto">
          <a:xfrm>
            <a:off x="3503612" y="5907087"/>
            <a:ext cx="120808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b="1"/>
              <a:t>Bacteria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A127C8A6-BD0A-C947-B4CE-665D8F4F6655}"/>
              </a:ext>
            </a:extLst>
          </p:cNvPr>
          <p:cNvSpPr>
            <a:spLocks noGrp="1" noChangeArrowheads="1"/>
          </p:cNvSpPr>
          <p:nvPr>
            <p:ph type="title"/>
          </p:nvPr>
        </p:nvSpPr>
        <p:spPr>
          <a:xfrm>
            <a:off x="152400" y="25400"/>
            <a:ext cx="2590800" cy="304800"/>
          </a:xfrm>
        </p:spPr>
        <p:txBody>
          <a:bodyPr/>
          <a:lstStyle/>
          <a:p>
            <a:pPr eaLnBrk="1" hangingPunct="1"/>
            <a:r>
              <a:rPr lang="en-US" altLang="en-US" sz="1200" b="0">
                <a:latin typeface="Arial" panose="020B0604020202020204" pitchFamily="34" charset="0"/>
              </a:rPr>
              <a:t>Figure 27.2</a:t>
            </a:r>
          </a:p>
        </p:txBody>
      </p:sp>
      <p:pic>
        <p:nvPicPr>
          <p:cNvPr id="11267" name="Picture 27" descr="27_02_ProkaryoteShapes-U">
            <a:extLst>
              <a:ext uri="{FF2B5EF4-FFF2-40B4-BE49-F238E27FC236}">
                <a16:creationId xmlns:a16="http://schemas.microsoft.com/office/drawing/2014/main" id="{E909AE3B-F456-5D45-8E43-E853FA2E51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6513" y="657225"/>
            <a:ext cx="6529387" cy="554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5">
            <a:extLst>
              <a:ext uri="{FF2B5EF4-FFF2-40B4-BE49-F238E27FC236}">
                <a16:creationId xmlns:a16="http://schemas.microsoft.com/office/drawing/2014/main" id="{84D55EAF-D7BF-EC44-81DC-52B16F39DA2A}"/>
              </a:ext>
            </a:extLst>
          </p:cNvPr>
          <p:cNvSpPr txBox="1">
            <a:spLocks noChangeArrowheads="1"/>
          </p:cNvSpPr>
          <p:nvPr/>
        </p:nvSpPr>
        <p:spPr bwMode="auto">
          <a:xfrm>
            <a:off x="1350963" y="5713413"/>
            <a:ext cx="15938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2000" b="1"/>
              <a:t>(a) Spherical</a:t>
            </a:r>
          </a:p>
        </p:txBody>
      </p:sp>
      <p:sp>
        <p:nvSpPr>
          <p:cNvPr id="11269" name="Text Box 8">
            <a:extLst>
              <a:ext uri="{FF2B5EF4-FFF2-40B4-BE49-F238E27FC236}">
                <a16:creationId xmlns:a16="http://schemas.microsoft.com/office/drawing/2014/main" id="{7CF75C37-337D-884F-B60B-C087702F0ED0}"/>
              </a:ext>
            </a:extLst>
          </p:cNvPr>
          <p:cNvSpPr txBox="1">
            <a:spLocks noChangeArrowheads="1"/>
          </p:cNvSpPr>
          <p:nvPr/>
        </p:nvSpPr>
        <p:spPr bwMode="auto">
          <a:xfrm>
            <a:off x="3590925" y="5713413"/>
            <a:ext cx="20002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2000" b="1"/>
              <a:t>(b) Rod-shaped</a:t>
            </a:r>
          </a:p>
        </p:txBody>
      </p:sp>
      <p:sp>
        <p:nvSpPr>
          <p:cNvPr id="11270" name="Text Box 9">
            <a:extLst>
              <a:ext uri="{FF2B5EF4-FFF2-40B4-BE49-F238E27FC236}">
                <a16:creationId xmlns:a16="http://schemas.microsoft.com/office/drawing/2014/main" id="{EB2A0713-2B46-2240-990D-03F608DCAE53}"/>
              </a:ext>
            </a:extLst>
          </p:cNvPr>
          <p:cNvSpPr txBox="1">
            <a:spLocks noChangeArrowheads="1"/>
          </p:cNvSpPr>
          <p:nvPr/>
        </p:nvSpPr>
        <p:spPr bwMode="auto">
          <a:xfrm>
            <a:off x="5815013" y="5713413"/>
            <a:ext cx="12636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2000" b="1"/>
              <a:t>(c) Spiral</a:t>
            </a:r>
          </a:p>
        </p:txBody>
      </p:sp>
      <p:grpSp>
        <p:nvGrpSpPr>
          <p:cNvPr id="11271" name="Group 12">
            <a:extLst>
              <a:ext uri="{FF2B5EF4-FFF2-40B4-BE49-F238E27FC236}">
                <a16:creationId xmlns:a16="http://schemas.microsoft.com/office/drawing/2014/main" id="{A4A03919-3FA6-9C43-8FD3-92D2E49AAB13}"/>
              </a:ext>
            </a:extLst>
          </p:cNvPr>
          <p:cNvGrpSpPr>
            <a:grpSpLocks/>
          </p:cNvGrpSpPr>
          <p:nvPr/>
        </p:nvGrpSpPr>
        <p:grpSpPr bwMode="auto">
          <a:xfrm>
            <a:off x="1673225" y="4524375"/>
            <a:ext cx="131763" cy="909638"/>
            <a:chOff x="1054" y="2850"/>
            <a:chExt cx="83" cy="573"/>
          </a:xfrm>
        </p:grpSpPr>
        <p:sp>
          <p:nvSpPr>
            <p:cNvPr id="11283" name="Line 6">
              <a:extLst>
                <a:ext uri="{FF2B5EF4-FFF2-40B4-BE49-F238E27FC236}">
                  <a16:creationId xmlns:a16="http://schemas.microsoft.com/office/drawing/2014/main" id="{D8EF27FF-9146-A24A-B8F3-1EED04AF110F}"/>
                </a:ext>
              </a:extLst>
            </p:cNvPr>
            <p:cNvSpPr>
              <a:spLocks noChangeShapeType="1"/>
            </p:cNvSpPr>
            <p:nvPr/>
          </p:nvSpPr>
          <p:spPr bwMode="auto">
            <a:xfrm rot="-5400000">
              <a:off x="812" y="3138"/>
              <a:ext cx="57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84" name="Line 7">
              <a:extLst>
                <a:ext uri="{FF2B5EF4-FFF2-40B4-BE49-F238E27FC236}">
                  <a16:creationId xmlns:a16="http://schemas.microsoft.com/office/drawing/2014/main" id="{09407533-73F1-2140-9846-D5330A0175F1}"/>
                </a:ext>
              </a:extLst>
            </p:cNvPr>
            <p:cNvSpPr>
              <a:spLocks noChangeShapeType="1"/>
            </p:cNvSpPr>
            <p:nvPr/>
          </p:nvSpPr>
          <p:spPr bwMode="auto">
            <a:xfrm>
              <a:off x="1054" y="2850"/>
              <a:ext cx="83"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85" name="Line 10">
              <a:extLst>
                <a:ext uri="{FF2B5EF4-FFF2-40B4-BE49-F238E27FC236}">
                  <a16:creationId xmlns:a16="http://schemas.microsoft.com/office/drawing/2014/main" id="{87D335C8-71FE-9344-9CF5-D35D8B2E2053}"/>
                </a:ext>
              </a:extLst>
            </p:cNvPr>
            <p:cNvSpPr>
              <a:spLocks noChangeShapeType="1"/>
            </p:cNvSpPr>
            <p:nvPr/>
          </p:nvSpPr>
          <p:spPr bwMode="auto">
            <a:xfrm>
              <a:off x="1054" y="3423"/>
              <a:ext cx="83"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1272" name="Text Box 11">
            <a:extLst>
              <a:ext uri="{FF2B5EF4-FFF2-40B4-BE49-F238E27FC236}">
                <a16:creationId xmlns:a16="http://schemas.microsoft.com/office/drawing/2014/main" id="{DD14122B-7C19-5B43-9B76-E1C4C380992F}"/>
              </a:ext>
            </a:extLst>
          </p:cNvPr>
          <p:cNvSpPr txBox="1">
            <a:spLocks noChangeArrowheads="1"/>
          </p:cNvSpPr>
          <p:nvPr/>
        </p:nvSpPr>
        <p:spPr bwMode="auto">
          <a:xfrm rot="-5400000">
            <a:off x="1263650" y="4818063"/>
            <a:ext cx="6159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2000" b="1">
                <a:solidFill>
                  <a:schemeClr val="bg1"/>
                </a:solidFill>
              </a:rPr>
              <a:t>1 </a:t>
            </a:r>
            <a:r>
              <a:rPr lang="en-US" altLang="en-US" sz="2000" b="1">
                <a:solidFill>
                  <a:schemeClr val="bg1"/>
                </a:solidFill>
                <a:sym typeface="Symbol" pitchFamily="2" charset="2"/>
              </a:rPr>
              <a:t></a:t>
            </a:r>
            <a:r>
              <a:rPr lang="en-US" altLang="en-US" sz="2000" b="1">
                <a:solidFill>
                  <a:schemeClr val="bg1"/>
                </a:solidFill>
              </a:rPr>
              <a:t>m</a:t>
            </a:r>
          </a:p>
        </p:txBody>
      </p:sp>
      <p:sp>
        <p:nvSpPr>
          <p:cNvPr id="11273" name="Text Box 17">
            <a:extLst>
              <a:ext uri="{FF2B5EF4-FFF2-40B4-BE49-F238E27FC236}">
                <a16:creationId xmlns:a16="http://schemas.microsoft.com/office/drawing/2014/main" id="{B9E46C8A-3A34-424B-A075-4BDCC186EC5A}"/>
              </a:ext>
            </a:extLst>
          </p:cNvPr>
          <p:cNvSpPr txBox="1">
            <a:spLocks noChangeArrowheads="1"/>
          </p:cNvSpPr>
          <p:nvPr/>
        </p:nvSpPr>
        <p:spPr bwMode="auto">
          <a:xfrm rot="-5400000">
            <a:off x="3505200" y="4808538"/>
            <a:ext cx="6159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2000" b="1">
                <a:solidFill>
                  <a:schemeClr val="bg1"/>
                </a:solidFill>
              </a:rPr>
              <a:t>1 </a:t>
            </a:r>
            <a:r>
              <a:rPr lang="en-US" altLang="en-US" sz="2000" b="1">
                <a:solidFill>
                  <a:schemeClr val="bg1"/>
                </a:solidFill>
                <a:sym typeface="Symbol" pitchFamily="2" charset="2"/>
              </a:rPr>
              <a:t></a:t>
            </a:r>
            <a:r>
              <a:rPr lang="en-US" altLang="en-US" sz="2000" b="1">
                <a:solidFill>
                  <a:schemeClr val="bg1"/>
                </a:solidFill>
              </a:rPr>
              <a:t>m</a:t>
            </a:r>
          </a:p>
        </p:txBody>
      </p:sp>
      <p:grpSp>
        <p:nvGrpSpPr>
          <p:cNvPr id="11274" name="Group 18">
            <a:extLst>
              <a:ext uri="{FF2B5EF4-FFF2-40B4-BE49-F238E27FC236}">
                <a16:creationId xmlns:a16="http://schemas.microsoft.com/office/drawing/2014/main" id="{71B5BF44-A4DB-9D42-826A-5FA9E4FCA03F}"/>
              </a:ext>
            </a:extLst>
          </p:cNvPr>
          <p:cNvGrpSpPr>
            <a:grpSpLocks/>
          </p:cNvGrpSpPr>
          <p:nvPr/>
        </p:nvGrpSpPr>
        <p:grpSpPr bwMode="auto">
          <a:xfrm>
            <a:off x="3914775" y="4514850"/>
            <a:ext cx="131763" cy="909638"/>
            <a:chOff x="1054" y="2850"/>
            <a:chExt cx="83" cy="573"/>
          </a:xfrm>
        </p:grpSpPr>
        <p:sp>
          <p:nvSpPr>
            <p:cNvPr id="11280" name="Line 19">
              <a:extLst>
                <a:ext uri="{FF2B5EF4-FFF2-40B4-BE49-F238E27FC236}">
                  <a16:creationId xmlns:a16="http://schemas.microsoft.com/office/drawing/2014/main" id="{659C440E-B747-A445-AD3F-77252C341EFB}"/>
                </a:ext>
              </a:extLst>
            </p:cNvPr>
            <p:cNvSpPr>
              <a:spLocks noChangeShapeType="1"/>
            </p:cNvSpPr>
            <p:nvPr/>
          </p:nvSpPr>
          <p:spPr bwMode="auto">
            <a:xfrm rot="-5400000">
              <a:off x="812" y="3138"/>
              <a:ext cx="57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81" name="Line 20">
              <a:extLst>
                <a:ext uri="{FF2B5EF4-FFF2-40B4-BE49-F238E27FC236}">
                  <a16:creationId xmlns:a16="http://schemas.microsoft.com/office/drawing/2014/main" id="{2AA87C1E-F5A1-5543-93F7-CA3ADDA46671}"/>
                </a:ext>
              </a:extLst>
            </p:cNvPr>
            <p:cNvSpPr>
              <a:spLocks noChangeShapeType="1"/>
            </p:cNvSpPr>
            <p:nvPr/>
          </p:nvSpPr>
          <p:spPr bwMode="auto">
            <a:xfrm>
              <a:off x="1054" y="2850"/>
              <a:ext cx="83"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82" name="Line 21">
              <a:extLst>
                <a:ext uri="{FF2B5EF4-FFF2-40B4-BE49-F238E27FC236}">
                  <a16:creationId xmlns:a16="http://schemas.microsoft.com/office/drawing/2014/main" id="{EF6AA941-5784-DE4F-B7FD-5C454EE8FAAF}"/>
                </a:ext>
              </a:extLst>
            </p:cNvPr>
            <p:cNvSpPr>
              <a:spLocks noChangeShapeType="1"/>
            </p:cNvSpPr>
            <p:nvPr/>
          </p:nvSpPr>
          <p:spPr bwMode="auto">
            <a:xfrm>
              <a:off x="1054" y="3423"/>
              <a:ext cx="83"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1275" name="Text Box 22">
            <a:extLst>
              <a:ext uri="{FF2B5EF4-FFF2-40B4-BE49-F238E27FC236}">
                <a16:creationId xmlns:a16="http://schemas.microsoft.com/office/drawing/2014/main" id="{F3775566-0095-C24F-B027-F0FD981E21C5}"/>
              </a:ext>
            </a:extLst>
          </p:cNvPr>
          <p:cNvSpPr txBox="1">
            <a:spLocks noChangeArrowheads="1"/>
          </p:cNvSpPr>
          <p:nvPr/>
        </p:nvSpPr>
        <p:spPr bwMode="auto">
          <a:xfrm rot="-5400000">
            <a:off x="5738813" y="4856163"/>
            <a:ext cx="6159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2000" b="1">
                <a:solidFill>
                  <a:schemeClr val="bg1"/>
                </a:solidFill>
              </a:rPr>
              <a:t>3 </a:t>
            </a:r>
            <a:r>
              <a:rPr lang="en-US" altLang="en-US" sz="2000" b="1">
                <a:solidFill>
                  <a:schemeClr val="bg1"/>
                </a:solidFill>
                <a:sym typeface="Symbol" pitchFamily="2" charset="2"/>
              </a:rPr>
              <a:t></a:t>
            </a:r>
            <a:r>
              <a:rPr lang="en-US" altLang="en-US" sz="2000" b="1">
                <a:solidFill>
                  <a:schemeClr val="bg1"/>
                </a:solidFill>
              </a:rPr>
              <a:t>m</a:t>
            </a:r>
          </a:p>
        </p:txBody>
      </p:sp>
      <p:grpSp>
        <p:nvGrpSpPr>
          <p:cNvPr id="11276" name="Group 28">
            <a:extLst>
              <a:ext uri="{FF2B5EF4-FFF2-40B4-BE49-F238E27FC236}">
                <a16:creationId xmlns:a16="http://schemas.microsoft.com/office/drawing/2014/main" id="{AFE2C79E-85F8-5445-8FCC-1CFA0AAFE97D}"/>
              </a:ext>
            </a:extLst>
          </p:cNvPr>
          <p:cNvGrpSpPr>
            <a:grpSpLocks/>
          </p:cNvGrpSpPr>
          <p:nvPr/>
        </p:nvGrpSpPr>
        <p:grpSpPr bwMode="auto">
          <a:xfrm>
            <a:off x="6157913" y="4606925"/>
            <a:ext cx="131762" cy="833438"/>
            <a:chOff x="3879" y="2902"/>
            <a:chExt cx="83" cy="525"/>
          </a:xfrm>
        </p:grpSpPr>
        <p:sp>
          <p:nvSpPr>
            <p:cNvPr id="11277" name="Line 24">
              <a:extLst>
                <a:ext uri="{FF2B5EF4-FFF2-40B4-BE49-F238E27FC236}">
                  <a16:creationId xmlns:a16="http://schemas.microsoft.com/office/drawing/2014/main" id="{F09A55B3-D5BF-9E4E-95C1-A479FDEB3253}"/>
                </a:ext>
              </a:extLst>
            </p:cNvPr>
            <p:cNvSpPr>
              <a:spLocks noChangeShapeType="1"/>
            </p:cNvSpPr>
            <p:nvPr/>
          </p:nvSpPr>
          <p:spPr bwMode="auto">
            <a:xfrm rot="-5400000">
              <a:off x="3661" y="3166"/>
              <a:ext cx="522"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8" name="Line 25">
              <a:extLst>
                <a:ext uri="{FF2B5EF4-FFF2-40B4-BE49-F238E27FC236}">
                  <a16:creationId xmlns:a16="http://schemas.microsoft.com/office/drawing/2014/main" id="{FC1540BF-E7C1-4147-990C-26272E896F2B}"/>
                </a:ext>
              </a:extLst>
            </p:cNvPr>
            <p:cNvSpPr>
              <a:spLocks noChangeShapeType="1"/>
            </p:cNvSpPr>
            <p:nvPr/>
          </p:nvSpPr>
          <p:spPr bwMode="auto">
            <a:xfrm>
              <a:off x="3879" y="2902"/>
              <a:ext cx="83"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9" name="Line 26">
              <a:extLst>
                <a:ext uri="{FF2B5EF4-FFF2-40B4-BE49-F238E27FC236}">
                  <a16:creationId xmlns:a16="http://schemas.microsoft.com/office/drawing/2014/main" id="{204B5BCE-3CC9-1349-A49D-8C10A28FCD75}"/>
                </a:ext>
              </a:extLst>
            </p:cNvPr>
            <p:cNvSpPr>
              <a:spLocks noChangeShapeType="1"/>
            </p:cNvSpPr>
            <p:nvPr/>
          </p:nvSpPr>
          <p:spPr bwMode="auto">
            <a:xfrm>
              <a:off x="3879" y="3427"/>
              <a:ext cx="83"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800AA07E-422B-4C4A-BCF2-E207EFFAFF31}"/>
              </a:ext>
            </a:extLst>
          </p:cNvPr>
          <p:cNvSpPr>
            <a:spLocks noGrp="1" noChangeArrowheads="1"/>
          </p:cNvSpPr>
          <p:nvPr>
            <p:ph type="title"/>
          </p:nvPr>
        </p:nvSpPr>
        <p:spPr>
          <a:xfrm>
            <a:off x="152400" y="25400"/>
            <a:ext cx="2590800" cy="304800"/>
          </a:xfrm>
        </p:spPr>
        <p:txBody>
          <a:bodyPr/>
          <a:lstStyle/>
          <a:p>
            <a:pPr eaLnBrk="1" hangingPunct="1"/>
            <a:r>
              <a:rPr lang="en-US" altLang="en-US" sz="1200" b="0">
                <a:latin typeface="Arial" panose="020B0604020202020204" pitchFamily="34" charset="0"/>
              </a:rPr>
              <a:t>Table 27.2</a:t>
            </a:r>
          </a:p>
        </p:txBody>
      </p:sp>
      <p:pic>
        <p:nvPicPr>
          <p:cNvPr id="79875" name="Picture 4" descr="27_T02DomainComparison-L">
            <a:extLst>
              <a:ext uri="{FF2B5EF4-FFF2-40B4-BE49-F238E27FC236}">
                <a16:creationId xmlns:a16="http://schemas.microsoft.com/office/drawing/2014/main" id="{C23A360E-B8E2-F74D-98ED-963AF9EC7C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7888" y="234950"/>
            <a:ext cx="4846637"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7911BBC3-4F47-9141-A89B-FB8B48E252A9}"/>
              </a:ext>
            </a:extLst>
          </p:cNvPr>
          <p:cNvSpPr>
            <a:spLocks noGrp="1" noChangeArrowheads="1"/>
          </p:cNvSpPr>
          <p:nvPr>
            <p:ph type="body" idx="1"/>
          </p:nvPr>
        </p:nvSpPr>
        <p:spPr>
          <a:xfrm>
            <a:off x="533400" y="1365250"/>
            <a:ext cx="8229600" cy="3524250"/>
          </a:xfrm>
        </p:spPr>
        <p:txBody>
          <a:bodyPr/>
          <a:lstStyle/>
          <a:p>
            <a:pPr marL="350838" indent="-350838" eaLnBrk="1" hangingPunct="1"/>
            <a:r>
              <a:rPr lang="en-US" altLang="en-US" sz="2800" dirty="0"/>
              <a:t>Some archaea live in extreme environments and are called </a:t>
            </a:r>
            <a:r>
              <a:rPr lang="en-US" altLang="en-US" sz="2800" b="1" dirty="0"/>
              <a:t>extremophiles</a:t>
            </a:r>
          </a:p>
          <a:p>
            <a:pPr marL="350838" indent="-350838" eaLnBrk="1" hangingPunct="1"/>
            <a:r>
              <a:rPr lang="en-US" altLang="en-US" sz="2800" b="1" dirty="0"/>
              <a:t>Extreme halophiles </a:t>
            </a:r>
            <a:r>
              <a:rPr lang="en-US" altLang="en-US" sz="2800" dirty="0"/>
              <a:t>live in highly saline environments</a:t>
            </a:r>
          </a:p>
          <a:p>
            <a:pPr marL="350838" indent="-350838" eaLnBrk="1" hangingPunct="1"/>
            <a:r>
              <a:rPr lang="en-US" altLang="en-US" sz="2800" b="1" dirty="0"/>
              <a:t>Extreme thermophiles </a:t>
            </a:r>
            <a:r>
              <a:rPr lang="en-US" altLang="en-US" sz="2800" dirty="0"/>
              <a:t>thrive in very hot environments</a:t>
            </a:r>
            <a:endParaRPr lang="en-US" altLang="en-US" dirty="0"/>
          </a:p>
        </p:txBody>
      </p:sp>
      <p:grpSp>
        <p:nvGrpSpPr>
          <p:cNvPr id="80899" name="Group 3">
            <a:extLst>
              <a:ext uri="{FF2B5EF4-FFF2-40B4-BE49-F238E27FC236}">
                <a16:creationId xmlns:a16="http://schemas.microsoft.com/office/drawing/2014/main" id="{F0F7C980-3F85-4044-818E-040183D73AF6}"/>
              </a:ext>
            </a:extLst>
          </p:cNvPr>
          <p:cNvGrpSpPr>
            <a:grpSpLocks/>
          </p:cNvGrpSpPr>
          <p:nvPr/>
        </p:nvGrpSpPr>
        <p:grpSpPr bwMode="auto">
          <a:xfrm>
            <a:off x="0" y="6553200"/>
            <a:ext cx="9144000" cy="304800"/>
            <a:chOff x="0" y="4128"/>
            <a:chExt cx="5760" cy="192"/>
          </a:xfrm>
        </p:grpSpPr>
        <p:sp>
          <p:nvSpPr>
            <p:cNvPr id="80901" name="Rectangle 4">
              <a:extLst>
                <a:ext uri="{FF2B5EF4-FFF2-40B4-BE49-F238E27FC236}">
                  <a16:creationId xmlns:a16="http://schemas.microsoft.com/office/drawing/2014/main" id="{826F0BCC-2368-8E49-B6BF-7C69A026DC30}"/>
                </a:ext>
              </a:extLst>
            </p:cNvPr>
            <p:cNvSpPr>
              <a:spLocks noChangeArrowheads="1"/>
            </p:cNvSpPr>
            <p:nvPr/>
          </p:nvSpPr>
          <p:spPr bwMode="auto">
            <a:xfrm>
              <a:off x="0" y="4128"/>
              <a:ext cx="5760" cy="192"/>
            </a:xfrm>
            <a:prstGeom prst="rect">
              <a:avLst/>
            </a:prstGeom>
            <a:solidFill>
              <a:srgbClr val="FFBA26"/>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
          <p:nvSpPr>
            <p:cNvPr id="80902" name="Date Placeholder 3">
              <a:extLst>
                <a:ext uri="{FF2B5EF4-FFF2-40B4-BE49-F238E27FC236}">
                  <a16:creationId xmlns:a16="http://schemas.microsoft.com/office/drawing/2014/main" id="{06811519-FA12-524F-9FA1-F367FCCBF1A0}"/>
                </a:ext>
              </a:extLst>
            </p:cNvPr>
            <p:cNvSpPr>
              <a:spLocks/>
            </p:cNvSpPr>
            <p:nvPr/>
          </p:nvSpPr>
          <p:spPr bwMode="auto">
            <a:xfrm>
              <a:off x="96" y="4160"/>
              <a:ext cx="14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 2011 Pearson Education, Inc.</a:t>
              </a:r>
            </a:p>
          </p:txBody>
        </p:sp>
      </p:grpSp>
      <p:sp>
        <p:nvSpPr>
          <p:cNvPr id="80900" name="Rectangle 6">
            <a:extLst>
              <a:ext uri="{FF2B5EF4-FFF2-40B4-BE49-F238E27FC236}">
                <a16:creationId xmlns:a16="http://schemas.microsoft.com/office/drawing/2014/main" id="{659F0371-2DFA-2B4E-B62A-F26E54EB9655}"/>
              </a:ext>
            </a:extLst>
          </p:cNvPr>
          <p:cNvSpPr>
            <a:spLocks noChangeArrowheads="1"/>
          </p:cNvSpPr>
          <p:nvPr/>
        </p:nvSpPr>
        <p:spPr bwMode="auto">
          <a:xfrm>
            <a:off x="0" y="0"/>
            <a:ext cx="9144000" cy="304800"/>
          </a:xfrm>
          <a:prstGeom prst="rect">
            <a:avLst/>
          </a:prstGeom>
          <a:solidFill>
            <a:srgbClr val="00478B"/>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BB68CAC5-067F-BC4C-9325-BF7F129A5DB7}"/>
              </a:ext>
            </a:extLst>
          </p:cNvPr>
          <p:cNvSpPr>
            <a:spLocks noGrp="1" noChangeArrowheads="1"/>
          </p:cNvSpPr>
          <p:nvPr>
            <p:ph type="body" idx="1"/>
          </p:nvPr>
        </p:nvSpPr>
        <p:spPr>
          <a:xfrm>
            <a:off x="533400" y="1371600"/>
            <a:ext cx="8305800" cy="3962400"/>
          </a:xfrm>
        </p:spPr>
        <p:txBody>
          <a:bodyPr/>
          <a:lstStyle/>
          <a:p>
            <a:pPr marL="350838" indent="-350838" eaLnBrk="1" hangingPunct="1"/>
            <a:r>
              <a:rPr lang="en-US" altLang="en-US" sz="2800" b="1" dirty="0"/>
              <a:t>Methanogens </a:t>
            </a:r>
            <a:r>
              <a:rPr lang="en-US" altLang="en-US" sz="2800" dirty="0"/>
              <a:t>live in swamps and marshes and produce methane as a waste product</a:t>
            </a:r>
          </a:p>
          <a:p>
            <a:pPr marL="350838" indent="-350838" eaLnBrk="1" hangingPunct="1"/>
            <a:r>
              <a:rPr lang="en-US" altLang="en-US" sz="2800" dirty="0"/>
              <a:t>Methanogens are strict anaerobes and are poisoned by O</a:t>
            </a:r>
            <a:r>
              <a:rPr lang="en-US" altLang="en-US" sz="2800" baseline="-25000" dirty="0"/>
              <a:t>2</a:t>
            </a:r>
          </a:p>
          <a:p>
            <a:pPr marL="350838" indent="-350838" eaLnBrk="1" hangingPunct="1"/>
            <a:r>
              <a:rPr lang="en-US" altLang="en-US" sz="2800" dirty="0"/>
              <a:t>In recent years, genetic prospecting has revealed many new groups of archaea</a:t>
            </a:r>
          </a:p>
          <a:p>
            <a:pPr marL="350838" indent="-350838" eaLnBrk="1" hangingPunct="1"/>
            <a:r>
              <a:rPr lang="en-US" altLang="en-US" sz="2800" dirty="0"/>
              <a:t>Some of these may offer clues to the early evolution of life on Earth</a:t>
            </a:r>
          </a:p>
        </p:txBody>
      </p:sp>
      <p:grpSp>
        <p:nvGrpSpPr>
          <p:cNvPr id="82947" name="Group 3">
            <a:extLst>
              <a:ext uri="{FF2B5EF4-FFF2-40B4-BE49-F238E27FC236}">
                <a16:creationId xmlns:a16="http://schemas.microsoft.com/office/drawing/2014/main" id="{C031C2C9-CE82-1743-BD45-60A768F502CC}"/>
              </a:ext>
            </a:extLst>
          </p:cNvPr>
          <p:cNvGrpSpPr>
            <a:grpSpLocks/>
          </p:cNvGrpSpPr>
          <p:nvPr/>
        </p:nvGrpSpPr>
        <p:grpSpPr bwMode="auto">
          <a:xfrm>
            <a:off x="0" y="6553200"/>
            <a:ext cx="9144000" cy="304800"/>
            <a:chOff x="0" y="4128"/>
            <a:chExt cx="5760" cy="192"/>
          </a:xfrm>
        </p:grpSpPr>
        <p:sp>
          <p:nvSpPr>
            <p:cNvPr id="82949" name="Rectangle 4">
              <a:extLst>
                <a:ext uri="{FF2B5EF4-FFF2-40B4-BE49-F238E27FC236}">
                  <a16:creationId xmlns:a16="http://schemas.microsoft.com/office/drawing/2014/main" id="{578D49C9-1228-E849-9A53-93D60D5A5986}"/>
                </a:ext>
              </a:extLst>
            </p:cNvPr>
            <p:cNvSpPr>
              <a:spLocks noChangeArrowheads="1"/>
            </p:cNvSpPr>
            <p:nvPr/>
          </p:nvSpPr>
          <p:spPr bwMode="auto">
            <a:xfrm>
              <a:off x="0" y="4128"/>
              <a:ext cx="5760" cy="192"/>
            </a:xfrm>
            <a:prstGeom prst="rect">
              <a:avLst/>
            </a:prstGeom>
            <a:solidFill>
              <a:srgbClr val="FFBA26"/>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
          <p:nvSpPr>
            <p:cNvPr id="82950" name="Date Placeholder 3">
              <a:extLst>
                <a:ext uri="{FF2B5EF4-FFF2-40B4-BE49-F238E27FC236}">
                  <a16:creationId xmlns:a16="http://schemas.microsoft.com/office/drawing/2014/main" id="{1438679B-F961-4E4E-B0D5-3117DA8B612B}"/>
                </a:ext>
              </a:extLst>
            </p:cNvPr>
            <p:cNvSpPr>
              <a:spLocks/>
            </p:cNvSpPr>
            <p:nvPr/>
          </p:nvSpPr>
          <p:spPr bwMode="auto">
            <a:xfrm>
              <a:off x="96" y="4160"/>
              <a:ext cx="14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 2011 Pearson Education, Inc.</a:t>
              </a:r>
            </a:p>
          </p:txBody>
        </p:sp>
      </p:grpSp>
      <p:sp>
        <p:nvSpPr>
          <p:cNvPr id="82948" name="Rectangle 6">
            <a:extLst>
              <a:ext uri="{FF2B5EF4-FFF2-40B4-BE49-F238E27FC236}">
                <a16:creationId xmlns:a16="http://schemas.microsoft.com/office/drawing/2014/main" id="{C6F2D52B-0BB5-2245-B299-04B5906EF2C5}"/>
              </a:ext>
            </a:extLst>
          </p:cNvPr>
          <p:cNvSpPr>
            <a:spLocks noChangeArrowheads="1"/>
          </p:cNvSpPr>
          <p:nvPr/>
        </p:nvSpPr>
        <p:spPr bwMode="auto">
          <a:xfrm>
            <a:off x="0" y="0"/>
            <a:ext cx="9144000" cy="304800"/>
          </a:xfrm>
          <a:prstGeom prst="rect">
            <a:avLst/>
          </a:prstGeom>
          <a:solidFill>
            <a:srgbClr val="00478B"/>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E2D260A6-2A41-F148-A072-58D1731FC30C}"/>
              </a:ext>
            </a:extLst>
          </p:cNvPr>
          <p:cNvSpPr>
            <a:spLocks noGrp="1" noChangeArrowheads="1"/>
          </p:cNvSpPr>
          <p:nvPr>
            <p:ph type="title"/>
          </p:nvPr>
        </p:nvSpPr>
        <p:spPr>
          <a:xfrm>
            <a:off x="76200" y="609600"/>
            <a:ext cx="8534400" cy="914400"/>
          </a:xfrm>
        </p:spPr>
        <p:txBody>
          <a:bodyPr/>
          <a:lstStyle/>
          <a:p>
            <a:pPr marL="57150" eaLnBrk="1" hangingPunct="1"/>
            <a:r>
              <a:rPr lang="en-US" altLang="en-US" dirty="0"/>
              <a:t>Prokaryotes play crucial roles in the biosphere</a:t>
            </a:r>
          </a:p>
        </p:txBody>
      </p:sp>
      <p:sp>
        <p:nvSpPr>
          <p:cNvPr id="110595" name="Rectangle 3">
            <a:extLst>
              <a:ext uri="{FF2B5EF4-FFF2-40B4-BE49-F238E27FC236}">
                <a16:creationId xmlns:a16="http://schemas.microsoft.com/office/drawing/2014/main" id="{850B5AF2-B081-C14B-A636-9B5676EBC35F}"/>
              </a:ext>
            </a:extLst>
          </p:cNvPr>
          <p:cNvSpPr>
            <a:spLocks noGrp="1" noChangeArrowheads="1"/>
          </p:cNvSpPr>
          <p:nvPr>
            <p:ph type="body" idx="1"/>
          </p:nvPr>
        </p:nvSpPr>
        <p:spPr>
          <a:xfrm>
            <a:off x="533400" y="1898650"/>
            <a:ext cx="8153400" cy="1377950"/>
          </a:xfrm>
        </p:spPr>
        <p:txBody>
          <a:bodyPr/>
          <a:lstStyle/>
          <a:p>
            <a:pPr eaLnBrk="1" hangingPunct="1"/>
            <a:r>
              <a:rPr lang="en-US" altLang="en-US" sz="2800" dirty="0"/>
              <a:t>Prokaryotes are so important that if they were to disappear the prospects for any other life surviving would be dim</a:t>
            </a:r>
          </a:p>
        </p:txBody>
      </p:sp>
      <p:grpSp>
        <p:nvGrpSpPr>
          <p:cNvPr id="110596" name="Group 4">
            <a:extLst>
              <a:ext uri="{FF2B5EF4-FFF2-40B4-BE49-F238E27FC236}">
                <a16:creationId xmlns:a16="http://schemas.microsoft.com/office/drawing/2014/main" id="{03208CF9-2DBE-3645-A1C7-D6664B8184C4}"/>
              </a:ext>
            </a:extLst>
          </p:cNvPr>
          <p:cNvGrpSpPr>
            <a:grpSpLocks/>
          </p:cNvGrpSpPr>
          <p:nvPr/>
        </p:nvGrpSpPr>
        <p:grpSpPr bwMode="auto">
          <a:xfrm>
            <a:off x="0" y="6553200"/>
            <a:ext cx="9144000" cy="304800"/>
            <a:chOff x="0" y="4128"/>
            <a:chExt cx="5760" cy="192"/>
          </a:xfrm>
        </p:grpSpPr>
        <p:sp>
          <p:nvSpPr>
            <p:cNvPr id="110598" name="Rectangle 5">
              <a:extLst>
                <a:ext uri="{FF2B5EF4-FFF2-40B4-BE49-F238E27FC236}">
                  <a16:creationId xmlns:a16="http://schemas.microsoft.com/office/drawing/2014/main" id="{824B0320-4136-AB4A-AAF3-B598239F76D6}"/>
                </a:ext>
              </a:extLst>
            </p:cNvPr>
            <p:cNvSpPr>
              <a:spLocks noChangeArrowheads="1"/>
            </p:cNvSpPr>
            <p:nvPr/>
          </p:nvSpPr>
          <p:spPr bwMode="auto">
            <a:xfrm>
              <a:off x="0" y="4128"/>
              <a:ext cx="5760" cy="192"/>
            </a:xfrm>
            <a:prstGeom prst="rect">
              <a:avLst/>
            </a:prstGeom>
            <a:solidFill>
              <a:srgbClr val="FFBA26"/>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
          <p:nvSpPr>
            <p:cNvPr id="110599" name="Date Placeholder 3">
              <a:extLst>
                <a:ext uri="{FF2B5EF4-FFF2-40B4-BE49-F238E27FC236}">
                  <a16:creationId xmlns:a16="http://schemas.microsoft.com/office/drawing/2014/main" id="{5E0DD890-4C7C-2B40-9236-1120FBF4AE73}"/>
                </a:ext>
              </a:extLst>
            </p:cNvPr>
            <p:cNvSpPr>
              <a:spLocks/>
            </p:cNvSpPr>
            <p:nvPr/>
          </p:nvSpPr>
          <p:spPr bwMode="auto">
            <a:xfrm>
              <a:off x="96" y="4160"/>
              <a:ext cx="14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 2011 Pearson Education, Inc.</a:t>
              </a:r>
            </a:p>
          </p:txBody>
        </p:sp>
      </p:grpSp>
      <p:sp>
        <p:nvSpPr>
          <p:cNvPr id="110597" name="Rectangle 7">
            <a:extLst>
              <a:ext uri="{FF2B5EF4-FFF2-40B4-BE49-F238E27FC236}">
                <a16:creationId xmlns:a16="http://schemas.microsoft.com/office/drawing/2014/main" id="{0141E39C-97D5-E64C-BC89-4E8146802C6F}"/>
              </a:ext>
            </a:extLst>
          </p:cNvPr>
          <p:cNvSpPr>
            <a:spLocks noChangeArrowheads="1"/>
          </p:cNvSpPr>
          <p:nvPr/>
        </p:nvSpPr>
        <p:spPr bwMode="auto">
          <a:xfrm>
            <a:off x="0" y="0"/>
            <a:ext cx="9144000" cy="304800"/>
          </a:xfrm>
          <a:prstGeom prst="rect">
            <a:avLst/>
          </a:prstGeom>
          <a:solidFill>
            <a:srgbClr val="00478B"/>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C65B01FA-2DAA-B647-9D32-4709AEE68E93}"/>
              </a:ext>
            </a:extLst>
          </p:cNvPr>
          <p:cNvSpPr>
            <a:spLocks noGrp="1" noChangeArrowheads="1"/>
          </p:cNvSpPr>
          <p:nvPr>
            <p:ph type="title"/>
          </p:nvPr>
        </p:nvSpPr>
        <p:spPr>
          <a:xfrm>
            <a:off x="141288" y="538163"/>
            <a:ext cx="8534400" cy="503237"/>
          </a:xfrm>
        </p:spPr>
        <p:txBody>
          <a:bodyPr/>
          <a:lstStyle/>
          <a:p>
            <a:pPr eaLnBrk="1" hangingPunct="1"/>
            <a:r>
              <a:rPr lang="en-US" altLang="en-US"/>
              <a:t>Chemical Recycling</a:t>
            </a:r>
            <a:endParaRPr lang="en-US" altLang="en-US">
              <a:solidFill>
                <a:schemeClr val="tx1"/>
              </a:solidFill>
            </a:endParaRPr>
          </a:p>
        </p:txBody>
      </p:sp>
      <p:sp>
        <p:nvSpPr>
          <p:cNvPr id="111619" name="Rectangle 3">
            <a:extLst>
              <a:ext uri="{FF2B5EF4-FFF2-40B4-BE49-F238E27FC236}">
                <a16:creationId xmlns:a16="http://schemas.microsoft.com/office/drawing/2014/main" id="{57930C5D-CD37-814E-A619-C58A90F3DF30}"/>
              </a:ext>
            </a:extLst>
          </p:cNvPr>
          <p:cNvSpPr>
            <a:spLocks noGrp="1" noChangeArrowheads="1"/>
          </p:cNvSpPr>
          <p:nvPr>
            <p:ph type="body" idx="1"/>
          </p:nvPr>
        </p:nvSpPr>
        <p:spPr>
          <a:xfrm>
            <a:off x="609600" y="1116012"/>
            <a:ext cx="8229600" cy="4156075"/>
          </a:xfrm>
        </p:spPr>
        <p:txBody>
          <a:bodyPr/>
          <a:lstStyle/>
          <a:p>
            <a:pPr eaLnBrk="1" hangingPunct="1"/>
            <a:r>
              <a:rPr lang="en-US" altLang="en-US" sz="2800" dirty="0"/>
              <a:t>Prokaryotes play a major role in the recycling of chemical elements between the living and nonliving components of ecosystems</a:t>
            </a:r>
          </a:p>
          <a:p>
            <a:pPr eaLnBrk="1" hangingPunct="1"/>
            <a:r>
              <a:rPr lang="en-US" altLang="en-US" sz="2800" dirty="0"/>
              <a:t>Chemoheterotrophic prokaryotes function as </a:t>
            </a:r>
            <a:r>
              <a:rPr lang="en-US" altLang="en-US" sz="2800" b="1" dirty="0"/>
              <a:t>decomposers</a:t>
            </a:r>
            <a:r>
              <a:rPr lang="en-US" altLang="en-US" sz="2800" dirty="0"/>
              <a:t>, breaking down dead organisms and waste products</a:t>
            </a:r>
          </a:p>
          <a:p>
            <a:pPr eaLnBrk="1" hangingPunct="1"/>
            <a:r>
              <a:rPr lang="en-US" altLang="en-US" sz="2800" dirty="0"/>
              <a:t>Prokaryotes can sometimes increase the availability of nitrogen, phosphorus, and potassium for plant growth</a:t>
            </a:r>
          </a:p>
        </p:txBody>
      </p:sp>
      <p:grpSp>
        <p:nvGrpSpPr>
          <p:cNvPr id="111620" name="Group 4">
            <a:extLst>
              <a:ext uri="{FF2B5EF4-FFF2-40B4-BE49-F238E27FC236}">
                <a16:creationId xmlns:a16="http://schemas.microsoft.com/office/drawing/2014/main" id="{8DBA9A07-244C-7E4A-B0F0-F389B4158422}"/>
              </a:ext>
            </a:extLst>
          </p:cNvPr>
          <p:cNvGrpSpPr>
            <a:grpSpLocks/>
          </p:cNvGrpSpPr>
          <p:nvPr/>
        </p:nvGrpSpPr>
        <p:grpSpPr bwMode="auto">
          <a:xfrm>
            <a:off x="0" y="6553200"/>
            <a:ext cx="9144000" cy="304800"/>
            <a:chOff x="0" y="4128"/>
            <a:chExt cx="5760" cy="192"/>
          </a:xfrm>
        </p:grpSpPr>
        <p:sp>
          <p:nvSpPr>
            <p:cNvPr id="111622" name="Rectangle 5">
              <a:extLst>
                <a:ext uri="{FF2B5EF4-FFF2-40B4-BE49-F238E27FC236}">
                  <a16:creationId xmlns:a16="http://schemas.microsoft.com/office/drawing/2014/main" id="{C29E20B0-965A-E347-AB06-AC4450A79F64}"/>
                </a:ext>
              </a:extLst>
            </p:cNvPr>
            <p:cNvSpPr>
              <a:spLocks noChangeArrowheads="1"/>
            </p:cNvSpPr>
            <p:nvPr/>
          </p:nvSpPr>
          <p:spPr bwMode="auto">
            <a:xfrm>
              <a:off x="0" y="4128"/>
              <a:ext cx="5760" cy="192"/>
            </a:xfrm>
            <a:prstGeom prst="rect">
              <a:avLst/>
            </a:prstGeom>
            <a:solidFill>
              <a:srgbClr val="FFBA26"/>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
          <p:nvSpPr>
            <p:cNvPr id="111623" name="Date Placeholder 3">
              <a:extLst>
                <a:ext uri="{FF2B5EF4-FFF2-40B4-BE49-F238E27FC236}">
                  <a16:creationId xmlns:a16="http://schemas.microsoft.com/office/drawing/2014/main" id="{BF05DBB8-93DE-014E-8B55-3D8D52476107}"/>
                </a:ext>
              </a:extLst>
            </p:cNvPr>
            <p:cNvSpPr>
              <a:spLocks/>
            </p:cNvSpPr>
            <p:nvPr/>
          </p:nvSpPr>
          <p:spPr bwMode="auto">
            <a:xfrm>
              <a:off x="96" y="4160"/>
              <a:ext cx="14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 2011 Pearson Education, Inc.</a:t>
              </a:r>
            </a:p>
          </p:txBody>
        </p:sp>
      </p:grpSp>
      <p:sp>
        <p:nvSpPr>
          <p:cNvPr id="111621" name="Rectangle 7">
            <a:extLst>
              <a:ext uri="{FF2B5EF4-FFF2-40B4-BE49-F238E27FC236}">
                <a16:creationId xmlns:a16="http://schemas.microsoft.com/office/drawing/2014/main" id="{0A81A4AB-D3A2-FA44-8684-2E1109DF3156}"/>
              </a:ext>
            </a:extLst>
          </p:cNvPr>
          <p:cNvSpPr>
            <a:spLocks noChangeArrowheads="1"/>
          </p:cNvSpPr>
          <p:nvPr/>
        </p:nvSpPr>
        <p:spPr bwMode="auto">
          <a:xfrm>
            <a:off x="0" y="0"/>
            <a:ext cx="9144000" cy="304800"/>
          </a:xfrm>
          <a:prstGeom prst="rect">
            <a:avLst/>
          </a:prstGeom>
          <a:solidFill>
            <a:srgbClr val="00478B"/>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
        <p:nvSpPr>
          <p:cNvPr id="8" name="Rectangle 2">
            <a:extLst>
              <a:ext uri="{FF2B5EF4-FFF2-40B4-BE49-F238E27FC236}">
                <a16:creationId xmlns:a16="http://schemas.microsoft.com/office/drawing/2014/main" id="{0488E373-EBB3-5B49-87E5-05AF333B3988}"/>
              </a:ext>
            </a:extLst>
          </p:cNvPr>
          <p:cNvSpPr txBox="1">
            <a:spLocks noChangeArrowheads="1"/>
          </p:cNvSpPr>
          <p:nvPr/>
        </p:nvSpPr>
        <p:spPr bwMode="auto">
          <a:xfrm>
            <a:off x="571500" y="5342731"/>
            <a:ext cx="8001000" cy="113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D1300D"/>
              </a:buClr>
              <a:buFont typeface="Times" pitchFamily="2"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r>
              <a:rPr lang="en-US" altLang="en-US" sz="2800" kern="0" dirty="0"/>
              <a:t>Prokaryotes can also “immobilize” or decrease the availability of nutrients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7084AD9D-A0B2-6948-A477-E9DD6795716B}"/>
              </a:ext>
            </a:extLst>
          </p:cNvPr>
          <p:cNvSpPr>
            <a:spLocks noGrp="1" noChangeArrowheads="1"/>
          </p:cNvSpPr>
          <p:nvPr>
            <p:ph type="title"/>
          </p:nvPr>
        </p:nvSpPr>
        <p:spPr>
          <a:xfrm>
            <a:off x="152400" y="538163"/>
            <a:ext cx="8534400" cy="503237"/>
          </a:xfrm>
        </p:spPr>
        <p:txBody>
          <a:bodyPr/>
          <a:lstStyle/>
          <a:p>
            <a:pPr eaLnBrk="1" hangingPunct="1"/>
            <a:r>
              <a:rPr lang="en-US" altLang="en-US"/>
              <a:t>Ecological Interactions</a:t>
            </a:r>
            <a:endParaRPr lang="en-US" altLang="en-US">
              <a:solidFill>
                <a:schemeClr val="tx1"/>
              </a:solidFill>
            </a:endParaRPr>
          </a:p>
        </p:txBody>
      </p:sp>
      <p:sp>
        <p:nvSpPr>
          <p:cNvPr id="115715" name="Rectangle 3">
            <a:extLst>
              <a:ext uri="{FF2B5EF4-FFF2-40B4-BE49-F238E27FC236}">
                <a16:creationId xmlns:a16="http://schemas.microsoft.com/office/drawing/2014/main" id="{263F116E-584B-2B45-814F-58FC16D2A7F7}"/>
              </a:ext>
            </a:extLst>
          </p:cNvPr>
          <p:cNvSpPr>
            <a:spLocks noGrp="1" noChangeArrowheads="1"/>
          </p:cNvSpPr>
          <p:nvPr>
            <p:ph type="body" idx="1"/>
          </p:nvPr>
        </p:nvSpPr>
        <p:spPr>
          <a:xfrm>
            <a:off x="533400" y="1371600"/>
            <a:ext cx="8153400" cy="5029200"/>
          </a:xfrm>
        </p:spPr>
        <p:txBody>
          <a:bodyPr/>
          <a:lstStyle/>
          <a:p>
            <a:pPr eaLnBrk="1" hangingPunct="1"/>
            <a:r>
              <a:rPr lang="en-US" altLang="en-US" sz="2400" b="1" dirty="0"/>
              <a:t>Symbiosis </a:t>
            </a:r>
            <a:r>
              <a:rPr lang="en-US" altLang="en-US" sz="2400" dirty="0"/>
              <a:t>is an ecological relationship in which two species live in close contact: a larger </a:t>
            </a:r>
            <a:r>
              <a:rPr lang="en-US" altLang="en-US" sz="2400" b="1" dirty="0">
                <a:solidFill>
                  <a:srgbClr val="FF0000"/>
                </a:solidFill>
              </a:rPr>
              <a:t>host</a:t>
            </a:r>
            <a:r>
              <a:rPr lang="en-US" altLang="en-US" sz="2400" b="1" dirty="0"/>
              <a:t> </a:t>
            </a:r>
            <a:r>
              <a:rPr lang="en-US" altLang="en-US" sz="2400" dirty="0"/>
              <a:t>and smaller </a:t>
            </a:r>
            <a:r>
              <a:rPr lang="en-US" altLang="en-US" sz="2400" b="1" dirty="0"/>
              <a:t>symbiont</a:t>
            </a:r>
          </a:p>
          <a:p>
            <a:pPr eaLnBrk="1" hangingPunct="1"/>
            <a:r>
              <a:rPr lang="en-US" altLang="en-US" sz="2400" dirty="0"/>
              <a:t>Prokaryotes often form symbiotic relationships with larger organisms</a:t>
            </a:r>
          </a:p>
          <a:p>
            <a:pPr eaLnBrk="1" hangingPunct="1"/>
            <a:r>
              <a:rPr lang="en-US" altLang="en-US" sz="2400" dirty="0"/>
              <a:t>In </a:t>
            </a:r>
            <a:r>
              <a:rPr lang="en-US" altLang="en-US" sz="2400" b="1" dirty="0"/>
              <a:t>mutualism</a:t>
            </a:r>
            <a:r>
              <a:rPr lang="en-US" altLang="en-US" sz="2400" dirty="0"/>
              <a:t>, both symbiotic organisms benefit</a:t>
            </a:r>
          </a:p>
          <a:p>
            <a:pPr eaLnBrk="1" hangingPunct="1"/>
            <a:r>
              <a:rPr lang="en-US" altLang="en-US" sz="2400" dirty="0"/>
              <a:t>In </a:t>
            </a:r>
            <a:r>
              <a:rPr lang="en-US" altLang="en-US" sz="2400" b="1" dirty="0"/>
              <a:t>commensalism</a:t>
            </a:r>
            <a:r>
              <a:rPr lang="en-US" altLang="en-US" sz="2400" dirty="0"/>
              <a:t>, one organism benefits while neither harming nor helping the other in any significant way</a:t>
            </a:r>
          </a:p>
          <a:p>
            <a:pPr eaLnBrk="1" hangingPunct="1"/>
            <a:r>
              <a:rPr lang="en-US" altLang="en-US" sz="2400" dirty="0"/>
              <a:t>In </a:t>
            </a:r>
            <a:r>
              <a:rPr lang="en-US" altLang="en-US" sz="2400" b="1" dirty="0"/>
              <a:t>parasitism</a:t>
            </a:r>
            <a:r>
              <a:rPr lang="en-US" altLang="en-US" sz="2400" dirty="0"/>
              <a:t>, an organism called a </a:t>
            </a:r>
            <a:r>
              <a:rPr lang="en-US" altLang="en-US" sz="2400" b="1" dirty="0"/>
              <a:t>parasite</a:t>
            </a:r>
            <a:r>
              <a:rPr lang="en-US" altLang="en-US" sz="2400" dirty="0"/>
              <a:t> harms but does not kill its host</a:t>
            </a:r>
          </a:p>
          <a:p>
            <a:pPr eaLnBrk="1" hangingPunct="1"/>
            <a:r>
              <a:rPr lang="en-US" altLang="en-US" sz="2400" dirty="0"/>
              <a:t>Parasites that cause disease are called </a:t>
            </a:r>
            <a:r>
              <a:rPr lang="en-US" altLang="en-US" sz="2400" b="1" dirty="0"/>
              <a:t>pathogens</a:t>
            </a:r>
            <a:endParaRPr lang="en-US" altLang="en-US" sz="2400" dirty="0"/>
          </a:p>
          <a:p>
            <a:pPr eaLnBrk="1" hangingPunct="1"/>
            <a:endParaRPr lang="en-US" altLang="en-US" sz="2000" dirty="0"/>
          </a:p>
        </p:txBody>
      </p:sp>
      <p:grpSp>
        <p:nvGrpSpPr>
          <p:cNvPr id="115716" name="Group 4">
            <a:extLst>
              <a:ext uri="{FF2B5EF4-FFF2-40B4-BE49-F238E27FC236}">
                <a16:creationId xmlns:a16="http://schemas.microsoft.com/office/drawing/2014/main" id="{54F2C34E-B0DA-7148-A6CC-CD6DE1CCAC40}"/>
              </a:ext>
            </a:extLst>
          </p:cNvPr>
          <p:cNvGrpSpPr>
            <a:grpSpLocks/>
          </p:cNvGrpSpPr>
          <p:nvPr/>
        </p:nvGrpSpPr>
        <p:grpSpPr bwMode="auto">
          <a:xfrm>
            <a:off x="0" y="6553200"/>
            <a:ext cx="9144000" cy="304800"/>
            <a:chOff x="0" y="4128"/>
            <a:chExt cx="5760" cy="192"/>
          </a:xfrm>
        </p:grpSpPr>
        <p:sp>
          <p:nvSpPr>
            <p:cNvPr id="115718" name="Rectangle 5">
              <a:extLst>
                <a:ext uri="{FF2B5EF4-FFF2-40B4-BE49-F238E27FC236}">
                  <a16:creationId xmlns:a16="http://schemas.microsoft.com/office/drawing/2014/main" id="{9BB2CFA7-77EB-3B4F-A2F5-93EF2609BF3A}"/>
                </a:ext>
              </a:extLst>
            </p:cNvPr>
            <p:cNvSpPr>
              <a:spLocks noChangeArrowheads="1"/>
            </p:cNvSpPr>
            <p:nvPr/>
          </p:nvSpPr>
          <p:spPr bwMode="auto">
            <a:xfrm>
              <a:off x="0" y="4128"/>
              <a:ext cx="5760" cy="192"/>
            </a:xfrm>
            <a:prstGeom prst="rect">
              <a:avLst/>
            </a:prstGeom>
            <a:solidFill>
              <a:srgbClr val="FFBA26"/>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
          <p:nvSpPr>
            <p:cNvPr id="115719" name="Date Placeholder 3">
              <a:extLst>
                <a:ext uri="{FF2B5EF4-FFF2-40B4-BE49-F238E27FC236}">
                  <a16:creationId xmlns:a16="http://schemas.microsoft.com/office/drawing/2014/main" id="{9471C234-409F-4D4D-9E44-DC20E6CF9CF6}"/>
                </a:ext>
              </a:extLst>
            </p:cNvPr>
            <p:cNvSpPr>
              <a:spLocks/>
            </p:cNvSpPr>
            <p:nvPr/>
          </p:nvSpPr>
          <p:spPr bwMode="auto">
            <a:xfrm>
              <a:off x="96" y="4160"/>
              <a:ext cx="14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 2011 Pearson Education, Inc.</a:t>
              </a:r>
            </a:p>
          </p:txBody>
        </p:sp>
      </p:grpSp>
      <p:sp>
        <p:nvSpPr>
          <p:cNvPr id="115717" name="Rectangle 7">
            <a:extLst>
              <a:ext uri="{FF2B5EF4-FFF2-40B4-BE49-F238E27FC236}">
                <a16:creationId xmlns:a16="http://schemas.microsoft.com/office/drawing/2014/main" id="{F766C64C-8F7C-954A-9227-93748D40BBAA}"/>
              </a:ext>
            </a:extLst>
          </p:cNvPr>
          <p:cNvSpPr>
            <a:spLocks noChangeArrowheads="1"/>
          </p:cNvSpPr>
          <p:nvPr/>
        </p:nvSpPr>
        <p:spPr bwMode="auto">
          <a:xfrm>
            <a:off x="0" y="0"/>
            <a:ext cx="9144000" cy="304800"/>
          </a:xfrm>
          <a:prstGeom prst="rect">
            <a:avLst/>
          </a:prstGeom>
          <a:solidFill>
            <a:srgbClr val="00478B"/>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4E99F5B7-B6B5-FD41-BBE9-5D0022E69EC0}"/>
              </a:ext>
            </a:extLst>
          </p:cNvPr>
          <p:cNvSpPr>
            <a:spLocks noGrp="1" noChangeArrowheads="1"/>
          </p:cNvSpPr>
          <p:nvPr>
            <p:ph type="title"/>
          </p:nvPr>
        </p:nvSpPr>
        <p:spPr>
          <a:xfrm>
            <a:off x="76200" y="609600"/>
            <a:ext cx="8839200" cy="914400"/>
          </a:xfrm>
        </p:spPr>
        <p:txBody>
          <a:bodyPr/>
          <a:lstStyle/>
          <a:p>
            <a:pPr marL="57150" eaLnBrk="1" hangingPunct="1"/>
            <a:r>
              <a:rPr lang="en-US" altLang="en-US" dirty="0"/>
              <a:t>Prokaryotes have both beneficial and harmful impacts on humans</a:t>
            </a:r>
          </a:p>
        </p:txBody>
      </p:sp>
      <p:sp>
        <p:nvSpPr>
          <p:cNvPr id="119811" name="Rectangle 3">
            <a:extLst>
              <a:ext uri="{FF2B5EF4-FFF2-40B4-BE49-F238E27FC236}">
                <a16:creationId xmlns:a16="http://schemas.microsoft.com/office/drawing/2014/main" id="{3D317677-D91F-0148-AFF8-7913786082B0}"/>
              </a:ext>
            </a:extLst>
          </p:cNvPr>
          <p:cNvSpPr>
            <a:spLocks noGrp="1" noChangeArrowheads="1"/>
          </p:cNvSpPr>
          <p:nvPr>
            <p:ph type="body" idx="1"/>
          </p:nvPr>
        </p:nvSpPr>
        <p:spPr>
          <a:xfrm>
            <a:off x="533400" y="1905000"/>
            <a:ext cx="8229600" cy="4495800"/>
          </a:xfrm>
        </p:spPr>
        <p:txBody>
          <a:bodyPr/>
          <a:lstStyle/>
          <a:p>
            <a:pPr eaLnBrk="1" hangingPunct="1"/>
            <a:r>
              <a:rPr lang="en-US" altLang="en-US" sz="2800" dirty="0"/>
              <a:t>Some prokaryotes are human pathogens, but others have positive interactions with humans</a:t>
            </a:r>
          </a:p>
          <a:p>
            <a:pPr eaLnBrk="1" hangingPunct="1"/>
            <a:r>
              <a:rPr lang="en-US" altLang="en-US" sz="2800" dirty="0"/>
              <a:t>Mutualistic Bacteria</a:t>
            </a:r>
          </a:p>
          <a:p>
            <a:pPr lvl="1" eaLnBrk="1" hangingPunct="1"/>
            <a:r>
              <a:rPr lang="en-US" altLang="en-US" sz="2400" dirty="0"/>
              <a:t>Human intestines are home to about 500–1,000 species of bacteria</a:t>
            </a:r>
          </a:p>
          <a:p>
            <a:pPr lvl="1" eaLnBrk="1" hangingPunct="1"/>
            <a:r>
              <a:rPr lang="en-US" altLang="en-US" sz="2400" dirty="0"/>
              <a:t>Many of these are mutualists and break down food that is undigested by our intestines</a:t>
            </a:r>
          </a:p>
          <a:p>
            <a:pPr eaLnBrk="1" hangingPunct="1"/>
            <a:endParaRPr lang="en-US" altLang="en-US" sz="2800" dirty="0"/>
          </a:p>
        </p:txBody>
      </p:sp>
      <p:grpSp>
        <p:nvGrpSpPr>
          <p:cNvPr id="119812" name="Group 12">
            <a:extLst>
              <a:ext uri="{FF2B5EF4-FFF2-40B4-BE49-F238E27FC236}">
                <a16:creationId xmlns:a16="http://schemas.microsoft.com/office/drawing/2014/main" id="{AF3CE44D-0AA0-F24A-8DA6-21D6A1496AEF}"/>
              </a:ext>
            </a:extLst>
          </p:cNvPr>
          <p:cNvGrpSpPr>
            <a:grpSpLocks/>
          </p:cNvGrpSpPr>
          <p:nvPr/>
        </p:nvGrpSpPr>
        <p:grpSpPr bwMode="auto">
          <a:xfrm>
            <a:off x="0" y="6553200"/>
            <a:ext cx="9144000" cy="304800"/>
            <a:chOff x="0" y="4128"/>
            <a:chExt cx="5760" cy="192"/>
          </a:xfrm>
        </p:grpSpPr>
        <p:sp>
          <p:nvSpPr>
            <p:cNvPr id="119814" name="Rectangle 13">
              <a:extLst>
                <a:ext uri="{FF2B5EF4-FFF2-40B4-BE49-F238E27FC236}">
                  <a16:creationId xmlns:a16="http://schemas.microsoft.com/office/drawing/2014/main" id="{B85FBBBD-4E3A-2F45-8243-9AA6129D0B69}"/>
                </a:ext>
              </a:extLst>
            </p:cNvPr>
            <p:cNvSpPr>
              <a:spLocks noChangeArrowheads="1"/>
            </p:cNvSpPr>
            <p:nvPr/>
          </p:nvSpPr>
          <p:spPr bwMode="auto">
            <a:xfrm>
              <a:off x="0" y="4128"/>
              <a:ext cx="5760" cy="192"/>
            </a:xfrm>
            <a:prstGeom prst="rect">
              <a:avLst/>
            </a:prstGeom>
            <a:solidFill>
              <a:srgbClr val="FFBA26"/>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
          <p:nvSpPr>
            <p:cNvPr id="119815" name="Date Placeholder 3">
              <a:extLst>
                <a:ext uri="{FF2B5EF4-FFF2-40B4-BE49-F238E27FC236}">
                  <a16:creationId xmlns:a16="http://schemas.microsoft.com/office/drawing/2014/main" id="{71EB8494-1C26-0B42-8672-F6AD68840393}"/>
                </a:ext>
              </a:extLst>
            </p:cNvPr>
            <p:cNvSpPr>
              <a:spLocks/>
            </p:cNvSpPr>
            <p:nvPr/>
          </p:nvSpPr>
          <p:spPr bwMode="auto">
            <a:xfrm>
              <a:off x="96" y="4160"/>
              <a:ext cx="14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 2011 Pearson Education, Inc.</a:t>
              </a:r>
            </a:p>
          </p:txBody>
        </p:sp>
      </p:grpSp>
      <p:sp>
        <p:nvSpPr>
          <p:cNvPr id="119813" name="Rectangle 15">
            <a:extLst>
              <a:ext uri="{FF2B5EF4-FFF2-40B4-BE49-F238E27FC236}">
                <a16:creationId xmlns:a16="http://schemas.microsoft.com/office/drawing/2014/main" id="{849AA79F-59D8-974B-8931-07DA5441102E}"/>
              </a:ext>
            </a:extLst>
          </p:cNvPr>
          <p:cNvSpPr>
            <a:spLocks noChangeArrowheads="1"/>
          </p:cNvSpPr>
          <p:nvPr/>
        </p:nvSpPr>
        <p:spPr bwMode="auto">
          <a:xfrm>
            <a:off x="0" y="0"/>
            <a:ext cx="9144000" cy="304800"/>
          </a:xfrm>
          <a:prstGeom prst="rect">
            <a:avLst/>
          </a:prstGeom>
          <a:solidFill>
            <a:srgbClr val="00478B"/>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EAD8DB85-2563-EC4A-9E73-3A062B533505}"/>
              </a:ext>
            </a:extLst>
          </p:cNvPr>
          <p:cNvSpPr>
            <a:spLocks noGrp="1" noChangeArrowheads="1"/>
          </p:cNvSpPr>
          <p:nvPr>
            <p:ph type="title"/>
          </p:nvPr>
        </p:nvSpPr>
        <p:spPr>
          <a:xfrm>
            <a:off x="152400" y="525463"/>
            <a:ext cx="8534400" cy="503237"/>
          </a:xfrm>
        </p:spPr>
        <p:txBody>
          <a:bodyPr/>
          <a:lstStyle/>
          <a:p>
            <a:pPr eaLnBrk="1" hangingPunct="1"/>
            <a:r>
              <a:rPr lang="en-US" altLang="en-US" dirty="0"/>
              <a:t>Pathogenic Bacteria</a:t>
            </a:r>
            <a:endParaRPr lang="en-US" altLang="en-US" dirty="0">
              <a:solidFill>
                <a:schemeClr val="tx1"/>
              </a:solidFill>
            </a:endParaRPr>
          </a:p>
        </p:txBody>
      </p:sp>
      <p:sp>
        <p:nvSpPr>
          <p:cNvPr id="121859" name="Rectangle 3">
            <a:extLst>
              <a:ext uri="{FF2B5EF4-FFF2-40B4-BE49-F238E27FC236}">
                <a16:creationId xmlns:a16="http://schemas.microsoft.com/office/drawing/2014/main" id="{090B9FC8-AB22-564B-AC8C-22BE516F19A1}"/>
              </a:ext>
            </a:extLst>
          </p:cNvPr>
          <p:cNvSpPr>
            <a:spLocks noGrp="1" noChangeArrowheads="1"/>
          </p:cNvSpPr>
          <p:nvPr>
            <p:ph type="body" idx="1"/>
          </p:nvPr>
        </p:nvSpPr>
        <p:spPr>
          <a:xfrm>
            <a:off x="533400" y="1371600"/>
            <a:ext cx="8382000" cy="5029200"/>
          </a:xfrm>
        </p:spPr>
        <p:txBody>
          <a:bodyPr/>
          <a:lstStyle/>
          <a:p>
            <a:pPr eaLnBrk="1" hangingPunct="1"/>
            <a:r>
              <a:rPr lang="en-US" altLang="en-US" sz="2800" dirty="0"/>
              <a:t>Prokaryotes cause about half of all human diseases</a:t>
            </a:r>
          </a:p>
          <a:p>
            <a:pPr marL="973138" lvl="1" eaLnBrk="1" hangingPunct="1"/>
            <a:r>
              <a:rPr lang="en-US" altLang="en-US" sz="2600" dirty="0"/>
              <a:t>For example, Lyme disease is caused by a bacterium and carried by ticks </a:t>
            </a:r>
          </a:p>
          <a:p>
            <a:pPr eaLnBrk="1" hangingPunct="1"/>
            <a:r>
              <a:rPr lang="en-US" altLang="en-US" sz="2800" dirty="0"/>
              <a:t>Prokaryotes are the principal agents in </a:t>
            </a:r>
            <a:r>
              <a:rPr lang="en-US" altLang="en-US" sz="2800" b="1" dirty="0">
                <a:solidFill>
                  <a:srgbClr val="FF0000"/>
                </a:solidFill>
              </a:rPr>
              <a:t>bioremediation</a:t>
            </a:r>
            <a:r>
              <a:rPr lang="en-US" altLang="en-US" sz="2800" dirty="0"/>
              <a:t>, the use of organisms to remove pollutants from the environment </a:t>
            </a:r>
          </a:p>
          <a:p>
            <a:pPr eaLnBrk="1" hangingPunct="1"/>
            <a:r>
              <a:rPr lang="en-US" altLang="en-US" sz="2800" dirty="0"/>
              <a:t>Bacteria can be engineered to produce vitamins, antibiotics, and hormones</a:t>
            </a:r>
          </a:p>
          <a:p>
            <a:pPr eaLnBrk="1" hangingPunct="1"/>
            <a:r>
              <a:rPr lang="en-US" altLang="en-US" sz="2800" dirty="0"/>
              <a:t>Bacteria are also being engineered to produce ethanol from waste biomass</a:t>
            </a:r>
          </a:p>
          <a:p>
            <a:pPr marL="973138" lvl="1" eaLnBrk="1" hangingPunct="1"/>
            <a:endParaRPr lang="en-US" altLang="en-US" sz="2600" dirty="0"/>
          </a:p>
        </p:txBody>
      </p:sp>
      <p:grpSp>
        <p:nvGrpSpPr>
          <p:cNvPr id="121860" name="Group 4">
            <a:extLst>
              <a:ext uri="{FF2B5EF4-FFF2-40B4-BE49-F238E27FC236}">
                <a16:creationId xmlns:a16="http://schemas.microsoft.com/office/drawing/2014/main" id="{4F5813CC-16E0-8740-883C-D677628583BF}"/>
              </a:ext>
            </a:extLst>
          </p:cNvPr>
          <p:cNvGrpSpPr>
            <a:grpSpLocks/>
          </p:cNvGrpSpPr>
          <p:nvPr/>
        </p:nvGrpSpPr>
        <p:grpSpPr bwMode="auto">
          <a:xfrm>
            <a:off x="0" y="6553200"/>
            <a:ext cx="9144000" cy="304800"/>
            <a:chOff x="0" y="4128"/>
            <a:chExt cx="5760" cy="192"/>
          </a:xfrm>
        </p:grpSpPr>
        <p:sp>
          <p:nvSpPr>
            <p:cNvPr id="121862" name="Rectangle 5">
              <a:extLst>
                <a:ext uri="{FF2B5EF4-FFF2-40B4-BE49-F238E27FC236}">
                  <a16:creationId xmlns:a16="http://schemas.microsoft.com/office/drawing/2014/main" id="{49EC1E77-E4F9-9540-A083-56F7512C53D1}"/>
                </a:ext>
              </a:extLst>
            </p:cNvPr>
            <p:cNvSpPr>
              <a:spLocks noChangeArrowheads="1"/>
            </p:cNvSpPr>
            <p:nvPr/>
          </p:nvSpPr>
          <p:spPr bwMode="auto">
            <a:xfrm>
              <a:off x="0" y="4128"/>
              <a:ext cx="5760" cy="192"/>
            </a:xfrm>
            <a:prstGeom prst="rect">
              <a:avLst/>
            </a:prstGeom>
            <a:solidFill>
              <a:srgbClr val="FFBA26"/>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
          <p:nvSpPr>
            <p:cNvPr id="121863" name="Date Placeholder 3">
              <a:extLst>
                <a:ext uri="{FF2B5EF4-FFF2-40B4-BE49-F238E27FC236}">
                  <a16:creationId xmlns:a16="http://schemas.microsoft.com/office/drawing/2014/main" id="{7A65F4B0-68A1-AA44-8AD7-013F07FF7F00}"/>
                </a:ext>
              </a:extLst>
            </p:cNvPr>
            <p:cNvSpPr>
              <a:spLocks/>
            </p:cNvSpPr>
            <p:nvPr/>
          </p:nvSpPr>
          <p:spPr bwMode="auto">
            <a:xfrm>
              <a:off x="96" y="4160"/>
              <a:ext cx="14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 2011 Pearson Education, Inc.</a:t>
              </a:r>
            </a:p>
          </p:txBody>
        </p:sp>
      </p:grpSp>
      <p:sp>
        <p:nvSpPr>
          <p:cNvPr id="121861" name="Rectangle 7">
            <a:extLst>
              <a:ext uri="{FF2B5EF4-FFF2-40B4-BE49-F238E27FC236}">
                <a16:creationId xmlns:a16="http://schemas.microsoft.com/office/drawing/2014/main" id="{42C28DC1-AA35-F441-904A-397145CD0D52}"/>
              </a:ext>
            </a:extLst>
          </p:cNvPr>
          <p:cNvSpPr>
            <a:spLocks noChangeArrowheads="1"/>
          </p:cNvSpPr>
          <p:nvPr/>
        </p:nvSpPr>
        <p:spPr bwMode="auto">
          <a:xfrm>
            <a:off x="0" y="0"/>
            <a:ext cx="9144000" cy="304800"/>
          </a:xfrm>
          <a:prstGeom prst="rect">
            <a:avLst/>
          </a:prstGeom>
          <a:solidFill>
            <a:srgbClr val="00478B"/>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4EF0FBA3-5040-D24E-B422-1447E840E706}"/>
              </a:ext>
            </a:extLst>
          </p:cNvPr>
          <p:cNvSpPr>
            <a:spLocks noGrp="1" noChangeArrowheads="1"/>
          </p:cNvSpPr>
          <p:nvPr>
            <p:ph type="title"/>
          </p:nvPr>
        </p:nvSpPr>
        <p:spPr>
          <a:xfrm>
            <a:off x="130175" y="538163"/>
            <a:ext cx="8534400" cy="503237"/>
          </a:xfrm>
        </p:spPr>
        <p:txBody>
          <a:bodyPr/>
          <a:lstStyle/>
          <a:p>
            <a:pPr eaLnBrk="1" hangingPunct="1"/>
            <a:r>
              <a:rPr lang="en-US" altLang="en-US"/>
              <a:t>Cell-Surface Structures</a:t>
            </a:r>
            <a:endParaRPr lang="en-US" altLang="en-US">
              <a:solidFill>
                <a:schemeClr val="tx1"/>
              </a:solidFill>
            </a:endParaRPr>
          </a:p>
        </p:txBody>
      </p:sp>
      <p:sp>
        <p:nvSpPr>
          <p:cNvPr id="15363" name="Rectangle 3">
            <a:extLst>
              <a:ext uri="{FF2B5EF4-FFF2-40B4-BE49-F238E27FC236}">
                <a16:creationId xmlns:a16="http://schemas.microsoft.com/office/drawing/2014/main" id="{2A7D1D39-15A1-E246-9DDA-42A581DB9BF7}"/>
              </a:ext>
            </a:extLst>
          </p:cNvPr>
          <p:cNvSpPr>
            <a:spLocks noGrp="1" noChangeArrowheads="1"/>
          </p:cNvSpPr>
          <p:nvPr>
            <p:ph type="body" idx="1"/>
          </p:nvPr>
        </p:nvSpPr>
        <p:spPr>
          <a:xfrm>
            <a:off x="533400" y="1377950"/>
            <a:ext cx="8305800" cy="4260850"/>
          </a:xfrm>
        </p:spPr>
        <p:txBody>
          <a:bodyPr/>
          <a:lstStyle/>
          <a:p>
            <a:pPr eaLnBrk="1" hangingPunct="1"/>
            <a:r>
              <a:rPr lang="en-US" altLang="en-US" sz="2800" dirty="0"/>
              <a:t>An important feature of nearly all prokaryotic cells is their cell wall, which maintains cell shape, protects the cell, and prevents it from bursting in a hypotonic environment</a:t>
            </a:r>
          </a:p>
          <a:p>
            <a:pPr eaLnBrk="1" hangingPunct="1"/>
            <a:r>
              <a:rPr lang="en-US" altLang="en-US" sz="2800" dirty="0"/>
              <a:t>Eukaryote cell walls are made of cellulose or chitin</a:t>
            </a:r>
          </a:p>
          <a:p>
            <a:pPr eaLnBrk="1" hangingPunct="1"/>
            <a:r>
              <a:rPr lang="en-US" altLang="en-US" sz="2800" dirty="0"/>
              <a:t>Bacterial cell walls contain </a:t>
            </a:r>
            <a:r>
              <a:rPr lang="en-US" altLang="en-US" sz="2800" b="1" dirty="0">
                <a:solidFill>
                  <a:srgbClr val="FF0000"/>
                </a:solidFill>
              </a:rPr>
              <a:t>peptidoglycan</a:t>
            </a:r>
            <a:r>
              <a:rPr lang="en-US" altLang="en-US" sz="2800" dirty="0"/>
              <a:t>, a network of sugar polymers cross-linked by polypeptides</a:t>
            </a:r>
          </a:p>
        </p:txBody>
      </p:sp>
      <p:grpSp>
        <p:nvGrpSpPr>
          <p:cNvPr id="15364" name="Group 4">
            <a:extLst>
              <a:ext uri="{FF2B5EF4-FFF2-40B4-BE49-F238E27FC236}">
                <a16:creationId xmlns:a16="http://schemas.microsoft.com/office/drawing/2014/main" id="{97C12E9A-AB7E-7E41-BC6A-E662B7EB86F6}"/>
              </a:ext>
            </a:extLst>
          </p:cNvPr>
          <p:cNvGrpSpPr>
            <a:grpSpLocks/>
          </p:cNvGrpSpPr>
          <p:nvPr/>
        </p:nvGrpSpPr>
        <p:grpSpPr bwMode="auto">
          <a:xfrm>
            <a:off x="0" y="6553200"/>
            <a:ext cx="9144000" cy="304800"/>
            <a:chOff x="0" y="4128"/>
            <a:chExt cx="5760" cy="192"/>
          </a:xfrm>
        </p:grpSpPr>
        <p:sp>
          <p:nvSpPr>
            <p:cNvPr id="15366" name="Rectangle 5">
              <a:extLst>
                <a:ext uri="{FF2B5EF4-FFF2-40B4-BE49-F238E27FC236}">
                  <a16:creationId xmlns:a16="http://schemas.microsoft.com/office/drawing/2014/main" id="{4ED0ED33-B165-534F-BF2A-045FB56E5DAB}"/>
                </a:ext>
              </a:extLst>
            </p:cNvPr>
            <p:cNvSpPr>
              <a:spLocks noChangeArrowheads="1"/>
            </p:cNvSpPr>
            <p:nvPr/>
          </p:nvSpPr>
          <p:spPr bwMode="auto">
            <a:xfrm>
              <a:off x="0" y="4128"/>
              <a:ext cx="5760" cy="192"/>
            </a:xfrm>
            <a:prstGeom prst="rect">
              <a:avLst/>
            </a:prstGeom>
            <a:solidFill>
              <a:srgbClr val="FFBA26"/>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
          <p:nvSpPr>
            <p:cNvPr id="15367" name="Date Placeholder 3">
              <a:extLst>
                <a:ext uri="{FF2B5EF4-FFF2-40B4-BE49-F238E27FC236}">
                  <a16:creationId xmlns:a16="http://schemas.microsoft.com/office/drawing/2014/main" id="{BC203218-B6D1-0B49-B65D-2E06F37A3A73}"/>
                </a:ext>
              </a:extLst>
            </p:cNvPr>
            <p:cNvSpPr>
              <a:spLocks/>
            </p:cNvSpPr>
            <p:nvPr/>
          </p:nvSpPr>
          <p:spPr bwMode="auto">
            <a:xfrm>
              <a:off x="96" y="4160"/>
              <a:ext cx="14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 2011 Pearson Education, Inc.</a:t>
              </a:r>
            </a:p>
          </p:txBody>
        </p:sp>
      </p:grpSp>
      <p:sp>
        <p:nvSpPr>
          <p:cNvPr id="15365" name="Rectangle 7">
            <a:extLst>
              <a:ext uri="{FF2B5EF4-FFF2-40B4-BE49-F238E27FC236}">
                <a16:creationId xmlns:a16="http://schemas.microsoft.com/office/drawing/2014/main" id="{FB49C4B6-76B0-4D4C-8FA6-C3DBEA1104B5}"/>
              </a:ext>
            </a:extLst>
          </p:cNvPr>
          <p:cNvSpPr>
            <a:spLocks noChangeArrowheads="1"/>
          </p:cNvSpPr>
          <p:nvPr/>
        </p:nvSpPr>
        <p:spPr bwMode="auto">
          <a:xfrm>
            <a:off x="0" y="0"/>
            <a:ext cx="9144000" cy="304800"/>
          </a:xfrm>
          <a:prstGeom prst="rect">
            <a:avLst/>
          </a:prstGeom>
          <a:solidFill>
            <a:srgbClr val="00478B"/>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5CCF0F8-3C1C-EE4F-B667-34986DEBD10C}"/>
              </a:ext>
            </a:extLst>
          </p:cNvPr>
          <p:cNvSpPr>
            <a:spLocks noGrp="1" noChangeArrowheads="1"/>
          </p:cNvSpPr>
          <p:nvPr>
            <p:ph type="body" idx="1"/>
          </p:nvPr>
        </p:nvSpPr>
        <p:spPr>
          <a:xfrm>
            <a:off x="533400" y="1365250"/>
            <a:ext cx="8305800" cy="4044950"/>
          </a:xfrm>
        </p:spPr>
        <p:txBody>
          <a:bodyPr/>
          <a:lstStyle/>
          <a:p>
            <a:pPr eaLnBrk="1" hangingPunct="1"/>
            <a:r>
              <a:rPr lang="en-US" altLang="en-US" sz="2800" dirty="0"/>
              <a:t>Archaea contain polysaccharides and proteins but lack peptidoglycan</a:t>
            </a:r>
          </a:p>
          <a:p>
            <a:pPr eaLnBrk="1" hangingPunct="1"/>
            <a:r>
              <a:rPr lang="en-US" altLang="en-US" sz="2800" dirty="0"/>
              <a:t>Scientists use the </a:t>
            </a:r>
            <a:r>
              <a:rPr lang="en-US" altLang="en-US" sz="2800" b="1" dirty="0"/>
              <a:t>Gram stain</a:t>
            </a:r>
            <a:r>
              <a:rPr lang="en-US" altLang="en-US" sz="2800" dirty="0"/>
              <a:t> to classify bacteria by cell wall composition </a:t>
            </a:r>
          </a:p>
          <a:p>
            <a:pPr eaLnBrk="1" hangingPunct="1"/>
            <a:r>
              <a:rPr lang="en-US" altLang="en-US" sz="2800" b="1" dirty="0">
                <a:solidFill>
                  <a:schemeClr val="accent6">
                    <a:lumMod val="60000"/>
                    <a:lumOff val="40000"/>
                  </a:schemeClr>
                </a:solidFill>
              </a:rPr>
              <a:t>Gram-positive</a:t>
            </a:r>
            <a:r>
              <a:rPr lang="en-US" altLang="en-US" sz="2800" b="1" dirty="0"/>
              <a:t> </a:t>
            </a:r>
            <a:r>
              <a:rPr lang="en-US" altLang="en-US" sz="2800" dirty="0"/>
              <a:t>bacteria have simpler walls with a large amount of peptidoglycan</a:t>
            </a:r>
          </a:p>
          <a:p>
            <a:pPr eaLnBrk="1" hangingPunct="1"/>
            <a:r>
              <a:rPr lang="en-US" altLang="en-US" sz="2800" b="1" dirty="0">
                <a:solidFill>
                  <a:srgbClr val="FF0000"/>
                </a:solidFill>
              </a:rPr>
              <a:t>Gram-negative</a:t>
            </a:r>
            <a:r>
              <a:rPr lang="en-US" altLang="en-US" sz="2800" dirty="0"/>
              <a:t> bacteria have less peptidoglycan and an outer membrane that can be toxic</a:t>
            </a:r>
          </a:p>
        </p:txBody>
      </p:sp>
      <p:grpSp>
        <p:nvGrpSpPr>
          <p:cNvPr id="16387" name="Group 3">
            <a:extLst>
              <a:ext uri="{FF2B5EF4-FFF2-40B4-BE49-F238E27FC236}">
                <a16:creationId xmlns:a16="http://schemas.microsoft.com/office/drawing/2014/main" id="{22702537-F76E-7D4C-9377-5BEA1B4A1320}"/>
              </a:ext>
            </a:extLst>
          </p:cNvPr>
          <p:cNvGrpSpPr>
            <a:grpSpLocks/>
          </p:cNvGrpSpPr>
          <p:nvPr/>
        </p:nvGrpSpPr>
        <p:grpSpPr bwMode="auto">
          <a:xfrm>
            <a:off x="0" y="6553200"/>
            <a:ext cx="9144000" cy="304800"/>
            <a:chOff x="0" y="4128"/>
            <a:chExt cx="5760" cy="192"/>
          </a:xfrm>
        </p:grpSpPr>
        <p:sp>
          <p:nvSpPr>
            <p:cNvPr id="16389" name="Rectangle 4">
              <a:extLst>
                <a:ext uri="{FF2B5EF4-FFF2-40B4-BE49-F238E27FC236}">
                  <a16:creationId xmlns:a16="http://schemas.microsoft.com/office/drawing/2014/main" id="{4B97DCE9-94F5-4544-8FBF-63FD15BB9811}"/>
                </a:ext>
              </a:extLst>
            </p:cNvPr>
            <p:cNvSpPr>
              <a:spLocks noChangeArrowheads="1"/>
            </p:cNvSpPr>
            <p:nvPr/>
          </p:nvSpPr>
          <p:spPr bwMode="auto">
            <a:xfrm>
              <a:off x="0" y="4128"/>
              <a:ext cx="5760" cy="192"/>
            </a:xfrm>
            <a:prstGeom prst="rect">
              <a:avLst/>
            </a:prstGeom>
            <a:solidFill>
              <a:srgbClr val="FFBA26"/>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
          <p:nvSpPr>
            <p:cNvPr id="16390" name="Date Placeholder 3">
              <a:extLst>
                <a:ext uri="{FF2B5EF4-FFF2-40B4-BE49-F238E27FC236}">
                  <a16:creationId xmlns:a16="http://schemas.microsoft.com/office/drawing/2014/main" id="{20F61F57-104C-0F4E-99D7-954B370292C2}"/>
                </a:ext>
              </a:extLst>
            </p:cNvPr>
            <p:cNvSpPr>
              <a:spLocks/>
            </p:cNvSpPr>
            <p:nvPr/>
          </p:nvSpPr>
          <p:spPr bwMode="auto">
            <a:xfrm>
              <a:off x="96" y="4160"/>
              <a:ext cx="14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 2011 Pearson Education, Inc.</a:t>
              </a:r>
            </a:p>
          </p:txBody>
        </p:sp>
      </p:grpSp>
      <p:sp>
        <p:nvSpPr>
          <p:cNvPr id="16388" name="Rectangle 6">
            <a:extLst>
              <a:ext uri="{FF2B5EF4-FFF2-40B4-BE49-F238E27FC236}">
                <a16:creationId xmlns:a16="http://schemas.microsoft.com/office/drawing/2014/main" id="{FDFD1EBA-3D47-7749-8C10-8C32DEE3C938}"/>
              </a:ext>
            </a:extLst>
          </p:cNvPr>
          <p:cNvSpPr>
            <a:spLocks noChangeArrowheads="1"/>
          </p:cNvSpPr>
          <p:nvPr/>
        </p:nvSpPr>
        <p:spPr bwMode="auto">
          <a:xfrm>
            <a:off x="0" y="0"/>
            <a:ext cx="9144000" cy="304800"/>
          </a:xfrm>
          <a:prstGeom prst="rect">
            <a:avLst/>
          </a:prstGeom>
          <a:solidFill>
            <a:srgbClr val="00478B"/>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77F10FF-1FEE-AA4F-AB3C-6784F365B12C}"/>
              </a:ext>
            </a:extLst>
          </p:cNvPr>
          <p:cNvSpPr>
            <a:spLocks noGrp="1" noChangeArrowheads="1"/>
          </p:cNvSpPr>
          <p:nvPr>
            <p:ph type="title"/>
          </p:nvPr>
        </p:nvSpPr>
        <p:spPr>
          <a:xfrm>
            <a:off x="152400" y="25400"/>
            <a:ext cx="2590800" cy="304800"/>
          </a:xfrm>
        </p:spPr>
        <p:txBody>
          <a:bodyPr/>
          <a:lstStyle/>
          <a:p>
            <a:pPr eaLnBrk="1" hangingPunct="1"/>
            <a:r>
              <a:rPr lang="en-US" altLang="en-US" sz="1200" b="0">
                <a:latin typeface="Arial" panose="020B0604020202020204" pitchFamily="34" charset="0"/>
              </a:rPr>
              <a:t>Figure 27.3</a:t>
            </a:r>
          </a:p>
        </p:txBody>
      </p:sp>
      <p:pic>
        <p:nvPicPr>
          <p:cNvPr id="17411" name="Picture 52" descr="27_03_GramStaining-U">
            <a:extLst>
              <a:ext uri="{FF2B5EF4-FFF2-40B4-BE49-F238E27FC236}">
                <a16:creationId xmlns:a16="http://schemas.microsoft.com/office/drawing/2014/main" id="{E2BBC6F0-78B0-214A-997F-1EA86C3E26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1822450"/>
            <a:ext cx="8548687"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22">
            <a:extLst>
              <a:ext uri="{FF2B5EF4-FFF2-40B4-BE49-F238E27FC236}">
                <a16:creationId xmlns:a16="http://schemas.microsoft.com/office/drawing/2014/main" id="{99E0AFB2-C3B4-EB49-B3DE-64E873DD3A42}"/>
              </a:ext>
            </a:extLst>
          </p:cNvPr>
          <p:cNvSpPr txBox="1">
            <a:spLocks noChangeArrowheads="1"/>
          </p:cNvSpPr>
          <p:nvPr/>
        </p:nvSpPr>
        <p:spPr bwMode="auto">
          <a:xfrm>
            <a:off x="331788" y="1846263"/>
            <a:ext cx="41084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100" b="1"/>
              <a:t>(a) Gram-positive bacteria: peptidoglycan traps crystal violet.</a:t>
            </a:r>
          </a:p>
        </p:txBody>
      </p:sp>
      <p:sp>
        <p:nvSpPr>
          <p:cNvPr id="17413" name="Text Box 23">
            <a:extLst>
              <a:ext uri="{FF2B5EF4-FFF2-40B4-BE49-F238E27FC236}">
                <a16:creationId xmlns:a16="http://schemas.microsoft.com/office/drawing/2014/main" id="{4C214F98-DFF3-9242-9907-AA2078400126}"/>
              </a:ext>
            </a:extLst>
          </p:cNvPr>
          <p:cNvSpPr txBox="1">
            <a:spLocks noChangeArrowheads="1"/>
          </p:cNvSpPr>
          <p:nvPr/>
        </p:nvSpPr>
        <p:spPr bwMode="auto">
          <a:xfrm>
            <a:off x="2386013" y="2287588"/>
            <a:ext cx="10096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000" b="1"/>
              <a:t>Gram-positive</a:t>
            </a:r>
          </a:p>
          <a:p>
            <a:r>
              <a:rPr lang="en-US" altLang="en-US" sz="1000" b="1"/>
              <a:t>bacteria</a:t>
            </a:r>
          </a:p>
        </p:txBody>
      </p:sp>
      <p:sp>
        <p:nvSpPr>
          <p:cNvPr id="17414" name="Text Box 24">
            <a:extLst>
              <a:ext uri="{FF2B5EF4-FFF2-40B4-BE49-F238E27FC236}">
                <a16:creationId xmlns:a16="http://schemas.microsoft.com/office/drawing/2014/main" id="{F237CD40-58AE-CB42-BED8-A47617CA9FDA}"/>
              </a:ext>
            </a:extLst>
          </p:cNvPr>
          <p:cNvSpPr txBox="1">
            <a:spLocks noChangeArrowheads="1"/>
          </p:cNvSpPr>
          <p:nvPr/>
        </p:nvSpPr>
        <p:spPr bwMode="auto">
          <a:xfrm>
            <a:off x="809625" y="3603625"/>
            <a:ext cx="53657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000" b="1"/>
              <a:t>Peptido-</a:t>
            </a:r>
          </a:p>
          <a:p>
            <a:r>
              <a:rPr lang="en-US" altLang="en-US" sz="1000" b="1"/>
              <a:t>glycan</a:t>
            </a:r>
          </a:p>
          <a:p>
            <a:r>
              <a:rPr lang="en-US" altLang="en-US" sz="1000" b="1"/>
              <a:t>layer</a:t>
            </a:r>
          </a:p>
        </p:txBody>
      </p:sp>
      <p:sp>
        <p:nvSpPr>
          <p:cNvPr id="17415" name="Text Box 25">
            <a:extLst>
              <a:ext uri="{FF2B5EF4-FFF2-40B4-BE49-F238E27FC236}">
                <a16:creationId xmlns:a16="http://schemas.microsoft.com/office/drawing/2014/main" id="{B015AF68-1CC2-474D-B4BB-79E23D63B0D9}"/>
              </a:ext>
            </a:extLst>
          </p:cNvPr>
          <p:cNvSpPr txBox="1">
            <a:spLocks noChangeArrowheads="1"/>
          </p:cNvSpPr>
          <p:nvPr/>
        </p:nvSpPr>
        <p:spPr bwMode="auto">
          <a:xfrm>
            <a:off x="398463" y="3683000"/>
            <a:ext cx="288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000" b="1"/>
              <a:t>Cell</a:t>
            </a:r>
          </a:p>
          <a:p>
            <a:r>
              <a:rPr lang="en-US" altLang="en-US" sz="1000" b="1"/>
              <a:t>wall</a:t>
            </a:r>
          </a:p>
        </p:txBody>
      </p:sp>
      <p:sp>
        <p:nvSpPr>
          <p:cNvPr id="17416" name="Text Box 26">
            <a:extLst>
              <a:ext uri="{FF2B5EF4-FFF2-40B4-BE49-F238E27FC236}">
                <a16:creationId xmlns:a16="http://schemas.microsoft.com/office/drawing/2014/main" id="{A711CD93-3977-3B49-8E48-436273312581}"/>
              </a:ext>
            </a:extLst>
          </p:cNvPr>
          <p:cNvSpPr txBox="1">
            <a:spLocks noChangeArrowheads="1"/>
          </p:cNvSpPr>
          <p:nvPr/>
        </p:nvSpPr>
        <p:spPr bwMode="auto">
          <a:xfrm>
            <a:off x="496888" y="4167188"/>
            <a:ext cx="717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000" b="1"/>
              <a:t>Plasma</a:t>
            </a:r>
          </a:p>
          <a:p>
            <a:r>
              <a:rPr lang="en-US" altLang="en-US" sz="1000" b="1"/>
              <a:t>membrane</a:t>
            </a:r>
          </a:p>
        </p:txBody>
      </p:sp>
      <p:sp>
        <p:nvSpPr>
          <p:cNvPr id="17417" name="Text Box 27">
            <a:extLst>
              <a:ext uri="{FF2B5EF4-FFF2-40B4-BE49-F238E27FC236}">
                <a16:creationId xmlns:a16="http://schemas.microsoft.com/office/drawing/2014/main" id="{04A80354-2AFE-7B43-8866-BD6F726695C7}"/>
              </a:ext>
            </a:extLst>
          </p:cNvPr>
          <p:cNvSpPr txBox="1">
            <a:spLocks noChangeArrowheads="1"/>
          </p:cNvSpPr>
          <p:nvPr/>
        </p:nvSpPr>
        <p:spPr bwMode="auto">
          <a:xfrm>
            <a:off x="3382963" y="4575175"/>
            <a:ext cx="39052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000" b="1"/>
              <a:t>10 </a:t>
            </a:r>
            <a:r>
              <a:rPr lang="en-US" altLang="en-US" sz="1000" b="1">
                <a:sym typeface="Symbol" pitchFamily="2" charset="2"/>
              </a:rPr>
              <a:t></a:t>
            </a:r>
            <a:r>
              <a:rPr lang="en-US" altLang="en-US" sz="1000" b="1"/>
              <a:t>m</a:t>
            </a:r>
          </a:p>
        </p:txBody>
      </p:sp>
      <p:sp>
        <p:nvSpPr>
          <p:cNvPr id="17418" name="AutoShape 28">
            <a:extLst>
              <a:ext uri="{FF2B5EF4-FFF2-40B4-BE49-F238E27FC236}">
                <a16:creationId xmlns:a16="http://schemas.microsoft.com/office/drawing/2014/main" id="{2CF9B8D0-5D61-584E-87A0-9CEB0C404E6E}"/>
              </a:ext>
            </a:extLst>
          </p:cNvPr>
          <p:cNvSpPr>
            <a:spLocks/>
          </p:cNvSpPr>
          <p:nvPr/>
        </p:nvSpPr>
        <p:spPr bwMode="auto">
          <a:xfrm>
            <a:off x="1162050" y="4179888"/>
            <a:ext cx="130175" cy="471487"/>
          </a:xfrm>
          <a:prstGeom prst="leftBrace">
            <a:avLst>
              <a:gd name="adj1" fmla="val 30183"/>
              <a:gd name="adj2" fmla="val 46801"/>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latin typeface="Times" pitchFamily="2" charset="0"/>
            </a:endParaRPr>
          </a:p>
        </p:txBody>
      </p:sp>
      <p:sp>
        <p:nvSpPr>
          <p:cNvPr id="17419" name="AutoShape 29">
            <a:extLst>
              <a:ext uri="{FF2B5EF4-FFF2-40B4-BE49-F238E27FC236}">
                <a16:creationId xmlns:a16="http://schemas.microsoft.com/office/drawing/2014/main" id="{5DBF70F6-ED33-0241-826E-FE550F559E4E}"/>
              </a:ext>
            </a:extLst>
          </p:cNvPr>
          <p:cNvSpPr>
            <a:spLocks/>
          </p:cNvSpPr>
          <p:nvPr/>
        </p:nvSpPr>
        <p:spPr bwMode="auto">
          <a:xfrm>
            <a:off x="658813" y="3592513"/>
            <a:ext cx="130175" cy="482600"/>
          </a:xfrm>
          <a:prstGeom prst="leftBrace">
            <a:avLst>
              <a:gd name="adj1" fmla="val 30894"/>
              <a:gd name="adj2" fmla="val 47699"/>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latin typeface="Times" pitchFamily="2" charset="0"/>
            </a:endParaRPr>
          </a:p>
        </p:txBody>
      </p:sp>
      <p:sp>
        <p:nvSpPr>
          <p:cNvPr id="17420" name="Line 30">
            <a:extLst>
              <a:ext uri="{FF2B5EF4-FFF2-40B4-BE49-F238E27FC236}">
                <a16:creationId xmlns:a16="http://schemas.microsoft.com/office/drawing/2014/main" id="{BE02F231-DBD4-3B4D-BB8D-0738CE7C3740}"/>
              </a:ext>
            </a:extLst>
          </p:cNvPr>
          <p:cNvSpPr>
            <a:spLocks noChangeShapeType="1"/>
          </p:cNvSpPr>
          <p:nvPr/>
        </p:nvSpPr>
        <p:spPr bwMode="auto">
          <a:xfrm>
            <a:off x="1249363" y="3840163"/>
            <a:ext cx="1857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21" name="Line 31">
            <a:extLst>
              <a:ext uri="{FF2B5EF4-FFF2-40B4-BE49-F238E27FC236}">
                <a16:creationId xmlns:a16="http://schemas.microsoft.com/office/drawing/2014/main" id="{433B9D62-1CAF-7C49-A5BD-18B9146A81E9}"/>
              </a:ext>
            </a:extLst>
          </p:cNvPr>
          <p:cNvSpPr>
            <a:spLocks noChangeShapeType="1"/>
          </p:cNvSpPr>
          <p:nvPr/>
        </p:nvSpPr>
        <p:spPr bwMode="auto">
          <a:xfrm>
            <a:off x="3281363" y="2359025"/>
            <a:ext cx="706437" cy="3413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22" name="Line 32">
            <a:extLst>
              <a:ext uri="{FF2B5EF4-FFF2-40B4-BE49-F238E27FC236}">
                <a16:creationId xmlns:a16="http://schemas.microsoft.com/office/drawing/2014/main" id="{A707CF34-7894-2344-9DD1-F9DBA57A2C3A}"/>
              </a:ext>
            </a:extLst>
          </p:cNvPr>
          <p:cNvSpPr>
            <a:spLocks noChangeShapeType="1"/>
          </p:cNvSpPr>
          <p:nvPr/>
        </p:nvSpPr>
        <p:spPr bwMode="auto">
          <a:xfrm>
            <a:off x="3276600" y="2357438"/>
            <a:ext cx="931863" cy="114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23" name="Text Box 33">
            <a:extLst>
              <a:ext uri="{FF2B5EF4-FFF2-40B4-BE49-F238E27FC236}">
                <a16:creationId xmlns:a16="http://schemas.microsoft.com/office/drawing/2014/main" id="{CE29D736-2C10-A04D-BA7B-C25E7FE7CFB3}"/>
              </a:ext>
            </a:extLst>
          </p:cNvPr>
          <p:cNvSpPr txBox="1">
            <a:spLocks noChangeArrowheads="1"/>
          </p:cNvSpPr>
          <p:nvPr/>
        </p:nvSpPr>
        <p:spPr bwMode="auto">
          <a:xfrm>
            <a:off x="5611813" y="2287588"/>
            <a:ext cx="10096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000" b="1"/>
              <a:t>Gram-negative</a:t>
            </a:r>
          </a:p>
          <a:p>
            <a:r>
              <a:rPr lang="en-US" altLang="en-US" sz="1000" b="1"/>
              <a:t>bacteria</a:t>
            </a:r>
          </a:p>
        </p:txBody>
      </p:sp>
      <p:sp>
        <p:nvSpPr>
          <p:cNvPr id="17424" name="Line 34">
            <a:extLst>
              <a:ext uri="{FF2B5EF4-FFF2-40B4-BE49-F238E27FC236}">
                <a16:creationId xmlns:a16="http://schemas.microsoft.com/office/drawing/2014/main" id="{1CBA6170-6ECF-D54E-AAC9-E9AAC920B8EA}"/>
              </a:ext>
            </a:extLst>
          </p:cNvPr>
          <p:cNvSpPr>
            <a:spLocks noChangeShapeType="1"/>
          </p:cNvSpPr>
          <p:nvPr/>
        </p:nvSpPr>
        <p:spPr bwMode="auto">
          <a:xfrm flipV="1">
            <a:off x="5202238" y="2357438"/>
            <a:ext cx="385762" cy="1492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25" name="Line 35">
            <a:extLst>
              <a:ext uri="{FF2B5EF4-FFF2-40B4-BE49-F238E27FC236}">
                <a16:creationId xmlns:a16="http://schemas.microsoft.com/office/drawing/2014/main" id="{FF16275D-B00D-084E-A17D-3CE0CD85D585}"/>
              </a:ext>
            </a:extLst>
          </p:cNvPr>
          <p:cNvSpPr>
            <a:spLocks noChangeShapeType="1"/>
          </p:cNvSpPr>
          <p:nvPr/>
        </p:nvSpPr>
        <p:spPr bwMode="auto">
          <a:xfrm flipH="1">
            <a:off x="4884738" y="2357438"/>
            <a:ext cx="708025" cy="7207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26" name="Text Box 37">
            <a:extLst>
              <a:ext uri="{FF2B5EF4-FFF2-40B4-BE49-F238E27FC236}">
                <a16:creationId xmlns:a16="http://schemas.microsoft.com/office/drawing/2014/main" id="{5F455BC0-1D3F-D544-97FB-62308493E750}"/>
              </a:ext>
            </a:extLst>
          </p:cNvPr>
          <p:cNvSpPr txBox="1">
            <a:spLocks noChangeArrowheads="1"/>
          </p:cNvSpPr>
          <p:nvPr/>
        </p:nvSpPr>
        <p:spPr bwMode="auto">
          <a:xfrm>
            <a:off x="5927725" y="3621088"/>
            <a:ext cx="849313"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000" b="1"/>
              <a:t>Outer</a:t>
            </a:r>
          </a:p>
          <a:p>
            <a:r>
              <a:rPr lang="en-US" altLang="en-US" sz="1000" b="1"/>
              <a:t>membrane</a:t>
            </a:r>
          </a:p>
        </p:txBody>
      </p:sp>
      <p:sp>
        <p:nvSpPr>
          <p:cNvPr id="17427" name="Text Box 38">
            <a:extLst>
              <a:ext uri="{FF2B5EF4-FFF2-40B4-BE49-F238E27FC236}">
                <a16:creationId xmlns:a16="http://schemas.microsoft.com/office/drawing/2014/main" id="{DA66C8E6-6C40-0A4E-8E03-E33F0BCBF5ED}"/>
              </a:ext>
            </a:extLst>
          </p:cNvPr>
          <p:cNvSpPr txBox="1">
            <a:spLocks noChangeArrowheads="1"/>
          </p:cNvSpPr>
          <p:nvPr/>
        </p:nvSpPr>
        <p:spPr bwMode="auto">
          <a:xfrm>
            <a:off x="5932488" y="3971925"/>
            <a:ext cx="53657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000" b="1"/>
              <a:t>Peptido-</a:t>
            </a:r>
          </a:p>
          <a:p>
            <a:r>
              <a:rPr lang="en-US" altLang="en-US" sz="1000" b="1"/>
              <a:t>glycan</a:t>
            </a:r>
          </a:p>
          <a:p>
            <a:r>
              <a:rPr lang="en-US" altLang="en-US" sz="1000" b="1"/>
              <a:t>layer</a:t>
            </a:r>
          </a:p>
        </p:txBody>
      </p:sp>
      <p:sp>
        <p:nvSpPr>
          <p:cNvPr id="17428" name="Text Box 39">
            <a:extLst>
              <a:ext uri="{FF2B5EF4-FFF2-40B4-BE49-F238E27FC236}">
                <a16:creationId xmlns:a16="http://schemas.microsoft.com/office/drawing/2014/main" id="{7E960FCB-B748-494A-981A-9BCA123B6776}"/>
              </a:ext>
            </a:extLst>
          </p:cNvPr>
          <p:cNvSpPr txBox="1">
            <a:spLocks noChangeArrowheads="1"/>
          </p:cNvSpPr>
          <p:nvPr/>
        </p:nvSpPr>
        <p:spPr bwMode="auto">
          <a:xfrm>
            <a:off x="5475288" y="4500563"/>
            <a:ext cx="1141412"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000" b="1"/>
              <a:t>Plasma membrane</a:t>
            </a:r>
          </a:p>
        </p:txBody>
      </p:sp>
      <p:sp>
        <p:nvSpPr>
          <p:cNvPr id="17429" name="Text Box 40">
            <a:extLst>
              <a:ext uri="{FF2B5EF4-FFF2-40B4-BE49-F238E27FC236}">
                <a16:creationId xmlns:a16="http://schemas.microsoft.com/office/drawing/2014/main" id="{369E2C78-EB4C-4E48-A99E-EC5206BF07F1}"/>
              </a:ext>
            </a:extLst>
          </p:cNvPr>
          <p:cNvSpPr txBox="1">
            <a:spLocks noChangeArrowheads="1"/>
          </p:cNvSpPr>
          <p:nvPr/>
        </p:nvSpPr>
        <p:spPr bwMode="auto">
          <a:xfrm>
            <a:off x="5543550" y="3886200"/>
            <a:ext cx="2555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000" b="1"/>
              <a:t>Cell</a:t>
            </a:r>
          </a:p>
          <a:p>
            <a:r>
              <a:rPr lang="en-US" altLang="en-US" sz="1000" b="1"/>
              <a:t>wall</a:t>
            </a:r>
          </a:p>
        </p:txBody>
      </p:sp>
      <p:sp>
        <p:nvSpPr>
          <p:cNvPr id="17430" name="AutoShape 41">
            <a:extLst>
              <a:ext uri="{FF2B5EF4-FFF2-40B4-BE49-F238E27FC236}">
                <a16:creationId xmlns:a16="http://schemas.microsoft.com/office/drawing/2014/main" id="{EC054E8F-29CB-2345-A35A-02D7DDFEF3EB}"/>
              </a:ext>
            </a:extLst>
          </p:cNvPr>
          <p:cNvSpPr>
            <a:spLocks/>
          </p:cNvSpPr>
          <p:nvPr/>
        </p:nvSpPr>
        <p:spPr bwMode="auto">
          <a:xfrm>
            <a:off x="5792788" y="3616325"/>
            <a:ext cx="138112" cy="825500"/>
          </a:xfrm>
          <a:prstGeom prst="leftBrace">
            <a:avLst>
              <a:gd name="adj1" fmla="val 32182"/>
              <a:gd name="adj2" fmla="val 48653"/>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latin typeface="Times" pitchFamily="2" charset="0"/>
            </a:endParaRPr>
          </a:p>
        </p:txBody>
      </p:sp>
      <p:sp>
        <p:nvSpPr>
          <p:cNvPr id="17431" name="AutoShape 42">
            <a:extLst>
              <a:ext uri="{FF2B5EF4-FFF2-40B4-BE49-F238E27FC236}">
                <a16:creationId xmlns:a16="http://schemas.microsoft.com/office/drawing/2014/main" id="{C591A513-B2D4-E54F-9AF0-F7F68C51BFCC}"/>
              </a:ext>
            </a:extLst>
          </p:cNvPr>
          <p:cNvSpPr>
            <a:spLocks/>
          </p:cNvSpPr>
          <p:nvPr/>
        </p:nvSpPr>
        <p:spPr bwMode="auto">
          <a:xfrm>
            <a:off x="6618288" y="3649663"/>
            <a:ext cx="138112" cy="449262"/>
          </a:xfrm>
          <a:prstGeom prst="leftBrace">
            <a:avLst>
              <a:gd name="adj1" fmla="val 35631"/>
              <a:gd name="adj2" fmla="val 48653"/>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latin typeface="Times" pitchFamily="2" charset="0"/>
            </a:endParaRPr>
          </a:p>
        </p:txBody>
      </p:sp>
      <p:sp>
        <p:nvSpPr>
          <p:cNvPr id="17432" name="AutoShape 43">
            <a:extLst>
              <a:ext uri="{FF2B5EF4-FFF2-40B4-BE49-F238E27FC236}">
                <a16:creationId xmlns:a16="http://schemas.microsoft.com/office/drawing/2014/main" id="{BBCAEECC-CE90-9144-BAAA-DDFCFCF4A614}"/>
              </a:ext>
            </a:extLst>
          </p:cNvPr>
          <p:cNvSpPr>
            <a:spLocks/>
          </p:cNvSpPr>
          <p:nvPr/>
        </p:nvSpPr>
        <p:spPr bwMode="auto">
          <a:xfrm>
            <a:off x="6618288" y="4352925"/>
            <a:ext cx="138112" cy="460375"/>
          </a:xfrm>
          <a:prstGeom prst="leftBrace">
            <a:avLst>
              <a:gd name="adj1" fmla="val 36512"/>
              <a:gd name="adj2" fmla="val 48653"/>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latin typeface="Times" pitchFamily="2" charset="0"/>
            </a:endParaRPr>
          </a:p>
        </p:txBody>
      </p:sp>
      <p:sp>
        <p:nvSpPr>
          <p:cNvPr id="17433" name="Text Box 44">
            <a:extLst>
              <a:ext uri="{FF2B5EF4-FFF2-40B4-BE49-F238E27FC236}">
                <a16:creationId xmlns:a16="http://schemas.microsoft.com/office/drawing/2014/main" id="{563F614F-942A-FB46-A89D-303C39DE7343}"/>
              </a:ext>
            </a:extLst>
          </p:cNvPr>
          <p:cNvSpPr txBox="1">
            <a:spLocks noChangeArrowheads="1"/>
          </p:cNvSpPr>
          <p:nvPr/>
        </p:nvSpPr>
        <p:spPr bwMode="auto">
          <a:xfrm>
            <a:off x="7385050" y="2805113"/>
            <a:ext cx="1417638"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000" b="1"/>
              <a:t>Carbohydrate portion</a:t>
            </a:r>
          </a:p>
          <a:p>
            <a:r>
              <a:rPr lang="en-US" altLang="en-US" sz="1000" b="1"/>
              <a:t>of lipopolysaccharide</a:t>
            </a:r>
          </a:p>
        </p:txBody>
      </p:sp>
      <p:sp>
        <p:nvSpPr>
          <p:cNvPr id="17434" name="Line 45">
            <a:extLst>
              <a:ext uri="{FF2B5EF4-FFF2-40B4-BE49-F238E27FC236}">
                <a16:creationId xmlns:a16="http://schemas.microsoft.com/office/drawing/2014/main" id="{8048C2E0-D2CD-9241-AB53-CB9723FA5C5A}"/>
              </a:ext>
            </a:extLst>
          </p:cNvPr>
          <p:cNvSpPr>
            <a:spLocks noChangeShapeType="1"/>
          </p:cNvSpPr>
          <p:nvPr/>
        </p:nvSpPr>
        <p:spPr bwMode="auto">
          <a:xfrm>
            <a:off x="7835900" y="3111500"/>
            <a:ext cx="46038" cy="177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35" name="Line 46">
            <a:extLst>
              <a:ext uri="{FF2B5EF4-FFF2-40B4-BE49-F238E27FC236}">
                <a16:creationId xmlns:a16="http://schemas.microsoft.com/office/drawing/2014/main" id="{F4D5DBCC-117F-6440-A79D-DCA5FAB73163}"/>
              </a:ext>
            </a:extLst>
          </p:cNvPr>
          <p:cNvSpPr>
            <a:spLocks noChangeShapeType="1"/>
          </p:cNvSpPr>
          <p:nvPr/>
        </p:nvSpPr>
        <p:spPr bwMode="auto">
          <a:xfrm flipH="1" flipV="1">
            <a:off x="6380163" y="4195763"/>
            <a:ext cx="473075" cy="158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36" name="Text Box 47">
            <a:extLst>
              <a:ext uri="{FF2B5EF4-FFF2-40B4-BE49-F238E27FC236}">
                <a16:creationId xmlns:a16="http://schemas.microsoft.com/office/drawing/2014/main" id="{AD618C1A-6BF4-5D4B-A94F-61E5A3BF15F2}"/>
              </a:ext>
            </a:extLst>
          </p:cNvPr>
          <p:cNvSpPr txBox="1">
            <a:spLocks noChangeArrowheads="1"/>
          </p:cNvSpPr>
          <p:nvPr/>
        </p:nvSpPr>
        <p:spPr bwMode="auto">
          <a:xfrm>
            <a:off x="5073650" y="1846263"/>
            <a:ext cx="38163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en-US" altLang="en-US" sz="1100" b="1"/>
              <a:t>(b) Gram-negative bacteria: crystal violet is easily rinsed</a:t>
            </a:r>
          </a:p>
          <a:p>
            <a:r>
              <a:rPr lang="en-US" altLang="en-US" sz="1100" b="1"/>
              <a:t>      away, revealing red dye.</a:t>
            </a:r>
          </a:p>
        </p:txBody>
      </p:sp>
      <p:grpSp>
        <p:nvGrpSpPr>
          <p:cNvPr id="17437" name="Group 51">
            <a:extLst>
              <a:ext uri="{FF2B5EF4-FFF2-40B4-BE49-F238E27FC236}">
                <a16:creationId xmlns:a16="http://schemas.microsoft.com/office/drawing/2014/main" id="{2D1ADF73-BBBA-D845-9AF4-B87A1065F113}"/>
              </a:ext>
            </a:extLst>
          </p:cNvPr>
          <p:cNvGrpSpPr>
            <a:grpSpLocks/>
          </p:cNvGrpSpPr>
          <p:nvPr/>
        </p:nvGrpSpPr>
        <p:grpSpPr bwMode="auto">
          <a:xfrm>
            <a:off x="3416300" y="4483100"/>
            <a:ext cx="314325" cy="79375"/>
            <a:chOff x="2152" y="2824"/>
            <a:chExt cx="198" cy="50"/>
          </a:xfrm>
        </p:grpSpPr>
        <p:sp>
          <p:nvSpPr>
            <p:cNvPr id="17438" name="Line 48">
              <a:extLst>
                <a:ext uri="{FF2B5EF4-FFF2-40B4-BE49-F238E27FC236}">
                  <a16:creationId xmlns:a16="http://schemas.microsoft.com/office/drawing/2014/main" id="{35E137E4-5063-4648-8EAA-C4236174B97F}"/>
                </a:ext>
              </a:extLst>
            </p:cNvPr>
            <p:cNvSpPr>
              <a:spLocks noChangeShapeType="1"/>
            </p:cNvSpPr>
            <p:nvPr/>
          </p:nvSpPr>
          <p:spPr bwMode="auto">
            <a:xfrm>
              <a:off x="2152" y="2848"/>
              <a:ext cx="1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39" name="Line 49">
              <a:extLst>
                <a:ext uri="{FF2B5EF4-FFF2-40B4-BE49-F238E27FC236}">
                  <a16:creationId xmlns:a16="http://schemas.microsoft.com/office/drawing/2014/main" id="{5F615845-C4EC-E74E-9D18-2C57280F32E8}"/>
                </a:ext>
              </a:extLst>
            </p:cNvPr>
            <p:cNvSpPr>
              <a:spLocks noChangeShapeType="1"/>
            </p:cNvSpPr>
            <p:nvPr/>
          </p:nvSpPr>
          <p:spPr bwMode="auto">
            <a:xfrm flipV="1">
              <a:off x="2154" y="2824"/>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40" name="Line 50">
              <a:extLst>
                <a:ext uri="{FF2B5EF4-FFF2-40B4-BE49-F238E27FC236}">
                  <a16:creationId xmlns:a16="http://schemas.microsoft.com/office/drawing/2014/main" id="{57C0F461-54F7-8744-AC0D-65AE737DA748}"/>
                </a:ext>
              </a:extLst>
            </p:cNvPr>
            <p:cNvSpPr>
              <a:spLocks noChangeShapeType="1"/>
            </p:cNvSpPr>
            <p:nvPr/>
          </p:nvSpPr>
          <p:spPr bwMode="auto">
            <a:xfrm flipV="1">
              <a:off x="2350" y="2824"/>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AB61D372-ED82-5B44-8809-FE9FB268FD53}"/>
              </a:ext>
            </a:extLst>
          </p:cNvPr>
          <p:cNvSpPr>
            <a:spLocks noGrp="1" noChangeArrowheads="1"/>
          </p:cNvSpPr>
          <p:nvPr>
            <p:ph type="body" idx="1"/>
          </p:nvPr>
        </p:nvSpPr>
        <p:spPr>
          <a:xfrm>
            <a:off x="533400" y="1365250"/>
            <a:ext cx="8305800" cy="3206750"/>
          </a:xfrm>
        </p:spPr>
        <p:txBody>
          <a:bodyPr/>
          <a:lstStyle/>
          <a:p>
            <a:pPr eaLnBrk="1" hangingPunct="1"/>
            <a:r>
              <a:rPr lang="en-US" altLang="en-US" sz="2800" dirty="0"/>
              <a:t>Many antibiotics target peptidoglycan and damage bacterial cell walls</a:t>
            </a:r>
          </a:p>
          <a:p>
            <a:pPr eaLnBrk="1" hangingPunct="1"/>
            <a:r>
              <a:rPr lang="en-US" altLang="en-US" sz="2800" dirty="0"/>
              <a:t>Gram-negative bacteria are more likely to be antibiotic resistant</a:t>
            </a:r>
          </a:p>
          <a:p>
            <a:pPr eaLnBrk="1" hangingPunct="1"/>
            <a:r>
              <a:rPr lang="en-US" altLang="en-US" sz="2800" dirty="0"/>
              <a:t>A polysaccharide or protein layer called a </a:t>
            </a:r>
            <a:r>
              <a:rPr lang="en-US" altLang="en-US" sz="2800" b="1" dirty="0">
                <a:solidFill>
                  <a:srgbClr val="FF0000"/>
                </a:solidFill>
              </a:rPr>
              <a:t>capsule</a:t>
            </a:r>
            <a:r>
              <a:rPr lang="en-US" altLang="en-US" sz="2800" dirty="0"/>
              <a:t> covers many prokaryotes</a:t>
            </a:r>
          </a:p>
        </p:txBody>
      </p:sp>
      <p:grpSp>
        <p:nvGrpSpPr>
          <p:cNvPr id="21507" name="Group 3">
            <a:extLst>
              <a:ext uri="{FF2B5EF4-FFF2-40B4-BE49-F238E27FC236}">
                <a16:creationId xmlns:a16="http://schemas.microsoft.com/office/drawing/2014/main" id="{9CF88AF9-1AE0-344A-92E2-11F9C25E8714}"/>
              </a:ext>
            </a:extLst>
          </p:cNvPr>
          <p:cNvGrpSpPr>
            <a:grpSpLocks/>
          </p:cNvGrpSpPr>
          <p:nvPr/>
        </p:nvGrpSpPr>
        <p:grpSpPr bwMode="auto">
          <a:xfrm>
            <a:off x="0" y="6553200"/>
            <a:ext cx="9144000" cy="304800"/>
            <a:chOff x="0" y="4128"/>
            <a:chExt cx="5760" cy="192"/>
          </a:xfrm>
        </p:grpSpPr>
        <p:sp>
          <p:nvSpPr>
            <p:cNvPr id="21509" name="Rectangle 4">
              <a:extLst>
                <a:ext uri="{FF2B5EF4-FFF2-40B4-BE49-F238E27FC236}">
                  <a16:creationId xmlns:a16="http://schemas.microsoft.com/office/drawing/2014/main" id="{C5C9484B-43B6-B940-BCDA-C8C2870D2FA9}"/>
                </a:ext>
              </a:extLst>
            </p:cNvPr>
            <p:cNvSpPr>
              <a:spLocks noChangeArrowheads="1"/>
            </p:cNvSpPr>
            <p:nvPr/>
          </p:nvSpPr>
          <p:spPr bwMode="auto">
            <a:xfrm>
              <a:off x="0" y="4128"/>
              <a:ext cx="5760" cy="192"/>
            </a:xfrm>
            <a:prstGeom prst="rect">
              <a:avLst/>
            </a:prstGeom>
            <a:solidFill>
              <a:srgbClr val="FFBA26"/>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
          <p:nvSpPr>
            <p:cNvPr id="21510" name="Date Placeholder 3">
              <a:extLst>
                <a:ext uri="{FF2B5EF4-FFF2-40B4-BE49-F238E27FC236}">
                  <a16:creationId xmlns:a16="http://schemas.microsoft.com/office/drawing/2014/main" id="{901CA2B6-4DDD-1A48-AB38-4A6C7E8B18C8}"/>
                </a:ext>
              </a:extLst>
            </p:cNvPr>
            <p:cNvSpPr>
              <a:spLocks/>
            </p:cNvSpPr>
            <p:nvPr/>
          </p:nvSpPr>
          <p:spPr bwMode="auto">
            <a:xfrm>
              <a:off x="96" y="4160"/>
              <a:ext cx="14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 2011 Pearson Education, Inc.</a:t>
              </a:r>
            </a:p>
          </p:txBody>
        </p:sp>
      </p:grpSp>
      <p:sp>
        <p:nvSpPr>
          <p:cNvPr id="21508" name="Rectangle 6">
            <a:extLst>
              <a:ext uri="{FF2B5EF4-FFF2-40B4-BE49-F238E27FC236}">
                <a16:creationId xmlns:a16="http://schemas.microsoft.com/office/drawing/2014/main" id="{549BDD2F-CE37-9C4B-B945-5CC456504212}"/>
              </a:ext>
            </a:extLst>
          </p:cNvPr>
          <p:cNvSpPr>
            <a:spLocks noChangeArrowheads="1"/>
          </p:cNvSpPr>
          <p:nvPr/>
        </p:nvSpPr>
        <p:spPr bwMode="auto">
          <a:xfrm>
            <a:off x="0" y="0"/>
            <a:ext cx="9144000" cy="304800"/>
          </a:xfrm>
          <a:prstGeom prst="rect">
            <a:avLst/>
          </a:prstGeom>
          <a:solidFill>
            <a:srgbClr val="00478B"/>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New Roman"/>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1706</TotalTime>
  <Words>2505</Words>
  <Application>Microsoft Macintosh PowerPoint</Application>
  <PresentationFormat>On-screen Show (4:3)</PresentationFormat>
  <Paragraphs>495</Paragraphs>
  <Slides>57</Slides>
  <Notes>57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Arial</vt:lpstr>
      <vt:lpstr>ヒラギノ角ゴ Pro W3</vt:lpstr>
      <vt:lpstr>Times New Roman</vt:lpstr>
      <vt:lpstr>Times</vt:lpstr>
      <vt:lpstr>ＭＳ Ｐゴシック</vt:lpstr>
      <vt:lpstr>Symbol</vt:lpstr>
      <vt:lpstr>Blank Presentation</vt:lpstr>
      <vt:lpstr>PowerPoint Presentation</vt:lpstr>
      <vt:lpstr>Overview: Masters of Adaptation</vt:lpstr>
      <vt:lpstr>PowerPoint Presentation</vt:lpstr>
      <vt:lpstr>Concept 27.1: Structural and functional adaptations contribute to prokaryotic success</vt:lpstr>
      <vt:lpstr>Figure 27.2</vt:lpstr>
      <vt:lpstr>Cell-Surface Structures</vt:lpstr>
      <vt:lpstr>PowerPoint Presentation</vt:lpstr>
      <vt:lpstr>Figure 27.3</vt:lpstr>
      <vt:lpstr>PowerPoint Presentation</vt:lpstr>
      <vt:lpstr>Figure 27.4</vt:lpstr>
      <vt:lpstr>PowerPoint Presentation</vt:lpstr>
      <vt:lpstr>Figure 27.5</vt:lpstr>
      <vt:lpstr>Motility</vt:lpstr>
      <vt:lpstr>PowerPoint Presentation</vt:lpstr>
      <vt:lpstr>Figure 27.6</vt:lpstr>
      <vt:lpstr>Internal Organization and DNA</vt:lpstr>
      <vt:lpstr>PowerPoint Presentation</vt:lpstr>
      <vt:lpstr>Figure 27.8</vt:lpstr>
      <vt:lpstr>PowerPoint Presentation</vt:lpstr>
      <vt:lpstr>Reproduction and Adaptation</vt:lpstr>
      <vt:lpstr>Figure 27.9</vt:lpstr>
      <vt:lpstr>PowerPoint Presentation</vt:lpstr>
      <vt:lpstr>Rapid reproduction, mutation, and genetic recombination promote genetic diversity in prokaryotes</vt:lpstr>
      <vt:lpstr>Rapid Reproduction and Mutation</vt:lpstr>
      <vt:lpstr>Genetic Recombination</vt:lpstr>
      <vt:lpstr>Transformation and Transduction</vt:lpstr>
      <vt:lpstr>Figure 27.11-1</vt:lpstr>
      <vt:lpstr>Figure 27.11-2</vt:lpstr>
      <vt:lpstr>Figure 27.11-3</vt:lpstr>
      <vt:lpstr>Figure 27.11-4</vt:lpstr>
      <vt:lpstr>Conjugation and Plasmids</vt:lpstr>
      <vt:lpstr>Figure 27.12</vt:lpstr>
      <vt:lpstr>The F Factor as a Plasmid</vt:lpstr>
      <vt:lpstr>Figure 27.13</vt:lpstr>
      <vt:lpstr>Figure 27.13a-1</vt:lpstr>
      <vt:lpstr>Figure 27.13a-2</vt:lpstr>
      <vt:lpstr>Figure 27.13a-3</vt:lpstr>
      <vt:lpstr>The F Factor in the Chromosome</vt:lpstr>
      <vt:lpstr>Figure 27.13b-1</vt:lpstr>
      <vt:lpstr>Figure 27.13b-2</vt:lpstr>
      <vt:lpstr>Figure 27.13b-3</vt:lpstr>
      <vt:lpstr>R Plasmids and Antibiotic Resistance</vt:lpstr>
      <vt:lpstr>Diverse nutritional and metabolic adaptations have evolved in prokaryotes</vt:lpstr>
      <vt:lpstr>PowerPoint Presentation</vt:lpstr>
      <vt:lpstr>Table 27.1</vt:lpstr>
      <vt:lpstr>The Role of Oxygen in Metabolism</vt:lpstr>
      <vt:lpstr>Nitrogen Metabolism</vt:lpstr>
      <vt:lpstr>Metabolic Cooperation</vt:lpstr>
      <vt:lpstr>Archaea</vt:lpstr>
      <vt:lpstr>Table 27.2</vt:lpstr>
      <vt:lpstr>PowerPoint Presentation</vt:lpstr>
      <vt:lpstr>PowerPoint Presentation</vt:lpstr>
      <vt:lpstr>Prokaryotes play crucial roles in the biosphere</vt:lpstr>
      <vt:lpstr>Chemical Recycling</vt:lpstr>
      <vt:lpstr>Ecological Interactions</vt:lpstr>
      <vt:lpstr>Prokaryotes have both beneficial and harmful impacts on humans</vt:lpstr>
      <vt:lpstr>Pathogenic Bacteria</vt:lpstr>
    </vt:vector>
  </TitlesOfParts>
  <Company>Jerome Burg</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Jerome Burg</dc:creator>
  <cp:lastModifiedBy>Walker, Dale</cp:lastModifiedBy>
  <cp:revision>52</cp:revision>
  <dcterms:created xsi:type="dcterms:W3CDTF">2010-08-06T18:35:02Z</dcterms:created>
  <dcterms:modified xsi:type="dcterms:W3CDTF">2019-05-15T19:26:29Z</dcterms:modified>
</cp:coreProperties>
</file>