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66" r:id="rId2"/>
  </p:sldMasterIdLst>
  <p:notesMasterIdLst>
    <p:notesMasterId r:id="rId28"/>
  </p:notesMasterIdLst>
  <p:handoutMasterIdLst>
    <p:handoutMasterId r:id="rId29"/>
  </p:handoutMasterIdLst>
  <p:sldIdLst>
    <p:sldId id="256" r:id="rId3"/>
    <p:sldId id="399" r:id="rId4"/>
    <p:sldId id="400" r:id="rId5"/>
    <p:sldId id="401" r:id="rId6"/>
    <p:sldId id="402" r:id="rId7"/>
    <p:sldId id="258" r:id="rId8"/>
    <p:sldId id="403" r:id="rId9"/>
    <p:sldId id="323" r:id="rId10"/>
    <p:sldId id="324" r:id="rId11"/>
    <p:sldId id="325" r:id="rId12"/>
    <p:sldId id="428" r:id="rId13"/>
    <p:sldId id="429" r:id="rId14"/>
    <p:sldId id="390" r:id="rId15"/>
    <p:sldId id="392" r:id="rId16"/>
    <p:sldId id="353" r:id="rId17"/>
    <p:sldId id="354" r:id="rId18"/>
    <p:sldId id="355" r:id="rId19"/>
    <p:sldId id="356" r:id="rId20"/>
    <p:sldId id="357" r:id="rId21"/>
    <p:sldId id="370" r:id="rId22"/>
    <p:sldId id="358" r:id="rId23"/>
    <p:sldId id="384" r:id="rId24"/>
    <p:sldId id="361" r:id="rId25"/>
    <p:sldId id="359" r:id="rId26"/>
    <p:sldId id="427" r:id="rId2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32F"/>
    <a:srgbClr val="696A6E"/>
    <a:srgbClr val="A4A4A3"/>
    <a:srgbClr val="D3D3CB"/>
    <a:srgbClr val="E2E0D6"/>
    <a:srgbClr val="CB506A"/>
    <a:srgbClr val="E49777"/>
    <a:srgbClr val="6E2B1A"/>
    <a:srgbClr val="DDD3C9"/>
    <a:srgbClr val="DD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7" autoAdjust="0"/>
    <p:restoredTop sz="94274" autoAdjust="0"/>
  </p:normalViewPr>
  <p:slideViewPr>
    <p:cSldViewPr snapToGrid="0" snapToObjects="1">
      <p:cViewPr varScale="1">
        <p:scale>
          <a:sx n="123" d="100"/>
          <a:sy n="123" d="100"/>
        </p:scale>
        <p:origin x="936" y="192"/>
      </p:cViewPr>
      <p:guideLst>
        <p:guide orient="horz" pos="4248"/>
        <p:guide pos="1056"/>
      </p:guideLst>
    </p:cSldViewPr>
  </p:slideViewPr>
  <p:outlineViewPr>
    <p:cViewPr>
      <p:scale>
        <a:sx n="33" d="100"/>
        <a:sy n="33" d="100"/>
      </p:scale>
      <p:origin x="0" y="-19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15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84A3317-2075-4392-A2CF-44EBF2D7602A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BE77DA5-561C-4E12-AEFD-E6CF0F3BD5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61643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7E42A4-9FC3-4324-9E70-89CD3F422F22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3E6C4F9-C275-4A5D-B1A0-51351339786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53925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545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578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2416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9440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935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298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718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5578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112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8097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394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882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610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267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5590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6031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606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14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160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857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072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981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519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2676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6C4F9-C275-4A5D-B1A0-513513397866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832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C35DC8-3F91-4DA1-AFB2-4CA777EF5F2C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04FEBA-FC4A-41F1-A7D9-A73BC20CDF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4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D27B3338-8E6C-47F8-9758-B3A6CD3969A6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3BAB16-5711-4787-9F3E-61C1C1614351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9367C-7FE0-4EAF-8433-AD4745A5C8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823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478798ED-1334-4E23-BDC0-87805161F6D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AC98DF-DB3F-4D02-8639-7A94EA5B2EC4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18116-B0A5-4F85-B3D3-8D7A9CEEF5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753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DA0FA744-1208-47D7-9FDC-6FCB1826B17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212A98-9687-4F74-A1B0-52C717022B15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2A9EC-D0AB-4AEA-AEF4-B1581DA50C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109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371600" y="3886200"/>
            <a:ext cx="6400800" cy="185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755900" y="863600"/>
            <a:ext cx="5486400" cy="101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2755900" y="342900"/>
            <a:ext cx="6045200" cy="76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1638300" y="5918200"/>
            <a:ext cx="3810000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23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CF9B662C-F67D-4FEC-BABA-6602EB1EE4A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F3AC50-BBE9-4CFB-A2C2-3F69D67D7500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441799-334B-45AF-9A5F-54D7BFD64C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367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CF9B662C-F67D-4FEC-BABA-6602EB1EE4A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23850" y="1878013"/>
            <a:ext cx="1611313" cy="3222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2190750" y="2743200"/>
            <a:ext cx="1504950" cy="6953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4600575" y="1752600"/>
            <a:ext cx="2419350" cy="12001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>
          <a:xfrm>
            <a:off x="457200" y="4076700"/>
            <a:ext cx="1838325" cy="8763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5605462" y="3143250"/>
            <a:ext cx="2828925" cy="1304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5"/>
          </p:nvPr>
        </p:nvSpPr>
        <p:spPr>
          <a:xfrm>
            <a:off x="2695575" y="4076700"/>
            <a:ext cx="1638300" cy="10287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6"/>
          </p:nvPr>
        </p:nvSpPr>
        <p:spPr>
          <a:xfrm>
            <a:off x="5153025" y="4743450"/>
            <a:ext cx="2628900" cy="11811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8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CA6FB5F6-6AF4-496E-B7B1-8F36D1D7E99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E48B51-032E-4E56-9958-8BC925BF1179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9B0D639-4870-4C15-9232-20FD3FDF2A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9256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F09578E6-5E4E-4DDA-9C55-0CA55D86C8EF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8E4C17-7265-4C9A-984A-ADDE45BED402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D51226D-1466-4DC8-93E3-3049C0D4D4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902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5F79F26C-E00C-4112-A6E1-ED383676551F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8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70B235-2981-42CA-AF50-2AA917BDA931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CE57F9-34B7-4E37-85EB-302E8A8979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854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B48D63A7-D582-40C3-9ACE-EA1EE366C78F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A9AF10-4754-42DB-ABCC-FA7BB94AB79E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6CAB2A-D5FF-4387-8F94-C2D9C72986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776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CF9B662C-F67D-4FEC-BABA-6602EB1EE4A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F3AC50-BBE9-4CFB-A2C2-3F69D67D7500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41799-334B-45AF-9A5F-54D7BFD64C44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559653" y="4717257"/>
            <a:ext cx="1508125" cy="101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7620000" y="4151313"/>
            <a:ext cx="1023937" cy="90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35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74B65276-9D03-43E4-9E8E-5A01C269D020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3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D426DB-9B3F-433A-94C9-D092AEC5F424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0D4CA2-9262-4BE1-AE74-7CD56E59189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2958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B2C47EFF-FF10-4371-98B0-ADACC0EB20BE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0E3722-B178-439B-8FFD-341148BA234F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EA5388-97A1-45D9-BB7F-EEFEE26B51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688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D27B3338-8E6C-47F8-9758-B3A6CD3969A6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3BAB16-5711-4787-9F3E-61C1C1614351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A9367C-7FE0-4EAF-8433-AD4745A5C8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089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478798ED-1334-4E23-BDC0-87805161F6D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AC98DF-DB3F-4D02-8639-7A94EA5B2EC4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C18116-B0A5-4F85-B3D3-8D7A9CEEF5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8861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DA0FA744-1208-47D7-9FDC-6FCB1826B17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D212A98-9687-4F74-A1B0-52C717022B15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42A9EC-D0AB-4AEA-AEF4-B1581DA50C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389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CF9B662C-F67D-4FEC-BABA-6602EB1EE4A3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23850" y="1878013"/>
            <a:ext cx="1611313" cy="3222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2190750" y="2743200"/>
            <a:ext cx="1504950" cy="6953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4600575" y="1752600"/>
            <a:ext cx="2419350" cy="12001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>
          <a:xfrm>
            <a:off x="457200" y="4076700"/>
            <a:ext cx="1838325" cy="8763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5605462" y="3143250"/>
            <a:ext cx="2828925" cy="1304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5"/>
          </p:nvPr>
        </p:nvSpPr>
        <p:spPr>
          <a:xfrm>
            <a:off x="2695575" y="4076700"/>
            <a:ext cx="1638300" cy="10287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6"/>
          </p:nvPr>
        </p:nvSpPr>
        <p:spPr>
          <a:xfrm>
            <a:off x="5153025" y="4743450"/>
            <a:ext cx="2628900" cy="11811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-536575" y="5224463"/>
            <a:ext cx="2001838" cy="70008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1306513" y="5224463"/>
            <a:ext cx="1755775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>
          <a:xfrm>
            <a:off x="2190750" y="5472113"/>
            <a:ext cx="1873250" cy="66675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0"/>
          </p:nvPr>
        </p:nvSpPr>
        <p:spPr>
          <a:xfrm>
            <a:off x="3411538" y="5472113"/>
            <a:ext cx="1741487" cy="97631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1"/>
          </p:nvPr>
        </p:nvSpPr>
        <p:spPr>
          <a:xfrm>
            <a:off x="4333875" y="5675313"/>
            <a:ext cx="2024063" cy="817562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2"/>
          </p:nvPr>
        </p:nvSpPr>
        <p:spPr>
          <a:xfrm>
            <a:off x="7273018" y="5921601"/>
            <a:ext cx="1597932" cy="3172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3"/>
          </p:nvPr>
        </p:nvSpPr>
        <p:spPr>
          <a:xfrm>
            <a:off x="7654925" y="5189310"/>
            <a:ext cx="1044575" cy="4508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4"/>
          </p:nvPr>
        </p:nvSpPr>
        <p:spPr>
          <a:xfrm>
            <a:off x="8255000" y="4219575"/>
            <a:ext cx="990600" cy="48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5"/>
          </p:nvPr>
        </p:nvSpPr>
        <p:spPr>
          <a:xfrm>
            <a:off x="8548688" y="3438525"/>
            <a:ext cx="827087" cy="4651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26"/>
          </p:nvPr>
        </p:nvSpPr>
        <p:spPr>
          <a:xfrm>
            <a:off x="7896225" y="2352675"/>
            <a:ext cx="1247775" cy="7381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3" name="Content Placeholder 32"/>
          <p:cNvSpPr>
            <a:spLocks noGrp="1"/>
          </p:cNvSpPr>
          <p:nvPr>
            <p:ph sz="quarter" idx="27"/>
          </p:nvPr>
        </p:nvSpPr>
        <p:spPr>
          <a:xfrm>
            <a:off x="7781925" y="1417638"/>
            <a:ext cx="1179513" cy="527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28"/>
          </p:nvPr>
        </p:nvSpPr>
        <p:spPr>
          <a:xfrm>
            <a:off x="3619103" y="1620838"/>
            <a:ext cx="1058069" cy="540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7" name="Content Placeholder 36"/>
          <p:cNvSpPr>
            <a:spLocks noGrp="1"/>
          </p:cNvSpPr>
          <p:nvPr>
            <p:ph sz="quarter" idx="29"/>
          </p:nvPr>
        </p:nvSpPr>
        <p:spPr>
          <a:xfrm>
            <a:off x="1787525" y="1298575"/>
            <a:ext cx="795338" cy="579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  <p:sp>
        <p:nvSpPr>
          <p:cNvPr id="39" name="Content Placeholder 38"/>
          <p:cNvSpPr>
            <a:spLocks noGrp="1"/>
          </p:cNvSpPr>
          <p:nvPr>
            <p:ph sz="quarter" idx="30"/>
          </p:nvPr>
        </p:nvSpPr>
        <p:spPr>
          <a:xfrm>
            <a:off x="6799263" y="1620838"/>
            <a:ext cx="855662" cy="73183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1" name="Content Placeholder 40"/>
          <p:cNvSpPr>
            <a:spLocks noGrp="1"/>
          </p:cNvSpPr>
          <p:nvPr>
            <p:ph sz="quarter" idx="31"/>
          </p:nvPr>
        </p:nvSpPr>
        <p:spPr>
          <a:xfrm>
            <a:off x="4064000" y="3090863"/>
            <a:ext cx="996950" cy="57943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3" name="Content Placeholder 42"/>
          <p:cNvSpPr>
            <a:spLocks noGrp="1"/>
          </p:cNvSpPr>
          <p:nvPr>
            <p:ph sz="quarter" idx="32"/>
          </p:nvPr>
        </p:nvSpPr>
        <p:spPr>
          <a:xfrm>
            <a:off x="323850" y="2589213"/>
            <a:ext cx="1363663" cy="69532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5" name="Content Placeholder 44"/>
          <p:cNvSpPr>
            <a:spLocks noGrp="1"/>
          </p:cNvSpPr>
          <p:nvPr>
            <p:ph sz="quarter" idx="33"/>
          </p:nvPr>
        </p:nvSpPr>
        <p:spPr>
          <a:xfrm>
            <a:off x="323850" y="3090863"/>
            <a:ext cx="1273175" cy="579437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7" name="Content Placeholder 46"/>
          <p:cNvSpPr>
            <a:spLocks noGrp="1"/>
          </p:cNvSpPr>
          <p:nvPr>
            <p:ph sz="quarter" idx="34"/>
          </p:nvPr>
        </p:nvSpPr>
        <p:spPr>
          <a:xfrm>
            <a:off x="1465263" y="3090863"/>
            <a:ext cx="1381125" cy="812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49" name="Table Placeholder 48"/>
          <p:cNvSpPr>
            <a:spLocks noGrp="1"/>
          </p:cNvSpPr>
          <p:nvPr>
            <p:ph type="tbl" sz="quarter" idx="35"/>
          </p:nvPr>
        </p:nvSpPr>
        <p:spPr>
          <a:xfrm>
            <a:off x="8126413" y="274638"/>
            <a:ext cx="1017587" cy="639762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181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CA6FB5F6-6AF4-496E-B7B1-8F36D1D7E998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48B51-032E-4E56-9958-8BC925BF1179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D639-4870-4C15-9232-20FD3FDF2A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92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F09578E6-5E4E-4DDA-9C55-0CA55D86C8EF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8E4C17-7265-4C9A-984A-ADDE45BED402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1226D-1466-4DC8-93E3-3049C0D4D4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977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5F79F26C-E00C-4112-A6E1-ED383676551F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8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70B235-2981-42CA-AF50-2AA917BDA931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E57F9-34B7-4E37-85EB-302E8A8979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160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B48D63A7-D582-40C3-9ACE-EA1EE366C78F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4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A9AF10-4754-42DB-ABCC-FA7BB94AB79E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CAB2A-D5FF-4387-8F94-C2D9C72986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3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74B65276-9D03-43E4-9E8E-5A01C269D020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3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D426DB-9B3F-433A-94C9-D092AEC5F424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D4CA2-9262-4BE1-AE74-7CD56E59189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316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dirty="0">
                <a:solidFill>
                  <a:srgbClr val="898989"/>
                </a:solidFill>
                <a:sym typeface="Calibri" panose="020F0502020204030204" pitchFamily="34" charset="0"/>
              </a:rPr>
              <a:t>25-</a:t>
            </a:r>
            <a:fld id="{B2C47EFF-FF10-4371-98B0-ADACC0EB20BE}" type="slidenum">
              <a:rPr lang="en-US" altLang="en-US" sz="1200">
                <a:solidFill>
                  <a:srgbClr val="898989"/>
                </a:solidFill>
                <a:sym typeface="Calibri" panose="020F0502020204030204" pitchFamily="34" charset="0"/>
              </a:rPr>
              <a:pPr algn="r"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dirty="0">
              <a:solidFill>
                <a:srgbClr val="898989"/>
              </a:solidFill>
              <a:sym typeface="Calibri" panose="020F0502020204030204" pitchFamily="34" charset="0"/>
            </a:endParaRPr>
          </a:p>
        </p:txBody>
      </p:sp>
      <p:sp>
        <p:nvSpPr>
          <p:cNvPr id="6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/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0E3722-B178-439B-8FFD-341148BA234F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A5388-97A1-45D9-BB7F-EEFEE26B51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387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8FD48ED-0523-4AF0-BC77-BE0B0A64B586}" type="datetime1">
              <a:rPr lang="en-US" altLang="en-US"/>
              <a:pPr/>
              <a:t>4/5/20</a:t>
            </a:fld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29AEEC2-336C-467C-8472-2F5016C1041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989996" y="6462297"/>
            <a:ext cx="516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 kern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©McGraw-Hill Education. All rights reserved. Authorized only for instructor use in the classroom. </a:t>
            </a:r>
          </a:p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 kern="1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No reproduction or further distribution permitted without the prior written consent of McGraw-Hill Education.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313708" y="6540679"/>
            <a:ext cx="83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en-US" sz="1200" kern="1200" dirty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  <a:t>25-</a:t>
            </a:r>
            <a:fld id="{6B717C28-C83A-49E1-8EEB-35D06C35E224}" type="slidenum">
              <a:rPr lang="en-US" altLang="en-US" sz="12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Calibri" panose="020F0502020204030204" pitchFamily="34" charset="0"/>
              </a:rPr>
              <a:pPr algn="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898989"/>
                </a:buClr>
                <a:buSzPct val="25000"/>
                <a:buFont typeface="Calibri" panose="020F0502020204030204" pitchFamily="34" charset="0"/>
                <a:buNone/>
              </a:pPr>
              <a:t>‹#›</a:t>
            </a:fld>
            <a:endParaRPr lang="en-US" altLang="en-US" sz="12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6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02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17673" y="441118"/>
            <a:ext cx="5308654" cy="685777"/>
          </a:xfrm>
        </p:spPr>
        <p:txBody>
          <a:bodyPr/>
          <a:lstStyle/>
          <a:p>
            <a:pPr lvl="0" eaLnBrk="1" hangingPunct="1"/>
            <a:r>
              <a:rPr lang="en-US" altLang="en-US" sz="6000" dirty="0">
                <a:solidFill>
                  <a:prstClr val="black"/>
                </a:solidFill>
                <a:latin typeface="Calibri" panose="020F0502020204030204" pitchFamily="34" charset="0"/>
              </a:rPr>
              <a:t>Chapter 25 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8773" y="1186745"/>
            <a:ext cx="7873877" cy="626540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Animal Tissues and Organ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3156"/>
          <a:stretch/>
        </p:blipFill>
        <p:spPr>
          <a:xfrm>
            <a:off x="800223" y="2380343"/>
            <a:ext cx="6941127" cy="373017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462763" y="6062508"/>
            <a:ext cx="1741411" cy="228219"/>
          </a:xfrm>
        </p:spPr>
        <p:txBody>
          <a:bodyPr/>
          <a:lstStyle/>
          <a:p>
            <a:pPr marL="0" indent="0">
              <a:buNone/>
            </a:pPr>
            <a:r>
              <a:rPr lang="en-IN" sz="800" dirty="0"/>
              <a:t>©Daniel Garcia/AFP/Getty Images</a:t>
            </a:r>
          </a:p>
        </p:txBody>
      </p:sp>
      <p:pic>
        <p:nvPicPr>
          <p:cNvPr id="1536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76213"/>
            <a:ext cx="8112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 descr="Concepts and Investigations Biology, Fourth Edition by Mariëlle Hoefnagels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72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418451" y="6467983"/>
            <a:ext cx="6134100" cy="354766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IN" sz="800" dirty="0">
                <a:latin typeface="Calibri" panose="020F0502020204030204" pitchFamily="34" charset="0"/>
                <a:cs typeface="+mn-cs"/>
              </a:rPr>
              <a:t>©McGraw-Hill Education. All rights reserved. Authorized only for instructor use in classroom.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800" dirty="0">
                <a:latin typeface="Calibri" panose="020F0502020204030204" pitchFamily="34" charset="0"/>
                <a:cs typeface="+mn-cs"/>
              </a:rPr>
              <a:t>No reproduction or further distribution permitted without the prior written consent of McGraw-Hill Education.</a:t>
            </a:r>
            <a:endParaRPr lang="en-IN" sz="800" dirty="0"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8295"/>
            <a:ext cx="8229600" cy="709714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 systems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-394" y="6468192"/>
            <a:ext cx="1480778" cy="32964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08681" y="1594566"/>
            <a:ext cx="8073580" cy="98870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 systems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consist of two or more organs that are physically or functionally joined.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132639" y="6461963"/>
            <a:ext cx="1452488" cy="34302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25.2</a:t>
            </a:r>
            <a:endParaRPr lang="en-US" dirty="0"/>
          </a:p>
        </p:txBody>
      </p:sp>
      <p:pic>
        <p:nvPicPr>
          <p:cNvPr id="6" name="Picture 5" descr="An arrow points to the  picture of the digestive system.">
            <a:extLst>
              <a:ext uri="{FF2B5EF4-FFF2-40B4-BE49-F238E27FC236}">
                <a16:creationId xmlns:a16="http://schemas.microsoft.com/office/drawing/2014/main" id="{F0AAA78A-5C6D-43F3-8D45-9763E5DE0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1"/>
          <a:stretch/>
        </p:blipFill>
        <p:spPr>
          <a:xfrm>
            <a:off x="1048131" y="3035127"/>
            <a:ext cx="7132320" cy="29687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523" y="155540"/>
            <a:ext cx="6801323" cy="78068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Anatomical terminology, 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4728" y="6464820"/>
            <a:ext cx="1504950" cy="35508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0594" y="1265257"/>
            <a:ext cx="2872355" cy="226951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Scientists use terms to refer to the relative position of structures within an organism.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27417" y="6462785"/>
            <a:ext cx="1497985" cy="35711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20" y="1400218"/>
            <a:ext cx="5413248" cy="4706112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7"/>
          </p:nvPr>
        </p:nvSpPr>
        <p:spPr>
          <a:xfrm>
            <a:off x="3573160" y="1883538"/>
            <a:ext cx="1257997" cy="422621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350" b="1" dirty="0"/>
              <a:t>Anterior </a:t>
            </a:r>
            <a:br>
              <a:rPr lang="en-US" sz="1350" b="1" dirty="0"/>
            </a:br>
            <a:r>
              <a:rPr lang="en-US" sz="1350" b="1" dirty="0"/>
              <a:t>or ventral view</a:t>
            </a:r>
            <a:endParaRPr lang="en-IN" sz="1350" b="1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8"/>
          </p:nvPr>
        </p:nvSpPr>
        <p:spPr>
          <a:xfrm>
            <a:off x="5508208" y="1882966"/>
            <a:ext cx="1205012" cy="639253"/>
          </a:xfrm>
        </p:spPr>
        <p:txBody>
          <a:bodyPr/>
          <a:lstStyle/>
          <a:p>
            <a:pPr marL="0" indent="0" algn="ctr">
              <a:buNone/>
            </a:pPr>
            <a:r>
              <a:rPr lang="en-US" sz="1350" b="1" dirty="0"/>
              <a:t>Lateral </a:t>
            </a:r>
            <a:br>
              <a:rPr lang="en-US" sz="1350" b="1" dirty="0"/>
            </a:br>
            <a:r>
              <a:rPr lang="en-US" sz="1350" b="1" dirty="0"/>
              <a:t>or side view (human)</a:t>
            </a:r>
            <a:endParaRPr lang="en-IN" sz="135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>
          <a:xfrm>
            <a:off x="7320669" y="1866115"/>
            <a:ext cx="1180277" cy="6465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350" b="1" dirty="0"/>
              <a:t>Lateral </a:t>
            </a:r>
            <a:br>
              <a:rPr lang="en-US" sz="1350" b="1" dirty="0"/>
            </a:br>
            <a:r>
              <a:rPr lang="en-US" sz="1350" b="1" dirty="0"/>
              <a:t>or side view (non-human)</a:t>
            </a:r>
            <a:endParaRPr lang="en-IN" sz="135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00"/>
            <a:ext cx="8229600" cy="78068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Anatomical terminology,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0" y="6461514"/>
            <a:ext cx="1504950" cy="36237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70594" y="1265252"/>
            <a:ext cx="2849978" cy="20647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Scientists use terms to refer to the relative position of structures within an organism.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31114" y="6469331"/>
            <a:ext cx="1368639" cy="3545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84" y="895583"/>
            <a:ext cx="4474464" cy="3895344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7"/>
          </p:nvPr>
        </p:nvSpPr>
        <p:spPr>
          <a:xfrm>
            <a:off x="3923161" y="1266978"/>
            <a:ext cx="1207198" cy="422621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150" b="1" dirty="0"/>
              <a:t>Anterior </a:t>
            </a:r>
            <a:br>
              <a:rPr lang="en-US" sz="1150" b="1" dirty="0"/>
            </a:br>
            <a:r>
              <a:rPr lang="en-US" sz="1150" b="1" dirty="0"/>
              <a:t>or ventral view</a:t>
            </a:r>
            <a:endParaRPr lang="en-IN" sz="1150" b="1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8"/>
          </p:nvPr>
        </p:nvSpPr>
        <p:spPr>
          <a:xfrm>
            <a:off x="5605023" y="1269280"/>
            <a:ext cx="986277" cy="576752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150" b="1" dirty="0"/>
              <a:t>Lateral </a:t>
            </a:r>
            <a:br>
              <a:rPr lang="en-US" sz="1150" b="1" dirty="0"/>
            </a:br>
            <a:r>
              <a:rPr lang="en-US" sz="1150" b="1" dirty="0"/>
              <a:t>or side view (human)</a:t>
            </a:r>
            <a:endParaRPr lang="en-IN" sz="1150" b="1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9"/>
          </p:nvPr>
        </p:nvSpPr>
        <p:spPr>
          <a:xfrm>
            <a:off x="7061201" y="1262219"/>
            <a:ext cx="1041841" cy="602957"/>
          </a:xfrm>
        </p:spPr>
        <p:txBody>
          <a:bodyPr/>
          <a:lstStyle/>
          <a:p>
            <a:pPr marL="0" indent="0" algn="ctr">
              <a:buNone/>
            </a:pPr>
            <a:r>
              <a:rPr lang="en-US" sz="1150" b="1" dirty="0"/>
              <a:t>Lateral </a:t>
            </a:r>
            <a:br>
              <a:rPr lang="en-US" sz="1150" b="1" dirty="0"/>
            </a:br>
            <a:r>
              <a:rPr lang="en-US" sz="1150" b="1" dirty="0"/>
              <a:t>or side view (non-human)</a:t>
            </a:r>
            <a:endParaRPr lang="en-IN" sz="115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0"/>
          </p:nvPr>
        </p:nvSpPr>
        <p:spPr>
          <a:xfrm>
            <a:off x="1635125" y="5169943"/>
            <a:ext cx="3279775" cy="1237517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 dirty="0"/>
              <a:t>Lateral: </a:t>
            </a:r>
            <a:r>
              <a:rPr lang="en-US" sz="1800" dirty="0"/>
              <a:t>away from the midline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/>
              <a:t>Medial: </a:t>
            </a:r>
            <a:r>
              <a:rPr lang="en-US" sz="1800" dirty="0"/>
              <a:t>toward the midline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/>
              <a:t>Anterior:</a:t>
            </a:r>
            <a:r>
              <a:rPr lang="en-US" sz="1800" dirty="0"/>
              <a:t> toward the front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1" dirty="0"/>
              <a:t>Posterior: </a:t>
            </a:r>
            <a:r>
              <a:rPr lang="en-US" sz="1800" dirty="0"/>
              <a:t>toward the back </a:t>
            </a:r>
            <a:endParaRPr lang="en-IN" sz="1800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1"/>
          </p:nvPr>
        </p:nvSpPr>
        <p:spPr>
          <a:xfrm>
            <a:off x="5063386" y="5185140"/>
            <a:ext cx="4029323" cy="1419987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750" b="1" dirty="0"/>
              <a:t>Proximal: </a:t>
            </a:r>
            <a:r>
              <a:rPr lang="en-US" sz="1750" dirty="0"/>
              <a:t>toward the point of attachment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750" b="1" dirty="0"/>
              <a:t>Distal: </a:t>
            </a:r>
            <a:r>
              <a:rPr lang="en-US" sz="1750" dirty="0"/>
              <a:t>away from the point of attachment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750" b="1" dirty="0"/>
              <a:t>Dorsal: </a:t>
            </a:r>
            <a:r>
              <a:rPr lang="en-US" sz="1750" dirty="0"/>
              <a:t>toward the </a:t>
            </a:r>
            <a:r>
              <a:rPr lang="en-US" sz="1750" dirty="0">
                <a:solidFill>
                  <a:srgbClr val="FF0000"/>
                </a:solidFill>
              </a:rPr>
              <a:t>spine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750" b="1" dirty="0"/>
              <a:t>Ventral: </a:t>
            </a:r>
            <a:r>
              <a:rPr lang="en-US" sz="1750" dirty="0"/>
              <a:t>toward the belly</a:t>
            </a:r>
            <a:endParaRPr lang="en-IN" sz="175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596"/>
            <a:ext cx="8229600" cy="78068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quarter" idx="16"/>
              </p:nvPr>
            </p:nvSpPr>
            <p:spPr>
              <a:xfrm>
                <a:off x="3288118" y="1499086"/>
                <a:ext cx="5023372" cy="3072903"/>
              </a:xfrm>
            </p:spPr>
            <p:txBody>
              <a:bodyPr/>
              <a:lstStyle/>
              <a:p>
                <a:pPr marL="0" lvl="0" indent="0" eaLnBrk="1" hangingPunct="1">
                  <a:spcBef>
                    <a:spcPct val="0"/>
                  </a:spcBef>
                  <a:spcAft>
                    <a:spcPts val="1500"/>
                  </a:spcAft>
                  <a:buNone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Which of the following is physically the smallest?</a:t>
                </a:r>
              </a:p>
              <a:p>
                <a:pPr marL="0" lvl="0" indent="0" eaLnBrk="1" hangingPunct="1">
                  <a:spcBef>
                    <a:spcPct val="0"/>
                  </a:spcBef>
                  <a:buFontTx/>
                  <a:buAutoNum type="alphaUcPeriod"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 respiratory system</a:t>
                </a:r>
              </a:p>
              <a:p>
                <a:pPr marL="0" lvl="0" indent="0" eaLnBrk="1" hangingPunct="1">
                  <a:spcBef>
                    <a:spcPct val="0"/>
                  </a:spcBef>
                  <a:buFontTx/>
                  <a:buAutoNum type="alphaUcPeriod"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 DNA</a:t>
                </a:r>
              </a:p>
              <a:p>
                <a:pPr marL="0" lvl="0" indent="0" eaLnBrk="1" hangingPunct="1">
                  <a:spcBef>
                    <a:spcPct val="0"/>
                  </a:spcBef>
                  <a:buFontTx/>
                  <a:buAutoNum type="alphaUcPeriod"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O</m:t>
                        </m:r>
                      </m:e>
                      <m:sub>
                        <m:r>
                          <a:rPr lang="en-US" alt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400" baseline="-25000" dirty="0">
                  <a:solidFill>
                    <a:prstClr val="black"/>
                  </a:solidFill>
                  <a:latin typeface="Calibri" panose="020F0502020204030204" pitchFamily="34" charset="0"/>
                  <a:cs typeface="+mn-cs"/>
                </a:endParaRPr>
              </a:p>
              <a:p>
                <a:pPr marL="0" lvl="0" indent="0" eaLnBrk="1" hangingPunct="1">
                  <a:spcBef>
                    <a:spcPct val="0"/>
                  </a:spcBef>
                  <a:buFontTx/>
                  <a:buAutoNum type="alphaUcPeriod"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 lung</a:t>
                </a:r>
              </a:p>
              <a:p>
                <a:pPr marL="0" lvl="0" indent="0" eaLnBrk="1" hangingPunct="1">
                  <a:spcBef>
                    <a:spcPct val="0"/>
                  </a:spcBef>
                  <a:buFontTx/>
                  <a:buAutoNum type="alphaUcPeriod"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 red blood cell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xfrm>
                <a:off x="3288118" y="1499086"/>
                <a:ext cx="5023372" cy="3072903"/>
              </a:xfrm>
              <a:blipFill>
                <a:blip r:embed="rId3"/>
                <a:stretch>
                  <a:fillRect l="-1942" t="-1587" r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63" y="163733"/>
            <a:ext cx="8229600" cy="709714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Clicker question #1, 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/>
              <p:cNvSpPr>
                <a:spLocks noGrp="1"/>
              </p:cNvSpPr>
              <p:nvPr>
                <p:ph sz="quarter" idx="16"/>
              </p:nvPr>
            </p:nvSpPr>
            <p:spPr>
              <a:xfrm>
                <a:off x="3275464" y="1495275"/>
                <a:ext cx="5076966" cy="1347787"/>
              </a:xfrm>
            </p:spPr>
            <p:txBody>
              <a:bodyPr/>
              <a:lstStyle/>
              <a:p>
                <a:pPr marL="0" lvl="0" indent="0" eaLnBrk="1" hangingPunct="1">
                  <a:spcBef>
                    <a:spcPct val="0"/>
                  </a:spcBef>
                  <a:spcAft>
                    <a:spcPts val="1500"/>
                  </a:spcAft>
                  <a:buNone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Which of the following is physically the smallest?</a:t>
                </a:r>
              </a:p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en-US" sz="2400" dirty="0">
                    <a:solidFill>
                      <a:prstClr val="black"/>
                    </a:solidFill>
                    <a:latin typeface="Calibri" panose="020F0502020204030204" pitchFamily="34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en-US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en-US" sz="2400" baseline="-25000" dirty="0">
                  <a:solidFill>
                    <a:prstClr val="black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xfrm>
                <a:off x="3275464" y="1495275"/>
                <a:ext cx="5076966" cy="1347787"/>
              </a:xfrm>
              <a:blipFill>
                <a:blip r:embed="rId3"/>
                <a:stretch>
                  <a:fillRect l="-1801" t="-3620" r="-1321" b="-1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143" y="155049"/>
            <a:ext cx="8229600" cy="64519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 systems are interconnected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692" y="6462211"/>
            <a:ext cx="1665441" cy="38896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89995" y="1588741"/>
            <a:ext cx="6307138" cy="914854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Organs are arranged in organ systems that have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interconnected structures and functions.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31251" y="6469051"/>
            <a:ext cx="1504950" cy="33179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25.2</a:t>
            </a:r>
            <a:endParaRPr lang="en-US" dirty="0"/>
          </a:p>
        </p:txBody>
      </p:sp>
      <p:pic>
        <p:nvPicPr>
          <p:cNvPr id="6" name="Picture 5" descr="Red arrow  points to the stomach, which is an example of an organ.&#10;Red arrow points to the digestive system, which is an example of an organ system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>
            <a:off x="445770" y="3557215"/>
            <a:ext cx="7973568" cy="26776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301" y="151807"/>
            <a:ext cx="8932460" cy="1143000"/>
          </a:xfrm>
        </p:spPr>
        <p:txBody>
          <a:bodyPr/>
          <a:lstStyle/>
          <a:p>
            <a:r>
              <a:rPr lang="en-US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nervous system and endocrine system are interconnected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821" y="6465061"/>
            <a:ext cx="1484061" cy="371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84242" y="2545171"/>
            <a:ext cx="2672389" cy="175871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nervous and endocrine systems coordinate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communication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30543" y="6471632"/>
            <a:ext cx="1426619" cy="3795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25.8</a:t>
            </a:r>
            <a:endParaRPr lang="en-US" dirty="0"/>
          </a:p>
        </p:txBody>
      </p:sp>
      <p:pic>
        <p:nvPicPr>
          <p:cNvPr id="5" name="Picture 4" descr="The nervous system and the endocrine system are shown. 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/>
          <a:stretch/>
        </p:blipFill>
        <p:spPr>
          <a:xfrm>
            <a:off x="3363762" y="1781908"/>
            <a:ext cx="4315968" cy="3496666"/>
          </a:xfrm>
          <a:prstGeom prst="rect">
            <a:avLst/>
          </a:prstGeom>
        </p:spPr>
      </p:pic>
      <p:sp>
        <p:nvSpPr>
          <p:cNvPr id="8" name="Content Placeholder 16"/>
          <p:cNvSpPr>
            <a:spLocks noGrp="1"/>
          </p:cNvSpPr>
          <p:nvPr>
            <p:ph sz="quarter" idx="21"/>
          </p:nvPr>
        </p:nvSpPr>
        <p:spPr>
          <a:xfrm>
            <a:off x="4817568" y="1831072"/>
            <a:ext cx="1315732" cy="222763"/>
          </a:xfrm>
        </p:spPr>
        <p:txBody>
          <a:bodyPr/>
          <a:lstStyle/>
          <a:p>
            <a:pPr mar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50" b="1" dirty="0">
                <a:latin typeface="Calibri" panose="020F0502020204030204" pitchFamily="34" charset="0"/>
              </a:rPr>
              <a:t>Communication</a:t>
            </a:r>
            <a:endParaRPr lang="en-IN" sz="1250" b="1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20"/>
          <p:cNvSpPr>
            <a:spLocks noGrp="1"/>
          </p:cNvSpPr>
          <p:nvPr>
            <p:ph sz="quarter" idx="22"/>
          </p:nvPr>
        </p:nvSpPr>
        <p:spPr>
          <a:xfrm>
            <a:off x="3657203" y="2142331"/>
            <a:ext cx="1479947" cy="3087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70" b="1" dirty="0">
                <a:latin typeface="Calibri" panose="020F0502020204030204" pitchFamily="34" charset="0"/>
              </a:rPr>
              <a:t>Nervous system</a:t>
            </a:r>
            <a:endParaRPr lang="en-IN" sz="1270" b="1" dirty="0">
              <a:latin typeface="Calibri" panose="020F0502020204030204" pitchFamily="34" charset="0"/>
            </a:endParaRPr>
          </a:p>
        </p:txBody>
      </p:sp>
      <p:sp>
        <p:nvSpPr>
          <p:cNvPr id="12" name="Content Placeholder 26"/>
          <p:cNvSpPr>
            <a:spLocks noGrp="1"/>
          </p:cNvSpPr>
          <p:nvPr>
            <p:ph sz="quarter" idx="24"/>
          </p:nvPr>
        </p:nvSpPr>
        <p:spPr>
          <a:xfrm>
            <a:off x="3618565" y="5215996"/>
            <a:ext cx="1799255" cy="11550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30" dirty="0">
                <a:latin typeface="Calibri" panose="020F0502020204030204" pitchFamily="34" charset="0"/>
              </a:rPr>
              <a:t>Detects, interprets, and responds to stimuli from outside and within the body. With endocrine system, coordinates all organ functions.</a:t>
            </a:r>
            <a:endParaRPr lang="en-IN" sz="1230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4"/>
          <p:cNvSpPr>
            <a:spLocks noGrp="1"/>
          </p:cNvSpPr>
          <p:nvPr>
            <p:ph sz="quarter" idx="23"/>
          </p:nvPr>
        </p:nvSpPr>
        <p:spPr>
          <a:xfrm>
            <a:off x="5883730" y="2132146"/>
            <a:ext cx="1488619" cy="3154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1270" b="1" dirty="0">
                <a:latin typeface="Calibri" panose="020F0502020204030204" pitchFamily="34" charset="0"/>
              </a:rPr>
              <a:t>Endocrine system</a:t>
            </a:r>
            <a:endParaRPr lang="en-IN" sz="1270" b="1" dirty="0">
              <a:latin typeface="Calibri" panose="020F0502020204030204" pitchFamily="34" charset="0"/>
            </a:endParaRP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>
          <a:xfrm>
            <a:off x="5417820" y="4155684"/>
            <a:ext cx="646510" cy="2963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30" dirty="0">
                <a:latin typeface="Calibri" panose="020F0502020204030204" pitchFamily="34" charset="0"/>
              </a:rPr>
              <a:t>Male </a:t>
            </a:r>
            <a:endParaRPr lang="en-IN" sz="1230" dirty="0">
              <a:latin typeface="Calibri" panose="020F0502020204030204" pitchFamily="34" charset="0"/>
            </a:endParaRPr>
          </a:p>
        </p:txBody>
      </p:sp>
      <p:sp>
        <p:nvSpPr>
          <p:cNvPr id="16" name="Content Placeholder 34"/>
          <p:cNvSpPr>
            <a:spLocks noGrp="1"/>
          </p:cNvSpPr>
          <p:nvPr>
            <p:ph sz="quarter" idx="28"/>
          </p:nvPr>
        </p:nvSpPr>
        <p:spPr>
          <a:xfrm>
            <a:off x="6653439" y="4220206"/>
            <a:ext cx="669160" cy="2793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30" dirty="0">
                <a:latin typeface="Calibri" panose="020F0502020204030204" pitchFamily="34" charset="0"/>
              </a:rPr>
              <a:t>Female</a:t>
            </a:r>
            <a:endParaRPr lang="en-IN" sz="1230" dirty="0">
              <a:latin typeface="Calibri" panose="020F0502020204030204" pitchFamily="34" charset="0"/>
            </a:endParaRPr>
          </a:p>
        </p:txBody>
      </p:sp>
      <p:sp>
        <p:nvSpPr>
          <p:cNvPr id="13" name="Content Placeholder 28"/>
          <p:cNvSpPr>
            <a:spLocks noGrp="1"/>
          </p:cNvSpPr>
          <p:nvPr>
            <p:ph sz="quarter" idx="25"/>
          </p:nvPr>
        </p:nvSpPr>
        <p:spPr>
          <a:xfrm>
            <a:off x="5630453" y="5219473"/>
            <a:ext cx="1920967" cy="11515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30" dirty="0">
                <a:latin typeface="Calibri" panose="020F0502020204030204" pitchFamily="34" charset="0"/>
              </a:rPr>
              <a:t>Produces hormones and works with the nervous system to control many body functions, including reproduction, response to stress, and metabolism.</a:t>
            </a:r>
            <a:endParaRPr lang="en-IN" sz="123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5066" y="203760"/>
            <a:ext cx="9382836" cy="1039091"/>
          </a:xfrm>
        </p:spPr>
        <p:txBody>
          <a:bodyPr/>
          <a:lstStyle/>
          <a:p>
            <a:r>
              <a:rPr lang="en-US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skeletal system and the muscular system are interconnected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6826" y="6465060"/>
            <a:ext cx="1552575" cy="371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87371" y="2552608"/>
            <a:ext cx="2937965" cy="158655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skeletal and muscular systems support and move the body.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40921" y="6462583"/>
            <a:ext cx="1391647" cy="3476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25.8</a:t>
            </a:r>
            <a:endParaRPr lang="en-US" dirty="0"/>
          </a:p>
        </p:txBody>
      </p:sp>
      <p:pic>
        <p:nvPicPr>
          <p:cNvPr id="6" name="Picture 5" descr="The skeletal and the muscular system are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63" y="1246398"/>
            <a:ext cx="4559808" cy="4224528"/>
          </a:xfrm>
          <a:prstGeom prst="rect">
            <a:avLst/>
          </a:prstGeom>
        </p:spPr>
      </p:pic>
      <p:sp>
        <p:nvSpPr>
          <p:cNvPr id="8" name="Content Placeholder 16"/>
          <p:cNvSpPr>
            <a:spLocks noGrp="1"/>
          </p:cNvSpPr>
          <p:nvPr>
            <p:ph sz="quarter" idx="21"/>
          </p:nvPr>
        </p:nvSpPr>
        <p:spPr>
          <a:xfrm>
            <a:off x="5322080" y="1682390"/>
            <a:ext cx="2075670" cy="269543"/>
          </a:xfrm>
        </p:spPr>
        <p:txBody>
          <a:bodyPr/>
          <a:lstStyle/>
          <a:p>
            <a:pPr mar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370" b="1" dirty="0">
                <a:latin typeface="Calibri" panose="020F0502020204030204" pitchFamily="34" charset="0"/>
              </a:rPr>
              <a:t>Support and movement</a:t>
            </a:r>
            <a:endParaRPr lang="en-IN" sz="1370" b="1" dirty="0">
              <a:latin typeface="Calibri" panose="020F0502020204030204" pitchFamily="34" charset="0"/>
            </a:endParaRPr>
          </a:p>
        </p:txBody>
      </p:sp>
      <p:sp>
        <p:nvSpPr>
          <p:cNvPr id="9" name="Content Placeholder 20"/>
          <p:cNvSpPr>
            <a:spLocks noGrp="1"/>
          </p:cNvSpPr>
          <p:nvPr>
            <p:ph sz="quarter" idx="22"/>
          </p:nvPr>
        </p:nvSpPr>
        <p:spPr>
          <a:xfrm>
            <a:off x="4462598" y="2073454"/>
            <a:ext cx="1479947" cy="3087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</a:rPr>
              <a:t>Skeletal system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26"/>
          <p:cNvSpPr>
            <a:spLocks noGrp="1"/>
          </p:cNvSpPr>
          <p:nvPr>
            <p:ph sz="quarter" idx="24"/>
          </p:nvPr>
        </p:nvSpPr>
        <p:spPr>
          <a:xfrm>
            <a:off x="4248367" y="5429886"/>
            <a:ext cx="2266733" cy="10956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</a:rPr>
              <a:t>Provides framework for muscles to attach, making movement possible. Houses bone marrow. Protects soft organs. Stores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minerals</a:t>
            </a:r>
            <a:r>
              <a:rPr lang="en-US" sz="1400" dirty="0">
                <a:latin typeface="Calibri" panose="020F0502020204030204" pitchFamily="34" charset="0"/>
              </a:rPr>
              <a:t>.</a:t>
            </a:r>
            <a:endParaRPr lang="en-IN" sz="1400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4"/>
          <p:cNvSpPr>
            <a:spLocks noGrp="1"/>
          </p:cNvSpPr>
          <p:nvPr>
            <p:ph sz="quarter" idx="23"/>
          </p:nvPr>
        </p:nvSpPr>
        <p:spPr>
          <a:xfrm>
            <a:off x="6711125" y="2059169"/>
            <a:ext cx="1488619" cy="3154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1400" b="1" dirty="0">
                <a:latin typeface="Calibri" panose="020F0502020204030204" pitchFamily="34" charset="0"/>
              </a:rPr>
              <a:t>Muscular system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28"/>
          <p:cNvSpPr>
            <a:spLocks noGrp="1"/>
          </p:cNvSpPr>
          <p:nvPr>
            <p:ph sz="quarter" idx="25"/>
          </p:nvPr>
        </p:nvSpPr>
        <p:spPr>
          <a:xfrm>
            <a:off x="6532929" y="5447287"/>
            <a:ext cx="1943971" cy="10013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</a:rPr>
              <a:t>Supports posture and enables body to move. Helps maintain body temperature.</a:t>
            </a:r>
            <a:endParaRPr lang="en-IN" sz="1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143" y="59921"/>
            <a:ext cx="8229600" cy="944628"/>
          </a:xfrm>
        </p:spPr>
        <p:txBody>
          <a:bodyPr/>
          <a:lstStyle/>
          <a:p>
            <a:r>
              <a:rPr lang="en-US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digestive, circulatory, and respiratory systems are interconnected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969" y="6470686"/>
            <a:ext cx="1548027" cy="33272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6068" y="2549851"/>
            <a:ext cx="3181280" cy="19948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digestive, circulatory, and respiratory systems work together to acquire energy.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7129266" y="6459766"/>
            <a:ext cx="1462302" cy="34364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25.8</a:t>
            </a:r>
            <a:endParaRPr lang="en-US" dirty="0"/>
          </a:p>
        </p:txBody>
      </p:sp>
      <p:pic>
        <p:nvPicPr>
          <p:cNvPr id="4" name="Picture 3" descr="The digestive, circulatory, and respiratory systems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8"/>
          <a:stretch/>
        </p:blipFill>
        <p:spPr>
          <a:xfrm>
            <a:off x="3183050" y="1222014"/>
            <a:ext cx="5169408" cy="391269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4981211" y="1632329"/>
            <a:ext cx="1411881" cy="272761"/>
          </a:xfrm>
        </p:spPr>
        <p:txBody>
          <a:bodyPr/>
          <a:lstStyle/>
          <a:p>
            <a:pPr marL="0" lvl="0" indent="0">
              <a:buNone/>
            </a:pPr>
            <a:r>
              <a:rPr lang="en-US" sz="1250" b="1" dirty="0">
                <a:latin typeface="Calibri" panose="020F0502020204030204" pitchFamily="34" charset="0"/>
              </a:rPr>
              <a:t>Acquiring energy</a:t>
            </a:r>
            <a:endParaRPr lang="en-IN" sz="1250" b="1" dirty="0">
              <a:latin typeface="Calibri" panose="020F0502020204030204" pitchFamily="34" charset="0"/>
            </a:endParaRP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9"/>
          </p:nvPr>
        </p:nvSpPr>
        <p:spPr>
          <a:xfrm>
            <a:off x="3510598" y="2025060"/>
            <a:ext cx="1404302" cy="252321"/>
          </a:xfrm>
        </p:spPr>
        <p:txBody>
          <a:bodyPr/>
          <a:lstStyle/>
          <a:p>
            <a:pPr marL="0" lv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50" b="1" dirty="0">
                <a:latin typeface="Calibri" panose="020F0502020204030204" pitchFamily="34" charset="0"/>
              </a:rPr>
              <a:t>Digestive system</a:t>
            </a:r>
            <a:endParaRPr lang="en-IN" sz="1250" b="1" dirty="0">
              <a:latin typeface="Calibri" panose="020F0502020204030204" pitchFamily="34" charset="0"/>
            </a:endParaRPr>
          </a:p>
        </p:txBody>
      </p:sp>
      <p:sp>
        <p:nvSpPr>
          <p:cNvPr id="13" name="Content Placeholder 20"/>
          <p:cNvSpPr>
            <a:spLocks noGrp="1"/>
          </p:cNvSpPr>
          <p:nvPr>
            <p:ph sz="quarter" idx="22"/>
          </p:nvPr>
        </p:nvSpPr>
        <p:spPr>
          <a:xfrm>
            <a:off x="3357348" y="4985338"/>
            <a:ext cx="1722652" cy="11046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1200" dirty="0">
                <a:latin typeface="Calibri" panose="020F0502020204030204" pitchFamily="34" charset="0"/>
              </a:rPr>
              <a:t>Breaks down nutrients into chemical components that are small enough to enter the blood. Eliminates undigested food.</a:t>
            </a:r>
            <a:endParaRPr lang="en-IN" sz="1200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20"/>
          </p:nvPr>
        </p:nvSpPr>
        <p:spPr>
          <a:xfrm>
            <a:off x="4955132" y="2023356"/>
            <a:ext cx="1489439" cy="295274"/>
          </a:xfrm>
        </p:spPr>
        <p:txBody>
          <a:bodyPr/>
          <a:lstStyle/>
          <a:p>
            <a:pPr mar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70" b="1" dirty="0">
                <a:latin typeface="Calibri" panose="020F0502020204030204" pitchFamily="34" charset="0"/>
              </a:rPr>
              <a:t>Circulatory system</a:t>
            </a:r>
            <a:endParaRPr lang="en-IN" sz="1270" b="1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24"/>
          <p:cNvSpPr>
            <a:spLocks noGrp="1"/>
          </p:cNvSpPr>
          <p:nvPr>
            <p:ph sz="quarter" idx="23"/>
          </p:nvPr>
        </p:nvSpPr>
        <p:spPr>
          <a:xfrm>
            <a:off x="5034551" y="5096334"/>
            <a:ext cx="1593675" cy="11061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50" dirty="0">
                <a:latin typeface="Calibri" panose="020F0502020204030204" pitchFamily="34" charset="0"/>
              </a:rPr>
              <a:t>Vessels carry blood throughout body, nourishing cells, delivering oxygen, and removing wastes.</a:t>
            </a:r>
            <a:endParaRPr lang="en-IN" sz="1250" dirty="0">
              <a:latin typeface="Calibri" panose="020F0502020204030204" pitchFamily="34" charset="0"/>
            </a:endParaRP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1"/>
          </p:nvPr>
        </p:nvSpPr>
        <p:spPr>
          <a:xfrm>
            <a:off x="6631298" y="2032825"/>
            <a:ext cx="1501775" cy="304855"/>
          </a:xfrm>
        </p:spPr>
        <p:txBody>
          <a:bodyPr/>
          <a:lstStyle/>
          <a:p>
            <a:pPr mar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250" b="1" dirty="0">
                <a:latin typeface="Calibri" panose="020F0502020204030204" pitchFamily="34" charset="0"/>
              </a:rPr>
              <a:t>Respiratory system</a:t>
            </a:r>
            <a:endParaRPr lang="en-IN" sz="1250" b="1" dirty="0">
              <a:latin typeface="Calibri" panose="020F0502020204030204" pitchFamily="34" charset="0"/>
            </a:endParaRPr>
          </a:p>
        </p:txBody>
      </p:sp>
      <p:sp>
        <p:nvSpPr>
          <p:cNvPr id="15" name="Content Placeholder 26"/>
          <p:cNvSpPr>
            <a:spLocks noGrp="1"/>
          </p:cNvSpPr>
          <p:nvPr>
            <p:ph sz="quarter" idx="24"/>
          </p:nvPr>
        </p:nvSpPr>
        <p:spPr>
          <a:xfrm>
            <a:off x="6720856" y="5103954"/>
            <a:ext cx="1337897" cy="8655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250" dirty="0">
                <a:latin typeface="Calibri" panose="020F0502020204030204" pitchFamily="34" charset="0"/>
              </a:rPr>
              <a:t>Delivers oxygen to blood and removes carbon dioxide.</a:t>
            </a:r>
            <a:endParaRPr lang="en-IN" sz="125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355" y="-28253"/>
            <a:ext cx="8836925" cy="1039091"/>
          </a:xfrm>
        </p:spPr>
        <p:txBody>
          <a:bodyPr/>
          <a:lstStyle/>
          <a:p>
            <a:r>
              <a:rPr lang="en-US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urinary, integumentary and the lymphatic systems are interconnected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3700" y="6463674"/>
            <a:ext cx="1611313" cy="3222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0595" y="2542882"/>
            <a:ext cx="2726570" cy="191993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urinary, integumentary, immune, and lymphatic systems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protect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the body.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34614" y="6465237"/>
            <a:ext cx="1504950" cy="32069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25.8</a:t>
            </a:r>
            <a:endParaRPr lang="en-US" dirty="0"/>
          </a:p>
        </p:txBody>
      </p:sp>
      <p:pic>
        <p:nvPicPr>
          <p:cNvPr id="6" name="Picture 5" descr="The urinary, integumentary, immune, and lymphatic systems are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81" y="1010838"/>
            <a:ext cx="5754624" cy="4248912"/>
          </a:xfrm>
          <a:prstGeom prst="rect">
            <a:avLst/>
          </a:prstGeom>
        </p:spPr>
      </p:pic>
      <p:sp>
        <p:nvSpPr>
          <p:cNvPr id="15" name="Content Placeholder 7"/>
          <p:cNvSpPr>
            <a:spLocks noGrp="1"/>
          </p:cNvSpPr>
          <p:nvPr>
            <p:ph sz="quarter" idx="18"/>
          </p:nvPr>
        </p:nvSpPr>
        <p:spPr>
          <a:xfrm>
            <a:off x="5409825" y="1474127"/>
            <a:ext cx="1056336" cy="246723"/>
          </a:xfrm>
        </p:spPr>
        <p:txBody>
          <a:bodyPr/>
          <a:lstStyle/>
          <a:p>
            <a:pPr marL="0" lvl="0" indent="0">
              <a:buNone/>
            </a:pPr>
            <a:r>
              <a:rPr lang="en-US" sz="1350" b="1" dirty="0">
                <a:latin typeface="Calibri" panose="020F0502020204030204" pitchFamily="34" charset="0"/>
              </a:rPr>
              <a:t>Protection</a:t>
            </a:r>
            <a:endParaRPr lang="en-IN" sz="1350" b="1" dirty="0">
              <a:latin typeface="Calibri" panose="020F0502020204030204" pitchFamily="34" charset="0"/>
            </a:endParaRPr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9"/>
          </p:nvPr>
        </p:nvSpPr>
        <p:spPr>
          <a:xfrm>
            <a:off x="3322193" y="1871681"/>
            <a:ext cx="1404302" cy="252321"/>
          </a:xfrm>
        </p:spPr>
        <p:txBody>
          <a:bodyPr/>
          <a:lstStyle/>
          <a:p>
            <a:pPr marL="0" lv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 panose="020F0502020204030204" pitchFamily="34" charset="0"/>
              </a:rPr>
              <a:t>Urinary system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19" name="Content Placeholder 20"/>
          <p:cNvSpPr>
            <a:spLocks noGrp="1"/>
          </p:cNvSpPr>
          <p:nvPr>
            <p:ph sz="quarter" idx="22"/>
          </p:nvPr>
        </p:nvSpPr>
        <p:spPr>
          <a:xfrm>
            <a:off x="3236587" y="5258263"/>
            <a:ext cx="1857653" cy="11046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1400" dirty="0">
                <a:latin typeface="Calibri" panose="020F0502020204030204" pitchFamily="34" charset="0"/>
              </a:rPr>
              <a:t>Excretes nitrogenous wastes and maintains volume and composition of </a:t>
            </a:r>
            <a:br>
              <a:rPr lang="en-US" sz="1400" dirty="0">
                <a:latin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</a:rPr>
              <a:t>body fluids.</a:t>
            </a:r>
            <a:endParaRPr lang="en-IN" sz="1400" dirty="0">
              <a:latin typeface="Calibri" panose="020F0502020204030204" pitchFamily="34" charset="0"/>
            </a:endParaRPr>
          </a:p>
        </p:txBody>
      </p:sp>
      <p:sp>
        <p:nvSpPr>
          <p:cNvPr id="17" name="Content Placeholder 12"/>
          <p:cNvSpPr>
            <a:spLocks noGrp="1"/>
          </p:cNvSpPr>
          <p:nvPr>
            <p:ph sz="quarter" idx="20"/>
          </p:nvPr>
        </p:nvSpPr>
        <p:spPr>
          <a:xfrm>
            <a:off x="5155655" y="1870964"/>
            <a:ext cx="1489439" cy="434086"/>
          </a:xfrm>
        </p:spPr>
        <p:txBody>
          <a:bodyPr/>
          <a:lstStyle/>
          <a:p>
            <a:pPr marL="0" indent="0" algn="ctr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 panose="020F0502020204030204" pitchFamily="34" charset="0"/>
              </a:rPr>
              <a:t>Integumentary system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20" name="Content Placeholder 24"/>
          <p:cNvSpPr>
            <a:spLocks noGrp="1"/>
          </p:cNvSpPr>
          <p:nvPr>
            <p:ph sz="quarter" idx="23"/>
          </p:nvPr>
        </p:nvSpPr>
        <p:spPr>
          <a:xfrm>
            <a:off x="5126369" y="5258263"/>
            <a:ext cx="1770185" cy="6624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390" dirty="0">
                <a:latin typeface="Calibri" panose="020F0502020204030204" pitchFamily="34" charset="0"/>
              </a:rPr>
              <a:t>Protects the body, controls temperature, and conserves water.</a:t>
            </a:r>
            <a:endParaRPr lang="en-IN" sz="1390" dirty="0">
              <a:latin typeface="Calibri" panose="020F0502020204030204" pitchFamily="34" charset="0"/>
            </a:endParaRP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21"/>
          </p:nvPr>
        </p:nvSpPr>
        <p:spPr>
          <a:xfrm>
            <a:off x="7069490" y="1864558"/>
            <a:ext cx="1540275" cy="620768"/>
          </a:xfrm>
        </p:spPr>
        <p:txBody>
          <a:bodyPr/>
          <a:lstStyle/>
          <a:p>
            <a:pPr marL="0" indent="0" algn="ctr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 panose="020F0502020204030204" pitchFamily="34" charset="0"/>
              </a:rPr>
              <a:t>Immune and lymphatic systems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21" name="Content Placeholder 26"/>
          <p:cNvSpPr>
            <a:spLocks noGrp="1"/>
          </p:cNvSpPr>
          <p:nvPr>
            <p:ph sz="quarter" idx="24"/>
          </p:nvPr>
        </p:nvSpPr>
        <p:spPr>
          <a:xfrm>
            <a:off x="7157202" y="5258263"/>
            <a:ext cx="1381476" cy="812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390" dirty="0">
                <a:latin typeface="Calibri" panose="020F0502020204030204" pitchFamily="34" charset="0"/>
              </a:rPr>
              <a:t>Protect the body from infection, injury, and cancer.</a:t>
            </a:r>
            <a:endParaRPr lang="en-IN" sz="139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7303"/>
            <a:ext cx="8229600" cy="78068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Specialized cells build animal bodies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6827" y="6449019"/>
            <a:ext cx="1552575" cy="371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11255" y="1591395"/>
            <a:ext cx="2262034" cy="21617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This chapter introduces the anatomy and physiology of animals.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7128480" y="6462224"/>
            <a:ext cx="1360441" cy="34801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4278"/>
          <a:stretch/>
        </p:blipFill>
        <p:spPr>
          <a:xfrm>
            <a:off x="2673288" y="1692322"/>
            <a:ext cx="6031487" cy="408068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921262" y="5780788"/>
            <a:ext cx="1696090" cy="300262"/>
          </a:xfrm>
        </p:spPr>
        <p:txBody>
          <a:bodyPr/>
          <a:lstStyle/>
          <a:p>
            <a:pPr marL="0" lvl="0" indent="0">
              <a:buNone/>
            </a:pPr>
            <a:r>
              <a:rPr lang="en-US" sz="1080" dirty="0">
                <a:solidFill>
                  <a:prstClr val="black"/>
                </a:solidFill>
              </a:rPr>
              <a:t>©image100/Corbis RF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28" y="202446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integumentary system regulates temperature and conserves moisture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0" y="6465546"/>
            <a:ext cx="1463341" cy="3322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36753" y="2057654"/>
            <a:ext cx="8290676" cy="4683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Skin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is an organ. It consists of multiple interacting tissue types.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132638" y="6465826"/>
            <a:ext cx="1504950" cy="40970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25.11</a:t>
            </a:r>
            <a:endParaRPr lang="en-US" dirty="0"/>
          </a:p>
        </p:txBody>
      </p:sp>
      <p:pic>
        <p:nvPicPr>
          <p:cNvPr id="8" name="Picture 7" descr="Red arrow points to the epithelial layer of the skin.&#10;Red arrow points to connective tissue.&#10;Red arrow points to muscle tissue.&#10;Red arrow points to nervous tissue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5" b="5168"/>
          <a:stretch/>
        </p:blipFill>
        <p:spPr>
          <a:xfrm>
            <a:off x="916419" y="2748056"/>
            <a:ext cx="3104038" cy="2968509"/>
          </a:xfrm>
          <a:prstGeom prst="rect">
            <a:avLst/>
          </a:prstGeom>
        </p:spPr>
      </p:pic>
      <p:sp>
        <p:nvSpPr>
          <p:cNvPr id="7" name="Content Placeholder 46"/>
          <p:cNvSpPr>
            <a:spLocks noGrp="1"/>
          </p:cNvSpPr>
          <p:nvPr>
            <p:ph sz="quarter" idx="34"/>
          </p:nvPr>
        </p:nvSpPr>
        <p:spPr>
          <a:xfrm>
            <a:off x="4004238" y="3010833"/>
            <a:ext cx="3742762" cy="264627"/>
          </a:xfrm>
        </p:spPr>
        <p:txBody>
          <a:bodyPr/>
          <a:lstStyle/>
          <a:p>
            <a:pPr marL="0" lvl="0" indent="0">
              <a:buNone/>
            </a:pPr>
            <a:r>
              <a:rPr lang="en-US" sz="1250" b="1" dirty="0"/>
              <a:t>Multiple Tissue Types Interact in Each Organ System</a:t>
            </a:r>
            <a:endParaRPr lang="en-IN" sz="1250" b="1" dirty="0"/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type="tbl" sz="quarter" idx="35"/>
            <p:extLst>
              <p:ext uri="{D42A27DB-BD31-4B8C-83A1-F6EECF244321}">
                <p14:modId xmlns:p14="http://schemas.microsoft.com/office/powerpoint/2010/main" val="415667964"/>
              </p:ext>
            </p:extLst>
          </p:nvPr>
        </p:nvGraphicFramePr>
        <p:xfrm>
          <a:off x="3893113" y="3257255"/>
          <a:ext cx="3853887" cy="2279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265">
                <a:tc>
                  <a:txBody>
                    <a:bodyPr/>
                    <a:lstStyle/>
                    <a:p>
                      <a:r>
                        <a:rPr lang="en-US" sz="1100" b="1" dirty="0"/>
                        <a:t>Tissue type</a:t>
                      </a:r>
                      <a:endParaRPr lang="en-IN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Description</a:t>
                      </a:r>
                      <a:endParaRPr lang="en-IN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Functions</a:t>
                      </a:r>
                      <a:endParaRPr lang="en-IN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15">
                <a:tc>
                  <a:txBody>
                    <a:bodyPr/>
                    <a:lstStyle/>
                    <a:p>
                      <a:r>
                        <a:rPr lang="en-US" sz="900" dirty="0"/>
                        <a:t>Epithelial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Single or multiple layer of flattened, cube-shaped</a:t>
                      </a:r>
                      <a:r>
                        <a:rPr lang="en-US" sz="900" baseline="0" dirty="0"/>
                        <a:t>, or columnar cells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Cover interior and exterior</a:t>
                      </a:r>
                      <a:r>
                        <a:rPr lang="en-US" sz="900" baseline="0" dirty="0"/>
                        <a:t> surfaces of organs; protection; secretion; absorption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264">
                <a:tc>
                  <a:txBody>
                    <a:bodyPr/>
                    <a:lstStyle/>
                    <a:p>
                      <a:r>
                        <a:rPr lang="en-US" sz="900" dirty="0"/>
                        <a:t>Connective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Cells scattered in prominent</a:t>
                      </a:r>
                      <a:r>
                        <a:rPr lang="en-US" sz="900" baseline="0" dirty="0"/>
                        <a:t> extracellular matrix 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Support, adhesion, insulation, attachment, and transportation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264">
                <a:tc>
                  <a:txBody>
                    <a:bodyPr/>
                    <a:lstStyle/>
                    <a:p>
                      <a:r>
                        <a:rPr lang="en-US" sz="900" dirty="0"/>
                        <a:t>Muscle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Elongated</a:t>
                      </a:r>
                      <a:r>
                        <a:rPr lang="en-US" sz="900" baseline="0" dirty="0"/>
                        <a:t> cells </a:t>
                      </a:r>
                      <a:br>
                        <a:rPr lang="en-US" sz="900" baseline="0" dirty="0"/>
                      </a:br>
                      <a:r>
                        <a:rPr lang="en-US" sz="900" baseline="0" dirty="0"/>
                        <a:t>that contract </a:t>
                      </a:r>
                      <a:br>
                        <a:rPr lang="en-US" sz="900" baseline="0" dirty="0"/>
                      </a:br>
                      <a:r>
                        <a:rPr lang="en-US" sz="900" baseline="0" dirty="0"/>
                        <a:t>when stimulated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Movement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075">
                <a:tc>
                  <a:txBody>
                    <a:bodyPr/>
                    <a:lstStyle/>
                    <a:p>
                      <a:r>
                        <a:rPr lang="en-US" sz="900" dirty="0"/>
                        <a:t>Nervous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Cells</a:t>
                      </a:r>
                      <a:r>
                        <a:rPr lang="en-US" sz="900" baseline="0" dirty="0"/>
                        <a:t> that transmit electrical impulses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Rapid communication among cells</a:t>
                      </a:r>
                      <a:endParaRPr lang="en-IN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743" y="151807"/>
            <a:ext cx="9075903" cy="1143000"/>
          </a:xfrm>
        </p:spPr>
        <p:txBody>
          <a:bodyPr/>
          <a:lstStyle/>
          <a:p>
            <a:r>
              <a:rPr lang="en-US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male and female reproductive systems are interconnected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16" y="6469033"/>
            <a:ext cx="1646262" cy="3411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423" y="2546759"/>
            <a:ext cx="4455497" cy="80962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reproductive system produces the next generation.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30325" y="6462493"/>
            <a:ext cx="1446808" cy="33408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25.8</a:t>
            </a:r>
            <a:endParaRPr lang="en-US" dirty="0"/>
          </a:p>
        </p:txBody>
      </p:sp>
      <p:pic>
        <p:nvPicPr>
          <p:cNvPr id="11" name="Picture 10" descr="The male and female reproductive systems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/>
          <a:stretch/>
        </p:blipFill>
        <p:spPr>
          <a:xfrm>
            <a:off x="5395021" y="1547446"/>
            <a:ext cx="3182112" cy="3907480"/>
          </a:xfrm>
          <a:prstGeom prst="rect">
            <a:avLst/>
          </a:prstGeom>
        </p:spPr>
      </p:pic>
      <p:sp>
        <p:nvSpPr>
          <p:cNvPr id="7" name="Content Placeholder 7"/>
          <p:cNvSpPr>
            <a:spLocks noGrp="1"/>
          </p:cNvSpPr>
          <p:nvPr>
            <p:ph sz="quarter" idx="18"/>
          </p:nvPr>
        </p:nvSpPr>
        <p:spPr>
          <a:xfrm>
            <a:off x="6260317" y="1609093"/>
            <a:ext cx="1297874" cy="246723"/>
          </a:xfrm>
        </p:spPr>
        <p:txBody>
          <a:bodyPr/>
          <a:lstStyle/>
          <a:p>
            <a:pPr marL="0" lvl="0" indent="0">
              <a:buNone/>
            </a:pPr>
            <a:r>
              <a:rPr lang="en-US" sz="1400" b="1" dirty="0">
                <a:latin typeface="Calibri" panose="020F0502020204030204" pitchFamily="34" charset="0"/>
              </a:rPr>
              <a:t>Reproduction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9"/>
          </p:nvPr>
        </p:nvSpPr>
        <p:spPr>
          <a:xfrm>
            <a:off x="5997757" y="2017529"/>
            <a:ext cx="1868714" cy="241709"/>
          </a:xfrm>
        </p:spPr>
        <p:txBody>
          <a:bodyPr/>
          <a:lstStyle/>
          <a:p>
            <a:pPr marL="0" lvl="0" indent="0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 panose="020F0502020204030204" pitchFamily="34" charset="0"/>
              </a:rPr>
              <a:t>Reproductive system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sp>
        <p:nvSpPr>
          <p:cNvPr id="9" name="Content Placeholder 12"/>
          <p:cNvSpPr>
            <a:spLocks noGrp="1"/>
          </p:cNvSpPr>
          <p:nvPr>
            <p:ph sz="quarter" idx="20"/>
          </p:nvPr>
        </p:nvSpPr>
        <p:spPr>
          <a:xfrm>
            <a:off x="6111279" y="2251808"/>
            <a:ext cx="586701" cy="249744"/>
          </a:xfrm>
        </p:spPr>
        <p:txBody>
          <a:bodyPr/>
          <a:lstStyle/>
          <a:p>
            <a:pPr marL="0" indent="0" algn="ctr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</a:rPr>
              <a:t>Male</a:t>
            </a:r>
            <a:endParaRPr lang="en-IN" sz="1400" dirty="0">
              <a:latin typeface="Calibri" panose="020F0502020204030204" pitchFamily="34" charset="0"/>
            </a:endParaRP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1"/>
          </p:nvPr>
        </p:nvSpPr>
        <p:spPr>
          <a:xfrm>
            <a:off x="6797516" y="2247578"/>
            <a:ext cx="954590" cy="330251"/>
          </a:xfrm>
        </p:spPr>
        <p:txBody>
          <a:bodyPr/>
          <a:lstStyle/>
          <a:p>
            <a:pPr marL="0" indent="0" algn="ctr" defTabSz="9144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</a:rPr>
              <a:t>Female</a:t>
            </a:r>
            <a:endParaRPr lang="en-IN" sz="1400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20"/>
          <p:cNvSpPr>
            <a:spLocks noGrp="1"/>
          </p:cNvSpPr>
          <p:nvPr>
            <p:ph sz="quarter" idx="22"/>
          </p:nvPr>
        </p:nvSpPr>
        <p:spPr>
          <a:xfrm>
            <a:off x="5778541" y="5408034"/>
            <a:ext cx="2087888" cy="9693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1400" dirty="0">
                <a:latin typeface="Calibri" panose="020F0502020204030204" pitchFamily="34" charset="0"/>
              </a:rPr>
              <a:t>Manufactures gametes and enables the female to carry and give birth to offspring.</a:t>
            </a:r>
            <a:endParaRPr lang="en-IN" sz="1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9884"/>
            <a:ext cx="8229600" cy="586541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25.3 Mastering concepts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05947" y="3181622"/>
            <a:ext cx="5665872" cy="83163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Which organ systems contribute to each of the five general functions of life?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3216"/>
          <a:stretch/>
        </p:blipFill>
        <p:spPr>
          <a:xfrm>
            <a:off x="330941" y="1346199"/>
            <a:ext cx="3238086" cy="176536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7350" y="3069234"/>
            <a:ext cx="873492" cy="148320"/>
          </a:xfrm>
        </p:spPr>
        <p:txBody>
          <a:bodyPr/>
          <a:lstStyle/>
          <a:p>
            <a:pPr marL="0" lvl="0" indent="0">
              <a:buNone/>
            </a:pPr>
            <a:r>
              <a:rPr lang="en-US" sz="370" dirty="0">
                <a:solidFill>
                  <a:prstClr val="black"/>
                </a:solidFill>
              </a:rPr>
              <a:t>©Daniel Garcia/AFP/Getty Images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7918" y="131754"/>
            <a:ext cx="2884425" cy="586541"/>
          </a:xfrm>
        </p:spPr>
        <p:txBody>
          <a:bodyPr/>
          <a:lstStyle/>
          <a:p>
            <a:r>
              <a:rPr lang="en-US" altLang="en-US" sz="3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Homeostasis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3" y="6458957"/>
            <a:ext cx="1552575" cy="371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0390" y="2574847"/>
            <a:ext cx="3291432" cy="107072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Homeostasis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is a state of internal constancy.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35312" y="6464658"/>
            <a:ext cx="1383054" cy="3714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/>
          <a:stretch/>
        </p:blipFill>
        <p:spPr>
          <a:xfrm>
            <a:off x="4473553" y="1058778"/>
            <a:ext cx="3862426" cy="53085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848" y="102435"/>
            <a:ext cx="9052561" cy="645195"/>
          </a:xfrm>
        </p:spPr>
        <p:txBody>
          <a:bodyPr/>
          <a:lstStyle/>
          <a:p>
            <a:r>
              <a:rPr lang="en-US" altLang="en-US" sz="3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 system interactions promote homeostasis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-3511" y="6462958"/>
            <a:ext cx="1543551" cy="31082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25.4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300786" y="1291884"/>
            <a:ext cx="3741821" cy="2235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 systems interact in many ways. For example, the circulatory system exchanges substances with other organ systems to maintain homeostasis.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1788" y="3737134"/>
            <a:ext cx="3644567" cy="24821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 systems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interact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 to maintain a stable temperature, blood pressure, and fluid composition in an animal’s body.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7136735" y="6460959"/>
            <a:ext cx="1489911" cy="4015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4528637" y="1046746"/>
            <a:ext cx="3862426" cy="532055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328" y="102429"/>
            <a:ext cx="8229600" cy="645195"/>
          </a:xfrm>
        </p:spPr>
        <p:txBody>
          <a:bodyPr/>
          <a:lstStyle/>
          <a:p>
            <a:r>
              <a:rPr lang="en-US" altLang="en-US" sz="3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Interstitial fluid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2" y="6462455"/>
            <a:ext cx="1504447" cy="35945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9866" y="2580819"/>
            <a:ext cx="3831349" cy="20272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Interstitial fluid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bathes all body cells. Substances move through interstitial fluid as they pass between organ systems.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33239" y="6459960"/>
            <a:ext cx="1397163" cy="39702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"/>
          <a:stretch/>
        </p:blipFill>
        <p:spPr>
          <a:xfrm>
            <a:off x="4616450" y="1203158"/>
            <a:ext cx="3511296" cy="48539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1034"/>
            <a:ext cx="8229600" cy="533219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is anatomy?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6518" y="6469277"/>
            <a:ext cx="1504950" cy="35461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2608" y="1592792"/>
            <a:ext cx="2992133" cy="166687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Anatomy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is the study of an organism’s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structure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34029" y="6463416"/>
            <a:ext cx="1518669" cy="36047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0" b="3580"/>
          <a:stretch/>
        </p:blipFill>
        <p:spPr>
          <a:xfrm>
            <a:off x="3408389" y="1856097"/>
            <a:ext cx="5483170" cy="375313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5445087" y="5564430"/>
            <a:ext cx="1712488" cy="313506"/>
          </a:xfrm>
        </p:spPr>
        <p:txBody>
          <a:bodyPr/>
          <a:lstStyle/>
          <a:p>
            <a:pPr marL="0" lvl="0" indent="0">
              <a:buNone/>
            </a:pPr>
            <a:r>
              <a:rPr lang="en-US" sz="1020" dirty="0">
                <a:solidFill>
                  <a:prstClr val="black"/>
                </a:solidFill>
              </a:rPr>
              <a:t>©image100/Corbis RF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2785"/>
            <a:ext cx="8229600" cy="709714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What is physiology?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237" y="6457932"/>
            <a:ext cx="1504950" cy="352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2609" y="1592810"/>
            <a:ext cx="3075523" cy="143699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Physiology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considers how an organism’s body works.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35198" y="6461650"/>
            <a:ext cx="1638300" cy="34858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" b="4226"/>
          <a:stretch/>
        </p:blipFill>
        <p:spPr>
          <a:xfrm>
            <a:off x="3532723" y="1869743"/>
            <a:ext cx="5483170" cy="371219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5564518" y="5569463"/>
            <a:ext cx="1724847" cy="331507"/>
          </a:xfrm>
        </p:spPr>
        <p:txBody>
          <a:bodyPr/>
          <a:lstStyle/>
          <a:p>
            <a:pPr marL="0" indent="0">
              <a:buNone/>
            </a:pPr>
            <a:r>
              <a:rPr lang="en-US" sz="1020" dirty="0"/>
              <a:t>©image100/Corbis RF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5045"/>
            <a:ext cx="8229600" cy="64519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Structure fits function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-997" y="6461172"/>
            <a:ext cx="1502249" cy="40365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97801" y="1594504"/>
            <a:ext cx="2992840" cy="282736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In this mole, and in all organisms, anatomy and physiology are closely related. The structure of his broad front paws fits their function: digging.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37595" y="6459241"/>
            <a:ext cx="1501444" cy="3728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b="3474"/>
          <a:stretch/>
        </p:blipFill>
        <p:spPr>
          <a:xfrm>
            <a:off x="3555063" y="1856097"/>
            <a:ext cx="5483170" cy="373948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5578165" y="5549608"/>
            <a:ext cx="1532134" cy="359870"/>
          </a:xfrm>
        </p:spPr>
        <p:txBody>
          <a:bodyPr/>
          <a:lstStyle/>
          <a:p>
            <a:pPr marL="0" indent="0">
              <a:buNone/>
            </a:pPr>
            <a:r>
              <a:rPr lang="en-US" sz="1020" dirty="0">
                <a:latin typeface="+mj-lt"/>
              </a:rPr>
              <a:t>©image100/Corbis RF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8016" y="141892"/>
            <a:ext cx="8229600" cy="780685"/>
          </a:xfrm>
        </p:spPr>
        <p:txBody>
          <a:bodyPr/>
          <a:lstStyle/>
          <a:p>
            <a:r>
              <a:rPr lang="en-US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The organizational hierarchy of the body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3695" y="6462209"/>
            <a:ext cx="1491302" cy="37674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16848" y="1585914"/>
            <a:ext cx="6453188" cy="89746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Biologists describe the animal body in terms of an organizational hierarchy.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33901" y="6443821"/>
            <a:ext cx="1403777" cy="36401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/>
          <a:stretch/>
        </p:blipFill>
        <p:spPr>
          <a:xfrm>
            <a:off x="539597" y="3193575"/>
            <a:ext cx="7848905" cy="25822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2787"/>
            <a:ext cx="8229600" cy="709714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Cells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4122" y="6467382"/>
            <a:ext cx="1539352" cy="36630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44460" y="1591431"/>
            <a:ext cx="6739732" cy="455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Cells are the building blocks of animal bodies.</a:t>
            </a:r>
            <a:endParaRPr lang="en-US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7131959" y="6446445"/>
            <a:ext cx="1438844" cy="33649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25.2</a:t>
            </a:r>
            <a:endParaRPr lang="en-US" dirty="0"/>
          </a:p>
        </p:txBody>
      </p:sp>
      <p:pic>
        <p:nvPicPr>
          <p:cNvPr id="6" name="Picture 5" descr="An arrow points to a picture of a cell.">
            <a:extLst>
              <a:ext uri="{FF2B5EF4-FFF2-40B4-BE49-F238E27FC236}">
                <a16:creationId xmlns:a16="http://schemas.microsoft.com/office/drawing/2014/main" id="{F25E45D1-224E-4544-9D3B-392B7449F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6" y="2366010"/>
            <a:ext cx="7851648" cy="2926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0784"/>
            <a:ext cx="8229600" cy="484745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Tissues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-2463" y="6466360"/>
            <a:ext cx="1612595" cy="31635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348919" y="1584781"/>
            <a:ext cx="8192557" cy="103810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Cells are organized into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tissues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, groups of cells that interact and provide a specific function.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34738" y="6458951"/>
            <a:ext cx="1359568" cy="3870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25.2</a:t>
            </a:r>
            <a:endParaRPr lang="en-US" dirty="0"/>
          </a:p>
        </p:txBody>
      </p:sp>
      <p:pic>
        <p:nvPicPr>
          <p:cNvPr id="4" name="Picture 3" descr="An arrow points to the  picture of the tissues lining the stomach.">
            <a:extLst>
              <a:ext uri="{FF2B5EF4-FFF2-40B4-BE49-F238E27FC236}">
                <a16:creationId xmlns:a16="http://schemas.microsoft.com/office/drawing/2014/main" id="{86A2413A-5087-47A1-AB30-5929BCED4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76"/>
          <a:stretch/>
        </p:blipFill>
        <p:spPr>
          <a:xfrm>
            <a:off x="540390" y="3333750"/>
            <a:ext cx="7851648" cy="26433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9882"/>
            <a:ext cx="8229600" cy="586541"/>
          </a:xfrm>
        </p:spPr>
        <p:txBody>
          <a:bodyPr/>
          <a:lstStyle/>
          <a:p>
            <a:r>
              <a:rPr lang="en-US" altLang="en-US" sz="4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755" y="6464974"/>
            <a:ext cx="1453063" cy="381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Section 25.1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24641" y="1587351"/>
            <a:ext cx="7893718" cy="60811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Different tissues interact and function as units called </a:t>
            </a: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organs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.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133722" y="6461678"/>
            <a:ext cx="1444793" cy="384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Figure 25.2</a:t>
            </a:r>
            <a:endParaRPr lang="en-US" dirty="0"/>
          </a:p>
        </p:txBody>
      </p:sp>
      <p:pic>
        <p:nvPicPr>
          <p:cNvPr id="3" name="Picture 2" descr="An arrow points to the picture of the stomach.">
            <a:extLst>
              <a:ext uri="{FF2B5EF4-FFF2-40B4-BE49-F238E27FC236}">
                <a16:creationId xmlns:a16="http://schemas.microsoft.com/office/drawing/2014/main" id="{A62BE24D-3512-45D6-841D-3CCB48D8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0"/>
          <a:stretch/>
        </p:blipFill>
        <p:spPr>
          <a:xfrm>
            <a:off x="817626" y="3016398"/>
            <a:ext cx="7851648" cy="28037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1019</Words>
  <Application>Microsoft Macintosh PowerPoint</Application>
  <PresentationFormat>On-screen Show (4:3)</PresentationFormat>
  <Paragraphs>194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Office Theme</vt:lpstr>
      <vt:lpstr>1_Office Theme</vt:lpstr>
      <vt:lpstr>Chapter 25 </vt:lpstr>
      <vt:lpstr>Specialized cells build animal bodies</vt:lpstr>
      <vt:lpstr>What is anatomy?</vt:lpstr>
      <vt:lpstr>What is physiology?</vt:lpstr>
      <vt:lpstr>Structure fits function</vt:lpstr>
      <vt:lpstr>The organizational hierarchy of the body</vt:lpstr>
      <vt:lpstr>Cells</vt:lpstr>
      <vt:lpstr>Tissues</vt:lpstr>
      <vt:lpstr>Organs</vt:lpstr>
      <vt:lpstr>Organ systems</vt:lpstr>
      <vt:lpstr>Anatomical terminology, 1</vt:lpstr>
      <vt:lpstr>Anatomical terminology, 2</vt:lpstr>
      <vt:lpstr>Clicker question #1</vt:lpstr>
      <vt:lpstr>Clicker question #1, solution</vt:lpstr>
      <vt:lpstr>Organ systems are interconnected</vt:lpstr>
      <vt:lpstr>The nervous system and endocrine system are interconnected</vt:lpstr>
      <vt:lpstr>The skeletal system and the muscular system are interconnected</vt:lpstr>
      <vt:lpstr>The digestive, circulatory, and respiratory systems are interconnected</vt:lpstr>
      <vt:lpstr>The urinary, integumentary and the lymphatic systems are interconnected</vt:lpstr>
      <vt:lpstr>The integumentary system regulates temperature and conserves moisture</vt:lpstr>
      <vt:lpstr>The male and female reproductive systems are interconnected</vt:lpstr>
      <vt:lpstr>25.3 Mastering concepts</vt:lpstr>
      <vt:lpstr>Homeostasis</vt:lpstr>
      <vt:lpstr>Organ system interactions promote homeostasis</vt:lpstr>
      <vt:lpstr>Interstitial fluid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25</dc:title>
  <dc:creator>Matthew Taylor</dc:creator>
  <cp:lastModifiedBy>Microsoft Office User</cp:lastModifiedBy>
  <cp:revision>543</cp:revision>
  <dcterms:created xsi:type="dcterms:W3CDTF">2011-08-23T13:44:14Z</dcterms:created>
  <dcterms:modified xsi:type="dcterms:W3CDTF">2020-04-05T20:23:32Z</dcterms:modified>
</cp:coreProperties>
</file>