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53"/>
  </p:notesMasterIdLst>
  <p:sldIdLst>
    <p:sldId id="256" r:id="rId2"/>
    <p:sldId id="261" r:id="rId3"/>
    <p:sldId id="263" r:id="rId4"/>
    <p:sldId id="264" r:id="rId5"/>
    <p:sldId id="276" r:id="rId6"/>
    <p:sldId id="368" r:id="rId7"/>
    <p:sldId id="278" r:id="rId8"/>
    <p:sldId id="279" r:id="rId9"/>
    <p:sldId id="283" r:id="rId10"/>
    <p:sldId id="284" r:id="rId11"/>
    <p:sldId id="286" r:id="rId12"/>
    <p:sldId id="422" r:id="rId13"/>
    <p:sldId id="300" r:id="rId14"/>
    <p:sldId id="304" r:id="rId15"/>
    <p:sldId id="373" r:id="rId16"/>
    <p:sldId id="374" r:id="rId17"/>
    <p:sldId id="309" r:id="rId18"/>
    <p:sldId id="310" r:id="rId19"/>
    <p:sldId id="312" r:id="rId20"/>
    <p:sldId id="313" r:id="rId21"/>
    <p:sldId id="315" r:id="rId22"/>
    <p:sldId id="316" r:id="rId23"/>
    <p:sldId id="317" r:id="rId24"/>
    <p:sldId id="318" r:id="rId25"/>
    <p:sldId id="319" r:id="rId26"/>
    <p:sldId id="329" r:id="rId27"/>
    <p:sldId id="331" r:id="rId28"/>
    <p:sldId id="341" r:id="rId29"/>
    <p:sldId id="342" r:id="rId30"/>
    <p:sldId id="344" r:id="rId31"/>
    <p:sldId id="346" r:id="rId32"/>
    <p:sldId id="347" r:id="rId33"/>
    <p:sldId id="348" r:id="rId34"/>
    <p:sldId id="417" r:id="rId35"/>
    <p:sldId id="352" r:id="rId36"/>
    <p:sldId id="359" r:id="rId37"/>
    <p:sldId id="361" r:id="rId38"/>
    <p:sldId id="423" r:id="rId39"/>
    <p:sldId id="424" r:id="rId40"/>
    <p:sldId id="266" r:id="rId41"/>
    <p:sldId id="267" r:id="rId42"/>
    <p:sldId id="269" r:id="rId43"/>
    <p:sldId id="271" r:id="rId44"/>
    <p:sldId id="275" r:id="rId45"/>
    <p:sldId id="425" r:id="rId46"/>
    <p:sldId id="277" r:id="rId47"/>
    <p:sldId id="426" r:id="rId48"/>
    <p:sldId id="280" r:id="rId49"/>
    <p:sldId id="281" r:id="rId50"/>
    <p:sldId id="427" r:id="rId51"/>
    <p:sldId id="28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1104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776">
          <p15:clr>
            <a:srgbClr val="A4A3A4"/>
          </p15:clr>
        </p15:guide>
        <p15:guide id="7" pos="144">
          <p15:clr>
            <a:srgbClr val="A4A3A4"/>
          </p15:clr>
        </p15:guide>
        <p15:guide id="8" pos="2880">
          <p15:clr>
            <a:srgbClr val="A4A3A4"/>
          </p15:clr>
        </p15:guide>
        <p15:guide id="9" pos="384">
          <p15:clr>
            <a:srgbClr val="A4A3A4"/>
          </p15:clr>
        </p15:guide>
        <p15:guide id="10" pos="816">
          <p15:clr>
            <a:srgbClr val="A4A3A4"/>
          </p15:clr>
        </p15:guide>
        <p15:guide id="11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94693" autoAdjust="0"/>
  </p:normalViewPr>
  <p:slideViewPr>
    <p:cSldViewPr snapToObjects="1">
      <p:cViewPr varScale="1">
        <p:scale>
          <a:sx n="142" d="100"/>
          <a:sy n="142" d="100"/>
        </p:scale>
        <p:origin x="168" y="1440"/>
      </p:cViewPr>
      <p:guideLst>
        <p:guide orient="horz" pos="2304"/>
        <p:guide orient="horz" pos="144"/>
        <p:guide orient="horz" pos="576"/>
        <p:guide orient="horz" pos="1104"/>
        <p:guide orient="horz" pos="1440"/>
        <p:guide orient="horz" pos="1776"/>
        <p:guide pos="144"/>
        <p:guide pos="2880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-27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1" d="100"/>
        <a:sy n="151" d="100"/>
      </p:scale>
      <p:origin x="0" y="6216"/>
    </p:cViewPr>
  </p:sorterViewPr>
  <p:notesViewPr>
    <p:cSldViewPr snapToObject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58DA2C-BBFD-354C-9943-6BCD764602B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22575FD-3E4D-0E41-B229-20CF54C67277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32E9DAE-5956-EF44-8AF5-91678721C574}" type="slidenum">
              <a:rPr lang="en-US" altLang="x-none" sz="1200"/>
              <a:pPr/>
              <a:t>38</a:t>
            </a:fld>
            <a:endParaRPr lang="en-US" altLang="x-none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17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31BC381-E21B-1B44-B8FF-5B721B198A93}" type="slidenum">
              <a:rPr lang="en-US" altLang="x-none" sz="1200"/>
              <a:pPr/>
              <a:t>39</a:t>
            </a:fld>
            <a:endParaRPr lang="en-US" altLang="x-none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68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8B339405-6D29-E749-8443-9B10F85B0CB7}" type="slidenum">
              <a:rPr lang="en-US" altLang="x-none" sz="1200"/>
              <a:pPr/>
              <a:t>40</a:t>
            </a:fld>
            <a:endParaRPr lang="en-US" altLang="x-none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159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F026CD1-F236-3747-AFE4-192EF9F6C79D}" type="slidenum">
              <a:rPr lang="en-US" altLang="x-none" sz="1200"/>
              <a:pPr/>
              <a:t>41</a:t>
            </a:fld>
            <a:endParaRPr lang="en-US" altLang="x-none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05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7BEBEE9-64DE-E740-A195-690DD648C04D}" type="slidenum">
              <a:rPr lang="en-US" altLang="x-none" sz="1200"/>
              <a:pPr/>
              <a:t>42</a:t>
            </a:fld>
            <a:endParaRPr lang="en-US" altLang="x-none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70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B7F91C9-615A-CE48-A227-80C0287CCC88}" type="slidenum">
              <a:rPr lang="en-US" altLang="x-none" sz="1200"/>
              <a:pPr/>
              <a:t>43</a:t>
            </a:fld>
            <a:endParaRPr lang="en-US" altLang="x-none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518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A1A2EAD-25CF-D84F-8143-01D87A0D127E}" type="slidenum">
              <a:rPr lang="en-US" altLang="x-none" sz="1200"/>
              <a:pPr/>
              <a:t>44</a:t>
            </a:fld>
            <a:endParaRPr lang="en-US" altLang="x-none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30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5A848B6-9FF1-C84B-9419-510645AB1D1E}" type="slidenum">
              <a:rPr lang="en-US" altLang="x-none" sz="1200"/>
              <a:pPr/>
              <a:t>45</a:t>
            </a:fld>
            <a:endParaRPr lang="en-US" altLang="x-none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786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6DE793C-9DB1-9D4A-8B1F-67CE679E46FA}" type="slidenum">
              <a:rPr lang="en-US" altLang="x-none" sz="1200"/>
              <a:pPr/>
              <a:t>46</a:t>
            </a:fld>
            <a:endParaRPr lang="en-US" altLang="x-none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983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02130F7-F2F3-5B45-AF55-D3C184F5D99D}" type="slidenum">
              <a:rPr lang="en-US" altLang="x-none" sz="1200"/>
              <a:pPr/>
              <a:t>47</a:t>
            </a:fld>
            <a:endParaRPr lang="en-US" altLang="x-none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91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CF93ED6-0D43-E44A-8DD5-799B95B40AE4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CBC232D1-5C1E-914A-A8EA-0BB40C860EC0}" type="slidenum">
              <a:rPr lang="en-US" altLang="x-none" sz="1200"/>
              <a:pPr algn="r"/>
              <a:t>6</a:t>
            </a:fld>
            <a:endParaRPr lang="en-US" altLang="x-none" sz="12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x-none">
                <a:latin typeface="Times New Roman" charset="0"/>
                <a:ea typeface="ヒラギノ角ゴ Pro W3" charset="-128"/>
              </a:rPr>
              <a:t>Table 40.1 Organ Systems in Mammals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F112869-A57A-8542-A778-B0DF7A55A581}" type="slidenum">
              <a:rPr lang="en-US" altLang="x-none" sz="1200"/>
              <a:pPr/>
              <a:t>48</a:t>
            </a:fld>
            <a:endParaRPr lang="en-US" altLang="x-none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22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BD259CE-BFF0-DE4C-BCCE-9ED6D29E8FA0}" type="slidenum">
              <a:rPr lang="en-US" altLang="x-none" sz="1200"/>
              <a:pPr/>
              <a:t>49</a:t>
            </a:fld>
            <a:endParaRPr lang="en-US" altLang="x-none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211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649406C-3220-DC48-A9AD-C2203CBA2EED}" type="slidenum">
              <a:rPr lang="en-US" altLang="x-none" sz="1200"/>
              <a:pPr/>
              <a:t>50</a:t>
            </a:fld>
            <a:endParaRPr lang="en-US" altLang="x-none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802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D943CFD-7949-5141-A179-37C1A8E97169}" type="slidenum">
              <a:rPr lang="en-US" altLang="x-none" sz="1200"/>
              <a:pPr/>
              <a:t>51</a:t>
            </a:fld>
            <a:endParaRPr lang="en-US" altLang="x-none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55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1CF3D04-DA3E-3246-8D94-B442EA4BB4EA}" type="slidenum">
              <a:rPr lang="en-US" altLang="x-none" sz="1200"/>
              <a:pPr/>
              <a:t>15</a:t>
            </a:fld>
            <a:endParaRPr lang="en-US" altLang="x-none" sz="1200"/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922D6AF6-64D0-E347-994D-369B129592B4}" type="slidenum">
              <a:rPr lang="en-US" altLang="x-none" sz="1200"/>
              <a:pPr algn="r"/>
              <a:t>15</a:t>
            </a:fld>
            <a:endParaRPr lang="en-US" altLang="x-none" sz="120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x-none">
                <a:latin typeface="Times New Roman" charset="0"/>
                <a:ea typeface="ヒラギノ角ゴ Pro W3" charset="-128"/>
              </a:rPr>
              <a:t>Figure 40.6 Signaling in the endocrine and nervous systems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048E3ED-916F-F848-B305-7D3F71DD90C9}" type="slidenum">
              <a:rPr lang="en-US" altLang="x-none" sz="1200"/>
              <a:pPr/>
              <a:t>16</a:t>
            </a:fld>
            <a:endParaRPr lang="en-US" altLang="x-none" sz="1200"/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3A878B63-BF9A-B54B-85D5-7747C16C8A35}" type="slidenum">
              <a:rPr lang="en-US" altLang="x-none" sz="1200"/>
              <a:pPr algn="r"/>
              <a:t>16</a:t>
            </a:fld>
            <a:endParaRPr lang="en-US" altLang="x-none" sz="1200"/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x-none">
                <a:latin typeface="Times New Roman" charset="0"/>
                <a:ea typeface="ヒラギノ角ゴ Pro W3" charset="-128"/>
              </a:rPr>
              <a:t>Figure 40.6 Signaling in the endocrine and nervous systems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2389526-121B-6840-BAAC-D44221DED0FB}" type="slidenum">
              <a:rPr lang="en-US" altLang="x-none" sz="1200"/>
              <a:pPr/>
              <a:t>26</a:t>
            </a:fld>
            <a:endParaRPr lang="en-US" altLang="x-none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6423730-60AE-4245-A494-6FBF7FCB823C}" type="slidenum">
              <a:rPr lang="en-US" altLang="x-none" sz="1200"/>
              <a:pPr/>
              <a:t>27</a:t>
            </a:fld>
            <a:endParaRPr lang="en-US" altLang="x-none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EE39122-C9AF-A34E-83A7-D476D529ABB6}" type="slidenum">
              <a:rPr lang="en-US" altLang="x-none" sz="1200"/>
              <a:pPr/>
              <a:t>34</a:t>
            </a:fld>
            <a:endParaRPr lang="en-US" altLang="x-none" sz="120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D75B3A64-017C-8840-8F42-DE47E306BDB3}" type="slidenum">
              <a:rPr lang="en-US" altLang="x-none" sz="1200"/>
              <a:pPr algn="r"/>
              <a:t>34</a:t>
            </a:fld>
            <a:endParaRPr lang="en-US" altLang="x-none" sz="1200"/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x-none">
                <a:latin typeface="Times New Roman" charset="0"/>
                <a:ea typeface="ヒラギノ角ゴ Pro W3" charset="-128"/>
              </a:rPr>
              <a:t>Figure 40.19 The relationship of metabolic rate to body size.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830070EA-470A-4844-8F86-6A0D0959BE43}" type="slidenum">
              <a:rPr lang="en-US" altLang="x-none" sz="1200"/>
              <a:pPr/>
              <a:t>35</a:t>
            </a:fld>
            <a:endParaRPr lang="en-US" altLang="x-none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8D00F94-58AA-214D-8EF5-D157EF504AEE}" type="slidenum">
              <a:rPr lang="en-US" altLang="x-none" sz="1200"/>
              <a:pPr/>
              <a:t>36</a:t>
            </a:fld>
            <a:endParaRPr lang="en-US" altLang="x-none" sz="12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x-none" sz="1200">
                <a:latin typeface="Times New Roman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r>
              <a:rPr lang="en-US" altLang="x-none" sz="1600" b="1">
                <a:solidFill>
                  <a:schemeClr val="bg1"/>
                </a:solidFill>
                <a:latin typeface="Times New Roman" charset="0"/>
              </a:rPr>
              <a:t>Lectures by</a:t>
            </a:r>
          </a:p>
          <a:p>
            <a:pPr algn="r"/>
            <a:r>
              <a:rPr lang="en-US" altLang="x-none" sz="1600" b="1">
                <a:solidFill>
                  <a:schemeClr val="bg1"/>
                </a:solidFill>
                <a:latin typeface="Times New Roman" charset="0"/>
              </a:rPr>
              <a:t>Erin Barley</a:t>
            </a:r>
          </a:p>
          <a:p>
            <a:pPr algn="r"/>
            <a:r>
              <a:rPr lang="en-US" altLang="x-none" sz="1600" b="1">
                <a:solidFill>
                  <a:schemeClr val="bg1"/>
                </a:solidFill>
                <a:latin typeface="Times New Roman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0FD59845-A9FB-024E-AF0B-FF8715F1818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161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36DED-99DB-104C-9339-96292789AE2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5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A2957-45B9-B644-B7C3-C070A51C1A6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536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5C43C-FEBF-AB46-B1BB-C4A0AA6DE86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006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3C946-F8B0-5245-AE1A-AD5B31D3FC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21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0BAEB-D2AA-024E-BA65-79DFB3ED291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498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2B278-8C3C-F24D-B47B-4E7D6C730A3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42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23C3F-3FF7-534E-983D-991F9D34808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060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A20E8-DB4A-4041-9ADD-D99C5548D4B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925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1E84C-6FC7-4D43-BDC9-61B1DFE2769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245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CD4AD-0084-2541-8306-2C1823F0F55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077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CEC8D-3A6C-9046-BB8E-A90E8CAE171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604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62DE56-7F0B-8148-871C-4561D74AF27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x-none" sz="4400" b="1" dirty="0">
                <a:solidFill>
                  <a:schemeClr val="bg1"/>
                </a:solidFill>
                <a:latin typeface="Times New Roman" charset="0"/>
              </a:rPr>
              <a:t>Basic Principles of Animal Form and Function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63500" y="838200"/>
            <a:ext cx="75680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x-none" sz="4000" b="1" dirty="0">
                <a:solidFill>
                  <a:schemeClr val="bg1"/>
                </a:solidFill>
                <a:latin typeface="Times New Roman" charset="0"/>
              </a:rPr>
              <a:t>Animal Form and Function 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0" y="533400"/>
            <a:ext cx="8597900" cy="53340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There are three types of connective tissue fiber, all made of protein:</a:t>
            </a:r>
          </a:p>
          <a:p>
            <a:pPr marL="977900" lvl="1" indent="-292100" eaLnBrk="1" hangingPunct="1"/>
            <a:r>
              <a:rPr lang="en-US" altLang="x-none" sz="2600" dirty="0"/>
              <a:t>Collagenous fibers provide strength and flexibility</a:t>
            </a:r>
          </a:p>
          <a:p>
            <a:pPr marL="977900" lvl="1" indent="-292100" eaLnBrk="1" hangingPunct="1"/>
            <a:r>
              <a:rPr lang="en-US" altLang="x-none" sz="2600" dirty="0"/>
              <a:t>Elastic fibers stretch and snap back to their original length</a:t>
            </a:r>
          </a:p>
          <a:p>
            <a:pPr marL="977900" lvl="1" indent="-292100" eaLnBrk="1" hangingPunct="1"/>
            <a:r>
              <a:rPr lang="en-US" altLang="x-none" sz="2600" dirty="0"/>
              <a:t>Reticular fibers join connective tissue to adjacent tissues</a:t>
            </a:r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58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6096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In vertebrates, the fibers and foundation combine to form </a:t>
            </a:r>
            <a:r>
              <a:rPr lang="en-US" altLang="x-none" sz="2800" dirty="0">
                <a:solidFill>
                  <a:srgbClr val="FF0000"/>
                </a:solidFill>
              </a:rPr>
              <a:t>six</a:t>
            </a:r>
            <a:r>
              <a:rPr lang="en-US" altLang="x-none" sz="2800" dirty="0"/>
              <a:t> major types of connective tissue: </a:t>
            </a:r>
          </a:p>
          <a:p>
            <a:pPr marL="977900" lvl="1" indent="-292100" eaLnBrk="1" hangingPunct="1"/>
            <a:r>
              <a:rPr lang="en-US" altLang="x-none" dirty="0"/>
              <a:t>Loose connective tissue binds epithelia to underlying tissues and holds organs in place</a:t>
            </a:r>
          </a:p>
          <a:p>
            <a:pPr marL="977900" lvl="1" indent="-292100" eaLnBrk="1" hangingPunct="1"/>
            <a:r>
              <a:rPr lang="en-US" altLang="x-none" b="1" dirty="0"/>
              <a:t>Cartilage </a:t>
            </a:r>
            <a:r>
              <a:rPr lang="en-US" altLang="x-none" dirty="0"/>
              <a:t>is a strong and flexible support material</a:t>
            </a:r>
            <a:endParaRPr lang="en-US" altLang="x-none" b="1" dirty="0"/>
          </a:p>
          <a:p>
            <a:pPr marL="977900" lvl="1" indent="-292100" eaLnBrk="1" hangingPunct="1"/>
            <a:r>
              <a:rPr lang="en-US" altLang="x-none" dirty="0"/>
              <a:t>Fibrous connective tissue is found in </a:t>
            </a:r>
            <a:r>
              <a:rPr lang="en-US" altLang="x-none" b="1" dirty="0"/>
              <a:t>tendons</a:t>
            </a:r>
            <a:r>
              <a:rPr lang="en-US" altLang="x-none" dirty="0"/>
              <a:t>,</a:t>
            </a:r>
            <a:r>
              <a:rPr lang="en-US" altLang="x-none" b="1" dirty="0"/>
              <a:t> </a:t>
            </a:r>
            <a:r>
              <a:rPr lang="en-US" altLang="x-none" dirty="0"/>
              <a:t>which attach muscles to bones, and </a:t>
            </a:r>
            <a:r>
              <a:rPr lang="en-US" altLang="x-none" b="1" dirty="0"/>
              <a:t>ligaments</a:t>
            </a:r>
            <a:r>
              <a:rPr lang="en-US" altLang="x-none" dirty="0"/>
              <a:t>,</a:t>
            </a:r>
            <a:r>
              <a:rPr lang="en-US" altLang="x-none" b="1" dirty="0"/>
              <a:t> </a:t>
            </a:r>
            <a:r>
              <a:rPr lang="en-US" altLang="x-none" dirty="0"/>
              <a:t>which connect bones at joints</a:t>
            </a:r>
          </a:p>
        </p:txBody>
      </p: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78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458200" cy="3867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0838" indent="-350838" eaLnBrk="1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altLang="x-none" sz="2800" dirty="0"/>
              <a:t>It is divided in the vertebrate body into three types: </a:t>
            </a:r>
          </a:p>
          <a:p>
            <a:pPr marL="977900" lvl="1" indent="-292100" eaLnBrk="1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altLang="x-none" b="1" dirty="0"/>
              <a:t>Skeletal muscle</a:t>
            </a:r>
            <a:r>
              <a:rPr lang="en-US" altLang="x-none" dirty="0"/>
              <a:t>, or striated muscle, is responsible for voluntary movement</a:t>
            </a:r>
            <a:endParaRPr lang="en-US" altLang="x-none" b="1" dirty="0"/>
          </a:p>
          <a:p>
            <a:pPr marL="977900" lvl="1" indent="-292100" eaLnBrk="1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altLang="x-none" b="1" dirty="0"/>
              <a:t>Smooth muscle</a:t>
            </a:r>
            <a:r>
              <a:rPr lang="en-US" altLang="x-none" dirty="0"/>
              <a:t> is responsible for involuntary body activities</a:t>
            </a:r>
            <a:endParaRPr lang="en-US" altLang="x-none" b="1" dirty="0"/>
          </a:p>
          <a:p>
            <a:pPr marL="977900" lvl="1" indent="-292100" eaLnBrk="1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</a:pPr>
            <a:r>
              <a:rPr lang="en-US" altLang="x-none" b="1" dirty="0"/>
              <a:t>Cardiac muscle</a:t>
            </a:r>
            <a:r>
              <a:rPr lang="en-US" altLang="x-none" dirty="0"/>
              <a:t> is responsible for contraction of the heart</a:t>
            </a:r>
            <a:endParaRPr lang="en-US" altLang="x-none" b="1" dirty="0"/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81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371600"/>
            <a:ext cx="5168900" cy="503238"/>
          </a:xfrm>
        </p:spPr>
        <p:txBody>
          <a:bodyPr/>
          <a:lstStyle/>
          <a:p>
            <a:pPr eaLnBrk="1" hangingPunct="1"/>
            <a:r>
              <a:rPr lang="en-US" altLang="x-none" sz="3000" dirty="0">
                <a:latin typeface="Arial" charset="0"/>
              </a:rPr>
              <a:t>Nervous Tissue</a:t>
            </a:r>
            <a:endParaRPr lang="en-US" altLang="x-none" sz="3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117975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b="1" dirty="0"/>
              <a:t>Nervous tissue </a:t>
            </a:r>
            <a:r>
              <a:rPr lang="en-US" altLang="x-none" sz="2800" dirty="0"/>
              <a:t>senses stimuli and transmits </a:t>
            </a:r>
            <a:r>
              <a:rPr lang="en-US" altLang="x-none" sz="2800" dirty="0">
                <a:solidFill>
                  <a:srgbClr val="FF0000"/>
                </a:solidFill>
              </a:rPr>
              <a:t>signals</a:t>
            </a:r>
            <a:r>
              <a:rPr lang="en-US" altLang="x-none" sz="2800" dirty="0"/>
              <a:t> throughout the animal</a:t>
            </a:r>
          </a:p>
          <a:p>
            <a:pPr marL="350838" indent="-350838" eaLnBrk="1" hangingPunct="1"/>
            <a:r>
              <a:rPr lang="en-US" altLang="x-none" sz="2800" dirty="0"/>
              <a:t>Nervous tissue contains</a:t>
            </a:r>
          </a:p>
          <a:p>
            <a:pPr marL="977900" lvl="1" indent="-292100" eaLnBrk="1" hangingPunct="1"/>
            <a:r>
              <a:rPr lang="en-US" altLang="x-none" b="1" dirty="0"/>
              <a:t>Neurons</a:t>
            </a:r>
            <a:r>
              <a:rPr lang="en-US" altLang="x-none" dirty="0"/>
              <a:t>, or nerve cells, that transmit nerve impulses</a:t>
            </a:r>
          </a:p>
          <a:p>
            <a:pPr marL="977900" lvl="1" indent="-292100" eaLnBrk="1" hangingPunct="1"/>
            <a:r>
              <a:rPr lang="en-US" altLang="x-none" b="1" dirty="0"/>
              <a:t>Glial cells</a:t>
            </a:r>
            <a:r>
              <a:rPr lang="en-US" altLang="x-none" dirty="0"/>
              <a:t>, or </a:t>
            </a:r>
            <a:r>
              <a:rPr lang="en-US" altLang="x-none" b="1" dirty="0"/>
              <a:t>glia</a:t>
            </a:r>
            <a:r>
              <a:rPr lang="en-US" altLang="x-none" dirty="0"/>
              <a:t>, that help nourish, insulate, and replenish neurons</a:t>
            </a:r>
          </a:p>
        </p:txBody>
      </p:sp>
      <p:grpSp>
        <p:nvGrpSpPr>
          <p:cNvPr id="5325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32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Coordination and Control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382000" cy="46355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Control and coordination within a body depend on the endocrine system and the nervous system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The endocrine system transmits chemical signals called </a:t>
            </a:r>
            <a:r>
              <a:rPr lang="en-US" altLang="x-none" sz="2800" b="1" dirty="0">
                <a:solidFill>
                  <a:srgbClr val="FF0000"/>
                </a:solidFill>
              </a:rPr>
              <a:t>hormones</a:t>
            </a:r>
            <a:r>
              <a:rPr lang="en-US" altLang="x-none" sz="2800" b="1" dirty="0"/>
              <a:t> </a:t>
            </a:r>
            <a:r>
              <a:rPr lang="en-US" altLang="x-none" sz="2800" dirty="0"/>
              <a:t>to receptive cells throughout the body via blood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A hormone may affect one or more regions throughout the body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Hormones are relatively slow acting, but can have long-lasting effects</a:t>
            </a:r>
          </a:p>
        </p:txBody>
      </p:sp>
      <p:grpSp>
        <p:nvGrpSpPr>
          <p:cNvPr id="573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573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573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altLang="x-none" sz="1200" b="0" dirty="0">
                <a:solidFill>
                  <a:schemeClr val="tx1"/>
                </a:solidFill>
                <a:latin typeface="Arial" charset="0"/>
              </a:rPr>
              <a:t>Figure 40.6</a:t>
            </a:r>
          </a:p>
        </p:txBody>
      </p:sp>
      <p:pic>
        <p:nvPicPr>
          <p:cNvPr id="58371" name="Picture 4" descr="40_06_SignalingEndoNerv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36525"/>
            <a:ext cx="43037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40_06bSignalingEndoNerv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22250"/>
            <a:ext cx="80851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altLang="x-none" sz="1200" b="0" dirty="0">
                <a:solidFill>
                  <a:schemeClr val="tx1"/>
                </a:solidFill>
                <a:latin typeface="Arial" charset="0"/>
              </a:rPr>
              <a:t>Figure 40.6b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1800"/>
            <a:ext cx="8534400" cy="1244600"/>
          </a:xfrm>
        </p:spPr>
        <p:txBody>
          <a:bodyPr/>
          <a:lstStyle/>
          <a:p>
            <a:pPr marL="57150" eaLnBrk="1" hangingPunct="1"/>
            <a:r>
              <a:rPr lang="en-US" altLang="x-none" dirty="0"/>
              <a:t>Concept: Feedback control maintains the internal environment in many animals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15557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Animals manage their internal environment by regulating or conforming to the </a:t>
            </a:r>
            <a:r>
              <a:rPr lang="en-US" altLang="x-none" sz="2800" dirty="0">
                <a:solidFill>
                  <a:srgbClr val="FF0000"/>
                </a:solidFill>
              </a:rPr>
              <a:t>external</a:t>
            </a:r>
            <a:r>
              <a:rPr lang="en-US" altLang="x-none" sz="2800" dirty="0"/>
              <a:t> environment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4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34290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A </a:t>
            </a:r>
            <a:r>
              <a:rPr lang="en-US" altLang="x-none" sz="2800" b="1" dirty="0"/>
              <a:t>regulator </a:t>
            </a:r>
            <a:r>
              <a:rPr lang="en-US" altLang="x-none" sz="2800" dirty="0"/>
              <a:t>uses internal control mechanisms to moderate internal change in the face of external, environmental fluctuation</a:t>
            </a:r>
          </a:p>
          <a:p>
            <a:pPr eaLnBrk="1" hangingPunct="1"/>
            <a:r>
              <a:rPr lang="en-US" altLang="x-none" sz="2800" dirty="0"/>
              <a:t>A </a:t>
            </a:r>
            <a:r>
              <a:rPr lang="en-US" altLang="x-none" sz="2800" b="1" dirty="0"/>
              <a:t>conformer </a:t>
            </a:r>
            <a:r>
              <a:rPr lang="en-US" altLang="x-none" sz="2800" dirty="0"/>
              <a:t>allows its internal condition to vary with certain external changes</a:t>
            </a:r>
          </a:p>
          <a:p>
            <a:pPr eaLnBrk="1" hangingPunct="1"/>
            <a:r>
              <a:rPr lang="en-US" altLang="x-none" sz="2800" dirty="0"/>
              <a:t>Animals may </a:t>
            </a:r>
            <a:r>
              <a:rPr lang="en-US" altLang="x-none" sz="2800" dirty="0">
                <a:solidFill>
                  <a:srgbClr val="FF0000"/>
                </a:solidFill>
              </a:rPr>
              <a:t>regulate</a:t>
            </a:r>
            <a:r>
              <a:rPr lang="en-US" altLang="x-none" sz="2800" dirty="0"/>
              <a:t> some environmental variables while conforming to others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Regulating and Conforming</a:t>
            </a:r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4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34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Homeostasis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Organisms use </a:t>
            </a:r>
            <a:r>
              <a:rPr lang="en-US" altLang="x-none" sz="2800" b="1" dirty="0"/>
              <a:t>homeostasis </a:t>
            </a:r>
            <a:r>
              <a:rPr lang="en-US" altLang="x-none" sz="2800" dirty="0"/>
              <a:t>to maintain a “steady state” or internal </a:t>
            </a:r>
            <a:r>
              <a:rPr lang="en-US" altLang="x-none" sz="2800" dirty="0">
                <a:solidFill>
                  <a:srgbClr val="FF0000"/>
                </a:solidFill>
              </a:rPr>
              <a:t>balance</a:t>
            </a:r>
            <a:r>
              <a:rPr lang="en-US" altLang="x-none" sz="2800" dirty="0"/>
              <a:t> regardless of external environment</a:t>
            </a:r>
          </a:p>
          <a:p>
            <a:pPr eaLnBrk="1" hangingPunct="1"/>
            <a:r>
              <a:rPr lang="en-US" altLang="x-none" sz="2800" dirty="0"/>
              <a:t>In humans, body temperature, blood pH, and glucose concentration are each maintained at a constant level</a:t>
            </a:r>
          </a:p>
          <a:p>
            <a:pPr eaLnBrk="1" hangingPunct="1"/>
            <a:endParaRPr lang="en-US" altLang="x-none" sz="2800" dirty="0"/>
          </a:p>
        </p:txBody>
      </p: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554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55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445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x-none" dirty="0"/>
              <a:t>Overview: Diverse Forms, Common Challenges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382000" cy="3432175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Anatomy </a:t>
            </a:r>
            <a:r>
              <a:rPr lang="en-US" altLang="x-none" sz="2800" dirty="0"/>
              <a:t>is the study of the biological form of an organism</a:t>
            </a:r>
          </a:p>
          <a:p>
            <a:pPr eaLnBrk="1" hangingPunct="1"/>
            <a:r>
              <a:rPr lang="en-US" altLang="x-none" sz="2800" b="1" dirty="0"/>
              <a:t>Physiology</a:t>
            </a:r>
            <a:r>
              <a:rPr lang="en-US" altLang="x-none" sz="2800" dirty="0"/>
              <a:t> is the study of the biological functions an organism performs </a:t>
            </a:r>
          </a:p>
          <a:p>
            <a:pPr eaLnBrk="1" hangingPunct="1"/>
            <a:r>
              <a:rPr lang="en-US" altLang="x-none" sz="2800" dirty="0"/>
              <a:t>The comparative study of animals reveals that form and function are closely correlated</a:t>
            </a:r>
          </a:p>
        </p:txBody>
      </p: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2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92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382000" cy="3121025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Mechanisms of homeostasis moderate changes in the internal environment</a:t>
            </a:r>
          </a:p>
          <a:p>
            <a:pPr eaLnBrk="1" hangingPunct="1"/>
            <a:r>
              <a:rPr lang="en-US" altLang="x-none" sz="2800" dirty="0"/>
              <a:t>For a given variable, fluctuations above or below a </a:t>
            </a:r>
            <a:r>
              <a:rPr lang="en-US" altLang="x-none" sz="2800" b="1" dirty="0">
                <a:solidFill>
                  <a:srgbClr val="FF0000"/>
                </a:solidFill>
              </a:rPr>
              <a:t>set</a:t>
            </a:r>
            <a:r>
              <a:rPr lang="en-US" altLang="x-none" sz="2800" b="1" dirty="0"/>
              <a:t> point </a:t>
            </a:r>
            <a:r>
              <a:rPr lang="en-US" altLang="x-none" sz="2800" dirty="0"/>
              <a:t>serve as a </a:t>
            </a:r>
            <a:r>
              <a:rPr lang="en-US" altLang="x-none" sz="2800" b="1" dirty="0"/>
              <a:t>stimulus</a:t>
            </a:r>
            <a:r>
              <a:rPr lang="en-US" altLang="x-none" sz="2800" dirty="0"/>
              <a:t>; these are detected by a </a:t>
            </a:r>
            <a:r>
              <a:rPr lang="en-US" altLang="x-none" sz="2800" b="1" dirty="0"/>
              <a:t>sensor </a:t>
            </a:r>
            <a:r>
              <a:rPr lang="en-US" altLang="x-none" sz="2800" dirty="0"/>
              <a:t>and trigger a </a:t>
            </a:r>
            <a:r>
              <a:rPr lang="en-US" altLang="x-none" sz="2800" b="1" dirty="0"/>
              <a:t>response</a:t>
            </a:r>
            <a:endParaRPr lang="en-US" altLang="x-none" sz="2800" dirty="0"/>
          </a:p>
          <a:p>
            <a:pPr eaLnBrk="1" hangingPunct="1"/>
            <a:r>
              <a:rPr lang="en-US" altLang="x-none" sz="2800" dirty="0"/>
              <a:t>The response returns the variable to the set point</a:t>
            </a:r>
            <a:endParaRPr lang="en-US" altLang="x-none" sz="2800" b="1" dirty="0"/>
          </a:p>
          <a:p>
            <a:pPr eaLnBrk="1" hangingPunct="1"/>
            <a:endParaRPr lang="en-US" altLang="x-none" sz="28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51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i="1" dirty="0"/>
              <a:t>Mechanisms of Homeostasis</a:t>
            </a:r>
          </a:p>
        </p:txBody>
      </p:sp>
      <p:grpSp>
        <p:nvGrpSpPr>
          <p:cNvPr id="66564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6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65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66565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i="1" dirty="0"/>
              <a:t>Feedback Control in Homeostasis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8958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The dynamic equilibrium of homeostasis is maintained by </a:t>
            </a:r>
            <a:r>
              <a:rPr lang="en-US" altLang="x-none" sz="2800" b="1" dirty="0"/>
              <a:t>negative feedback, </a:t>
            </a:r>
            <a:r>
              <a:rPr lang="en-US" altLang="x-none" sz="2800" dirty="0"/>
              <a:t>which helps to </a:t>
            </a:r>
            <a:r>
              <a:rPr lang="en-US" altLang="x-none" sz="2800" dirty="0">
                <a:solidFill>
                  <a:srgbClr val="FF0000"/>
                </a:solidFill>
              </a:rPr>
              <a:t>return</a:t>
            </a:r>
            <a:r>
              <a:rPr lang="en-US" altLang="x-none" sz="2800" dirty="0"/>
              <a:t> a variable to a normal range</a:t>
            </a:r>
            <a:endParaRPr lang="en-US" altLang="x-none" sz="2800" b="1" dirty="0"/>
          </a:p>
          <a:p>
            <a:pPr eaLnBrk="1" hangingPunct="1"/>
            <a:r>
              <a:rPr lang="en-US" altLang="x-none" sz="2800" dirty="0"/>
              <a:t>Most homeostatic control systems function by negative feedback, where buildup of the end product shuts the system off</a:t>
            </a:r>
          </a:p>
          <a:p>
            <a:pPr eaLnBrk="1" hangingPunct="1"/>
            <a:r>
              <a:rPr lang="en-US" altLang="x-none" sz="2800" b="1" dirty="0"/>
              <a:t>Positive feedback </a:t>
            </a:r>
            <a:r>
              <a:rPr lang="en-US" altLang="x-none" sz="2800" dirty="0">
                <a:solidFill>
                  <a:srgbClr val="FF0000"/>
                </a:solidFill>
              </a:rPr>
              <a:t>amplifies</a:t>
            </a:r>
            <a:r>
              <a:rPr lang="en-US" altLang="x-none" sz="2800" dirty="0"/>
              <a:t> a stimulus and does not usually contribute to homeostasis in animals</a:t>
            </a:r>
          </a:p>
        </p:txBody>
      </p: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861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86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i="1" dirty="0"/>
              <a:t>Alterations in Homeostasis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166100" cy="4956175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Set points and normal ranges can change with age or show cyclic variation</a:t>
            </a:r>
          </a:p>
          <a:p>
            <a:pPr eaLnBrk="1" hangingPunct="1"/>
            <a:r>
              <a:rPr lang="en-US" altLang="x-none" sz="2800" dirty="0"/>
              <a:t>In animals and plants, a </a:t>
            </a:r>
            <a:r>
              <a:rPr lang="en-US" altLang="x-none" sz="2800" b="1" dirty="0"/>
              <a:t>circadian rhythm</a:t>
            </a:r>
            <a:r>
              <a:rPr lang="en-US" altLang="x-none" sz="2800" dirty="0"/>
              <a:t> governs physiological changes that occur roughly every </a:t>
            </a:r>
            <a:r>
              <a:rPr lang="en-US" altLang="x-none" sz="2800" dirty="0">
                <a:solidFill>
                  <a:srgbClr val="FF0000"/>
                </a:solidFill>
              </a:rPr>
              <a:t>24</a:t>
            </a:r>
            <a:r>
              <a:rPr lang="en-US" altLang="x-none" sz="2800" dirty="0"/>
              <a:t> hours</a:t>
            </a:r>
          </a:p>
          <a:p>
            <a:pPr eaLnBrk="1" hangingPunct="1"/>
            <a:r>
              <a:rPr lang="en-US" altLang="x-none" sz="2800" b="1" dirty="0"/>
              <a:t> </a:t>
            </a:r>
            <a:r>
              <a:rPr lang="en-US" altLang="x-none" sz="2800" dirty="0"/>
              <a:t>Homeostasis can adjust to changes in external environment, a process called </a:t>
            </a:r>
            <a:r>
              <a:rPr lang="en-US" altLang="x-none" sz="2800" b="1" dirty="0"/>
              <a:t>acclimatization</a:t>
            </a:r>
            <a:endParaRPr lang="en-US" altLang="x-none" sz="2800" dirty="0"/>
          </a:p>
          <a:p>
            <a:pPr eaLnBrk="1" hangingPunct="1"/>
            <a:endParaRPr lang="en-US" altLang="x-none" sz="2800" b="1" dirty="0"/>
          </a:p>
          <a:p>
            <a:pPr eaLnBrk="1" hangingPunct="1"/>
            <a:endParaRPr lang="en-US" altLang="x-none" sz="2800" dirty="0"/>
          </a:p>
        </p:txBody>
      </p:sp>
      <p:grpSp>
        <p:nvGrpSpPr>
          <p:cNvPr id="6963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96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762000"/>
            <a:ext cx="861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82600"/>
            <a:ext cx="8686800" cy="1690688"/>
          </a:xfrm>
        </p:spPr>
        <p:txBody>
          <a:bodyPr/>
          <a:lstStyle/>
          <a:p>
            <a:pPr eaLnBrk="1" hangingPunct="1"/>
            <a:r>
              <a:rPr lang="en-US" altLang="x-none" dirty="0"/>
              <a:t>Concept: Homeostatic processes for thermoregulation involve form, function, and behavior</a:t>
            </a:r>
            <a:endParaRPr lang="en-US" altLang="x-none" sz="3400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82000" cy="1463675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b="1" dirty="0"/>
              <a:t>Thermoregulation</a:t>
            </a:r>
            <a:r>
              <a:rPr lang="en-US" altLang="x-none" sz="2800" dirty="0"/>
              <a:t> is the process by which animals maintain an internal temperature within a tolerable </a:t>
            </a:r>
            <a:r>
              <a:rPr lang="en-US" altLang="x-none" sz="2800" dirty="0">
                <a:solidFill>
                  <a:srgbClr val="FF0000"/>
                </a:solidFill>
              </a:rPr>
              <a:t>range</a:t>
            </a:r>
          </a:p>
        </p:txBody>
      </p:sp>
      <p:grpSp>
        <p:nvGrpSpPr>
          <p:cNvPr id="74757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4759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7476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74758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305800" cy="4162425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Endothermic </a:t>
            </a:r>
            <a:r>
              <a:rPr lang="en-US" altLang="x-none" sz="2800" dirty="0"/>
              <a:t>animals generate heat by </a:t>
            </a:r>
            <a:r>
              <a:rPr lang="en-US" altLang="x-none" sz="2800" dirty="0">
                <a:solidFill>
                  <a:srgbClr val="FF0000"/>
                </a:solidFill>
              </a:rPr>
              <a:t>metabolism</a:t>
            </a:r>
            <a:r>
              <a:rPr lang="en-US" altLang="x-none" sz="2800" dirty="0"/>
              <a:t>; birds and mammals are endotherms</a:t>
            </a:r>
          </a:p>
          <a:p>
            <a:pPr eaLnBrk="1" hangingPunct="1"/>
            <a:r>
              <a:rPr lang="en-US" altLang="x-none" sz="2800" b="1" dirty="0"/>
              <a:t>Ectothermic </a:t>
            </a:r>
            <a:r>
              <a:rPr lang="en-US" altLang="x-none" sz="2800" dirty="0"/>
              <a:t>animals gain heat from </a:t>
            </a:r>
            <a:r>
              <a:rPr lang="en-US" altLang="x-none" sz="2800" dirty="0">
                <a:solidFill>
                  <a:srgbClr val="7030A0"/>
                </a:solidFill>
              </a:rPr>
              <a:t>external</a:t>
            </a:r>
            <a:r>
              <a:rPr lang="en-US" altLang="x-none" sz="2800" dirty="0"/>
              <a:t> sources; ectotherms include most invertebrates, fishes, amphibians, and </a:t>
            </a:r>
            <a:r>
              <a:rPr lang="en-US" altLang="x-none" sz="2800" dirty="0" err="1"/>
              <a:t>nonavian</a:t>
            </a:r>
            <a:r>
              <a:rPr lang="en-US" altLang="x-none" sz="2800" dirty="0"/>
              <a:t> reptiles</a:t>
            </a:r>
          </a:p>
          <a:p>
            <a:pPr eaLnBrk="1" hangingPunct="1"/>
            <a:endParaRPr lang="en-US" altLang="x-none" sz="2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 err="1"/>
              <a:t>Endothermy</a:t>
            </a:r>
            <a:r>
              <a:rPr lang="en-US" altLang="x-none" dirty="0"/>
              <a:t> and </a:t>
            </a:r>
            <a:r>
              <a:rPr lang="en-US" altLang="x-none" dirty="0" err="1"/>
              <a:t>Ectothermy</a:t>
            </a:r>
            <a:endParaRPr lang="en-US" altLang="x-none" dirty="0"/>
          </a:p>
        </p:txBody>
      </p: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757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382000" cy="3133725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In general, ectotherms tolerate greater variation in internal temperature, while endotherms are active at a greater range of external temperatures</a:t>
            </a:r>
          </a:p>
          <a:p>
            <a:pPr eaLnBrk="1" hangingPunct="1"/>
            <a:r>
              <a:rPr lang="en-US" altLang="x-none" sz="2800" dirty="0" err="1"/>
              <a:t>Endothermy</a:t>
            </a:r>
            <a:r>
              <a:rPr lang="en-US" altLang="x-none" sz="2800" dirty="0"/>
              <a:t> is more energetically </a:t>
            </a:r>
            <a:r>
              <a:rPr lang="en-US" altLang="x-none" sz="2800" dirty="0">
                <a:solidFill>
                  <a:srgbClr val="FF0000"/>
                </a:solidFill>
              </a:rPr>
              <a:t>expensive</a:t>
            </a:r>
            <a:r>
              <a:rPr lang="en-US" altLang="x-none" sz="2800" dirty="0"/>
              <a:t> than </a:t>
            </a:r>
            <a:r>
              <a:rPr lang="en-US" altLang="x-none" sz="2800" dirty="0" err="1"/>
              <a:t>ectothermy</a:t>
            </a:r>
            <a:endParaRPr lang="en-US" altLang="x-none" sz="2800" dirty="0"/>
          </a:p>
        </p:txBody>
      </p:sp>
      <p:grpSp>
        <p:nvGrpSpPr>
          <p:cNvPr id="7680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680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768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39814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The arrangement of blood vessels in many marine mammals and birds allows for </a:t>
            </a:r>
            <a:r>
              <a:rPr lang="en-US" altLang="x-none" sz="2800" b="1" dirty="0"/>
              <a:t>countercurrent exchange</a:t>
            </a:r>
          </a:p>
          <a:p>
            <a:pPr eaLnBrk="1" hangingPunct="1"/>
            <a:r>
              <a:rPr lang="en-US" altLang="x-none" sz="2800" dirty="0"/>
              <a:t>Countercurrent heat exchangers transfer heat between fluids flowing in </a:t>
            </a:r>
            <a:r>
              <a:rPr lang="en-US" altLang="x-none" sz="2800" dirty="0">
                <a:solidFill>
                  <a:srgbClr val="FF0000"/>
                </a:solidFill>
              </a:rPr>
              <a:t>opposite</a:t>
            </a:r>
            <a:r>
              <a:rPr lang="en-US" altLang="x-none" sz="2800" dirty="0"/>
              <a:t> directions and reduce heat loss</a:t>
            </a:r>
          </a:p>
        </p:txBody>
      </p:sp>
      <p:grpSp>
        <p:nvGrpSpPr>
          <p:cNvPr id="8704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70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2799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Some bony fishes and </a:t>
            </a:r>
            <a:r>
              <a:rPr lang="en-US" altLang="x-none" sz="2800" dirty="0">
                <a:solidFill>
                  <a:srgbClr val="FF0000"/>
                </a:solidFill>
              </a:rPr>
              <a:t>sharks</a:t>
            </a:r>
            <a:r>
              <a:rPr lang="en-US" altLang="x-none" sz="2800" dirty="0"/>
              <a:t> also use countercurrent heat exchanges</a:t>
            </a:r>
          </a:p>
          <a:p>
            <a:pPr eaLnBrk="1" hangingPunct="1"/>
            <a:r>
              <a:rPr lang="en-US" altLang="x-none" sz="2800" dirty="0"/>
              <a:t>Many endothermic insects have countercurrent heat exchangers that help maintain a high temperature in the thorax</a:t>
            </a:r>
          </a:p>
          <a:p>
            <a:pPr eaLnBrk="1" hangingPunct="1"/>
            <a:endParaRPr lang="en-US" altLang="x-none" sz="2800" dirty="0"/>
          </a:p>
          <a:p>
            <a:pPr eaLnBrk="1" hangingPunct="1"/>
            <a:endParaRPr lang="en-US" altLang="x-none" sz="2800" dirty="0"/>
          </a:p>
        </p:txBody>
      </p:sp>
      <p:grpSp>
        <p:nvGrpSpPr>
          <p:cNvPr id="8909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909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890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8909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82600"/>
            <a:ext cx="8534400" cy="1676400"/>
          </a:xfrm>
        </p:spPr>
        <p:txBody>
          <a:bodyPr/>
          <a:lstStyle/>
          <a:p>
            <a:pPr marL="57150" indent="1588" eaLnBrk="1" hangingPunct="1"/>
            <a:r>
              <a:rPr lang="en-US" altLang="x-none" dirty="0"/>
              <a:t>Concept: Energy requirements are related to animal size, activity, and environment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05800" cy="2768600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Bioenergetics</a:t>
            </a:r>
            <a:r>
              <a:rPr lang="en-US" altLang="x-none" sz="2800" dirty="0"/>
              <a:t> is the overall flow and transformation of </a:t>
            </a:r>
            <a:r>
              <a:rPr lang="en-US" altLang="x-none" sz="2800" dirty="0">
                <a:solidFill>
                  <a:srgbClr val="FF0000"/>
                </a:solidFill>
              </a:rPr>
              <a:t>energy</a:t>
            </a:r>
            <a:r>
              <a:rPr lang="en-US" altLang="x-none" sz="2800" dirty="0"/>
              <a:t> in an animal</a:t>
            </a:r>
          </a:p>
          <a:p>
            <a:pPr eaLnBrk="1" hangingPunct="1"/>
            <a:r>
              <a:rPr lang="en-US" altLang="x-none" sz="2800" dirty="0"/>
              <a:t>It determines how much food an animal needs and it relates to an animal’s size, activity, and environment</a:t>
            </a:r>
          </a:p>
        </p:txBody>
      </p:sp>
      <p:grpSp>
        <p:nvGrpSpPr>
          <p:cNvPr id="1013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13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013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013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Energy Allocation and Use</a:t>
            </a:r>
            <a:endParaRPr lang="en-US" altLang="x-none" b="0" dirty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382000" cy="47879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Animals harvest chemical energy from </a:t>
            </a:r>
            <a:r>
              <a:rPr lang="en-US" altLang="x-none" sz="2800" dirty="0">
                <a:solidFill>
                  <a:srgbClr val="FF0000"/>
                </a:solidFill>
              </a:rPr>
              <a:t>food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Energy-containing molecules from food are usually used to make ATP, which powers cellular work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After the needs of staying alive are met, remaining food molecules can be used in biosynthesis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Biosynthesis includes body growth and repair, synthesis of storage material such as fat, and production of gametes</a:t>
            </a:r>
          </a:p>
        </p:txBody>
      </p:sp>
      <p:grpSp>
        <p:nvGrpSpPr>
          <p:cNvPr id="10240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240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0240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0240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445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x-none" dirty="0"/>
              <a:t>Concept: Animal form and function are correlated at all levels of organization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382000" cy="2974975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Size and shape affect the way an animal interacts with its environment</a:t>
            </a:r>
          </a:p>
          <a:p>
            <a:pPr eaLnBrk="1" hangingPunct="1"/>
            <a:r>
              <a:rPr lang="en-US" altLang="x-none" sz="2800" dirty="0"/>
              <a:t>Many different animal body plans have evolved and are determined by the </a:t>
            </a:r>
            <a:r>
              <a:rPr lang="en-US" altLang="x-none" sz="2800" dirty="0">
                <a:solidFill>
                  <a:srgbClr val="FF0000"/>
                </a:solidFill>
              </a:rPr>
              <a:t>genome</a:t>
            </a:r>
          </a:p>
          <a:p>
            <a:pPr eaLnBrk="1" hangingPunct="1"/>
            <a:endParaRPr lang="en-US" altLang="x-none" sz="2800" dirty="0"/>
          </a:p>
        </p:txBody>
      </p:sp>
      <p:grpSp>
        <p:nvGrpSpPr>
          <p:cNvPr id="11268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70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12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3429000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Metabolic rate </a:t>
            </a:r>
            <a:r>
              <a:rPr lang="en-US" altLang="x-none" sz="2800" dirty="0"/>
              <a:t>is the amount of energy an animal uses in a unit of time</a:t>
            </a:r>
          </a:p>
          <a:p>
            <a:pPr eaLnBrk="1" hangingPunct="1"/>
            <a:r>
              <a:rPr lang="en-US" altLang="x-none" sz="2800" dirty="0"/>
              <a:t>Metabolic rate can be determined by</a:t>
            </a:r>
          </a:p>
          <a:p>
            <a:pPr marL="977900" lvl="1" indent="-304800" eaLnBrk="1" hangingPunct="1"/>
            <a:r>
              <a:rPr lang="en-US" altLang="x-none" sz="2600" dirty="0"/>
              <a:t>An animal’s heat loss</a:t>
            </a:r>
          </a:p>
          <a:p>
            <a:pPr marL="977900" lvl="1" indent="-304800" eaLnBrk="1" hangingPunct="1"/>
            <a:r>
              <a:rPr lang="en-US" altLang="x-none" sz="2600" dirty="0"/>
              <a:t>The amount of oxygen consumed or carbon dioxide produced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Quantifying Energy Use</a:t>
            </a:r>
            <a:endParaRPr lang="en-US" altLang="x-none" b="0" dirty="0">
              <a:solidFill>
                <a:schemeClr val="tx1"/>
              </a:solidFill>
            </a:endParaRPr>
          </a:p>
        </p:txBody>
      </p:sp>
      <p:grpSp>
        <p:nvGrpSpPr>
          <p:cNvPr id="10445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445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044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0445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82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Minimum Metabolic Rate and Thermoregulation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7700"/>
            <a:ext cx="8382000" cy="45593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x-none" sz="2800" b="1" dirty="0"/>
              <a:t>Basal metabolic rate (BMR)</a:t>
            </a:r>
            <a:r>
              <a:rPr lang="en-US" altLang="x-none" sz="2800" dirty="0"/>
              <a:t> is the metabolic rate of an endotherm at </a:t>
            </a:r>
            <a:r>
              <a:rPr lang="en-US" altLang="x-none" sz="2800" dirty="0">
                <a:solidFill>
                  <a:srgbClr val="FF0000"/>
                </a:solidFill>
              </a:rPr>
              <a:t>rest</a:t>
            </a:r>
            <a:r>
              <a:rPr lang="en-US" altLang="x-none" sz="2800" dirty="0"/>
              <a:t> at a “comfortable” temperature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b="1" dirty="0"/>
              <a:t>Standard metabolic rate (SMR)</a:t>
            </a:r>
            <a:r>
              <a:rPr lang="en-US" altLang="x-none" sz="2800" dirty="0"/>
              <a:t> is the metabolic rate of an ectotherm at rest at a specific temperature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Both rates assume a </a:t>
            </a:r>
            <a:r>
              <a:rPr lang="en-US" altLang="x-none" sz="2800" dirty="0" err="1"/>
              <a:t>nongrowing</a:t>
            </a:r>
            <a:r>
              <a:rPr lang="en-US" altLang="x-none" sz="2800" dirty="0"/>
              <a:t>, fasting, and </a:t>
            </a:r>
            <a:r>
              <a:rPr lang="en-US" altLang="x-none" sz="2800" dirty="0" err="1"/>
              <a:t>nonstressed</a:t>
            </a:r>
            <a:r>
              <a:rPr lang="en-US" altLang="x-none" sz="2800" dirty="0"/>
              <a:t> animal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Ectotherms have much lower metabolic rates than endotherms of a comparable size</a:t>
            </a:r>
          </a:p>
        </p:txBody>
      </p:sp>
      <p:grpSp>
        <p:nvGrpSpPr>
          <p:cNvPr id="1065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65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065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065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3114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Metabolic rates are affected by many factors besides whether an animal is an endotherm or ectotherm</a:t>
            </a:r>
          </a:p>
          <a:p>
            <a:pPr eaLnBrk="1" hangingPunct="1"/>
            <a:r>
              <a:rPr lang="en-US" altLang="x-none" sz="2800" dirty="0"/>
              <a:t>Two of these factors are size and activity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Influences on Metabolic Rate</a:t>
            </a:r>
            <a:endParaRPr lang="en-US" altLang="x-none" dirty="0">
              <a:solidFill>
                <a:schemeClr val="tx1"/>
              </a:solidFill>
            </a:endParaRPr>
          </a:p>
        </p:txBody>
      </p:sp>
      <p:grpSp>
        <p:nvGrpSpPr>
          <p:cNvPr id="1075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752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075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075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i="1" dirty="0"/>
              <a:t>Size and Metabolic Rate</a:t>
            </a:r>
            <a:endParaRPr lang="en-US" altLang="x-none" b="0" i="1" dirty="0">
              <a:solidFill>
                <a:schemeClr val="tx1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382000" cy="44386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Metabolic rate is proportional to body </a:t>
            </a:r>
            <a:r>
              <a:rPr lang="en-US" altLang="x-none" sz="2800" dirty="0">
                <a:solidFill>
                  <a:srgbClr val="FF0000"/>
                </a:solidFill>
              </a:rPr>
              <a:t>mass</a:t>
            </a:r>
            <a:r>
              <a:rPr lang="en-US" altLang="x-none" sz="2800" dirty="0"/>
              <a:t> to the power of three quarters (</a:t>
            </a:r>
            <a:r>
              <a:rPr lang="en-US" altLang="x-none" sz="2800" i="1" dirty="0"/>
              <a:t>m</a:t>
            </a:r>
            <a:r>
              <a:rPr lang="en-US" altLang="x-none" sz="2800" baseline="30000" dirty="0"/>
              <a:t>3/4</a:t>
            </a:r>
            <a:r>
              <a:rPr lang="en-US" altLang="x-none" sz="2800" dirty="0"/>
              <a:t>)</a:t>
            </a:r>
          </a:p>
          <a:p>
            <a:pPr eaLnBrk="1" hangingPunct="1"/>
            <a:r>
              <a:rPr lang="en-US" altLang="x-none" sz="2800" dirty="0"/>
              <a:t>Smaller animals have higher metabolic rates per gram than larger animals</a:t>
            </a:r>
          </a:p>
          <a:p>
            <a:pPr eaLnBrk="1" hangingPunct="1"/>
            <a:r>
              <a:rPr lang="en-US" altLang="x-none" sz="2800" dirty="0"/>
              <a:t>The higher metabolic rate of smaller animals leads to a higher oxygen delivery rate, breathing rate, heart rate, and greater (relative) blood volume, compared with a larger animal</a:t>
            </a:r>
          </a:p>
        </p:txBody>
      </p:sp>
      <p:grpSp>
        <p:nvGrpSpPr>
          <p:cNvPr id="1085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85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085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085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altLang="x-none" sz="1200" b="0" dirty="0">
                <a:solidFill>
                  <a:schemeClr val="tx1"/>
                </a:solidFill>
                <a:latin typeface="Arial" charset="0"/>
              </a:rPr>
              <a:t>Figure 40.19</a:t>
            </a:r>
          </a:p>
        </p:txBody>
      </p:sp>
      <p:pic>
        <p:nvPicPr>
          <p:cNvPr id="109571" name="Picture 4" descr="40_19_MetabolismVsSize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87488"/>
            <a:ext cx="854868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2768600"/>
          </a:xfrm>
        </p:spPr>
        <p:txBody>
          <a:bodyPr/>
          <a:lstStyle/>
          <a:p>
            <a:pPr eaLnBrk="1" hangingPunct="1"/>
            <a:r>
              <a:rPr lang="en-US" altLang="x-none" sz="2800" dirty="0">
                <a:solidFill>
                  <a:srgbClr val="FF0000"/>
                </a:solidFill>
              </a:rPr>
              <a:t>Activity</a:t>
            </a:r>
            <a:r>
              <a:rPr lang="en-US" altLang="x-none" sz="2800" dirty="0"/>
              <a:t> greatly affects metabolic rate for endotherms and ectotherms</a:t>
            </a:r>
          </a:p>
          <a:p>
            <a:pPr eaLnBrk="1" hangingPunct="1"/>
            <a:r>
              <a:rPr lang="en-US" altLang="x-none" sz="2800" dirty="0"/>
              <a:t>In general, the maximum metabolic rate an animal can sustain is inversely related to the duration of the activity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i="1" dirty="0"/>
              <a:t>Activity and Metabolic Rate</a:t>
            </a:r>
            <a:endParaRPr lang="en-US" altLang="x-none" b="0" i="1" dirty="0">
              <a:solidFill>
                <a:schemeClr val="tx1"/>
              </a:solidFill>
            </a:endParaRPr>
          </a:p>
        </p:txBody>
      </p:sp>
      <p:grpSp>
        <p:nvGrpSpPr>
          <p:cNvPr id="1126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26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126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126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Torpor and Energy Conservation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305800" cy="3524250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Torpor</a:t>
            </a:r>
            <a:r>
              <a:rPr lang="en-US" altLang="x-none" sz="2800" dirty="0"/>
              <a:t> is a physiological state in which activity is low and metabolism decreases </a:t>
            </a:r>
          </a:p>
          <a:p>
            <a:pPr eaLnBrk="1" hangingPunct="1"/>
            <a:r>
              <a:rPr lang="en-US" altLang="x-none" sz="2800" dirty="0"/>
              <a:t>Torpor enables animals to save energy while avoiding difficult and dangerous conditions</a:t>
            </a:r>
          </a:p>
          <a:p>
            <a:pPr eaLnBrk="1" hangingPunct="1"/>
            <a:r>
              <a:rPr lang="en-US" altLang="x-none" sz="2800" b="1" dirty="0"/>
              <a:t>Hibernation </a:t>
            </a:r>
            <a:r>
              <a:rPr lang="en-US" altLang="x-none" sz="2800" dirty="0"/>
              <a:t>is </a:t>
            </a:r>
            <a:r>
              <a:rPr lang="en-US" altLang="x-none" sz="2800" dirty="0">
                <a:solidFill>
                  <a:srgbClr val="FF0000"/>
                </a:solidFill>
              </a:rPr>
              <a:t>long-term</a:t>
            </a:r>
            <a:r>
              <a:rPr lang="en-US" altLang="x-none" sz="2800" dirty="0"/>
              <a:t> torpor that is an adaptation to winter cold and food scarcity</a:t>
            </a:r>
          </a:p>
        </p:txBody>
      </p:sp>
      <p:grpSp>
        <p:nvGrpSpPr>
          <p:cNvPr id="1177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77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177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177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32258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Summer torpor, called estivation, enables animals to survive long periods of high temperatures and scarce water</a:t>
            </a:r>
          </a:p>
          <a:p>
            <a:pPr eaLnBrk="1" hangingPunct="1"/>
            <a:r>
              <a:rPr lang="en-US" altLang="x-none" sz="2800" dirty="0"/>
              <a:t>Daily torpor</a:t>
            </a:r>
            <a:r>
              <a:rPr lang="en-US" altLang="x-none" sz="2800" b="1" dirty="0"/>
              <a:t> </a:t>
            </a:r>
            <a:r>
              <a:rPr lang="en-US" altLang="x-none" sz="2800" dirty="0"/>
              <a:t>is exhibited by many </a:t>
            </a:r>
            <a:r>
              <a:rPr lang="en-US" altLang="x-none" sz="2800" dirty="0">
                <a:solidFill>
                  <a:srgbClr val="FF0000"/>
                </a:solidFill>
              </a:rPr>
              <a:t>small</a:t>
            </a:r>
            <a:r>
              <a:rPr lang="en-US" altLang="x-none" sz="2800" dirty="0"/>
              <a:t> mammals and birds and seems adapted to feeding patterns</a:t>
            </a:r>
          </a:p>
        </p:txBody>
      </p:sp>
      <p:grpSp>
        <p:nvGrpSpPr>
          <p:cNvPr id="119811" name="Group 1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9813" name="Rectangle 1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198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19812" name="Rectangle 1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4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x-none" dirty="0"/>
              <a:t>Concept: Both asexual and sexual reproduction occur in the animal kingdom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3692525"/>
          </a:xfrm>
        </p:spPr>
        <p:txBody>
          <a:bodyPr/>
          <a:lstStyle/>
          <a:p>
            <a:pPr eaLnBrk="1" hangingPunct="1"/>
            <a:r>
              <a:rPr lang="en-US" altLang="x-none" sz="2800" b="1" dirty="0">
                <a:solidFill>
                  <a:srgbClr val="FF0000"/>
                </a:solidFill>
              </a:rPr>
              <a:t>Sexual</a:t>
            </a:r>
            <a:r>
              <a:rPr lang="en-US" altLang="x-none" sz="2800" b="1" dirty="0"/>
              <a:t> reproduction </a:t>
            </a:r>
            <a:r>
              <a:rPr lang="en-US" altLang="x-none" sz="2800" dirty="0"/>
              <a:t>is the creation of an offspring by fusion of a male gamete (</a:t>
            </a:r>
            <a:r>
              <a:rPr lang="en-US" altLang="x-none" sz="2800" b="1" dirty="0"/>
              <a:t>sperm</a:t>
            </a:r>
            <a:r>
              <a:rPr lang="en-US" altLang="x-none" sz="2800" dirty="0"/>
              <a:t>) and female gamete (</a:t>
            </a:r>
            <a:r>
              <a:rPr lang="en-US" altLang="x-none" sz="2800" b="1" dirty="0"/>
              <a:t>egg</a:t>
            </a:r>
            <a:r>
              <a:rPr lang="en-US" altLang="x-none" sz="2800" dirty="0"/>
              <a:t>) to form a </a:t>
            </a:r>
            <a:r>
              <a:rPr lang="en-US" altLang="x-none" sz="2800" b="1" dirty="0"/>
              <a:t>zygote</a:t>
            </a:r>
          </a:p>
          <a:p>
            <a:pPr eaLnBrk="1" hangingPunct="1"/>
            <a:r>
              <a:rPr lang="en-US" altLang="x-none" sz="2800" b="1" dirty="0"/>
              <a:t>Asexual reproduction </a:t>
            </a:r>
            <a:r>
              <a:rPr lang="en-US" altLang="x-none" sz="2800" dirty="0"/>
              <a:t>is creation of offspring without the fusion of egg and sperm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0529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500063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x-none" dirty="0"/>
              <a:t>Mechanisms of Asexual Reproduction</a:t>
            </a:r>
            <a:endParaRPr lang="en-US" altLang="x-none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100263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Many invertebrates reproduce asexually by </a:t>
            </a:r>
            <a:r>
              <a:rPr lang="en-US" altLang="x-none" sz="2800" b="1" dirty="0">
                <a:solidFill>
                  <a:srgbClr val="FF0000"/>
                </a:solidFill>
              </a:rPr>
              <a:t>fission</a:t>
            </a:r>
            <a:r>
              <a:rPr lang="en-US" altLang="x-none" sz="2800" dirty="0"/>
              <a:t>, separation of a parent into two or more individuals of about the same size</a:t>
            </a: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63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0960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534400" cy="954088"/>
          </a:xfrm>
        </p:spPr>
        <p:txBody>
          <a:bodyPr/>
          <a:lstStyle/>
          <a:p>
            <a:pPr eaLnBrk="1" hangingPunct="1"/>
            <a:r>
              <a:rPr lang="en-US" altLang="x-none" dirty="0"/>
              <a:t>Evolution of Animal Size and Shape</a:t>
            </a:r>
            <a:endParaRPr lang="en-US" altLang="x-none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3346450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dirty="0"/>
              <a:t>Physical laws constrain strength, diffusion, movement, and heat exchange</a:t>
            </a:r>
          </a:p>
          <a:p>
            <a:pPr marL="350838" indent="-350838" eaLnBrk="1" hangingPunct="1"/>
            <a:r>
              <a:rPr lang="en-US" altLang="x-none" sz="2800" dirty="0"/>
              <a:t>As animals increase in size, their skeletons must be proportionately larger to support their mass</a:t>
            </a:r>
          </a:p>
          <a:p>
            <a:pPr marL="350838" indent="-350838" eaLnBrk="1" hangingPunct="1"/>
            <a:r>
              <a:rPr lang="en-US" altLang="x-none" sz="2800" dirty="0"/>
              <a:t>Evolutionary convergence reflects different species’ adaptations to a similar environmental challenge</a:t>
            </a:r>
          </a:p>
        </p:txBody>
      </p: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4" name="Rectangle 1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22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4737100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dirty="0"/>
              <a:t>In </a:t>
            </a:r>
            <a:r>
              <a:rPr lang="en-US" altLang="x-none" sz="2800" b="1" dirty="0"/>
              <a:t>budding</a:t>
            </a:r>
            <a:r>
              <a:rPr lang="en-US" altLang="x-none" sz="2800" dirty="0"/>
              <a:t>, new individuals arise from outgrowths of existing ones</a:t>
            </a:r>
          </a:p>
          <a:p>
            <a:pPr marL="350838" indent="-350838" eaLnBrk="1" hangingPunct="1"/>
            <a:r>
              <a:rPr lang="en-US" altLang="x-none" sz="2800" i="1" dirty="0"/>
              <a:t>Fragmentation</a:t>
            </a:r>
            <a:r>
              <a:rPr lang="en-US" altLang="x-none" sz="2800" dirty="0"/>
              <a:t> is breaking of the body into pieces, some or all of which develop into adults</a:t>
            </a:r>
          </a:p>
          <a:p>
            <a:pPr marL="350838" indent="-350838" eaLnBrk="1" hangingPunct="1"/>
            <a:r>
              <a:rPr lang="en-US" altLang="x-none" sz="2800" dirty="0"/>
              <a:t>Fragmentation must be accompanied by </a:t>
            </a:r>
            <a:r>
              <a:rPr lang="en-US" altLang="x-none" sz="2800" i="1" dirty="0"/>
              <a:t>regeneration</a:t>
            </a:r>
            <a:r>
              <a:rPr lang="en-US" altLang="x-none" sz="2800" dirty="0"/>
              <a:t>, regrowth of lost body parts</a:t>
            </a:r>
          </a:p>
          <a:p>
            <a:pPr marL="350838" indent="-350838" eaLnBrk="1" hangingPunct="1"/>
            <a:r>
              <a:rPr lang="en-US" altLang="x-none" sz="2800" b="1" dirty="0"/>
              <a:t>Parthenogenesis </a:t>
            </a:r>
            <a:r>
              <a:rPr lang="en-US" altLang="x-none" sz="2800" dirty="0"/>
              <a:t>is the development of a new individual from an unfertilized egg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843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843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7866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79463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x-none" dirty="0"/>
              <a:t>Sexual Reproduction: An Evolutionary Enigma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85950"/>
            <a:ext cx="8534400" cy="35242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Sexual females have half as many daughters as asexual females; this is the “twofold cost” of sexual reproduction</a:t>
            </a:r>
          </a:p>
          <a:p>
            <a:pPr eaLnBrk="1" hangingPunct="1"/>
            <a:r>
              <a:rPr lang="en-US" altLang="x-none" sz="2800" dirty="0"/>
              <a:t>Despite this, almost </a:t>
            </a:r>
            <a:r>
              <a:rPr lang="en-US" altLang="x-none" sz="2800" dirty="0">
                <a:solidFill>
                  <a:srgbClr val="FF0000"/>
                </a:solidFill>
              </a:rPr>
              <a:t>all</a:t>
            </a:r>
            <a:r>
              <a:rPr lang="en-US" altLang="x-none" sz="2800" dirty="0"/>
              <a:t> eukaryotic species reproduce sexually</a:t>
            </a:r>
          </a:p>
          <a:p>
            <a:pPr eaLnBrk="1" hangingPunct="1"/>
            <a:endParaRPr lang="en-US" altLang="x-none" sz="2800" dirty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194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16802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0" y="533400"/>
            <a:ext cx="8826500" cy="59944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Sexual reproduction results in genetic recombination, which provides potential advantages</a:t>
            </a:r>
          </a:p>
          <a:p>
            <a:pPr marL="977900" lvl="1" indent="-292100" eaLnBrk="1" hangingPunct="1"/>
            <a:r>
              <a:rPr lang="en-US" altLang="x-none" sz="2600" dirty="0"/>
              <a:t>An increase in </a:t>
            </a:r>
            <a:r>
              <a:rPr lang="en-US" altLang="x-none" sz="2600" dirty="0">
                <a:solidFill>
                  <a:srgbClr val="FF0000"/>
                </a:solidFill>
              </a:rPr>
              <a:t>variation</a:t>
            </a:r>
            <a:r>
              <a:rPr lang="en-US" altLang="x-none" sz="2600" dirty="0"/>
              <a:t> in offspring, providing an increase in the reproductive success of parents in changing environments</a:t>
            </a:r>
          </a:p>
          <a:p>
            <a:pPr marL="977900" lvl="1" indent="-292100" eaLnBrk="1" hangingPunct="1"/>
            <a:r>
              <a:rPr lang="en-US" altLang="x-none" sz="2600" dirty="0"/>
              <a:t>An increase in the rate of adaptation</a:t>
            </a:r>
          </a:p>
          <a:p>
            <a:pPr marL="977900" lvl="1" indent="-292100" eaLnBrk="1" hangingPunct="1"/>
            <a:r>
              <a:rPr lang="en-US" altLang="x-none" sz="2600" dirty="0"/>
              <a:t>A shuffling of genes and the elimination of harmful genes from a population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458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00751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4386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Some organisms can reproduce sexually or asexually, depending on conditions </a:t>
            </a:r>
          </a:p>
          <a:p>
            <a:pPr eaLnBrk="1" hangingPunct="1"/>
            <a:r>
              <a:rPr lang="en-US" altLang="x-none" sz="2800" dirty="0"/>
              <a:t>Several genera of fishes, amphibians, and lizards reproduce only by a complex form of parthenogenesis that involves the doubling of chromosomes after meiosis</a:t>
            </a:r>
          </a:p>
          <a:p>
            <a:pPr eaLnBrk="1" hangingPunct="1"/>
            <a:r>
              <a:rPr lang="en-US" altLang="x-none" sz="2800" dirty="0"/>
              <a:t>Asexual whiptail lizards are descended from a sexual species, and females still exhibit mating behaviors</a:t>
            </a:r>
          </a:p>
          <a:p>
            <a:pPr eaLnBrk="1" hangingPunct="1"/>
            <a:endParaRPr lang="en-US" altLang="x-none" sz="2800" dirty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765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76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99267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534400" cy="3524250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dirty="0"/>
              <a:t>For many animals, finding a partner for sexual reproduction may be challenging</a:t>
            </a:r>
          </a:p>
          <a:p>
            <a:pPr marL="350838" indent="-350838" eaLnBrk="1" hangingPunct="1"/>
            <a:r>
              <a:rPr lang="en-US" altLang="x-none" sz="2800" dirty="0"/>
              <a:t>One solution is </a:t>
            </a:r>
            <a:r>
              <a:rPr lang="en-US" altLang="x-none" sz="2800" b="1" dirty="0">
                <a:solidFill>
                  <a:srgbClr val="FF0000"/>
                </a:solidFill>
              </a:rPr>
              <a:t>hermaphroditism</a:t>
            </a:r>
            <a:r>
              <a:rPr lang="en-US" altLang="x-none" sz="2800" dirty="0"/>
              <a:t>, in which each individual has male and female reproductive systems</a:t>
            </a:r>
          </a:p>
          <a:p>
            <a:pPr marL="350838" indent="-350838" eaLnBrk="1" hangingPunct="1"/>
            <a:r>
              <a:rPr lang="en-US" altLang="x-none" sz="2800" dirty="0"/>
              <a:t>Two hermaphrodites can mate, and some hermaphrodites can self-fertilize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17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title"/>
          </p:nvPr>
        </p:nvSpPr>
        <p:spPr>
          <a:xfrm>
            <a:off x="128588" y="766763"/>
            <a:ext cx="9015412" cy="503237"/>
          </a:xfrm>
          <a:noFill/>
        </p:spPr>
        <p:txBody>
          <a:bodyPr/>
          <a:lstStyle/>
          <a:p>
            <a:pPr eaLnBrk="1" hangingPunct="1"/>
            <a:r>
              <a:rPr lang="en-US" altLang="x-none" dirty="0"/>
              <a:t>Variation in Patterns of Sexual Reproduction</a:t>
            </a:r>
            <a:endParaRPr lang="en-US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534400" cy="32258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Individuals of some species undergo sex reversals</a:t>
            </a:r>
          </a:p>
          <a:p>
            <a:pPr eaLnBrk="1" hangingPunct="1"/>
            <a:r>
              <a:rPr lang="en-US" altLang="x-none" sz="2800" dirty="0"/>
              <a:t>Some species exhibit male to female reversal (for example, certain oysters), while others exhibit female to male reversal (for example, a coral reef fish)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77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277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9891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3988" y="635000"/>
            <a:ext cx="8534400" cy="1325563"/>
          </a:xfrm>
        </p:spPr>
        <p:txBody>
          <a:bodyPr/>
          <a:lstStyle/>
          <a:p>
            <a:pPr eaLnBrk="1" hangingPunct="1"/>
            <a:r>
              <a:rPr lang="en-US" altLang="x-none" dirty="0"/>
              <a:t>Concept: Fertilization depends on mechanisms that bring together sperm and eggs of the same species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534400" cy="3225800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dirty="0"/>
              <a:t>The mechanisms of </a:t>
            </a:r>
            <a:r>
              <a:rPr lang="en-US" altLang="x-none" sz="2800" b="1" dirty="0">
                <a:solidFill>
                  <a:srgbClr val="FF0000"/>
                </a:solidFill>
              </a:rPr>
              <a:t>fertilization</a:t>
            </a:r>
            <a:r>
              <a:rPr lang="en-US" altLang="x-none" sz="2800" dirty="0"/>
              <a:t>, the union of egg and sperm, play an important part in sexual reproduction</a:t>
            </a:r>
          </a:p>
          <a:p>
            <a:pPr marL="350838" indent="-350838" eaLnBrk="1" hangingPunct="1"/>
            <a:r>
              <a:rPr lang="en-US" altLang="x-none" sz="2800" dirty="0"/>
              <a:t>In </a:t>
            </a:r>
            <a:r>
              <a:rPr lang="en-US" altLang="x-none" sz="2800" b="1" dirty="0"/>
              <a:t>external fertilization</a:t>
            </a:r>
            <a:r>
              <a:rPr lang="en-US" altLang="x-none" sz="2800" dirty="0"/>
              <a:t>, eggs shed by the female are fertilized by sperm in the external environment</a:t>
            </a:r>
          </a:p>
        </p:txBody>
      </p:sp>
      <p:grpSp>
        <p:nvGrpSpPr>
          <p:cNvPr id="33797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799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9188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534400" cy="5194300"/>
          </a:xfrm>
        </p:spPr>
        <p:txBody>
          <a:bodyPr/>
          <a:lstStyle/>
          <a:p>
            <a:pPr marL="350838" indent="-350838" eaLnBrk="1" hangingPunct="1"/>
            <a:r>
              <a:rPr lang="en-US" altLang="x-none" sz="2800" dirty="0"/>
              <a:t>In </a:t>
            </a:r>
            <a:r>
              <a:rPr lang="en-US" altLang="x-none" sz="2800" b="1" dirty="0"/>
              <a:t>internal fertilization</a:t>
            </a:r>
            <a:r>
              <a:rPr lang="en-US" altLang="x-none" sz="2800" dirty="0"/>
              <a:t>, sperm are deposited in or near the female reproductive tract, and fertilization occurs within the tract</a:t>
            </a:r>
          </a:p>
          <a:p>
            <a:pPr marL="350838" indent="-350838" eaLnBrk="1" hangingPunct="1"/>
            <a:r>
              <a:rPr lang="en-US" altLang="x-none" sz="2800" dirty="0"/>
              <a:t>Internal fertilization requires behavioral interactions and compatible copulatory organs</a:t>
            </a:r>
          </a:p>
          <a:p>
            <a:pPr marL="350838" indent="-350838" eaLnBrk="1" hangingPunct="1"/>
            <a:r>
              <a:rPr lang="en-US" altLang="x-none" sz="2800" dirty="0"/>
              <a:t>All fertilization requires critical timing, often mediated by environmental cues, pheromones, and/or courtship behavior</a:t>
            </a:r>
          </a:p>
          <a:p>
            <a:pPr marL="350838" indent="-350838" eaLnBrk="1" hangingPunct="1"/>
            <a:endParaRPr lang="en-US" altLang="x-none" sz="2800" dirty="0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482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9747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00063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x-none" dirty="0"/>
              <a:t>Ensuring the Survival of Offspring</a:t>
            </a:r>
            <a:endParaRPr lang="en-US" altLang="x-none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7686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Internal fertilization is typically associated with production of </a:t>
            </a:r>
            <a:r>
              <a:rPr lang="en-US" altLang="x-none" sz="2800" dirty="0">
                <a:solidFill>
                  <a:srgbClr val="FF0000"/>
                </a:solidFill>
              </a:rPr>
              <a:t>fewer</a:t>
            </a:r>
            <a:r>
              <a:rPr lang="en-US" altLang="x-none" sz="2800" dirty="0"/>
              <a:t> gametes but the survival of a higher fraction of zygotes</a:t>
            </a:r>
          </a:p>
          <a:p>
            <a:pPr eaLnBrk="1" hangingPunct="1"/>
            <a:r>
              <a:rPr lang="en-US" altLang="x-none" sz="2800" dirty="0"/>
              <a:t>Internal fertilization is also often associated with mechanisms to provide protection of embryos and parental care of young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68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41315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93825"/>
            <a:ext cx="8534400" cy="5235575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altLang="x-none" sz="2800" dirty="0"/>
              <a:t>The embryos of some terrestrial animals develop in eggs with calcium- and protein-containing shells and several internal membranes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altLang="x-none" sz="2800" dirty="0"/>
              <a:t>Some other animals retain the embryo, which develops </a:t>
            </a:r>
            <a:r>
              <a:rPr lang="en-US" altLang="x-none" sz="2800" dirty="0">
                <a:solidFill>
                  <a:srgbClr val="FF0000"/>
                </a:solidFill>
              </a:rPr>
              <a:t>inside</a:t>
            </a:r>
            <a:r>
              <a:rPr lang="en-US" altLang="x-none" sz="2800" dirty="0"/>
              <a:t> the female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altLang="x-none" sz="2800" dirty="0"/>
              <a:t>In many animals, parental care helps ensure survival of offspring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78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7709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Most animals are composed of specialized </a:t>
            </a:r>
            <a:r>
              <a:rPr lang="en-US" altLang="x-none" sz="2800" dirty="0">
                <a:solidFill>
                  <a:srgbClr val="FF0000"/>
                </a:solidFill>
              </a:rPr>
              <a:t>cells</a:t>
            </a:r>
            <a:r>
              <a:rPr lang="en-US" altLang="x-none" sz="2800" dirty="0"/>
              <a:t> organized into </a:t>
            </a:r>
            <a:r>
              <a:rPr lang="en-US" altLang="x-none" sz="2800" b="1" dirty="0"/>
              <a:t>tissues </a:t>
            </a:r>
            <a:r>
              <a:rPr lang="en-US" altLang="x-none" sz="2800" dirty="0"/>
              <a:t>that have different functions</a:t>
            </a:r>
          </a:p>
          <a:p>
            <a:pPr eaLnBrk="1" hangingPunct="1"/>
            <a:r>
              <a:rPr lang="en-US" altLang="x-none" sz="2800" dirty="0"/>
              <a:t>Tissues make up </a:t>
            </a:r>
            <a:r>
              <a:rPr lang="en-US" altLang="x-none" sz="2800" b="1" dirty="0"/>
              <a:t>organs</a:t>
            </a:r>
            <a:r>
              <a:rPr lang="en-US" altLang="x-none" sz="2800" dirty="0"/>
              <a:t>, which together make up </a:t>
            </a:r>
            <a:r>
              <a:rPr lang="en-US" altLang="x-none" sz="2800" b="1" dirty="0"/>
              <a:t>organ systems</a:t>
            </a:r>
          </a:p>
          <a:p>
            <a:pPr eaLnBrk="1" hangingPunct="1"/>
            <a:r>
              <a:rPr lang="en-US" altLang="x-none" sz="2800" dirty="0"/>
              <a:t>Some organs, such as the pancreas, belong to more than one organ system</a:t>
            </a:r>
            <a:endParaRPr lang="en-US" altLang="x-none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x-none" dirty="0"/>
              <a:t>Hierarchical Organization of Body Plans</a:t>
            </a:r>
          </a:p>
        </p:txBody>
      </p:sp>
      <p:grpSp>
        <p:nvGrpSpPr>
          <p:cNvPr id="2765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76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487363"/>
            <a:ext cx="8534400" cy="503237"/>
          </a:xfrm>
        </p:spPr>
        <p:txBody>
          <a:bodyPr/>
          <a:lstStyle/>
          <a:p>
            <a:pPr eaLnBrk="1" hangingPunct="1"/>
            <a:r>
              <a:rPr lang="en-US" altLang="x-none" dirty="0"/>
              <a:t>Gamete Production and Delivery</a:t>
            </a:r>
            <a:endParaRPr lang="en-US" altLang="x-none" dirty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8534400" cy="52387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To reproduce sexually, animals must produce gametes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In most species individuals have </a:t>
            </a:r>
            <a:r>
              <a:rPr lang="en-US" altLang="x-none" sz="2800" b="1" dirty="0">
                <a:solidFill>
                  <a:srgbClr val="FF0000"/>
                </a:solidFill>
              </a:rPr>
              <a:t>gonads</a:t>
            </a:r>
            <a:r>
              <a:rPr lang="en-US" altLang="x-none" sz="2800" dirty="0"/>
              <a:t>, organs that produce gametes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Some simple systems do not have gonads, but gametes form from undifferentiated tissue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x-none" sz="2800" dirty="0"/>
              <a:t>More elaborate systems include sets of accessory tubes and glands that carry, nourish, and protect gametes and developing embryos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99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4312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534400" cy="398145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A </a:t>
            </a:r>
            <a:r>
              <a:rPr lang="en-US" altLang="x-none" sz="2800" b="1" dirty="0"/>
              <a:t>cloaca</a:t>
            </a:r>
            <a:r>
              <a:rPr lang="en-US" altLang="x-none" sz="2800" dirty="0"/>
              <a:t> is a common opening between the external environment and the digestive, excretory, and reproductive systems</a:t>
            </a:r>
          </a:p>
          <a:p>
            <a:pPr eaLnBrk="1" hangingPunct="1"/>
            <a:r>
              <a:rPr lang="en-US" altLang="x-none" sz="2800" dirty="0"/>
              <a:t>A cloaca is common in </a:t>
            </a:r>
            <a:r>
              <a:rPr lang="en-US" altLang="x-none" sz="2800" dirty="0" err="1"/>
              <a:t>nonmammalian</a:t>
            </a:r>
            <a:r>
              <a:rPr lang="en-US" altLang="x-none" sz="2800" dirty="0"/>
              <a:t> vertebrates; mammals usually have a separate opening to the digestive tract</a:t>
            </a:r>
          </a:p>
          <a:p>
            <a:pPr eaLnBrk="1" hangingPunct="1"/>
            <a:endParaRPr lang="en-US" altLang="x-none" sz="2800" dirty="0"/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1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50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2024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altLang="x-none" sz="1200" b="0" dirty="0">
                <a:solidFill>
                  <a:schemeClr val="tx1"/>
                </a:solidFill>
                <a:latin typeface="Arial" charset="0"/>
              </a:rPr>
              <a:t>Table 40.1</a:t>
            </a:r>
          </a:p>
        </p:txBody>
      </p:sp>
      <p:pic>
        <p:nvPicPr>
          <p:cNvPr id="28675" name="Picture 4" descr="40_T01OrganSystem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03325"/>
            <a:ext cx="854868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79600"/>
            <a:ext cx="8382000" cy="27686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Different tissues have different structures that are suited to their functions</a:t>
            </a:r>
          </a:p>
          <a:p>
            <a:pPr eaLnBrk="1" hangingPunct="1"/>
            <a:r>
              <a:rPr lang="en-US" altLang="x-none" sz="2800" dirty="0"/>
              <a:t>Tissues are classified into </a:t>
            </a:r>
            <a:r>
              <a:rPr lang="en-US" altLang="x-none" sz="2800" dirty="0">
                <a:solidFill>
                  <a:srgbClr val="FF0000"/>
                </a:solidFill>
              </a:rPr>
              <a:t>four </a:t>
            </a:r>
            <a:r>
              <a:rPr lang="en-US" altLang="x-none" sz="2800" dirty="0"/>
              <a:t>main categories: epithelial, connective, muscle, and nervous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90550"/>
            <a:ext cx="7950200" cy="1003300"/>
          </a:xfrm>
        </p:spPr>
        <p:txBody>
          <a:bodyPr/>
          <a:lstStyle/>
          <a:p>
            <a:pPr eaLnBrk="1" hangingPunct="1"/>
            <a:r>
              <a:rPr lang="en-US" altLang="x-none" sz="3000" dirty="0">
                <a:latin typeface="Arial" charset="0"/>
              </a:rPr>
              <a:t>Exploring Structure and Function in Animal Tissues</a:t>
            </a:r>
            <a:endParaRPr lang="en-US" altLang="x-none" sz="30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97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97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4181"/>
            <a:ext cx="5791200" cy="503238"/>
          </a:xfrm>
        </p:spPr>
        <p:txBody>
          <a:bodyPr/>
          <a:lstStyle/>
          <a:p>
            <a:pPr eaLnBrk="1" hangingPunct="1"/>
            <a:r>
              <a:rPr lang="en-US" altLang="x-none" sz="3000" dirty="0">
                <a:latin typeface="Arial" charset="0"/>
              </a:rPr>
              <a:t>Epithelial Tissue</a:t>
            </a:r>
            <a:endParaRPr lang="en-US" altLang="x-none" sz="3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066800"/>
            <a:ext cx="8699500" cy="5105400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Epithelial tissue </a:t>
            </a:r>
            <a:r>
              <a:rPr lang="en-US" altLang="x-none" sz="2800" dirty="0"/>
              <a:t>covers the outside of the body and </a:t>
            </a:r>
            <a:r>
              <a:rPr lang="en-US" altLang="x-none" sz="2800" dirty="0">
                <a:solidFill>
                  <a:srgbClr val="FF0000"/>
                </a:solidFill>
              </a:rPr>
              <a:t>lines</a:t>
            </a:r>
            <a:r>
              <a:rPr lang="en-US" altLang="x-none" sz="2800" dirty="0"/>
              <a:t> the organs and cavities within the body</a:t>
            </a:r>
          </a:p>
          <a:p>
            <a:pPr eaLnBrk="1" hangingPunct="1"/>
            <a:r>
              <a:rPr lang="en-US" altLang="x-none" sz="2800" dirty="0"/>
              <a:t>It contains cells that are closely joined</a:t>
            </a:r>
          </a:p>
          <a:p>
            <a:pPr eaLnBrk="1" hangingPunct="1"/>
            <a:r>
              <a:rPr lang="en-US" altLang="x-none" sz="2800" dirty="0"/>
              <a:t>The shape of epithelial cells may be cuboidal (like dice), columnar (like bricks on end), or squamous (like floor tiles)</a:t>
            </a:r>
          </a:p>
          <a:p>
            <a:pPr eaLnBrk="1" hangingPunct="1"/>
            <a:r>
              <a:rPr lang="en-US" altLang="x-none" sz="2800" dirty="0"/>
              <a:t>The arrangement of epithelial cells may be simple (single cell layer), stratified (multiple tiers of cells), or pseudostratified (a single layer of cells of varying length) </a:t>
            </a:r>
          </a:p>
          <a:p>
            <a:pPr eaLnBrk="1" hangingPunct="1"/>
            <a:endParaRPr lang="en-US" altLang="x-none" sz="2800" dirty="0"/>
          </a:p>
        </p:txBody>
      </p:sp>
      <p:grpSp>
        <p:nvGrpSpPr>
          <p:cNvPr id="307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07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9431"/>
            <a:ext cx="5029200" cy="503237"/>
          </a:xfrm>
        </p:spPr>
        <p:txBody>
          <a:bodyPr/>
          <a:lstStyle/>
          <a:p>
            <a:pPr eaLnBrk="1" hangingPunct="1"/>
            <a:r>
              <a:rPr lang="en-US" altLang="x-none" sz="3000" dirty="0">
                <a:latin typeface="Arial" charset="0"/>
              </a:rPr>
              <a:t>Connective Tissue</a:t>
            </a:r>
            <a:endParaRPr lang="en-US" altLang="x-none" sz="3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41425"/>
            <a:ext cx="8305800" cy="3524250"/>
          </a:xfrm>
        </p:spPr>
        <p:txBody>
          <a:bodyPr/>
          <a:lstStyle/>
          <a:p>
            <a:pPr eaLnBrk="1" hangingPunct="1"/>
            <a:r>
              <a:rPr lang="en-US" altLang="x-none" sz="2800" b="1" dirty="0"/>
              <a:t>Connective tissue </a:t>
            </a:r>
            <a:r>
              <a:rPr lang="en-US" altLang="x-none" sz="2800" dirty="0"/>
              <a:t>mainly binds and </a:t>
            </a:r>
            <a:r>
              <a:rPr lang="en-US" altLang="x-none" sz="2800" dirty="0">
                <a:solidFill>
                  <a:srgbClr val="FF0000"/>
                </a:solidFill>
              </a:rPr>
              <a:t>supports</a:t>
            </a:r>
            <a:r>
              <a:rPr lang="en-US" altLang="x-none" sz="2800" dirty="0"/>
              <a:t> other tissues</a:t>
            </a:r>
          </a:p>
          <a:p>
            <a:pPr eaLnBrk="1" hangingPunct="1"/>
            <a:r>
              <a:rPr lang="en-US" altLang="x-none" sz="2800" dirty="0"/>
              <a:t>It contains sparsely packed cells scattered throughout an extracellular matrix</a:t>
            </a:r>
          </a:p>
          <a:p>
            <a:pPr eaLnBrk="1" hangingPunct="1"/>
            <a:r>
              <a:rPr lang="en-US" altLang="x-none" sz="2800" dirty="0"/>
              <a:t>The matrix consists of fibers in a liquid, jellylike, or solid foundation </a:t>
            </a: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48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x-none" sz="1200">
                  <a:latin typeface="Times New Roman" charset="0"/>
                </a:rPr>
                <a:t>© 2011 Pearson Education, Inc.</a:t>
              </a:r>
            </a:p>
          </p:txBody>
        </p:sp>
      </p:grp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2408</Words>
  <Application>Microsoft Macintosh PowerPoint</Application>
  <PresentationFormat>On-screen Show (4:3)</PresentationFormat>
  <Paragraphs>242</Paragraphs>
  <Slides>51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Times</vt:lpstr>
      <vt:lpstr>Times New Roman</vt:lpstr>
      <vt:lpstr>Blank Presentation</vt:lpstr>
      <vt:lpstr>PowerPoint Presentation</vt:lpstr>
      <vt:lpstr>Overview: Diverse Forms, Common Challenges</vt:lpstr>
      <vt:lpstr>Concept: Animal form and function are correlated at all levels of organization</vt:lpstr>
      <vt:lpstr>Evolution of Animal Size and Shape</vt:lpstr>
      <vt:lpstr>Hierarchical Organization of Body Plans</vt:lpstr>
      <vt:lpstr>Table 40.1</vt:lpstr>
      <vt:lpstr>Exploring Structure and Function in Animal Tissues</vt:lpstr>
      <vt:lpstr>Epithelial Tissue</vt:lpstr>
      <vt:lpstr>Connective Tissue</vt:lpstr>
      <vt:lpstr>PowerPoint Presentation</vt:lpstr>
      <vt:lpstr>PowerPoint Presentation</vt:lpstr>
      <vt:lpstr>PowerPoint Presentation</vt:lpstr>
      <vt:lpstr>Nervous Tissue</vt:lpstr>
      <vt:lpstr>Coordination and Control</vt:lpstr>
      <vt:lpstr>Figure 40.6</vt:lpstr>
      <vt:lpstr>Figure 40.6b</vt:lpstr>
      <vt:lpstr>Concept: Feedback control maintains the internal environment in many animals</vt:lpstr>
      <vt:lpstr>Regulating and Conforming</vt:lpstr>
      <vt:lpstr>Homeostasis</vt:lpstr>
      <vt:lpstr>Mechanisms of Homeostasis</vt:lpstr>
      <vt:lpstr>Feedback Control in Homeostasis</vt:lpstr>
      <vt:lpstr>Alterations in Homeostasis</vt:lpstr>
      <vt:lpstr>Concept: Homeostatic processes for thermoregulation involve form, function, and behavior</vt:lpstr>
      <vt:lpstr>Endothermy and Ectothermy</vt:lpstr>
      <vt:lpstr>PowerPoint Presentation</vt:lpstr>
      <vt:lpstr>PowerPoint Presentation</vt:lpstr>
      <vt:lpstr>PowerPoint Presentation</vt:lpstr>
      <vt:lpstr>Concept: Energy requirements are related to animal size, activity, and environment</vt:lpstr>
      <vt:lpstr>Energy Allocation and Use</vt:lpstr>
      <vt:lpstr>Quantifying Energy Use</vt:lpstr>
      <vt:lpstr>Minimum Metabolic Rate and Thermoregulation</vt:lpstr>
      <vt:lpstr>Influences on Metabolic Rate</vt:lpstr>
      <vt:lpstr>Size and Metabolic Rate</vt:lpstr>
      <vt:lpstr>Figure 40.19</vt:lpstr>
      <vt:lpstr>Activity and Metabolic Rate</vt:lpstr>
      <vt:lpstr>Torpor and Energy Conservation</vt:lpstr>
      <vt:lpstr>PowerPoint Presentation</vt:lpstr>
      <vt:lpstr>Concept: Both asexual and sexual reproduction occur in the animal kingdom</vt:lpstr>
      <vt:lpstr>Mechanisms of Asexual Reproduction</vt:lpstr>
      <vt:lpstr>PowerPoint Presentation</vt:lpstr>
      <vt:lpstr>Sexual Reproduction: An Evolutionary Enigma</vt:lpstr>
      <vt:lpstr>PowerPoint Presentation</vt:lpstr>
      <vt:lpstr>PowerPoint Presentation</vt:lpstr>
      <vt:lpstr>Variation in Patterns of Sexual Reproduction</vt:lpstr>
      <vt:lpstr>PowerPoint Presentation</vt:lpstr>
      <vt:lpstr>Concept: Fertilization depends on mechanisms that bring together sperm and eggs of the same species</vt:lpstr>
      <vt:lpstr>PowerPoint Presentation</vt:lpstr>
      <vt:lpstr>Ensuring the Survival of Offspring</vt:lpstr>
      <vt:lpstr>PowerPoint Presentation</vt:lpstr>
      <vt:lpstr>Gamete Production and Delivery</vt:lpstr>
      <vt:lpstr>PowerPoint Presentation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Microsoft Office User</cp:lastModifiedBy>
  <cp:revision>67</cp:revision>
  <dcterms:created xsi:type="dcterms:W3CDTF">2010-08-06T18:35:02Z</dcterms:created>
  <dcterms:modified xsi:type="dcterms:W3CDTF">2019-06-17T21:33:39Z</dcterms:modified>
</cp:coreProperties>
</file>