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59" r:id="rId2"/>
  </p:sldMasterIdLst>
  <p:notesMasterIdLst>
    <p:notesMasterId r:id="rId119"/>
  </p:notesMasterIdLst>
  <p:handoutMasterIdLst>
    <p:handoutMasterId r:id="rId120"/>
  </p:handoutMasterIdLst>
  <p:sldIdLst>
    <p:sldId id="256" r:id="rId3"/>
    <p:sldId id="471" r:id="rId4"/>
    <p:sldId id="258" r:id="rId5"/>
    <p:sldId id="417" r:id="rId6"/>
    <p:sldId id="322" r:id="rId7"/>
    <p:sldId id="400" r:id="rId8"/>
    <p:sldId id="402" r:id="rId9"/>
    <p:sldId id="472" r:id="rId10"/>
    <p:sldId id="473" r:id="rId11"/>
    <p:sldId id="474" r:id="rId12"/>
    <p:sldId id="518" r:id="rId13"/>
    <p:sldId id="475" r:id="rId14"/>
    <p:sldId id="403" r:id="rId15"/>
    <p:sldId id="419" r:id="rId16"/>
    <p:sldId id="404" r:id="rId17"/>
    <p:sldId id="406" r:id="rId18"/>
    <p:sldId id="476" r:id="rId19"/>
    <p:sldId id="330" r:id="rId20"/>
    <p:sldId id="477" r:id="rId21"/>
    <p:sldId id="478" r:id="rId22"/>
    <p:sldId id="479" r:id="rId23"/>
    <p:sldId id="333" r:id="rId24"/>
    <p:sldId id="480" r:id="rId25"/>
    <p:sldId id="484" r:id="rId26"/>
    <p:sldId id="336" r:id="rId27"/>
    <p:sldId id="338" r:id="rId28"/>
    <p:sldId id="481" r:id="rId29"/>
    <p:sldId id="482" r:id="rId30"/>
    <p:sldId id="342" r:id="rId31"/>
    <p:sldId id="343" r:id="rId32"/>
    <p:sldId id="522" r:id="rId33"/>
    <p:sldId id="521" r:id="rId34"/>
    <p:sldId id="345" r:id="rId35"/>
    <p:sldId id="407" r:id="rId36"/>
    <p:sldId id="409" r:id="rId37"/>
    <p:sldId id="399" r:id="rId38"/>
    <p:sldId id="347" r:id="rId39"/>
    <p:sldId id="436" r:id="rId40"/>
    <p:sldId id="486" r:id="rId41"/>
    <p:sldId id="487" r:id="rId42"/>
    <p:sldId id="349" r:id="rId43"/>
    <p:sldId id="523" r:id="rId44"/>
    <p:sldId id="524" r:id="rId45"/>
    <p:sldId id="426" r:id="rId46"/>
    <p:sldId id="490" r:id="rId47"/>
    <p:sldId id="489" r:id="rId48"/>
    <p:sldId id="440" r:id="rId49"/>
    <p:sldId id="427" r:id="rId50"/>
    <p:sldId id="491" r:id="rId51"/>
    <p:sldId id="441" r:id="rId52"/>
    <p:sldId id="492" r:id="rId53"/>
    <p:sldId id="442" r:id="rId54"/>
    <p:sldId id="517" r:id="rId55"/>
    <p:sldId id="443" r:id="rId56"/>
    <p:sldId id="444" r:id="rId57"/>
    <p:sldId id="357" r:id="rId58"/>
    <p:sldId id="493" r:id="rId59"/>
    <p:sldId id="445" r:id="rId60"/>
    <p:sldId id="410" r:id="rId61"/>
    <p:sldId id="412" r:id="rId62"/>
    <p:sldId id="359" r:id="rId63"/>
    <p:sldId id="494" r:id="rId64"/>
    <p:sldId id="447" r:id="rId65"/>
    <p:sldId id="428" r:id="rId66"/>
    <p:sldId id="360" r:id="rId67"/>
    <p:sldId id="429" r:id="rId68"/>
    <p:sldId id="361" r:id="rId69"/>
    <p:sldId id="519" r:id="rId70"/>
    <p:sldId id="495" r:id="rId71"/>
    <p:sldId id="496" r:id="rId72"/>
    <p:sldId id="366" r:id="rId73"/>
    <p:sldId id="450" r:id="rId74"/>
    <p:sldId id="497" r:id="rId75"/>
    <p:sldId id="368" r:id="rId76"/>
    <p:sldId id="500" r:id="rId77"/>
    <p:sldId id="499" r:id="rId78"/>
    <p:sldId id="369" r:id="rId79"/>
    <p:sldId id="502" r:id="rId80"/>
    <p:sldId id="501" r:id="rId81"/>
    <p:sldId id="503" r:id="rId82"/>
    <p:sldId id="504" r:id="rId83"/>
    <p:sldId id="505" r:id="rId84"/>
    <p:sldId id="398" r:id="rId85"/>
    <p:sldId id="371" r:id="rId86"/>
    <p:sldId id="452" r:id="rId87"/>
    <p:sldId id="374" r:id="rId88"/>
    <p:sldId id="453" r:id="rId89"/>
    <p:sldId id="509" r:id="rId90"/>
    <p:sldId id="376" r:id="rId91"/>
    <p:sldId id="455" r:id="rId92"/>
    <p:sldId id="507" r:id="rId93"/>
    <p:sldId id="506" r:id="rId94"/>
    <p:sldId id="430" r:id="rId95"/>
    <p:sldId id="378" r:id="rId96"/>
    <p:sldId id="508" r:id="rId97"/>
    <p:sldId id="458" r:id="rId98"/>
    <p:sldId id="380" r:id="rId99"/>
    <p:sldId id="525" r:id="rId100"/>
    <p:sldId id="510" r:id="rId101"/>
    <p:sldId id="460" r:id="rId102"/>
    <p:sldId id="511" r:id="rId103"/>
    <p:sldId id="432" r:id="rId104"/>
    <p:sldId id="384" r:id="rId105"/>
    <p:sldId id="464" r:id="rId106"/>
    <p:sldId id="512" r:id="rId107"/>
    <p:sldId id="465" r:id="rId108"/>
    <p:sldId id="466" r:id="rId109"/>
    <p:sldId id="515" r:id="rId110"/>
    <p:sldId id="516" r:id="rId111"/>
    <p:sldId id="413" r:id="rId112"/>
    <p:sldId id="415" r:id="rId113"/>
    <p:sldId id="396" r:id="rId114"/>
    <p:sldId id="433" r:id="rId115"/>
    <p:sldId id="513" r:id="rId116"/>
    <p:sldId id="468" r:id="rId117"/>
    <p:sldId id="514" r:id="rId11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48">
          <p15:clr>
            <a:srgbClr val="A4A3A4"/>
          </p15:clr>
        </p15:guide>
        <p15:guide id="2" pos="10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tor" initials="s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B59"/>
    <a:srgbClr val="DA514F"/>
    <a:srgbClr val="E2DBCF"/>
    <a:srgbClr val="FFE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3" autoAdjust="0"/>
    <p:restoredTop sz="96405" autoAdjust="0"/>
  </p:normalViewPr>
  <p:slideViewPr>
    <p:cSldViewPr snapToGrid="0" snapToObjects="1">
      <p:cViewPr varScale="1">
        <p:scale>
          <a:sx n="126" d="100"/>
          <a:sy n="126" d="100"/>
        </p:scale>
        <p:origin x="560" y="200"/>
      </p:cViewPr>
      <p:guideLst>
        <p:guide orient="horz" pos="4248"/>
        <p:guide pos="1032"/>
      </p:guideLst>
    </p:cSldViewPr>
  </p:slideViewPr>
  <p:outlineViewPr>
    <p:cViewPr>
      <p:scale>
        <a:sx n="33" d="100"/>
        <a:sy n="33" d="100"/>
      </p:scale>
      <p:origin x="0" y="-123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 snapToGrid="0" snapToObjects="1">
      <p:cViewPr varScale="1">
        <p:scale>
          <a:sx n="70" d="100"/>
          <a:sy n="70" d="100"/>
        </p:scale>
        <p:origin x="-31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handoutMaster" Target="handoutMasters/handoutMaster1.xml"/><Relationship Id="rId125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commentAuthors" Target="commentAuthor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B5A1310-2A11-F141-A80F-CF7C4E3DF28E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B372151-CA26-8A4B-B46B-F22597A171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793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24E0DE-6D58-5F4C-A43A-2981EA42CB83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161240D-1901-0240-93FE-33D3473C13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595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492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2366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0767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3745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394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6090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10171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2759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6795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7256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43852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72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1240D-1901-0240-93FE-33D3473C1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58974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4179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0590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76287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4542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5823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7987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81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31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45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811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7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09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79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33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3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88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826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75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701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19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84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02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98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0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848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5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51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232C0BD9-31B3-7947-B8AD-B2FBC6B63D11}" type="slidenum">
              <a:rPr lang="en-US" sz="1200"/>
              <a:pPr/>
              <a:t>30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92121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075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557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750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72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113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321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723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618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22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1577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875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490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692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135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1432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601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682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1844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2551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218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9549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56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284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512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1240D-1901-0240-93FE-33D3473C1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619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942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338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9779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969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073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9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507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323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323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390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5574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54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347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602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776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1240D-1901-0240-93FE-33D3473C1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0660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26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917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3279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394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073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676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301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322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279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636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035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46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226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975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510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166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677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129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826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2328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991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062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1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581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9528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0370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8838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7323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7033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40971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48503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496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9017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1240D-1901-0240-93FE-33D3473C13B3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8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262063" y="97155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5453816" y="972756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63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822325" y="2255838"/>
            <a:ext cx="1677035" cy="944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6"/>
          </p:nvPr>
        </p:nvSpPr>
        <p:spPr>
          <a:xfrm>
            <a:off x="974725" y="3596958"/>
            <a:ext cx="1677035" cy="944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7"/>
          </p:nvPr>
        </p:nvSpPr>
        <p:spPr>
          <a:xfrm>
            <a:off x="3809365" y="2560638"/>
            <a:ext cx="1677035" cy="944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5416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457200"/>
            <a:ext cx="7757160" cy="9604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678680" cy="1569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66800" y="3489325"/>
            <a:ext cx="1828800" cy="10826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444240" y="3397885"/>
            <a:ext cx="1828800" cy="10826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489869" y="1704040"/>
            <a:ext cx="1828800" cy="10826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Down Arrow Callout 8"/>
          <p:cNvSpPr/>
          <p:nvPr userDrawn="1"/>
        </p:nvSpPr>
        <p:spPr>
          <a:xfrm>
            <a:off x="4568864" y="1990162"/>
            <a:ext cx="1670810" cy="863493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Down Arrow Callout 9"/>
          <p:cNvSpPr/>
          <p:nvPr userDrawn="1"/>
        </p:nvSpPr>
        <p:spPr>
          <a:xfrm>
            <a:off x="1713459" y="3632605"/>
            <a:ext cx="970186" cy="882058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own Arrow Callout 11"/>
          <p:cNvSpPr/>
          <p:nvPr userDrawn="1"/>
        </p:nvSpPr>
        <p:spPr>
          <a:xfrm>
            <a:off x="3857978" y="3379369"/>
            <a:ext cx="1188201" cy="1311274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079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693920" cy="1447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889125" y="4495800"/>
            <a:ext cx="1509713" cy="8842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266565" y="4648200"/>
            <a:ext cx="1509713" cy="8842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217285" y="4800600"/>
            <a:ext cx="1509713" cy="8842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718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166360" cy="1142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74724" y="3413124"/>
            <a:ext cx="2530475" cy="111315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230244" y="5226684"/>
            <a:ext cx="2530475" cy="111315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66764" y="3717924"/>
            <a:ext cx="2530475" cy="111315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869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895600" cy="10671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925762" y="4618038"/>
            <a:ext cx="1600517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739322" y="4770438"/>
            <a:ext cx="1646237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906962" y="1752918"/>
            <a:ext cx="1646237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2835275"/>
            <a:ext cx="2468563" cy="782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114675" y="2835275"/>
            <a:ext cx="1411288" cy="90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6544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411480"/>
            <a:ext cx="7924800" cy="10061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705600" cy="27889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5800" y="3748723"/>
            <a:ext cx="166116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804160" y="3901123"/>
            <a:ext cx="166116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044440" y="3901123"/>
            <a:ext cx="166116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6888480" y="3901123"/>
            <a:ext cx="166116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735513" y="1312863"/>
            <a:ext cx="36512" cy="447516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2860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972" y="601884"/>
            <a:ext cx="6753827" cy="815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81423" cy="8767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93738" y="2859088"/>
            <a:ext cx="927100" cy="4857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211949" y="3011488"/>
            <a:ext cx="927100" cy="4857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3925004" y="3011488"/>
            <a:ext cx="927100" cy="4857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924300" y="1600200"/>
            <a:ext cx="1787525" cy="87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5843588" y="1600200"/>
            <a:ext cx="1060450" cy="87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7050088" y="1600200"/>
            <a:ext cx="782637" cy="87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655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537" y="544010"/>
            <a:ext cx="7286262" cy="8736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92592" cy="10967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262063" y="4121150"/>
            <a:ext cx="1376362" cy="6937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2"/>
          </p:nvPr>
        </p:nvSpPr>
        <p:spPr>
          <a:xfrm>
            <a:off x="3683100" y="4273550"/>
            <a:ext cx="1376362" cy="6937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5652724" y="4425950"/>
            <a:ext cx="1376362" cy="6937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1576388" y="2697163"/>
            <a:ext cx="2106612" cy="82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843338" y="2697163"/>
            <a:ext cx="1325562" cy="1000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5380038" y="2697163"/>
            <a:ext cx="1377950" cy="82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0150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488820" cy="98700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651813" cy="1096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14400" y="4456113"/>
            <a:ext cx="1423988" cy="63658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103943" y="4608513"/>
            <a:ext cx="1423988" cy="63658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224039" y="4760913"/>
            <a:ext cx="1423988" cy="63658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830638" y="1709738"/>
            <a:ext cx="2252662" cy="795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830638" y="2505075"/>
            <a:ext cx="2397125" cy="966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3830638" y="3590925"/>
            <a:ext cx="2722562" cy="58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823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688" y="428262"/>
            <a:ext cx="6996111" cy="9893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4311570" cy="9809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690688" y="4318000"/>
            <a:ext cx="1990725" cy="8334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5037701" y="4470400"/>
            <a:ext cx="1990725" cy="8334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037138" y="1600200"/>
            <a:ext cx="1990725" cy="481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5037138" y="2081213"/>
            <a:ext cx="1990725" cy="595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5037138" y="2676525"/>
            <a:ext cx="2132012" cy="71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6020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238" y="497710"/>
            <a:ext cx="7332562" cy="9199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69848" cy="8073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375150" y="3322638"/>
            <a:ext cx="1249363" cy="7048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9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822325" y="2255838"/>
            <a:ext cx="1677035" cy="944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6"/>
          </p:nvPr>
        </p:nvSpPr>
        <p:spPr>
          <a:xfrm>
            <a:off x="974725" y="3596958"/>
            <a:ext cx="1677035" cy="944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7"/>
          </p:nvPr>
        </p:nvSpPr>
        <p:spPr>
          <a:xfrm>
            <a:off x="3809365" y="2560638"/>
            <a:ext cx="1677035" cy="944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002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510" y="544010"/>
            <a:ext cx="6360289" cy="8736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3165676" cy="12355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423988" y="4595813"/>
            <a:ext cx="1284287" cy="7048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845025" y="4748213"/>
            <a:ext cx="1284287" cy="7048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507206" y="4748213"/>
            <a:ext cx="1284287" cy="70485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392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376" y="358814"/>
            <a:ext cx="7853423" cy="10588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276846" cy="121244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108450" y="422433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5856288" y="2244725"/>
            <a:ext cx="1238250" cy="10541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052513" y="3611563"/>
            <a:ext cx="1401762" cy="92551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376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78324" cy="2508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469379" y="2325989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311681" y="2478389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3190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434" y="555584"/>
            <a:ext cx="7147366" cy="8620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5" y="2870523"/>
            <a:ext cx="3530278" cy="9606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59485" y="2395961"/>
            <a:ext cx="3975904" cy="191297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696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6028"/>
            <a:ext cx="7772400" cy="10816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03391" cy="1050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94482" y="3762375"/>
            <a:ext cx="1722700" cy="6715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618289" y="3914775"/>
            <a:ext cx="1641195" cy="6715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460591" y="4067175"/>
            <a:ext cx="2092609" cy="67151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8734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672" y="578734"/>
            <a:ext cx="7014259" cy="83890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948177" cy="9346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33438" y="3819525"/>
            <a:ext cx="1597246" cy="8334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617868" y="3821450"/>
            <a:ext cx="1597246" cy="8334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818986" y="3939125"/>
            <a:ext cx="1597246" cy="8334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6763538" y="3973850"/>
            <a:ext cx="1597246" cy="8334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134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676" y="428262"/>
            <a:ext cx="7807124" cy="9893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063924" cy="13860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643063" y="4572000"/>
            <a:ext cx="1841500" cy="99536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411341" y="4724400"/>
            <a:ext cx="1841500" cy="99536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6486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916" y="544010"/>
            <a:ext cx="7459884" cy="8736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580208" cy="23004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030450" y="4583113"/>
            <a:ext cx="2152650" cy="115728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534407" y="4735513"/>
            <a:ext cx="2152650" cy="115728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3703980" y="4735513"/>
            <a:ext cx="2152650" cy="10275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013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916" y="604074"/>
            <a:ext cx="7459884" cy="813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02010" cy="2531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56253" y="4770698"/>
            <a:ext cx="625294" cy="437126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7675944" y="4770698"/>
            <a:ext cx="347502" cy="589526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0937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92187" cy="15828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8100" y="3460750"/>
            <a:ext cx="1550847" cy="89058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263899" y="3749675"/>
            <a:ext cx="1690065" cy="8223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462587" y="3749675"/>
            <a:ext cx="2003083" cy="12160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5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672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92187" cy="15828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8100" y="3460750"/>
            <a:ext cx="1550847" cy="89058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263899" y="3749675"/>
            <a:ext cx="1690065" cy="8223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462587" y="3749675"/>
            <a:ext cx="2003083" cy="12160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57200" y="4965700"/>
            <a:ext cx="1539240" cy="795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5"/>
          </p:nvPr>
        </p:nvSpPr>
        <p:spPr>
          <a:xfrm>
            <a:off x="2834640" y="5118100"/>
            <a:ext cx="1539240" cy="795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6"/>
          </p:nvPr>
        </p:nvSpPr>
        <p:spPr>
          <a:xfrm>
            <a:off x="5074920" y="5270500"/>
            <a:ext cx="1539240" cy="795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331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3906456" cy="84205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646488" y="4375149"/>
            <a:ext cx="937087" cy="119227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984875" y="2743200"/>
            <a:ext cx="1076325" cy="9842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3078163"/>
            <a:ext cx="1069975" cy="11461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548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3906456" cy="84205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646488" y="4375149"/>
            <a:ext cx="937087" cy="119227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984875" y="5120640"/>
            <a:ext cx="1076325" cy="9842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60376" y="3733483"/>
            <a:ext cx="1917064" cy="11461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1966595" y="2743200"/>
            <a:ext cx="2087245" cy="6699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583112" y="2743200"/>
            <a:ext cx="1970087" cy="6699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6"/>
          </p:nvPr>
        </p:nvSpPr>
        <p:spPr>
          <a:xfrm>
            <a:off x="2118995" y="2895600"/>
            <a:ext cx="2087245" cy="6699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717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10" y="1406064"/>
            <a:ext cx="4572000" cy="8304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795713" y="2546350"/>
            <a:ext cx="9144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1771650" y="330993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370513" y="3819525"/>
            <a:ext cx="1331912" cy="98425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488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13281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581275" y="4202113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701371" y="4185172"/>
            <a:ext cx="9144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935285" y="4146672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826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36734" cy="15133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040188" y="377348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6426502" y="392588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2664727" y="392588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166813" y="3286125"/>
            <a:ext cx="2543175" cy="80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937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7529" cy="1663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08339" y="3982353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1597025" y="3830638"/>
            <a:ext cx="1829081" cy="8683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238875" y="3983038"/>
            <a:ext cx="1146175" cy="10287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4"/>
          </p:nvPr>
        </p:nvSpPr>
        <p:spPr>
          <a:xfrm>
            <a:off x="1147542" y="5359077"/>
            <a:ext cx="1829081" cy="777111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4662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464461" cy="969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57195" y="3657600"/>
            <a:ext cx="1007018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1649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0" y="2511705"/>
            <a:ext cx="1885950" cy="6713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206750" y="2279650"/>
            <a:ext cx="2222500" cy="14827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70640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930815" y="6076709"/>
            <a:ext cx="926457" cy="9194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563688" y="2651125"/>
            <a:ext cx="3883025" cy="1417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59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1277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823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606040" cy="120087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algn="r" eaLnBrk="1" hangingPunct="1"/>
            <a:endParaRPr lang="en-US" sz="2000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3890578" y="3323638"/>
            <a:ext cx="2327342" cy="9144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algn="r" eaLnBrk="1" hangingPunct="1"/>
            <a:r>
              <a:rPr lang="en-US" sz="2000" dirty="0"/>
              <a:t>Figure 21.2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355725" y="3089275"/>
            <a:ext cx="1844675" cy="600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2796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pPr algn="ctr" eaLnBrk="1" hangingPunct="1"/>
            <a:r>
              <a:rPr lang="en-US" sz="4000" dirty="0"/>
              <a:t>What makes it an animal?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356167" y="532620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685088" y="635635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9007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881" y="1600200"/>
            <a:ext cx="8229600" cy="452596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9FF97C4C-9599-784E-8283-5B1292E1D6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9FF97C4C-9599-784E-8283-5B1292E1D6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010400" y="68135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9FF97C4C-9599-784E-8283-5B1292E1D6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162800" y="69659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9FF97C4C-9599-784E-8283-5B1292E1D6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23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E0DD-245F-F64D-9376-6513C3A6312E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13FE8-024F-5F43-8C80-0291C814A1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966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C43-22DD-644B-8D28-B277A6D37B5A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2909-55DC-0E43-BFCF-F91CAF17DF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005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CCAD2-DAB8-5246-9438-238659BD730F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B4478-D938-0743-AB84-27F8EC2A3E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7107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98972-4EDF-2241-B776-93F53F24419A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561F1-7BB3-CF4D-B05A-E60D841FE5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411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4362-92BF-FC47-8BB7-5F1093CF3B87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A2C44-3B43-1040-8F96-8899ACA1AE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6476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C90D2-5088-6D43-B5EB-98F1E3C57980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CE511-9A41-044C-84B4-7A9F3A655B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7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961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E9569-3E8A-214B-9266-6650728228BA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7AB32-C2A1-F546-81CC-D1306018D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89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5F78-9318-ED46-856A-8FD051D4CBF3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F316-81B0-D948-8000-133432EAE3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440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76887-3505-6D40-891C-7B1698303857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B583B-29D0-DC47-89C0-6A65323DA9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550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166360" cy="1142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74724" y="3413124"/>
            <a:ext cx="2530475" cy="111315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230244" y="5226684"/>
            <a:ext cx="2530475" cy="111315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66764" y="3717924"/>
            <a:ext cx="2530475" cy="111315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0" y="4525963"/>
            <a:ext cx="2144713" cy="4397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111125" y="5226050"/>
            <a:ext cx="2033588" cy="41751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7259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693920" cy="1447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889125" y="4495800"/>
            <a:ext cx="1509713" cy="8842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266565" y="4648200"/>
            <a:ext cx="1509713" cy="8842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217285" y="4800600"/>
            <a:ext cx="1509713" cy="8842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0" y="3432175"/>
            <a:ext cx="1670050" cy="331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0" y="4029075"/>
            <a:ext cx="1670050" cy="265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0858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953000" cy="17373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644640" y="3733800"/>
            <a:ext cx="1311275" cy="9747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901440" y="3886200"/>
            <a:ext cx="1311275" cy="9747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62000" y="4038600"/>
            <a:ext cx="1311275" cy="9747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5340350"/>
            <a:ext cx="1716088" cy="265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57200" y="6029325"/>
            <a:ext cx="1616075" cy="327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6775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429000" cy="13106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46124" y="4708525"/>
            <a:ext cx="1951355" cy="6715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275964" y="4860925"/>
            <a:ext cx="1692275" cy="6715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714364" y="4860925"/>
            <a:ext cx="1951355" cy="6715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127125" y="3340100"/>
            <a:ext cx="1443038" cy="29051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1127125" y="3749675"/>
            <a:ext cx="1443038" cy="34448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2309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262063" y="97155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5453816" y="972756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778000" y="4330700"/>
            <a:ext cx="2717800" cy="76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838700" y="4330700"/>
            <a:ext cx="2082800" cy="76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016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937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1866900" y="4629150"/>
            <a:ext cx="2457450" cy="78105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16608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262063" y="97155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5482192" y="97155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4"/>
          </p:nvPr>
        </p:nvSpPr>
        <p:spPr>
          <a:xfrm>
            <a:off x="5634592" y="472059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73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598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262063" y="97155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5453816" y="972756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997075" y="4327525"/>
            <a:ext cx="1965325" cy="11128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/>
          </p:nvPr>
        </p:nvSpPr>
        <p:spPr>
          <a:xfrm>
            <a:off x="5635943" y="406527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35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262063" y="97155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5453816" y="972756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143375" y="4410075"/>
            <a:ext cx="914400" cy="914400"/>
          </a:xfrm>
        </p:spPr>
        <p:txBody>
          <a:bodyPr/>
          <a:lstStyle>
            <a:lvl1pPr>
              <a:defRPr sz="3200"/>
            </a:lvl1pPr>
          </a:lstStyle>
          <a:p>
            <a:pPr algn="r" eaLnBrk="1" hangingPunct="1"/>
            <a:r>
              <a:rPr lang="en-US" sz="1800"/>
              <a:t>Figures 15.1, 21.1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350347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6795" y="37936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2152650" y="271938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687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782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366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706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822325" y="2255838"/>
            <a:ext cx="1677035" cy="944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6"/>
          </p:nvPr>
        </p:nvSpPr>
        <p:spPr>
          <a:xfrm>
            <a:off x="974725" y="3596958"/>
            <a:ext cx="1677035" cy="944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7"/>
          </p:nvPr>
        </p:nvSpPr>
        <p:spPr>
          <a:xfrm>
            <a:off x="3809365" y="2560638"/>
            <a:ext cx="1677035" cy="944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446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279525" y="3352800"/>
            <a:ext cx="1311275" cy="7620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3127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15963" y="3260725"/>
            <a:ext cx="1752600" cy="7778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1111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804160" cy="8991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319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1464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854075" y="3108325"/>
            <a:ext cx="1401763" cy="1098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8532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431924" y="3154363"/>
            <a:ext cx="1859915" cy="7620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4076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447800" y="3429000"/>
            <a:ext cx="1509713" cy="11128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710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066800" y="3260725"/>
            <a:ext cx="1355725" cy="777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40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447800" y="3581400"/>
            <a:ext cx="1676400" cy="549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3428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417638" y="3200400"/>
            <a:ext cx="1676400" cy="1066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551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669925" y="2895917"/>
            <a:ext cx="914400" cy="9144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417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173163" y="3276600"/>
            <a:ext cx="1784350" cy="9604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928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457200" y="3017838"/>
            <a:ext cx="1570038" cy="8223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461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457200" y="3292475"/>
            <a:ext cx="1676400" cy="109696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304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870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868363" y="3292475"/>
            <a:ext cx="1509712" cy="8223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9816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822325" y="3017838"/>
            <a:ext cx="1433513" cy="731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300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127125" y="3032125"/>
            <a:ext cx="1357313" cy="960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4687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524000" y="3322638"/>
            <a:ext cx="1433513" cy="731837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77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050925" y="3230563"/>
            <a:ext cx="1539875" cy="747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631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974725" y="3581400"/>
            <a:ext cx="1982788" cy="10668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3964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143000" y="3154363"/>
            <a:ext cx="1981200" cy="808037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924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325563" y="3322638"/>
            <a:ext cx="1357312" cy="8223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588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127125" y="3078163"/>
            <a:ext cx="2301875" cy="8382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1461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914400" y="3140075"/>
            <a:ext cx="974725" cy="7461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09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905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935163" y="3413125"/>
            <a:ext cx="838200" cy="7318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0914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235075" y="2971800"/>
            <a:ext cx="1279525" cy="102076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6241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72200" y="2011363"/>
            <a:ext cx="1431925" cy="11588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7610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721475" y="2270125"/>
            <a:ext cx="1309688" cy="1158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9950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553200" y="2301875"/>
            <a:ext cx="808038" cy="111125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40607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35675" y="2667000"/>
            <a:ext cx="1325563" cy="11128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425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349875" y="3306763"/>
            <a:ext cx="1706245" cy="7016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27689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272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830070"/>
            <a:ext cx="7162800" cy="234505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668963" y="4175125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30685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688080" cy="883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01674" y="4678363"/>
            <a:ext cx="1980565" cy="6397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231514" y="4830763"/>
            <a:ext cx="1980565" cy="6397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365114" y="4983163"/>
            <a:ext cx="1980565" cy="6397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21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020763" y="2359025"/>
            <a:ext cx="1643062" cy="79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1020763" y="3286125"/>
            <a:ext cx="1643062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2957513" y="2359025"/>
            <a:ext cx="1362075" cy="106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2957513" y="3419475"/>
            <a:ext cx="1362075" cy="92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9"/>
          </p:nvPr>
        </p:nvSpPr>
        <p:spPr>
          <a:xfrm>
            <a:off x="4519613" y="2359025"/>
            <a:ext cx="1046162" cy="92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0"/>
          </p:nvPr>
        </p:nvSpPr>
        <p:spPr>
          <a:xfrm>
            <a:off x="4519613" y="3419475"/>
            <a:ext cx="1046162" cy="92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1"/>
          </p:nvPr>
        </p:nvSpPr>
        <p:spPr>
          <a:xfrm>
            <a:off x="6202363" y="3684588"/>
            <a:ext cx="1433512" cy="95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2"/>
          </p:nvPr>
        </p:nvSpPr>
        <p:spPr>
          <a:xfrm>
            <a:off x="7924800" y="2359025"/>
            <a:ext cx="1073150" cy="106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1528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937760" cy="16154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08038" y="4068763"/>
            <a:ext cx="1766887" cy="1477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880678" y="4221163"/>
            <a:ext cx="1766887" cy="1477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319078" y="4373563"/>
            <a:ext cx="1766887" cy="1477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311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764280" cy="15544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516880" y="7224078"/>
            <a:ext cx="2072640" cy="156940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484120" y="7224078"/>
            <a:ext cx="2072640" cy="156940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-472440" y="7193598"/>
            <a:ext cx="2072640" cy="156940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36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30040" cy="1569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54074" y="4937125"/>
            <a:ext cx="1782446" cy="6413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231514" y="5089525"/>
            <a:ext cx="1782446" cy="6413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365114" y="5241925"/>
            <a:ext cx="1782446" cy="64135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8458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307080" cy="8686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035040" y="4876800"/>
            <a:ext cx="2301875" cy="1158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41960" y="5029200"/>
            <a:ext cx="2301875" cy="1158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3261360" y="4892040"/>
            <a:ext cx="2301875" cy="1158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98242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61360" cy="11582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806440" y="4830763"/>
            <a:ext cx="127952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1752600" y="4983163"/>
            <a:ext cx="127952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282440" y="5135563"/>
            <a:ext cx="127952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6950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04360" cy="17221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17804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202680" y="4664075"/>
            <a:ext cx="2073275" cy="11430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154680" y="4816475"/>
            <a:ext cx="2073275" cy="11430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182880" y="4968875"/>
            <a:ext cx="2073275" cy="11430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0006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429000" cy="13106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46124" y="4708525"/>
            <a:ext cx="1951355" cy="6715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275964" y="4860925"/>
            <a:ext cx="1692275" cy="6715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714364" y="4860925"/>
            <a:ext cx="1951355" cy="67151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399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953000" cy="17373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644640" y="3733800"/>
            <a:ext cx="1311275" cy="9747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901440" y="3886200"/>
            <a:ext cx="1311275" cy="9747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62000" y="4038600"/>
            <a:ext cx="1311275" cy="9747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811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642360" cy="17068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10234" y="4465638"/>
            <a:ext cx="1797686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545714" y="4618038"/>
            <a:ext cx="1843405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694554" y="4770438"/>
            <a:ext cx="2239645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4879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252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751955" y="5013325"/>
            <a:ext cx="1630363" cy="9001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603115" y="5165725"/>
            <a:ext cx="1630363" cy="9001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1616075" y="5318125"/>
            <a:ext cx="1630363" cy="90011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14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937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1866900" y="4629150"/>
            <a:ext cx="2457450" cy="7810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38200" y="3022600"/>
            <a:ext cx="1295400" cy="67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2298700" y="3022600"/>
            <a:ext cx="927100" cy="67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378200" y="3022600"/>
            <a:ext cx="850900" cy="67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4324350" y="3022600"/>
            <a:ext cx="831850" cy="67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5346700" y="3022600"/>
            <a:ext cx="1016000" cy="67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>
          <a:xfrm>
            <a:off x="6553200" y="3022600"/>
            <a:ext cx="711200" cy="67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9"/>
          </p:nvPr>
        </p:nvSpPr>
        <p:spPr>
          <a:xfrm>
            <a:off x="7416800" y="3022600"/>
            <a:ext cx="939800" cy="67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0"/>
          </p:nvPr>
        </p:nvSpPr>
        <p:spPr>
          <a:xfrm>
            <a:off x="838200" y="3860800"/>
            <a:ext cx="1460500" cy="53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1"/>
          </p:nvPr>
        </p:nvSpPr>
        <p:spPr>
          <a:xfrm>
            <a:off x="2489200" y="3860800"/>
            <a:ext cx="889000" cy="53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2"/>
          </p:nvPr>
        </p:nvSpPr>
        <p:spPr>
          <a:xfrm>
            <a:off x="3632200" y="3860800"/>
            <a:ext cx="952500" cy="44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670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1139825" y="2916238"/>
            <a:ext cx="2849563" cy="1231900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4121150" y="1600200"/>
            <a:ext cx="1112838" cy="655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4121150" y="2255838"/>
            <a:ext cx="1417638" cy="66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121150" y="2916238"/>
            <a:ext cx="1228725" cy="665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9"/>
          </p:nvPr>
        </p:nvSpPr>
        <p:spPr>
          <a:xfrm>
            <a:off x="5538788" y="1600200"/>
            <a:ext cx="1014412" cy="506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0"/>
          </p:nvPr>
        </p:nvSpPr>
        <p:spPr>
          <a:xfrm>
            <a:off x="6678613" y="1600200"/>
            <a:ext cx="849312" cy="506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21"/>
          </p:nvPr>
        </p:nvSpPr>
        <p:spPr>
          <a:xfrm>
            <a:off x="7635875" y="1600200"/>
            <a:ext cx="806450" cy="655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2"/>
          </p:nvPr>
        </p:nvSpPr>
        <p:spPr>
          <a:xfrm>
            <a:off x="5699125" y="3325813"/>
            <a:ext cx="1390650" cy="822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23"/>
          </p:nvPr>
        </p:nvSpPr>
        <p:spPr>
          <a:xfrm>
            <a:off x="7315200" y="3325813"/>
            <a:ext cx="822325" cy="68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24"/>
          </p:nvPr>
        </p:nvSpPr>
        <p:spPr>
          <a:xfrm>
            <a:off x="4121150" y="3697288"/>
            <a:ext cx="1112838" cy="60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Content Placeholder 29"/>
          <p:cNvSpPr>
            <a:spLocks noGrp="1"/>
          </p:cNvSpPr>
          <p:nvPr>
            <p:ph sz="quarter" idx="25"/>
          </p:nvPr>
        </p:nvSpPr>
        <p:spPr>
          <a:xfrm>
            <a:off x="4121150" y="4425950"/>
            <a:ext cx="1228725" cy="51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Content Placeholder 31"/>
          <p:cNvSpPr>
            <a:spLocks noGrp="1"/>
          </p:cNvSpPr>
          <p:nvPr>
            <p:ph sz="quarter" idx="26"/>
          </p:nvPr>
        </p:nvSpPr>
        <p:spPr>
          <a:xfrm>
            <a:off x="5699125" y="4306888"/>
            <a:ext cx="1390650" cy="477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27"/>
          </p:nvPr>
        </p:nvSpPr>
        <p:spPr>
          <a:xfrm>
            <a:off x="7421563" y="4148138"/>
            <a:ext cx="1020762" cy="788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Content Placeholder 35"/>
          <p:cNvSpPr>
            <a:spLocks noGrp="1"/>
          </p:cNvSpPr>
          <p:nvPr>
            <p:ph sz="quarter" idx="28"/>
          </p:nvPr>
        </p:nvSpPr>
        <p:spPr>
          <a:xfrm>
            <a:off x="622300" y="2916238"/>
            <a:ext cx="1404938" cy="665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Content Placeholder 37"/>
          <p:cNvSpPr>
            <a:spLocks noGrp="1"/>
          </p:cNvSpPr>
          <p:nvPr>
            <p:ph sz="quarter" idx="29"/>
          </p:nvPr>
        </p:nvSpPr>
        <p:spPr>
          <a:xfrm>
            <a:off x="2255838" y="3697288"/>
            <a:ext cx="1228725" cy="60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0" name="Content Placeholder 39"/>
          <p:cNvSpPr>
            <a:spLocks noGrp="1"/>
          </p:cNvSpPr>
          <p:nvPr>
            <p:ph sz="quarter" idx="30"/>
          </p:nvPr>
        </p:nvSpPr>
        <p:spPr>
          <a:xfrm>
            <a:off x="2505075" y="1600200"/>
            <a:ext cx="1219200" cy="655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2" name="Content Placeholder 41"/>
          <p:cNvSpPr>
            <a:spLocks noGrp="1"/>
          </p:cNvSpPr>
          <p:nvPr>
            <p:ph sz="quarter" idx="31"/>
          </p:nvPr>
        </p:nvSpPr>
        <p:spPr>
          <a:xfrm>
            <a:off x="715963" y="1600200"/>
            <a:ext cx="1430337" cy="85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4" name="Content Placeholder 43"/>
          <p:cNvSpPr>
            <a:spLocks noGrp="1"/>
          </p:cNvSpPr>
          <p:nvPr>
            <p:ph sz="quarter" idx="32"/>
          </p:nvPr>
        </p:nvSpPr>
        <p:spPr>
          <a:xfrm>
            <a:off x="715963" y="3870325"/>
            <a:ext cx="1311275" cy="661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6" name="Content Placeholder 45"/>
          <p:cNvSpPr>
            <a:spLocks noGrp="1"/>
          </p:cNvSpPr>
          <p:nvPr>
            <p:ph sz="quarter" idx="33"/>
          </p:nvPr>
        </p:nvSpPr>
        <p:spPr>
          <a:xfrm>
            <a:off x="2505075" y="4638675"/>
            <a:ext cx="1484313" cy="661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5126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74638"/>
            <a:ext cx="795528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760720" cy="27736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60438" y="4754563"/>
            <a:ext cx="1645602" cy="731837"/>
          </a:xfrm>
        </p:spPr>
        <p:txBody>
          <a:bodyPr/>
          <a:lstStyle/>
          <a:p>
            <a:pPr lvl="0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8968" y="3063208"/>
            <a:ext cx="1646063" cy="731583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sz="quarter" idx="12"/>
          </p:nvPr>
        </p:nvSpPr>
        <p:spPr>
          <a:xfrm>
            <a:off x="4709478" y="4906963"/>
            <a:ext cx="1645602" cy="73183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3048318" y="4906963"/>
            <a:ext cx="1645602" cy="731837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9995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288280" cy="23317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14400" y="4541838"/>
            <a:ext cx="207264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6797040" y="4694238"/>
            <a:ext cx="207264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663440" y="4846638"/>
            <a:ext cx="2072640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03909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572000" cy="12496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90600" y="3292475"/>
            <a:ext cx="1661160" cy="102076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078480" y="3444875"/>
            <a:ext cx="2118360" cy="86836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974080" y="3597275"/>
            <a:ext cx="2225040" cy="102076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1463040" y="5045075"/>
            <a:ext cx="2042160" cy="86836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3548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2453640" cy="10207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189038" y="4587875"/>
            <a:ext cx="1721802" cy="1309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871278" y="4740275"/>
            <a:ext cx="1691322" cy="130968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2152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013960" cy="19659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447800" y="5089525"/>
            <a:ext cx="1736725" cy="10064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6659880" y="4891405"/>
            <a:ext cx="1736725" cy="10064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739640" y="5394325"/>
            <a:ext cx="1736725" cy="10064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6531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18120" cy="9293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76600" cy="1142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96963" y="3886200"/>
            <a:ext cx="1235075" cy="10509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184843" y="4038600"/>
            <a:ext cx="1235075" cy="10509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998403" y="4191000"/>
            <a:ext cx="1235075" cy="10509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47477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457200"/>
            <a:ext cx="7757160" cy="9604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678680" cy="1569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66800" y="3489325"/>
            <a:ext cx="1828800" cy="10826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444240" y="3397885"/>
            <a:ext cx="1828800" cy="10826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489869" y="1704040"/>
            <a:ext cx="1828800" cy="10826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Down Arrow Callout 8"/>
          <p:cNvSpPr/>
          <p:nvPr userDrawn="1"/>
        </p:nvSpPr>
        <p:spPr>
          <a:xfrm>
            <a:off x="4568864" y="1990162"/>
            <a:ext cx="1670810" cy="863493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Down Arrow Callout 9"/>
          <p:cNvSpPr/>
          <p:nvPr userDrawn="1"/>
        </p:nvSpPr>
        <p:spPr>
          <a:xfrm>
            <a:off x="1713459" y="3632605"/>
            <a:ext cx="970186" cy="882058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own Arrow Callout 11"/>
          <p:cNvSpPr/>
          <p:nvPr userDrawn="1"/>
        </p:nvSpPr>
        <p:spPr>
          <a:xfrm>
            <a:off x="3857978" y="3379369"/>
            <a:ext cx="1188201" cy="1311274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3812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693920" cy="1447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889125" y="4495800"/>
            <a:ext cx="1509713" cy="8842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266565" y="4648200"/>
            <a:ext cx="1509713" cy="8842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217285" y="4800600"/>
            <a:ext cx="1509713" cy="8842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001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166360" cy="1142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74724" y="3413124"/>
            <a:ext cx="2530475" cy="111315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230244" y="5226684"/>
            <a:ext cx="2530475" cy="111315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66764" y="3717924"/>
            <a:ext cx="2530475" cy="111315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5377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895600" cy="10671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925762" y="4618038"/>
            <a:ext cx="1600517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739322" y="4770438"/>
            <a:ext cx="1646237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906962" y="1752918"/>
            <a:ext cx="1646237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15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350963" y="2398713"/>
            <a:ext cx="2479675" cy="95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1350963" y="3581400"/>
            <a:ext cx="2611437" cy="79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4148138" y="2530475"/>
            <a:ext cx="1920875" cy="941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148138" y="3581400"/>
            <a:ext cx="1735137" cy="79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9"/>
          </p:nvPr>
        </p:nvSpPr>
        <p:spPr>
          <a:xfrm>
            <a:off x="6388100" y="3749675"/>
            <a:ext cx="2079625" cy="623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63134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411480"/>
            <a:ext cx="7924800" cy="10061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705600" cy="27889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5800" y="3748723"/>
            <a:ext cx="166116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804160" y="3901123"/>
            <a:ext cx="166116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044440" y="3901123"/>
            <a:ext cx="166116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6888480" y="3901123"/>
            <a:ext cx="166116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93704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972" y="601884"/>
            <a:ext cx="6753827" cy="815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81423" cy="8767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93738" y="2859088"/>
            <a:ext cx="927100" cy="4857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211949" y="3011488"/>
            <a:ext cx="927100" cy="4857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3925004" y="3011488"/>
            <a:ext cx="927100" cy="4857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2978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537" y="544010"/>
            <a:ext cx="7286262" cy="8736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92592" cy="10967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262063" y="4121150"/>
            <a:ext cx="1376362" cy="6937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2"/>
          </p:nvPr>
        </p:nvSpPr>
        <p:spPr>
          <a:xfrm>
            <a:off x="3683100" y="4273550"/>
            <a:ext cx="1376362" cy="6937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5652724" y="4425950"/>
            <a:ext cx="1376362" cy="6937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5361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488820" cy="98700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651813" cy="1096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14400" y="4456113"/>
            <a:ext cx="1423988" cy="63658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103943" y="4608513"/>
            <a:ext cx="1423988" cy="63658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224039" y="4760913"/>
            <a:ext cx="1423988" cy="636587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53379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688" y="428262"/>
            <a:ext cx="6996111" cy="9893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4311570" cy="9809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690688" y="4318000"/>
            <a:ext cx="1990725" cy="8334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5037701" y="4470400"/>
            <a:ext cx="1990725" cy="8334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5586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238" y="497710"/>
            <a:ext cx="7332562" cy="9199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69848" cy="8073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375150" y="3322638"/>
            <a:ext cx="1249363" cy="7048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7754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510" y="544010"/>
            <a:ext cx="6360289" cy="8736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3165676" cy="12355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423988" y="4595813"/>
            <a:ext cx="1284287" cy="7048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845025" y="4748213"/>
            <a:ext cx="1284287" cy="7048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507206" y="4748213"/>
            <a:ext cx="1284287" cy="70485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6565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376" y="358814"/>
            <a:ext cx="7853423" cy="10588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276846" cy="121244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108450" y="422433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5856288" y="2244725"/>
            <a:ext cx="1238250" cy="10541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052513" y="3611563"/>
            <a:ext cx="1401762" cy="92551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0187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78324" cy="2508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469379" y="2325989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311681" y="2478389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3517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434" y="555584"/>
            <a:ext cx="7147366" cy="8620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5" y="2870523"/>
            <a:ext cx="3530278" cy="9606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59485" y="2395961"/>
            <a:ext cx="3975904" cy="191297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21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95338" y="2770188"/>
            <a:ext cx="1722437" cy="490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795338" y="3392488"/>
            <a:ext cx="2039937" cy="569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3100388" y="2770188"/>
            <a:ext cx="1684337" cy="490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24358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6028"/>
            <a:ext cx="7772400" cy="10816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03391" cy="1050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94482" y="3762375"/>
            <a:ext cx="1722700" cy="6715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618289" y="3914775"/>
            <a:ext cx="1641195" cy="6715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460591" y="4067175"/>
            <a:ext cx="2092609" cy="67151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25472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672" y="578734"/>
            <a:ext cx="7014259" cy="83890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948177" cy="9346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33438" y="3819525"/>
            <a:ext cx="1597246" cy="8334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617868" y="3821450"/>
            <a:ext cx="1597246" cy="8334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818986" y="3939125"/>
            <a:ext cx="1597246" cy="8334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6763538" y="3973850"/>
            <a:ext cx="1597246" cy="8334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820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676" y="428262"/>
            <a:ext cx="7807124" cy="9893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063924" cy="13860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643063" y="4572000"/>
            <a:ext cx="1841500" cy="99536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411341" y="4724400"/>
            <a:ext cx="1841500" cy="99536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4121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916" y="544010"/>
            <a:ext cx="7459884" cy="8736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580208" cy="23004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030450" y="4583113"/>
            <a:ext cx="2152650" cy="115728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534407" y="4735513"/>
            <a:ext cx="2152650" cy="115728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3703980" y="4735513"/>
            <a:ext cx="2152650" cy="10275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4329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916" y="604074"/>
            <a:ext cx="7459884" cy="813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02010" cy="2531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56253" y="4770698"/>
            <a:ext cx="625294" cy="437126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7675944" y="4770698"/>
            <a:ext cx="347502" cy="589526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805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92187" cy="15828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8100" y="3460750"/>
            <a:ext cx="1550847" cy="89058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263899" y="3749675"/>
            <a:ext cx="1690065" cy="8223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462587" y="3749675"/>
            <a:ext cx="2003083" cy="12160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7504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92187" cy="15828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308100" y="3460750"/>
            <a:ext cx="1550847" cy="89058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263899" y="3749675"/>
            <a:ext cx="1690065" cy="8223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462587" y="3749675"/>
            <a:ext cx="2003083" cy="12160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57200" y="4965700"/>
            <a:ext cx="1539240" cy="795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5"/>
          </p:nvPr>
        </p:nvSpPr>
        <p:spPr>
          <a:xfrm>
            <a:off x="2834640" y="5118100"/>
            <a:ext cx="1539240" cy="795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6"/>
          </p:nvPr>
        </p:nvSpPr>
        <p:spPr>
          <a:xfrm>
            <a:off x="5074920" y="5270500"/>
            <a:ext cx="1539240" cy="795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829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3906456" cy="84205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646488" y="4375149"/>
            <a:ext cx="937087" cy="119227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984875" y="2743200"/>
            <a:ext cx="1076325" cy="9842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3078163"/>
            <a:ext cx="1069975" cy="11461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554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3906456" cy="84205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646488" y="4375149"/>
            <a:ext cx="937087" cy="119227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984875" y="5120640"/>
            <a:ext cx="1076325" cy="9842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60376" y="3733483"/>
            <a:ext cx="1917064" cy="11461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1966595" y="2743200"/>
            <a:ext cx="2087245" cy="6699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583112" y="2743200"/>
            <a:ext cx="1970087" cy="6699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6"/>
          </p:nvPr>
        </p:nvSpPr>
        <p:spPr>
          <a:xfrm>
            <a:off x="2118995" y="2895600"/>
            <a:ext cx="2087245" cy="6699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61706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10" y="1406064"/>
            <a:ext cx="4572000" cy="8304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795713" y="2546350"/>
            <a:ext cx="9144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1771650" y="330993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370513" y="3819525"/>
            <a:ext cx="1331912" cy="98425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529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0094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13281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581275" y="4202113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701371" y="4185172"/>
            <a:ext cx="9144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6935285" y="4146672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47947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36734" cy="15133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040188" y="377348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6426502" y="392588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2664727" y="392588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2736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7529" cy="16638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508339" y="3982353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1597025" y="3830638"/>
            <a:ext cx="1829081" cy="8683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238875" y="3983038"/>
            <a:ext cx="1146175" cy="10287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4"/>
          </p:nvPr>
        </p:nvSpPr>
        <p:spPr>
          <a:xfrm>
            <a:off x="1147542" y="5359077"/>
            <a:ext cx="1829081" cy="777111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00423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464461" cy="969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57195" y="3657600"/>
            <a:ext cx="1007018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8941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0" y="2511705"/>
            <a:ext cx="1885950" cy="6713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206750" y="2279650"/>
            <a:ext cx="2222500" cy="14827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75340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930815" y="6076709"/>
            <a:ext cx="926457" cy="9194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87326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1688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606040" cy="120087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algn="r" eaLnBrk="1" hangingPunct="1"/>
            <a:endParaRPr lang="en-US" sz="2000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3890578" y="3323638"/>
            <a:ext cx="2327342" cy="9144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algn="r" eaLnBrk="1" hangingPunct="1"/>
            <a:r>
              <a:rPr lang="en-US" sz="2000" dirty="0"/>
              <a:t>Figure 21.2</a:t>
            </a:r>
          </a:p>
        </p:txBody>
      </p:sp>
    </p:spTree>
    <p:extLst>
      <p:ext uri="{BB962C8B-B14F-4D97-AF65-F5344CB8AC3E}">
        <p14:creationId xmlns:p14="http://schemas.microsoft.com/office/powerpoint/2010/main" val="73131851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pPr algn="ctr" eaLnBrk="1" hangingPunct="1"/>
            <a:r>
              <a:rPr lang="en-US" sz="4000" dirty="0"/>
              <a:t>What makes it an animal?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356167" y="532620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685088" y="635635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06939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881" y="1600200"/>
            <a:ext cx="8229600" cy="452596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9FF97C4C-9599-784E-8283-5B1292E1D6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9FF97C4C-9599-784E-8283-5B1292E1D6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010400" y="68135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9FF97C4C-9599-784E-8283-5B1292E1D6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162800" y="69659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9FF97C4C-9599-784E-8283-5B1292E1D65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970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835025" y="2255838"/>
            <a:ext cx="2530475" cy="938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835025" y="3432175"/>
            <a:ext cx="2530475" cy="582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3484563" y="2425700"/>
            <a:ext cx="1865312" cy="1006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90917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E0DD-245F-F64D-9376-6513C3A6312E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13FE8-024F-5F43-8C80-0291C814A1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2395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BC43-22DD-644B-8D28-B277A6D37B5A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2909-55DC-0E43-BFCF-F91CAF17DF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9893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CCAD2-DAB8-5246-9438-238659BD730F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B4478-D938-0743-AB84-27F8EC2A3E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0930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98972-4EDF-2241-B776-93F53F24419A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561F1-7BB3-CF4D-B05A-E60D841FE5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96852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4362-92BF-FC47-8BB7-5F1093CF3B87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A2C44-3B43-1040-8F96-8899ACA1AE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60656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C90D2-5088-6D43-B5EB-98F1E3C57980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CE511-9A41-044C-84B4-7A9F3A655B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6114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E9569-3E8A-214B-9266-6650728228BA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7AB32-C2A1-F546-81CC-D1306018D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3577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5F78-9318-ED46-856A-8FD051D4CBF3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F316-81B0-D948-8000-133432EAE3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5634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76887-3505-6D40-891C-7B1698303857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B583B-29D0-DC47-89C0-6A65323DA9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64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37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96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10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569913" y="2667000"/>
            <a:ext cx="23876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2957513" y="2667000"/>
            <a:ext cx="1482725" cy="108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569913" y="3749675"/>
            <a:ext cx="2200275" cy="59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2957513" y="3856038"/>
            <a:ext cx="1482725" cy="649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9"/>
          </p:nvPr>
        </p:nvSpPr>
        <p:spPr>
          <a:xfrm>
            <a:off x="4718050" y="2795588"/>
            <a:ext cx="1484313" cy="954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930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72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262063" y="97155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5482192" y="97155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4"/>
          </p:nvPr>
        </p:nvSpPr>
        <p:spPr>
          <a:xfrm>
            <a:off x="5634592" y="472059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42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72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2570163" y="5927725"/>
            <a:ext cx="2254250" cy="287338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Click 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559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55650" y="2941638"/>
            <a:ext cx="2201863" cy="54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3246438" y="2941638"/>
            <a:ext cx="1987550" cy="54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2490788" y="3684588"/>
            <a:ext cx="1644650" cy="47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64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97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28663" y="2782888"/>
            <a:ext cx="2228850" cy="676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3167063" y="2782888"/>
            <a:ext cx="1749425" cy="79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5349875" y="3127375"/>
            <a:ext cx="1408113" cy="1087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308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50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2081213" y="2941638"/>
            <a:ext cx="555625" cy="43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3379788" y="2941638"/>
            <a:ext cx="2597150" cy="76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196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30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881188" y="2795588"/>
            <a:ext cx="2093912" cy="785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4333875" y="2795588"/>
            <a:ext cx="1549400" cy="785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703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279525" y="3352800"/>
            <a:ext cx="1311275" cy="7620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7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262063" y="97155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5453816" y="972756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997075" y="4327525"/>
            <a:ext cx="1965325" cy="1112838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/>
          </p:nvPr>
        </p:nvSpPr>
        <p:spPr>
          <a:xfrm>
            <a:off x="5635943" y="406527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517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655638" y="2770188"/>
            <a:ext cx="2301875" cy="955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469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311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298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715963" y="3260725"/>
            <a:ext cx="1752600" cy="7778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08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892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768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804160" cy="8991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24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854075" y="3108325"/>
            <a:ext cx="1401763" cy="1098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231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527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431924" y="3154363"/>
            <a:ext cx="1859915" cy="7620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262063" y="971550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5453816" y="972756"/>
            <a:ext cx="2198767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143375" y="4410075"/>
            <a:ext cx="914400" cy="914400"/>
          </a:xfrm>
        </p:spPr>
        <p:txBody>
          <a:bodyPr/>
          <a:lstStyle>
            <a:lvl1pPr>
              <a:defRPr sz="3200"/>
            </a:lvl1pPr>
          </a:lstStyle>
          <a:p>
            <a:pPr algn="r" eaLnBrk="1" hangingPunct="1"/>
            <a:r>
              <a:rPr lang="en-US" sz="1800"/>
              <a:t>Figures 15.1, 21.1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59644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447800" y="3429000"/>
            <a:ext cx="1509713" cy="11128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036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066800" y="3260725"/>
            <a:ext cx="1355725" cy="777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97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447800" y="3581400"/>
            <a:ext cx="1676400" cy="549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65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417638" y="3200400"/>
            <a:ext cx="1676400" cy="1066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585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669925" y="2895917"/>
            <a:ext cx="914400" cy="9144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6"/>
          </p:nvPr>
        </p:nvSpPr>
        <p:spPr>
          <a:xfrm>
            <a:off x="1935163" y="3273425"/>
            <a:ext cx="2743200" cy="10731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472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173163" y="3276600"/>
            <a:ext cx="1784350" cy="9604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85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457200" y="3017838"/>
            <a:ext cx="1570038" cy="8223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3736975" y="1600200"/>
            <a:ext cx="1736725" cy="655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736975" y="2359025"/>
            <a:ext cx="1736725" cy="835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/>
          </p:nvPr>
        </p:nvSpPr>
        <p:spPr>
          <a:xfrm>
            <a:off x="3830638" y="3194050"/>
            <a:ext cx="1519237" cy="64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/>
          </p:nvPr>
        </p:nvSpPr>
        <p:spPr>
          <a:xfrm>
            <a:off x="5883275" y="1600200"/>
            <a:ext cx="1524000" cy="53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0"/>
          </p:nvPr>
        </p:nvSpPr>
        <p:spPr>
          <a:xfrm>
            <a:off x="6056313" y="3736975"/>
            <a:ext cx="1749425" cy="636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1"/>
          </p:nvPr>
        </p:nvSpPr>
        <p:spPr>
          <a:xfrm>
            <a:off x="6056313" y="4479925"/>
            <a:ext cx="1350962" cy="60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2"/>
          </p:nvPr>
        </p:nvSpPr>
        <p:spPr>
          <a:xfrm>
            <a:off x="2255838" y="3581400"/>
            <a:ext cx="1481137" cy="48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able Placeholder 24"/>
          <p:cNvSpPr>
            <a:spLocks noGrp="1"/>
          </p:cNvSpPr>
          <p:nvPr>
            <p:ph type="tbl" sz="quarter" idx="23"/>
          </p:nvPr>
        </p:nvSpPr>
        <p:spPr>
          <a:xfrm>
            <a:off x="7805738" y="2255838"/>
            <a:ext cx="649287" cy="762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721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457200" y="3292475"/>
            <a:ext cx="1676400" cy="109696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1" name="Table Placeholder 10"/>
          <p:cNvSpPr>
            <a:spLocks noGrp="1"/>
          </p:cNvSpPr>
          <p:nvPr>
            <p:ph type="tbl" sz="quarter" idx="16"/>
          </p:nvPr>
        </p:nvSpPr>
        <p:spPr>
          <a:xfrm>
            <a:off x="3803650" y="3008313"/>
            <a:ext cx="2079625" cy="8477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506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284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868363" y="3292475"/>
            <a:ext cx="1509712" cy="8223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59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6795" y="37936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582E5-574E-F74D-916B-3B938506D1C6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39DD-8059-7043-A3F9-DFEF0415A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2152650" y="2719388"/>
            <a:ext cx="914400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822325" y="3017838"/>
            <a:ext cx="1433513" cy="731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3352800" y="2889250"/>
            <a:ext cx="1997075" cy="692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385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127125" y="3032125"/>
            <a:ext cx="1357313" cy="960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7662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524000" y="3322638"/>
            <a:ext cx="1433513" cy="73183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3870325" y="2901950"/>
            <a:ext cx="2332038" cy="67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870325" y="3581400"/>
            <a:ext cx="2332038" cy="619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8"/>
          </p:nvPr>
        </p:nvSpPr>
        <p:spPr>
          <a:xfrm>
            <a:off x="3870325" y="4200525"/>
            <a:ext cx="1479550" cy="58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030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050925" y="3230563"/>
            <a:ext cx="1539875" cy="747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73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974725" y="3581400"/>
            <a:ext cx="1982788" cy="10668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69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143000" y="3154363"/>
            <a:ext cx="1981200" cy="808037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5996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325563" y="3322638"/>
            <a:ext cx="1357312" cy="8223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664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127125" y="3078163"/>
            <a:ext cx="2301875" cy="8382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752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914400" y="3140075"/>
            <a:ext cx="974725" cy="7461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51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7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6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935163" y="3413125"/>
            <a:ext cx="838200" cy="7318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59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235075" y="2971800"/>
            <a:ext cx="1279525" cy="102076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2667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26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87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30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72200" y="2011363"/>
            <a:ext cx="1431925" cy="11588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5616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721475" y="2270125"/>
            <a:ext cx="1309688" cy="1158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3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553200" y="2301875"/>
            <a:ext cx="808038" cy="111125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044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35675" y="2667000"/>
            <a:ext cx="1325563" cy="111283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240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349875" y="3306763"/>
            <a:ext cx="1706245" cy="7016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01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271588" y="1603375"/>
            <a:ext cx="2028825" cy="941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6816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1146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20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289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830070"/>
            <a:ext cx="7162800" cy="234505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668963" y="4175125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2146300" y="2411413"/>
            <a:ext cx="2638425" cy="463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146300" y="2995613"/>
            <a:ext cx="2638425" cy="76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2146300" y="1947863"/>
            <a:ext cx="2638425" cy="2778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1974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688080" cy="883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01674" y="4678363"/>
            <a:ext cx="1980565" cy="6397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231514" y="4830763"/>
            <a:ext cx="1980565" cy="6397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365114" y="4983163"/>
            <a:ext cx="1980565" cy="63976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968875" y="1947863"/>
            <a:ext cx="2239963" cy="53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450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937760" cy="16154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08038" y="4068763"/>
            <a:ext cx="1766887" cy="1477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880678" y="4221163"/>
            <a:ext cx="1766887" cy="1477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319078" y="4373563"/>
            <a:ext cx="1766887" cy="1477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7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764280" cy="15544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516880" y="7224078"/>
            <a:ext cx="2072640" cy="156940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484120" y="7224078"/>
            <a:ext cx="2072640" cy="156940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-472440" y="7193598"/>
            <a:ext cx="2072640" cy="1569402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954088" y="2398713"/>
            <a:ext cx="1670050" cy="75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954088" y="3154363"/>
            <a:ext cx="1670050" cy="808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954088" y="3962400"/>
            <a:ext cx="1670050" cy="530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556125" y="1600200"/>
            <a:ext cx="1527175" cy="585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>
          <a:xfrm>
            <a:off x="4556125" y="2279650"/>
            <a:ext cx="1527175" cy="649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9"/>
          </p:nvPr>
        </p:nvSpPr>
        <p:spPr>
          <a:xfrm>
            <a:off x="4556125" y="3035300"/>
            <a:ext cx="1527175" cy="74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0"/>
          </p:nvPr>
        </p:nvSpPr>
        <p:spPr>
          <a:xfrm>
            <a:off x="4664075" y="3962400"/>
            <a:ext cx="1419225" cy="530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1"/>
          </p:nvPr>
        </p:nvSpPr>
        <p:spPr>
          <a:xfrm>
            <a:off x="4664075" y="4611688"/>
            <a:ext cx="1524000" cy="68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2"/>
          </p:nvPr>
        </p:nvSpPr>
        <p:spPr>
          <a:xfrm>
            <a:off x="6188075" y="1600200"/>
            <a:ext cx="1401763" cy="585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23"/>
          </p:nvPr>
        </p:nvSpPr>
        <p:spPr>
          <a:xfrm>
            <a:off x="6308725" y="2398713"/>
            <a:ext cx="1403350" cy="530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24"/>
          </p:nvPr>
        </p:nvSpPr>
        <p:spPr>
          <a:xfrm>
            <a:off x="6308725" y="3035300"/>
            <a:ext cx="1509713" cy="74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25"/>
          </p:nvPr>
        </p:nvSpPr>
        <p:spPr>
          <a:xfrm>
            <a:off x="6308725" y="3962400"/>
            <a:ext cx="1403350" cy="75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8920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30040" cy="1569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854074" y="4937125"/>
            <a:ext cx="1782446" cy="6413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231514" y="5089525"/>
            <a:ext cx="1782446" cy="64135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365114" y="5241925"/>
            <a:ext cx="1782446" cy="64135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326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307080" cy="8686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035040" y="4876800"/>
            <a:ext cx="2301875" cy="1158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41960" y="5029200"/>
            <a:ext cx="2301875" cy="1158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3261360" y="4892040"/>
            <a:ext cx="2301875" cy="1158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9999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61360" cy="11582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806440" y="4830763"/>
            <a:ext cx="127952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1752600" y="4983163"/>
            <a:ext cx="127952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282440" y="5135563"/>
            <a:ext cx="127952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395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04360" cy="17221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17804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202680" y="4664075"/>
            <a:ext cx="2073275" cy="11430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154680" y="4816475"/>
            <a:ext cx="2073275" cy="11430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182880" y="4968875"/>
            <a:ext cx="2073275" cy="11430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0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5435" y="4784725"/>
            <a:ext cx="1950720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957195" y="4937125"/>
            <a:ext cx="211772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883275" y="5089525"/>
            <a:ext cx="2453005" cy="8382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202363" y="2255838"/>
            <a:ext cx="1433512" cy="1325562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357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429000" cy="13106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46124" y="4708525"/>
            <a:ext cx="1951355" cy="6715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275964" y="4860925"/>
            <a:ext cx="1692275" cy="6715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714364" y="4860925"/>
            <a:ext cx="1951355" cy="67151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094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953000" cy="17373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644640" y="3733800"/>
            <a:ext cx="1311275" cy="9747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901440" y="3886200"/>
            <a:ext cx="1311275" cy="9747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762000" y="4038600"/>
            <a:ext cx="1311275" cy="9747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234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642360" cy="17068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10234" y="4465638"/>
            <a:ext cx="1797686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545714" y="4618038"/>
            <a:ext cx="1843405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694554" y="4770438"/>
            <a:ext cx="2239645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94238" y="1600200"/>
            <a:ext cx="2103437" cy="930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4736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25240" cy="1066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751955" y="5013325"/>
            <a:ext cx="1630363" cy="9001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4603115" y="5165725"/>
            <a:ext cx="1630363" cy="90011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1616075" y="5318125"/>
            <a:ext cx="1630363" cy="90011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748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74638"/>
            <a:ext cx="795528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760720" cy="27736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60438" y="4754563"/>
            <a:ext cx="1645602" cy="731837"/>
          </a:xfrm>
        </p:spPr>
        <p:txBody>
          <a:bodyPr/>
          <a:lstStyle/>
          <a:p>
            <a:pPr lvl="0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8968" y="3063208"/>
            <a:ext cx="1646063" cy="731583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sz="quarter" idx="12"/>
          </p:nvPr>
        </p:nvSpPr>
        <p:spPr>
          <a:xfrm>
            <a:off x="4709478" y="4906963"/>
            <a:ext cx="1645602" cy="731837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3048318" y="4906963"/>
            <a:ext cx="1645602" cy="731837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968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288280" cy="23317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14400" y="4541838"/>
            <a:ext cx="207264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6797040" y="4694238"/>
            <a:ext cx="2072640" cy="91440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663440" y="4846638"/>
            <a:ext cx="2072640" cy="914400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240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572000" cy="12496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90600" y="3292475"/>
            <a:ext cx="1661160" cy="102076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078480" y="3444875"/>
            <a:ext cx="2118360" cy="86836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974080" y="3597275"/>
            <a:ext cx="2225040" cy="1020763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1463040" y="5045075"/>
            <a:ext cx="2042160" cy="868363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314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2453640" cy="10207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189038" y="4587875"/>
            <a:ext cx="1721802" cy="1309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871278" y="4740275"/>
            <a:ext cx="1691322" cy="1309688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6551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013960" cy="19659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447800" y="5089525"/>
            <a:ext cx="1736725" cy="10064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6659880" y="4891405"/>
            <a:ext cx="1736725" cy="100647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739640" y="5394325"/>
            <a:ext cx="1736725" cy="100647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602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18120" cy="9293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76600" cy="1142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97C4C-9599-784E-8283-5B1292E1D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96963" y="3886200"/>
            <a:ext cx="1235075" cy="10509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3184843" y="4038600"/>
            <a:ext cx="1235075" cy="1050925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998403" y="4191000"/>
            <a:ext cx="1235075" cy="1050925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38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67.xml"/><Relationship Id="rId42" Type="http://schemas.openxmlformats.org/officeDocument/2006/relationships/slideLayout" Target="../slideLayouts/slideLayout188.xml"/><Relationship Id="rId47" Type="http://schemas.openxmlformats.org/officeDocument/2006/relationships/slideLayout" Target="../slideLayouts/slideLayout193.xml"/><Relationship Id="rId63" Type="http://schemas.openxmlformats.org/officeDocument/2006/relationships/slideLayout" Target="../slideLayouts/slideLayout209.xml"/><Relationship Id="rId68" Type="http://schemas.openxmlformats.org/officeDocument/2006/relationships/slideLayout" Target="../slideLayouts/slideLayout214.xml"/><Relationship Id="rId84" Type="http://schemas.openxmlformats.org/officeDocument/2006/relationships/slideLayout" Target="../slideLayouts/slideLayout230.xml"/><Relationship Id="rId89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78.xml"/><Relationship Id="rId37" Type="http://schemas.openxmlformats.org/officeDocument/2006/relationships/slideLayout" Target="../slideLayouts/slideLayout183.xml"/><Relationship Id="rId53" Type="http://schemas.openxmlformats.org/officeDocument/2006/relationships/slideLayout" Target="../slideLayouts/slideLayout199.xml"/><Relationship Id="rId58" Type="http://schemas.openxmlformats.org/officeDocument/2006/relationships/slideLayout" Target="../slideLayouts/slideLayout204.xml"/><Relationship Id="rId74" Type="http://schemas.openxmlformats.org/officeDocument/2006/relationships/slideLayout" Target="../slideLayouts/slideLayout220.xml"/><Relationship Id="rId79" Type="http://schemas.openxmlformats.org/officeDocument/2006/relationships/slideLayout" Target="../slideLayouts/slideLayout225.xml"/><Relationship Id="rId102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151.xml"/><Relationship Id="rId90" Type="http://schemas.openxmlformats.org/officeDocument/2006/relationships/slideLayout" Target="../slideLayouts/slideLayout236.xml"/><Relationship Id="rId95" Type="http://schemas.openxmlformats.org/officeDocument/2006/relationships/slideLayout" Target="../slideLayouts/slideLayout241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Relationship Id="rId43" Type="http://schemas.openxmlformats.org/officeDocument/2006/relationships/slideLayout" Target="../slideLayouts/slideLayout189.xml"/><Relationship Id="rId48" Type="http://schemas.openxmlformats.org/officeDocument/2006/relationships/slideLayout" Target="../slideLayouts/slideLayout194.xml"/><Relationship Id="rId64" Type="http://schemas.openxmlformats.org/officeDocument/2006/relationships/slideLayout" Target="../slideLayouts/slideLayout210.xml"/><Relationship Id="rId69" Type="http://schemas.openxmlformats.org/officeDocument/2006/relationships/slideLayout" Target="../slideLayouts/slideLayout215.xml"/><Relationship Id="rId80" Type="http://schemas.openxmlformats.org/officeDocument/2006/relationships/slideLayout" Target="../slideLayouts/slideLayout226.xml"/><Relationship Id="rId85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33" Type="http://schemas.openxmlformats.org/officeDocument/2006/relationships/slideLayout" Target="../slideLayouts/slideLayout179.xml"/><Relationship Id="rId38" Type="http://schemas.openxmlformats.org/officeDocument/2006/relationships/slideLayout" Target="../slideLayouts/slideLayout184.xml"/><Relationship Id="rId46" Type="http://schemas.openxmlformats.org/officeDocument/2006/relationships/slideLayout" Target="../slideLayouts/slideLayout192.xml"/><Relationship Id="rId59" Type="http://schemas.openxmlformats.org/officeDocument/2006/relationships/slideLayout" Target="../slideLayouts/slideLayout205.xml"/><Relationship Id="rId67" Type="http://schemas.openxmlformats.org/officeDocument/2006/relationships/slideLayout" Target="../slideLayouts/slideLayout213.xml"/><Relationship Id="rId103" Type="http://schemas.openxmlformats.org/officeDocument/2006/relationships/theme" Target="../theme/theme2.xml"/><Relationship Id="rId20" Type="http://schemas.openxmlformats.org/officeDocument/2006/relationships/slideLayout" Target="../slideLayouts/slideLayout166.xml"/><Relationship Id="rId41" Type="http://schemas.openxmlformats.org/officeDocument/2006/relationships/slideLayout" Target="../slideLayouts/slideLayout187.xml"/><Relationship Id="rId54" Type="http://schemas.openxmlformats.org/officeDocument/2006/relationships/slideLayout" Target="../slideLayouts/slideLayout200.xml"/><Relationship Id="rId62" Type="http://schemas.openxmlformats.org/officeDocument/2006/relationships/slideLayout" Target="../slideLayouts/slideLayout208.xml"/><Relationship Id="rId70" Type="http://schemas.openxmlformats.org/officeDocument/2006/relationships/slideLayout" Target="../slideLayouts/slideLayout216.xml"/><Relationship Id="rId75" Type="http://schemas.openxmlformats.org/officeDocument/2006/relationships/slideLayout" Target="../slideLayouts/slideLayout221.xml"/><Relationship Id="rId83" Type="http://schemas.openxmlformats.org/officeDocument/2006/relationships/slideLayout" Target="../slideLayouts/slideLayout229.xml"/><Relationship Id="rId88" Type="http://schemas.openxmlformats.org/officeDocument/2006/relationships/slideLayout" Target="../slideLayouts/slideLayout234.xml"/><Relationship Id="rId91" Type="http://schemas.openxmlformats.org/officeDocument/2006/relationships/slideLayout" Target="../slideLayouts/slideLayout237.xml"/><Relationship Id="rId96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28" Type="http://schemas.openxmlformats.org/officeDocument/2006/relationships/slideLayout" Target="../slideLayouts/slideLayout174.xml"/><Relationship Id="rId36" Type="http://schemas.openxmlformats.org/officeDocument/2006/relationships/slideLayout" Target="../slideLayouts/slideLayout182.xml"/><Relationship Id="rId49" Type="http://schemas.openxmlformats.org/officeDocument/2006/relationships/slideLayout" Target="../slideLayouts/slideLayout195.xml"/><Relationship Id="rId57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56.xml"/><Relationship Id="rId31" Type="http://schemas.openxmlformats.org/officeDocument/2006/relationships/slideLayout" Target="../slideLayouts/slideLayout177.xml"/><Relationship Id="rId44" Type="http://schemas.openxmlformats.org/officeDocument/2006/relationships/slideLayout" Target="../slideLayouts/slideLayout190.xml"/><Relationship Id="rId52" Type="http://schemas.openxmlformats.org/officeDocument/2006/relationships/slideLayout" Target="../slideLayouts/slideLayout198.xml"/><Relationship Id="rId60" Type="http://schemas.openxmlformats.org/officeDocument/2006/relationships/slideLayout" Target="../slideLayouts/slideLayout206.xml"/><Relationship Id="rId65" Type="http://schemas.openxmlformats.org/officeDocument/2006/relationships/slideLayout" Target="../slideLayouts/slideLayout211.xml"/><Relationship Id="rId73" Type="http://schemas.openxmlformats.org/officeDocument/2006/relationships/slideLayout" Target="../slideLayouts/slideLayout219.xml"/><Relationship Id="rId78" Type="http://schemas.openxmlformats.org/officeDocument/2006/relationships/slideLayout" Target="../slideLayouts/slideLayout224.xml"/><Relationship Id="rId81" Type="http://schemas.openxmlformats.org/officeDocument/2006/relationships/slideLayout" Target="../slideLayouts/slideLayout227.xml"/><Relationship Id="rId86" Type="http://schemas.openxmlformats.org/officeDocument/2006/relationships/slideLayout" Target="../slideLayouts/slideLayout232.xml"/><Relationship Id="rId94" Type="http://schemas.openxmlformats.org/officeDocument/2006/relationships/slideLayout" Target="../slideLayouts/slideLayout240.xml"/><Relationship Id="rId99" Type="http://schemas.openxmlformats.org/officeDocument/2006/relationships/slideLayout" Target="../slideLayouts/slideLayout245.xml"/><Relationship Id="rId101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9" Type="http://schemas.openxmlformats.org/officeDocument/2006/relationships/slideLayout" Target="../slideLayouts/slideLayout185.xml"/><Relationship Id="rId34" Type="http://schemas.openxmlformats.org/officeDocument/2006/relationships/slideLayout" Target="../slideLayouts/slideLayout180.xml"/><Relationship Id="rId50" Type="http://schemas.openxmlformats.org/officeDocument/2006/relationships/slideLayout" Target="../slideLayouts/slideLayout196.xml"/><Relationship Id="rId55" Type="http://schemas.openxmlformats.org/officeDocument/2006/relationships/slideLayout" Target="../slideLayouts/slideLayout201.xml"/><Relationship Id="rId76" Type="http://schemas.openxmlformats.org/officeDocument/2006/relationships/slideLayout" Target="../slideLayouts/slideLayout222.xml"/><Relationship Id="rId97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153.xml"/><Relationship Id="rId71" Type="http://schemas.openxmlformats.org/officeDocument/2006/relationships/slideLayout" Target="../slideLayouts/slideLayout217.xml"/><Relationship Id="rId9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70.xml"/><Relationship Id="rId40" Type="http://schemas.openxmlformats.org/officeDocument/2006/relationships/slideLayout" Target="../slideLayouts/slideLayout186.xml"/><Relationship Id="rId45" Type="http://schemas.openxmlformats.org/officeDocument/2006/relationships/slideLayout" Target="../slideLayouts/slideLayout191.xml"/><Relationship Id="rId66" Type="http://schemas.openxmlformats.org/officeDocument/2006/relationships/slideLayout" Target="../slideLayouts/slideLayout212.xml"/><Relationship Id="rId87" Type="http://schemas.openxmlformats.org/officeDocument/2006/relationships/slideLayout" Target="../slideLayouts/slideLayout233.xml"/><Relationship Id="rId61" Type="http://schemas.openxmlformats.org/officeDocument/2006/relationships/slideLayout" Target="../slideLayouts/slideLayout207.xml"/><Relationship Id="rId82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60.xml"/><Relationship Id="rId30" Type="http://schemas.openxmlformats.org/officeDocument/2006/relationships/slideLayout" Target="../slideLayouts/slideLayout176.xml"/><Relationship Id="rId35" Type="http://schemas.openxmlformats.org/officeDocument/2006/relationships/slideLayout" Target="../slideLayouts/slideLayout181.xml"/><Relationship Id="rId56" Type="http://schemas.openxmlformats.org/officeDocument/2006/relationships/slideLayout" Target="../slideLayouts/slideLayout202.xml"/><Relationship Id="rId77" Type="http://schemas.openxmlformats.org/officeDocument/2006/relationships/slideLayout" Target="../slideLayouts/slideLayout223.xml"/><Relationship Id="rId100" Type="http://schemas.openxmlformats.org/officeDocument/2006/relationships/slideLayout" Target="../slideLayouts/slideLayout246.xml"/><Relationship Id="rId8" Type="http://schemas.openxmlformats.org/officeDocument/2006/relationships/slideLayout" Target="../slideLayouts/slideLayout154.xml"/><Relationship Id="rId51" Type="http://schemas.openxmlformats.org/officeDocument/2006/relationships/slideLayout" Target="../slideLayouts/slideLayout197.xml"/><Relationship Id="rId72" Type="http://schemas.openxmlformats.org/officeDocument/2006/relationships/slideLayout" Target="../slideLayouts/slideLayout218.xml"/><Relationship Id="rId93" Type="http://schemas.openxmlformats.org/officeDocument/2006/relationships/slideLayout" Target="../slideLayouts/slideLayout239.xml"/><Relationship Id="rId9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1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64860B-8B30-534F-8263-4548E9B28389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2D4434-9C63-7845-B126-41D5415B29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Shape 15"/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  <p:sp>
        <p:nvSpPr>
          <p:cNvPr id="8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21-</a:t>
            </a:r>
            <a:fld id="{DD0D61B8-5215-3F48-AB6E-654C52ADF9F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858" r:id="rId2"/>
    <p:sldLayoutId id="2147483848" r:id="rId3"/>
    <p:sldLayoutId id="2147483779" r:id="rId4"/>
    <p:sldLayoutId id="2147483726" r:id="rId5"/>
    <p:sldLayoutId id="2147483720" r:id="rId6"/>
    <p:sldLayoutId id="2147483711" r:id="rId7"/>
    <p:sldLayoutId id="2147483850" r:id="rId8"/>
    <p:sldLayoutId id="2147483849" r:id="rId9"/>
    <p:sldLayoutId id="2147483854" r:id="rId10"/>
    <p:sldLayoutId id="2147483855" r:id="rId11"/>
    <p:sldLayoutId id="2147483847" r:id="rId12"/>
    <p:sldLayoutId id="2147483846" r:id="rId13"/>
    <p:sldLayoutId id="2147483845" r:id="rId14"/>
    <p:sldLayoutId id="2147483844" r:id="rId15"/>
    <p:sldLayoutId id="2147483843" r:id="rId16"/>
    <p:sldLayoutId id="2147483842" r:id="rId17"/>
    <p:sldLayoutId id="2147483841" r:id="rId18"/>
    <p:sldLayoutId id="2147483840" r:id="rId19"/>
    <p:sldLayoutId id="2147483839" r:id="rId20"/>
    <p:sldLayoutId id="2147483838" r:id="rId21"/>
    <p:sldLayoutId id="2147483837" r:id="rId22"/>
    <p:sldLayoutId id="2147483836" r:id="rId23"/>
    <p:sldLayoutId id="2147483835" r:id="rId24"/>
    <p:sldLayoutId id="2147483834" r:id="rId25"/>
    <p:sldLayoutId id="2147483833" r:id="rId26"/>
    <p:sldLayoutId id="2147483832" r:id="rId27"/>
    <p:sldLayoutId id="2147483831" r:id="rId28"/>
    <p:sldLayoutId id="2147483830" r:id="rId29"/>
    <p:sldLayoutId id="2147483829" r:id="rId30"/>
    <p:sldLayoutId id="2147483828" r:id="rId31"/>
    <p:sldLayoutId id="2147483827" r:id="rId32"/>
    <p:sldLayoutId id="2147483826" r:id="rId33"/>
    <p:sldLayoutId id="2147483824" r:id="rId34"/>
    <p:sldLayoutId id="2147483823" r:id="rId35"/>
    <p:sldLayoutId id="2147483822" r:id="rId36"/>
    <p:sldLayoutId id="2147483821" r:id="rId37"/>
    <p:sldLayoutId id="2147483820" r:id="rId38"/>
    <p:sldLayoutId id="2147483819" r:id="rId39"/>
    <p:sldLayoutId id="2147483818" r:id="rId40"/>
    <p:sldLayoutId id="2147483816" r:id="rId41"/>
    <p:sldLayoutId id="2147483817" r:id="rId42"/>
    <p:sldLayoutId id="2147483815" r:id="rId43"/>
    <p:sldLayoutId id="2147483814" r:id="rId44"/>
    <p:sldLayoutId id="2147483813" r:id="rId45"/>
    <p:sldLayoutId id="2147483812" r:id="rId46"/>
    <p:sldLayoutId id="2147483811" r:id="rId47"/>
    <p:sldLayoutId id="2147483810" r:id="rId48"/>
    <p:sldLayoutId id="2147483809" r:id="rId49"/>
    <p:sldLayoutId id="2147483808" r:id="rId50"/>
    <p:sldLayoutId id="2147483807" r:id="rId51"/>
    <p:sldLayoutId id="2147483806" r:id="rId52"/>
    <p:sldLayoutId id="2147483805" r:id="rId53"/>
    <p:sldLayoutId id="2147483804" r:id="rId54"/>
    <p:sldLayoutId id="2147483803" r:id="rId55"/>
    <p:sldLayoutId id="2147483802" r:id="rId56"/>
    <p:sldLayoutId id="2147483801" r:id="rId57"/>
    <p:sldLayoutId id="2147483800" r:id="rId58"/>
    <p:sldLayoutId id="2147483799" r:id="rId59"/>
    <p:sldLayoutId id="2147483798" r:id="rId60"/>
    <p:sldLayoutId id="2147483797" r:id="rId61"/>
    <p:sldLayoutId id="2147483796" r:id="rId62"/>
    <p:sldLayoutId id="2147483795" r:id="rId63"/>
    <p:sldLayoutId id="2147483794" r:id="rId64"/>
    <p:sldLayoutId id="2147483793" r:id="rId65"/>
    <p:sldLayoutId id="2147483792" r:id="rId66"/>
    <p:sldLayoutId id="2147483791" r:id="rId67"/>
    <p:sldLayoutId id="2147483790" r:id="rId68"/>
    <p:sldLayoutId id="2147483789" r:id="rId69"/>
    <p:sldLayoutId id="2147483787" r:id="rId70"/>
    <p:sldLayoutId id="2147483786" r:id="rId71"/>
    <p:sldLayoutId id="2147483785" r:id="rId72"/>
    <p:sldLayoutId id="2147483784" r:id="rId73"/>
    <p:sldLayoutId id="2147483783" r:id="rId74"/>
    <p:sldLayoutId id="2147483782" r:id="rId75"/>
    <p:sldLayoutId id="2147483781" r:id="rId76"/>
    <p:sldLayoutId id="2147483780" r:id="rId77"/>
    <p:sldLayoutId id="2147483777" r:id="rId78"/>
    <p:sldLayoutId id="2147483776" r:id="rId79"/>
    <p:sldLayoutId id="2147483775" r:id="rId80"/>
    <p:sldLayoutId id="2147483772" r:id="rId81"/>
    <p:sldLayoutId id="2147483771" r:id="rId82"/>
    <p:sldLayoutId id="2147483770" r:id="rId83"/>
    <p:sldLayoutId id="2147483769" r:id="rId84"/>
    <p:sldLayoutId id="2147483768" r:id="rId85"/>
    <p:sldLayoutId id="2147483767" r:id="rId86"/>
    <p:sldLayoutId id="2147483766" r:id="rId87"/>
    <p:sldLayoutId id="2147483765" r:id="rId88"/>
    <p:sldLayoutId id="2147483764" r:id="rId89"/>
    <p:sldLayoutId id="2147483763" r:id="rId90"/>
    <p:sldLayoutId id="2147483762" r:id="rId91"/>
    <p:sldLayoutId id="2147483761" r:id="rId92"/>
    <p:sldLayoutId id="2147483760" r:id="rId93"/>
    <p:sldLayoutId id="2147483759" r:id="rId94"/>
    <p:sldLayoutId id="2147483758" r:id="rId95"/>
    <p:sldLayoutId id="2147483757" r:id="rId96"/>
    <p:sldLayoutId id="2147483756" r:id="rId97"/>
    <p:sldLayoutId id="2147483755" r:id="rId98"/>
    <p:sldLayoutId id="2147483754" r:id="rId99"/>
    <p:sldLayoutId id="2147483753" r:id="rId100"/>
    <p:sldLayoutId id="2147483752" r:id="rId101"/>
    <p:sldLayoutId id="2147483751" r:id="rId102"/>
    <p:sldLayoutId id="2147483750" r:id="rId103"/>
    <p:sldLayoutId id="2147483749" r:id="rId104"/>
    <p:sldLayoutId id="2147483748" r:id="rId105"/>
    <p:sldLayoutId id="2147483747" r:id="rId106"/>
    <p:sldLayoutId id="2147483746" r:id="rId107"/>
    <p:sldLayoutId id="2147483745" r:id="rId108"/>
    <p:sldLayoutId id="2147483744" r:id="rId109"/>
    <p:sldLayoutId id="2147483743" r:id="rId110"/>
    <p:sldLayoutId id="2147483742" r:id="rId111"/>
    <p:sldLayoutId id="2147483741" r:id="rId112"/>
    <p:sldLayoutId id="2147483740" r:id="rId113"/>
    <p:sldLayoutId id="2147483739" r:id="rId114"/>
    <p:sldLayoutId id="2147483738" r:id="rId115"/>
    <p:sldLayoutId id="2147483737" r:id="rId116"/>
    <p:sldLayoutId id="2147483736" r:id="rId117"/>
    <p:sldLayoutId id="2147483735" r:id="rId118"/>
    <p:sldLayoutId id="2147483734" r:id="rId119"/>
    <p:sldLayoutId id="2147483857" r:id="rId120"/>
    <p:sldLayoutId id="2147483733" r:id="rId121"/>
    <p:sldLayoutId id="2147483856" r:id="rId122"/>
    <p:sldLayoutId id="2147483732" r:id="rId123"/>
    <p:sldLayoutId id="2147483731" r:id="rId124"/>
    <p:sldLayoutId id="2147483730" r:id="rId125"/>
    <p:sldLayoutId id="2147483729" r:id="rId126"/>
    <p:sldLayoutId id="2147483728" r:id="rId127"/>
    <p:sldLayoutId id="2147483727" r:id="rId128"/>
    <p:sldLayoutId id="2147483725" r:id="rId129"/>
    <p:sldLayoutId id="2147483724" r:id="rId130"/>
    <p:sldLayoutId id="2147483723" r:id="rId131"/>
    <p:sldLayoutId id="2147483722" r:id="rId132"/>
    <p:sldLayoutId id="2147483721" r:id="rId133"/>
    <p:sldLayoutId id="2147483710" r:id="rId134"/>
    <p:sldLayoutId id="2147483712" r:id="rId135"/>
    <p:sldLayoutId id="2147483713" r:id="rId136"/>
    <p:sldLayoutId id="2147483714" r:id="rId137"/>
    <p:sldLayoutId id="2147483715" r:id="rId138"/>
    <p:sldLayoutId id="2147483716" r:id="rId139"/>
    <p:sldLayoutId id="2147483717" r:id="rId140"/>
    <p:sldLayoutId id="2147483718" r:id="rId141"/>
    <p:sldLayoutId id="2147483719" r:id="rId142"/>
    <p:sldLayoutId id="2147484002" r:id="rId143"/>
    <p:sldLayoutId id="2147484003" r:id="rId144"/>
    <p:sldLayoutId id="2147484004" r:id="rId145"/>
    <p:sldLayoutId id="2147484005" r:id="rId14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64860B-8B30-534F-8263-4548E9B28389}" type="datetime1">
              <a:rPr lang="en-US"/>
              <a:pPr>
                <a:defRPr/>
              </a:pPr>
              <a:t>4/4/20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2D4434-9C63-7845-B126-41D5415B29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21-</a:t>
            </a:r>
            <a:fld id="{DD0D61B8-5215-3F48-AB6E-654C52ADF9F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474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98" r:id="rId11"/>
    <p:sldLayoutId id="2147483902" r:id="rId12"/>
    <p:sldLayoutId id="2147483905" r:id="rId13"/>
    <p:sldLayoutId id="2147483906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8" r:id="rId24"/>
    <p:sldLayoutId id="2147483919" r:id="rId25"/>
    <p:sldLayoutId id="2147483920" r:id="rId26"/>
    <p:sldLayoutId id="2147483921" r:id="rId27"/>
    <p:sldLayoutId id="2147483922" r:id="rId28"/>
    <p:sldLayoutId id="2147483923" r:id="rId29"/>
    <p:sldLayoutId id="2147483924" r:id="rId30"/>
    <p:sldLayoutId id="2147483925" r:id="rId31"/>
    <p:sldLayoutId id="2147483926" r:id="rId32"/>
    <p:sldLayoutId id="2147483927" r:id="rId33"/>
    <p:sldLayoutId id="2147483929" r:id="rId34"/>
    <p:sldLayoutId id="2147483930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40" r:id="rId41"/>
    <p:sldLayoutId id="2147483941" r:id="rId42"/>
    <p:sldLayoutId id="2147483942" r:id="rId43"/>
    <p:sldLayoutId id="2147483943" r:id="rId44"/>
    <p:sldLayoutId id="2147483944" r:id="rId45"/>
    <p:sldLayoutId id="2147483945" r:id="rId46"/>
    <p:sldLayoutId id="2147483946" r:id="rId47"/>
    <p:sldLayoutId id="2147483947" r:id="rId48"/>
    <p:sldLayoutId id="2147483948" r:id="rId49"/>
    <p:sldLayoutId id="2147483949" r:id="rId50"/>
    <p:sldLayoutId id="2147483950" r:id="rId51"/>
    <p:sldLayoutId id="2147483951" r:id="rId52"/>
    <p:sldLayoutId id="2147483952" r:id="rId53"/>
    <p:sldLayoutId id="2147483953" r:id="rId54"/>
    <p:sldLayoutId id="2147483954" r:id="rId55"/>
    <p:sldLayoutId id="2147483955" r:id="rId56"/>
    <p:sldLayoutId id="2147483956" r:id="rId57"/>
    <p:sldLayoutId id="2147483957" r:id="rId58"/>
    <p:sldLayoutId id="2147483958" r:id="rId59"/>
    <p:sldLayoutId id="2147483959" r:id="rId60"/>
    <p:sldLayoutId id="2147483960" r:id="rId61"/>
    <p:sldLayoutId id="2147483961" r:id="rId62"/>
    <p:sldLayoutId id="2147483962" r:id="rId63"/>
    <p:sldLayoutId id="2147483963" r:id="rId64"/>
    <p:sldLayoutId id="2147483964" r:id="rId65"/>
    <p:sldLayoutId id="2147483965" r:id="rId66"/>
    <p:sldLayoutId id="2147483966" r:id="rId67"/>
    <p:sldLayoutId id="2147483967" r:id="rId68"/>
    <p:sldLayoutId id="2147483968" r:id="rId69"/>
    <p:sldLayoutId id="2147483969" r:id="rId70"/>
    <p:sldLayoutId id="2147483970" r:id="rId71"/>
    <p:sldLayoutId id="2147483971" r:id="rId72"/>
    <p:sldLayoutId id="2147483972" r:id="rId73"/>
    <p:sldLayoutId id="2147483973" r:id="rId74"/>
    <p:sldLayoutId id="2147483974" r:id="rId75"/>
    <p:sldLayoutId id="2147483975" r:id="rId76"/>
    <p:sldLayoutId id="2147483976" r:id="rId77"/>
    <p:sldLayoutId id="2147483977" r:id="rId78"/>
    <p:sldLayoutId id="2147483978" r:id="rId79"/>
    <p:sldLayoutId id="2147483979" r:id="rId80"/>
    <p:sldLayoutId id="2147483980" r:id="rId81"/>
    <p:sldLayoutId id="2147483981" r:id="rId82"/>
    <p:sldLayoutId id="2147483982" r:id="rId83"/>
    <p:sldLayoutId id="2147483983" r:id="rId84"/>
    <p:sldLayoutId id="2147483984" r:id="rId85"/>
    <p:sldLayoutId id="2147483985" r:id="rId86"/>
    <p:sldLayoutId id="2147483986" r:id="rId87"/>
    <p:sldLayoutId id="2147483987" r:id="rId88"/>
    <p:sldLayoutId id="2147483988" r:id="rId89"/>
    <p:sldLayoutId id="2147483989" r:id="rId90"/>
    <p:sldLayoutId id="2147483990" r:id="rId91"/>
    <p:sldLayoutId id="2147483991" r:id="rId92"/>
    <p:sldLayoutId id="2147483992" r:id="rId93"/>
    <p:sldLayoutId id="2147483993" r:id="rId94"/>
    <p:sldLayoutId id="2147483994" r:id="rId95"/>
    <p:sldLayoutId id="2147483995" r:id="rId96"/>
    <p:sldLayoutId id="2147483996" r:id="rId97"/>
    <p:sldLayoutId id="2147483997" r:id="rId98"/>
    <p:sldLayoutId id="2147483998" r:id="rId99"/>
    <p:sldLayoutId id="2147483999" r:id="rId100"/>
    <p:sldLayoutId id="2147484000" r:id="rId101"/>
    <p:sldLayoutId id="2147484001" r:id="rId10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2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3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1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4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7705" y="568685"/>
            <a:ext cx="4670738" cy="849978"/>
          </a:xfrm>
        </p:spPr>
        <p:txBody>
          <a:bodyPr/>
          <a:lstStyle/>
          <a:p>
            <a:r>
              <a:rPr lang="en-US" sz="6000" dirty="0"/>
              <a:t>Chapter 21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473690" y="1402370"/>
            <a:ext cx="2198767" cy="693536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Animals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" b="2588"/>
          <a:stretch/>
        </p:blipFill>
        <p:spPr>
          <a:xfrm>
            <a:off x="1387744" y="2270761"/>
            <a:ext cx="6368511" cy="399288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05110" y="6208243"/>
            <a:ext cx="1967347" cy="172456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©Michael </a:t>
            </a:r>
            <a:r>
              <a:rPr lang="en-US" sz="700" dirty="0" err="1"/>
              <a:t>DeFreitas</a:t>
            </a:r>
            <a:r>
              <a:rPr lang="en-US" sz="700" dirty="0"/>
              <a:t>/</a:t>
            </a:r>
            <a:r>
              <a:rPr lang="en-US" sz="700" dirty="0" err="1"/>
              <a:t>robertharding</a:t>
            </a:r>
            <a:r>
              <a:rPr lang="en-US" sz="700" dirty="0"/>
              <a:t>/Getty Images</a:t>
            </a: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5" y="920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oncepts and Investigations Biology, Fourth Edition by Mariëlle Hoefnagels.">
            <a:extLst>
              <a:ext uri="{FF2B5EF4-FFF2-40B4-BE49-F238E27FC236}">
                <a16:creationId xmlns:a16="http://schemas.microsoft.com/office/drawing/2014/main" id="{91795C16-81AE-4B06-BD2C-7B7004F57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22" y="1588"/>
            <a:ext cx="1514475" cy="18288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1665040" y="6458990"/>
            <a:ext cx="5813917" cy="352021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  <a:defRPr/>
            </a:pPr>
            <a:r>
              <a:rPr lang="en-US" sz="800" dirty="0">
                <a:solidFill>
                  <a:prstClr val="black"/>
                </a:solidFill>
                <a:latin typeface="Calibri" charset="0"/>
                <a:ea typeface="MS PGothic" charset="0"/>
              </a:rPr>
              <a:t>©McGraw-Hill Education. All rights reserved. Authorized only for instructor use in the classroom. </a:t>
            </a:r>
          </a:p>
          <a:p>
            <a:pPr marL="0" lvl="0" indent="0" algn="ctr" eaLnBrk="1" hangingPunct="1">
              <a:spcBef>
                <a:spcPct val="0"/>
              </a:spcBef>
              <a:buNone/>
              <a:defRPr/>
            </a:pPr>
            <a:r>
              <a:rPr lang="en-US" sz="800" dirty="0">
                <a:solidFill>
                  <a:prstClr val="black"/>
                </a:solidFill>
                <a:latin typeface="Calibri" charset="0"/>
                <a:ea typeface="MS PGothic" charset="0"/>
              </a:rPr>
              <a:t> No reproduction or further distribution permitted without the prior written consent of McGraw-Hill Education.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8144" y="139278"/>
            <a:ext cx="8148569" cy="669201"/>
          </a:xfrm>
        </p:spPr>
        <p:txBody>
          <a:bodyPr/>
          <a:lstStyle/>
          <a:p>
            <a:r>
              <a:rPr lang="en-US" sz="4000" dirty="0"/>
              <a:t>Animals are classified by symmetry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720" y="6458854"/>
            <a:ext cx="1534322" cy="389231"/>
          </a:xfrm>
        </p:spPr>
        <p:txBody>
          <a:bodyPr/>
          <a:lstStyle/>
          <a:p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2735" y="988329"/>
            <a:ext cx="8031481" cy="818832"/>
          </a:xfrm>
        </p:spPr>
        <p:txBody>
          <a:bodyPr/>
          <a:lstStyle/>
          <a:p>
            <a:pPr algn="ctr" eaLnBrk="1" hangingPunct="1"/>
            <a:r>
              <a:rPr lang="en-US" sz="2400" dirty="0"/>
              <a:t>The second branching point distinguishes radially symmetrical from bilaterally symmetrical animals.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92860" y="6462368"/>
            <a:ext cx="1546157" cy="31302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Figure 21.2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967874" y="1738921"/>
            <a:ext cx="2771605" cy="796126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Most </a:t>
            </a:r>
            <a:r>
              <a:rPr lang="en-US" sz="20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eumetazoan</a:t>
            </a: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 phyla have bilateral symmetry</a:t>
            </a:r>
          </a:p>
        </p:txBody>
      </p:sp>
      <p:pic>
        <p:nvPicPr>
          <p:cNvPr id="8" name="Picture 7" descr="A cladogram of animals is shown.&#10;A blue box highlights the radiata/bilateria split.">
            <a:extLst>
              <a:ext uri="{FF2B5EF4-FFF2-40B4-BE49-F238E27FC236}">
                <a16:creationId xmlns:a16="http://schemas.microsoft.com/office/drawing/2014/main" id="{5C283A00-4283-427E-8029-9A940D6AC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39770" r="4138" b="11264"/>
          <a:stretch/>
        </p:blipFill>
        <p:spPr>
          <a:xfrm>
            <a:off x="94593" y="2727434"/>
            <a:ext cx="8671036" cy="335805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5658"/>
            <a:ext cx="9144000" cy="611667"/>
          </a:xfrm>
        </p:spPr>
        <p:txBody>
          <a:bodyPr/>
          <a:lstStyle/>
          <a:p>
            <a:r>
              <a:rPr lang="en-US" sz="4000" dirty="0"/>
              <a:t>There are five main groups of reptiles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6460342"/>
            <a:ext cx="1658678" cy="365759"/>
          </a:xfrm>
        </p:spPr>
        <p:txBody>
          <a:bodyPr/>
          <a:lstStyle/>
          <a:p>
            <a:r>
              <a:rPr lang="en-US" sz="2000" dirty="0"/>
              <a:t>Section 21.15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996223" y="6464476"/>
            <a:ext cx="1528018" cy="289559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21.40</a:t>
            </a:r>
            <a:endParaRPr lang="en-US" dirty="0"/>
          </a:p>
        </p:txBody>
      </p:sp>
      <p:pic>
        <p:nvPicPr>
          <p:cNvPr id="12" name="Picture 11" descr="Photos of a turtle, lizard, snake, alligator, and bird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t="17060" r="15736" b="16078"/>
          <a:stretch/>
        </p:blipFill>
        <p:spPr>
          <a:xfrm>
            <a:off x="927847" y="1169894"/>
            <a:ext cx="6777318" cy="458544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99908" y="3229348"/>
            <a:ext cx="635859" cy="365499"/>
          </a:xfrm>
        </p:spPr>
        <p:txBody>
          <a:bodyPr/>
          <a:lstStyle/>
          <a:p>
            <a:pPr marL="0" lvl="0" indent="0">
              <a:buNone/>
            </a:pPr>
            <a:r>
              <a:rPr lang="en-US" sz="1500" dirty="0"/>
              <a:t>Turtle 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5"/>
          </p:nvPr>
        </p:nvSpPr>
        <p:spPr>
          <a:xfrm>
            <a:off x="3286219" y="3225460"/>
            <a:ext cx="680663" cy="355940"/>
          </a:xfrm>
        </p:spPr>
        <p:txBody>
          <a:bodyPr/>
          <a:lstStyle/>
          <a:p>
            <a:pPr marL="0" lvl="0" indent="0">
              <a:buNone/>
            </a:pPr>
            <a:r>
              <a:rPr lang="en-US" sz="1600" dirty="0"/>
              <a:t>Lizard</a:t>
            </a:r>
            <a:endParaRPr lang="en-GB" sz="1600" dirty="0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6"/>
          </p:nvPr>
        </p:nvSpPr>
        <p:spPr>
          <a:xfrm>
            <a:off x="1099908" y="5605745"/>
            <a:ext cx="686640" cy="377452"/>
          </a:xfrm>
        </p:spPr>
        <p:txBody>
          <a:bodyPr/>
          <a:lstStyle/>
          <a:p>
            <a:pPr marL="0" lvl="0" indent="0">
              <a:buNone/>
            </a:pPr>
            <a:r>
              <a:rPr lang="en-US" sz="1650" dirty="0"/>
              <a:t>Snake </a:t>
            </a:r>
            <a:endParaRPr lang="en-GB" sz="1650" dirty="0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17"/>
          </p:nvPr>
        </p:nvSpPr>
        <p:spPr>
          <a:xfrm>
            <a:off x="3270021" y="5603803"/>
            <a:ext cx="922711" cy="354442"/>
          </a:xfrm>
        </p:spPr>
        <p:txBody>
          <a:bodyPr/>
          <a:lstStyle/>
          <a:p>
            <a:pPr marL="0" lvl="0" indent="0">
              <a:buNone/>
            </a:pPr>
            <a:r>
              <a:rPr lang="en-US" sz="1650" dirty="0"/>
              <a:t>Alligator </a:t>
            </a:r>
            <a:endParaRPr lang="en-GB" sz="1650" dirty="0"/>
          </a:p>
        </p:txBody>
      </p:sp>
      <p:sp>
        <p:nvSpPr>
          <p:cNvPr id="10" name="Content Placeholder 15"/>
          <p:cNvSpPr>
            <a:spLocks noGrp="1"/>
          </p:cNvSpPr>
          <p:nvPr>
            <p:ph sz="quarter" idx="18"/>
          </p:nvPr>
        </p:nvSpPr>
        <p:spPr>
          <a:xfrm>
            <a:off x="5447184" y="5603803"/>
            <a:ext cx="592511" cy="352891"/>
          </a:xfrm>
        </p:spPr>
        <p:txBody>
          <a:bodyPr/>
          <a:lstStyle/>
          <a:p>
            <a:pPr marL="0" lvl="0" indent="0">
              <a:buNone/>
            </a:pPr>
            <a:r>
              <a:rPr lang="en-US" sz="1600" dirty="0"/>
              <a:t>Bird </a:t>
            </a:r>
            <a:endParaRPr lang="en-GB" sz="1600" dirty="0"/>
          </a:p>
        </p:txBody>
      </p:sp>
      <p:sp>
        <p:nvSpPr>
          <p:cNvPr id="11" name="Content Placeholder 17"/>
          <p:cNvSpPr>
            <a:spLocks noGrp="1"/>
          </p:cNvSpPr>
          <p:nvPr>
            <p:ph sz="quarter" idx="19"/>
          </p:nvPr>
        </p:nvSpPr>
        <p:spPr>
          <a:xfrm>
            <a:off x="764217" y="5964403"/>
            <a:ext cx="7153274" cy="416239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1040" dirty="0"/>
              <a:t>(turtle): ©Ed </a:t>
            </a:r>
            <a:r>
              <a:rPr lang="en-US" sz="1040" dirty="0" err="1"/>
              <a:t>Reschke</a:t>
            </a:r>
            <a:r>
              <a:rPr lang="en-US" sz="1040" dirty="0"/>
              <a:t>/Peter Arnold/Getty Images; (lizard): ©</a:t>
            </a:r>
            <a:r>
              <a:rPr lang="en-US" sz="1040" dirty="0" err="1"/>
              <a:t>Creatas</a:t>
            </a:r>
            <a:r>
              <a:rPr lang="en-US" sz="1040" dirty="0"/>
              <a:t>/</a:t>
            </a:r>
            <a:r>
              <a:rPr lang="en-US" sz="1040" dirty="0" err="1"/>
              <a:t>PunchStock</a:t>
            </a:r>
            <a:r>
              <a:rPr lang="en-US" sz="1040" dirty="0"/>
              <a:t> RF;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1040" dirty="0"/>
              <a:t>(snake): ©Dorling Kindersley/Getty </a:t>
            </a:r>
            <a:r>
              <a:rPr lang="en-US" sz="1040" dirty="0" err="1"/>
              <a:t>Iamges</a:t>
            </a:r>
            <a:r>
              <a:rPr lang="en-US" sz="1040" dirty="0"/>
              <a:t>; (alligator): ©</a:t>
            </a:r>
            <a:r>
              <a:rPr lang="en-US" sz="1040" dirty="0" err="1"/>
              <a:t>LaDora</a:t>
            </a:r>
            <a:r>
              <a:rPr lang="en-US" sz="1040" dirty="0"/>
              <a:t> Sims//Flickr/Getty Images RF; (bird): ©Image Source RF</a:t>
            </a:r>
            <a:endParaRPr lang="en-GB" sz="104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398" y="181742"/>
            <a:ext cx="8787204" cy="586422"/>
          </a:xfrm>
        </p:spPr>
        <p:txBody>
          <a:bodyPr/>
          <a:lstStyle/>
          <a:p>
            <a:r>
              <a:rPr lang="en-US" sz="4000" dirty="0"/>
              <a:t>Turtles and tortoises have a tough shell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6" y="6456979"/>
            <a:ext cx="1599154" cy="33591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137324"/>
            <a:ext cx="8231416" cy="1179297"/>
          </a:xfrm>
        </p:spPr>
        <p:txBody>
          <a:bodyPr/>
          <a:lstStyle/>
          <a:p>
            <a:pPr algn="ctr"/>
            <a:r>
              <a:rPr lang="en-US" sz="2400" b="1" dirty="0"/>
              <a:t>Turtles</a:t>
            </a:r>
            <a:r>
              <a:rPr lang="en-US" sz="2400" dirty="0"/>
              <a:t> are aquatic whereas tortoises live on land. Their shells are fused with the vertebrae, making it an integral component of the skeleton.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00875" y="6459858"/>
            <a:ext cx="1521872" cy="38058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/>
          <a:stretch/>
        </p:blipFill>
        <p:spPr>
          <a:xfrm>
            <a:off x="1854291" y="2606040"/>
            <a:ext cx="5435418" cy="353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740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07403"/>
            <a:ext cx="9144000" cy="1143000"/>
          </a:xfrm>
        </p:spPr>
        <p:txBody>
          <a:bodyPr/>
          <a:lstStyle/>
          <a:p>
            <a:r>
              <a:rPr lang="en-US" sz="4000" dirty="0"/>
              <a:t>Birds are warm, feathered reptiles adapted to flight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-2651" y="6461125"/>
            <a:ext cx="1717151" cy="3206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787" y="3088156"/>
            <a:ext cx="2400734" cy="335289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2400" dirty="0"/>
              <a:t>Feathers provide lift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2400" dirty="0"/>
              <a:t>Hollow bones keep the body lightweight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2400" dirty="0"/>
              <a:t>Specialized flight muscles attach to the breastbone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943725" y="6457539"/>
            <a:ext cx="1568861" cy="41211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" b="2957"/>
          <a:stretch/>
        </p:blipFill>
        <p:spPr>
          <a:xfrm>
            <a:off x="2341464" y="2047875"/>
            <a:ext cx="6384176" cy="3689985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4"/>
          </p:nvPr>
        </p:nvSpPr>
        <p:spPr>
          <a:xfrm>
            <a:off x="4664238" y="5689500"/>
            <a:ext cx="1829684" cy="157043"/>
          </a:xfrm>
        </p:spPr>
        <p:txBody>
          <a:bodyPr/>
          <a:lstStyle/>
          <a:p>
            <a:pPr marL="0" lvl="0" indent="0">
              <a:buNone/>
            </a:pPr>
            <a:r>
              <a:rPr lang="en-US" sz="800" dirty="0"/>
              <a:t>(b): ©</a:t>
            </a:r>
            <a:r>
              <a:rPr lang="en-US" sz="800" dirty="0" err="1"/>
              <a:t>Meckes</a:t>
            </a:r>
            <a:r>
              <a:rPr lang="en-US" sz="800" dirty="0"/>
              <a:t>/Ottawa/Science Source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953" y="106126"/>
            <a:ext cx="8534237" cy="739222"/>
          </a:xfrm>
        </p:spPr>
        <p:txBody>
          <a:bodyPr/>
          <a:lstStyle/>
          <a:p>
            <a:r>
              <a:rPr lang="en-US" sz="4000" dirty="0"/>
              <a:t>Mammals are warm, furry milk-drinkers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112" y="6458174"/>
            <a:ext cx="1647937" cy="3968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0882" y="1412279"/>
            <a:ext cx="3922993" cy="2407246"/>
          </a:xfrm>
        </p:spPr>
        <p:txBody>
          <a:bodyPr/>
          <a:lstStyle/>
          <a:p>
            <a:pPr eaLnBrk="1" hangingPunct="1">
              <a:spcAft>
                <a:spcPts val="3000"/>
              </a:spcAft>
            </a:pPr>
            <a:r>
              <a:rPr lang="en-US" sz="2400" dirty="0"/>
              <a:t>Mammals evolved about 200 MYA. 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They are amniotes 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with hair and </a:t>
            </a:r>
            <a:r>
              <a:rPr lang="en-US" sz="2400" dirty="0">
                <a:solidFill>
                  <a:srgbClr val="FF0000"/>
                </a:solidFill>
              </a:rPr>
              <a:t>milk-secreting</a:t>
            </a:r>
            <a:r>
              <a:rPr lang="en-US" sz="2400" dirty="0"/>
              <a:t> mammary glands.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43725" y="6459332"/>
            <a:ext cx="1576071" cy="408193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21.42</a:t>
            </a:r>
            <a:endParaRPr lang="en-US" dirty="0"/>
          </a:p>
        </p:txBody>
      </p:sp>
      <p:pic>
        <p:nvPicPr>
          <p:cNvPr id="2" name="Picture 1" descr="A cladogram of chordates is shown, highlighting mammal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/>
          <a:stretch/>
        </p:blipFill>
        <p:spPr>
          <a:xfrm>
            <a:off x="4096274" y="1234439"/>
            <a:ext cx="4828508" cy="5121625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466" y="88767"/>
            <a:ext cx="8816495" cy="772509"/>
          </a:xfrm>
        </p:spPr>
        <p:txBody>
          <a:bodyPr/>
          <a:lstStyle/>
          <a:p>
            <a:r>
              <a:rPr lang="en-US" sz="4000" b="1" dirty="0"/>
              <a:t>Monotremes</a:t>
            </a:r>
            <a:r>
              <a:rPr lang="en-US" sz="4000" dirty="0"/>
              <a:t> are mammals that lay eggs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6557" y="6456078"/>
            <a:ext cx="1722232" cy="41695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07795"/>
            <a:ext cx="8214860" cy="1287779"/>
          </a:xfrm>
        </p:spPr>
        <p:txBody>
          <a:bodyPr/>
          <a:lstStyle/>
          <a:p>
            <a:pPr algn="ctr"/>
            <a:r>
              <a:rPr lang="en-US" sz="2400" dirty="0"/>
              <a:t>These animals have distinctive anatomy that is similar to reptiles – the digestive, urinary, and reproductive tracts share a single opening to the outside of the body.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00874" y="6458501"/>
            <a:ext cx="1523067" cy="386850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21.42</a:t>
            </a:r>
            <a:endParaRPr lang="en-US" dirty="0"/>
          </a:p>
        </p:txBody>
      </p:sp>
      <p:pic>
        <p:nvPicPr>
          <p:cNvPr id="6" name="Picture 5" descr="Photos of a platypus and an echidna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48823" r="11029" b="21961"/>
          <a:stretch/>
        </p:blipFill>
        <p:spPr>
          <a:xfrm>
            <a:off x="712694" y="3348318"/>
            <a:ext cx="7422777" cy="2003611"/>
          </a:xfrm>
          <a:prstGeom prst="rect">
            <a:avLst/>
          </a:prstGeom>
        </p:spPr>
      </p:pic>
      <p:sp>
        <p:nvSpPr>
          <p:cNvPr id="12" name="Content Placeholder 9"/>
          <p:cNvSpPr>
            <a:spLocks noGrp="1"/>
          </p:cNvSpPr>
          <p:nvPr>
            <p:ph sz="quarter" idx="14"/>
          </p:nvPr>
        </p:nvSpPr>
        <p:spPr>
          <a:xfrm>
            <a:off x="848472" y="3520822"/>
            <a:ext cx="1518210" cy="449261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b="1" dirty="0" err="1"/>
              <a:t>Monotremes</a:t>
            </a:r>
            <a:r>
              <a:rPr lang="en-US" sz="1800" b="1" dirty="0"/>
              <a:t> 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1324442" y="5254533"/>
            <a:ext cx="1005728" cy="352891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dirty="0"/>
              <a:t>Platypus </a:t>
            </a:r>
            <a:endParaRPr lang="en-GB" sz="1800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6"/>
          </p:nvPr>
        </p:nvSpPr>
        <p:spPr>
          <a:xfrm>
            <a:off x="4816241" y="5250564"/>
            <a:ext cx="1094161" cy="324363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dirty="0"/>
              <a:t>Echidna </a:t>
            </a:r>
            <a:endParaRPr lang="en-GB" sz="1800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7"/>
          </p:nvPr>
        </p:nvSpPr>
        <p:spPr>
          <a:xfrm>
            <a:off x="1467970" y="5735330"/>
            <a:ext cx="6037730" cy="269343"/>
          </a:xfrm>
        </p:spPr>
        <p:txBody>
          <a:bodyPr/>
          <a:lstStyle/>
          <a:p>
            <a:pPr marL="0" lvl="0" indent="0">
              <a:buNone/>
            </a:pPr>
            <a:r>
              <a:rPr lang="en-US" sz="1160" dirty="0"/>
              <a:t>(platypus): ©</a:t>
            </a:r>
            <a:r>
              <a:rPr lang="en-US" sz="1160" dirty="0" err="1"/>
              <a:t>JohnCarnemolla</a:t>
            </a:r>
            <a:r>
              <a:rPr lang="en-US" sz="1160" dirty="0"/>
              <a:t>/Getty Images RF; (echidna): ©Paul Hobson/Nature Picture Library;</a:t>
            </a:r>
            <a:endParaRPr lang="en-GB" sz="116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4970" y="210321"/>
            <a:ext cx="8614061" cy="1145862"/>
          </a:xfrm>
        </p:spPr>
        <p:txBody>
          <a:bodyPr/>
          <a:lstStyle/>
          <a:p>
            <a:r>
              <a:rPr lang="en-US" sz="4000" dirty="0"/>
              <a:t>Mammals and reptiles share a common ancestor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15" y="6461214"/>
            <a:ext cx="1651336" cy="38504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548" y="1652047"/>
            <a:ext cx="4438202" cy="4391533"/>
          </a:xfrm>
        </p:spPr>
        <p:txBody>
          <a:bodyPr/>
          <a:lstStyle/>
          <a:p>
            <a:pPr eaLnBrk="1" hangingPunct="1">
              <a:spcAft>
                <a:spcPts val="2900"/>
              </a:spcAft>
            </a:pPr>
            <a:r>
              <a:rPr lang="en-US" sz="2400" dirty="0"/>
              <a:t>Unique mammal traits arose after mammals and reptiles diverged.</a:t>
            </a:r>
          </a:p>
          <a:p>
            <a:pPr marL="342900" indent="-342900" eaLnBrk="1" hangingPunct="1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Mammary glands</a:t>
            </a:r>
          </a:p>
          <a:p>
            <a:pPr marL="342900" indent="-342900" eaLnBrk="1" hangingPunct="1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Hair</a:t>
            </a:r>
          </a:p>
          <a:p>
            <a:pPr marL="342900" indent="-342900" eaLnBrk="1" hangingPunct="1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Three middle ear bones</a:t>
            </a:r>
          </a:p>
          <a:p>
            <a:pPr marL="342900" indent="-342900" eaLnBrk="1" hangingPunct="1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Four types of teeth</a:t>
            </a:r>
          </a:p>
          <a:p>
            <a:pPr marL="342900" indent="-342900" eaLnBrk="1" hangingPunct="1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Four chambered hearts</a:t>
            </a:r>
          </a:p>
          <a:p>
            <a:pPr marL="342900" indent="-342900" eaLnBrk="1" hangingPunct="1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Muscular diaphragm for breathing</a:t>
            </a:r>
          </a:p>
          <a:p>
            <a:pPr marL="342900" indent="-342900" eaLnBrk="1" hangingPunct="1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Large brains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972299" y="6456979"/>
            <a:ext cx="1546861" cy="36385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21.42</a:t>
            </a:r>
            <a:endParaRPr lang="en-US" dirty="0"/>
          </a:p>
        </p:txBody>
      </p:sp>
      <p:pic>
        <p:nvPicPr>
          <p:cNvPr id="7" name="Picture 6" descr="A cladogram of chordates is shown, highlighting mammal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"/>
          <a:stretch/>
        </p:blipFill>
        <p:spPr>
          <a:xfrm>
            <a:off x="4703669" y="1619249"/>
            <a:ext cx="4343400" cy="467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095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398" y="175372"/>
            <a:ext cx="8787204" cy="1208479"/>
          </a:xfrm>
        </p:spPr>
        <p:txBody>
          <a:bodyPr/>
          <a:lstStyle/>
          <a:p>
            <a:r>
              <a:rPr lang="en-US" sz="4000" b="1" dirty="0"/>
              <a:t>Marsupials</a:t>
            </a:r>
            <a:r>
              <a:rPr lang="en-US" sz="4000" dirty="0"/>
              <a:t> are mammals that bear live young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175" y="6461125"/>
            <a:ext cx="1654175" cy="41211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1317" y="1688205"/>
            <a:ext cx="7785100" cy="826395"/>
          </a:xfrm>
        </p:spPr>
        <p:txBody>
          <a:bodyPr/>
          <a:lstStyle/>
          <a:p>
            <a:pPr algn="ctr"/>
            <a:r>
              <a:rPr lang="en-US" sz="2400" dirty="0"/>
              <a:t>Babies are very tiny at birth and spend additional time developing in a </a:t>
            </a:r>
            <a:r>
              <a:rPr lang="en-US" sz="2400" dirty="0">
                <a:solidFill>
                  <a:srgbClr val="FF0000"/>
                </a:solidFill>
              </a:rPr>
              <a:t>marsupium</a:t>
            </a:r>
            <a:r>
              <a:rPr lang="en-US" sz="2400" dirty="0"/>
              <a:t> (pocket).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7000875" y="6456699"/>
            <a:ext cx="1517538" cy="376164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21.42</a:t>
            </a:r>
            <a:endParaRPr lang="en-US" dirty="0"/>
          </a:p>
        </p:txBody>
      </p:sp>
      <p:pic>
        <p:nvPicPr>
          <p:cNvPr id="6" name="Picture 5" descr="Photos of a kangaroo and an opossum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t="41961" r="19853" b="18333"/>
          <a:stretch/>
        </p:blipFill>
        <p:spPr>
          <a:xfrm>
            <a:off x="1169894" y="2877671"/>
            <a:ext cx="6158753" cy="2723030"/>
          </a:xfrm>
          <a:prstGeom prst="rect">
            <a:avLst/>
          </a:prstGeom>
        </p:spPr>
      </p:pic>
      <p:sp>
        <p:nvSpPr>
          <p:cNvPr id="12" name="Content Placeholder 9"/>
          <p:cNvSpPr>
            <a:spLocks noGrp="1"/>
          </p:cNvSpPr>
          <p:nvPr>
            <p:ph sz="quarter" idx="14"/>
          </p:nvPr>
        </p:nvSpPr>
        <p:spPr>
          <a:xfrm>
            <a:off x="1271588" y="3025047"/>
            <a:ext cx="1246187" cy="367442"/>
          </a:xfrm>
        </p:spPr>
        <p:txBody>
          <a:bodyPr/>
          <a:lstStyle/>
          <a:p>
            <a:pPr marL="0" lvl="0" indent="0">
              <a:buNone/>
            </a:pPr>
            <a:r>
              <a:rPr lang="en-US" sz="1500" b="1" dirty="0"/>
              <a:t>Marsupials 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1894681" y="5557652"/>
            <a:ext cx="1154486" cy="376424"/>
          </a:xfrm>
        </p:spPr>
        <p:txBody>
          <a:bodyPr/>
          <a:lstStyle/>
          <a:p>
            <a:pPr marL="0" lvl="0" indent="0">
              <a:buNone/>
            </a:pPr>
            <a:r>
              <a:rPr lang="en-US" sz="1500" dirty="0"/>
              <a:t>Kangaroo </a:t>
            </a:r>
            <a:endParaRPr lang="en-GB" sz="1500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6"/>
          </p:nvPr>
        </p:nvSpPr>
        <p:spPr>
          <a:xfrm>
            <a:off x="4275394" y="5554161"/>
            <a:ext cx="1099343" cy="328856"/>
          </a:xfrm>
        </p:spPr>
        <p:txBody>
          <a:bodyPr/>
          <a:lstStyle/>
          <a:p>
            <a:pPr marL="0" lvl="0" indent="0">
              <a:buNone/>
            </a:pPr>
            <a:r>
              <a:rPr lang="en-US" sz="1500" dirty="0"/>
              <a:t>Opossum </a:t>
            </a:r>
            <a:endParaRPr lang="en-GB" sz="1500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7"/>
          </p:nvPr>
        </p:nvSpPr>
        <p:spPr>
          <a:xfrm>
            <a:off x="1387165" y="5935411"/>
            <a:ext cx="5737535" cy="275150"/>
          </a:xfrm>
        </p:spPr>
        <p:txBody>
          <a:bodyPr/>
          <a:lstStyle/>
          <a:p>
            <a:pPr marL="0" lvl="0" indent="0">
              <a:buNone/>
            </a:pPr>
            <a:r>
              <a:rPr lang="en-US" sz="950" dirty="0"/>
              <a:t>(kangaroo): ©Anan </a:t>
            </a:r>
            <a:r>
              <a:rPr lang="en-US" sz="950" dirty="0" err="1"/>
              <a:t>Kaewkhammul</a:t>
            </a:r>
            <a:r>
              <a:rPr lang="en-US" sz="950" dirty="0"/>
              <a:t>/123RF; (opossum): ©Frank </a:t>
            </a:r>
            <a:r>
              <a:rPr lang="en-US" sz="950" dirty="0" err="1"/>
              <a:t>Lukasseck</a:t>
            </a:r>
            <a:r>
              <a:rPr lang="en-US" sz="950" dirty="0"/>
              <a:t>/</a:t>
            </a:r>
            <a:r>
              <a:rPr lang="en-US" sz="950" dirty="0" err="1"/>
              <a:t>Photoghrapher’s</a:t>
            </a:r>
            <a:r>
              <a:rPr lang="en-US" sz="950" dirty="0"/>
              <a:t> Choice/Getty Images</a:t>
            </a:r>
            <a:endParaRPr lang="en-GB" sz="95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53" y="212034"/>
            <a:ext cx="8728623" cy="1143000"/>
          </a:xfrm>
        </p:spPr>
        <p:txBody>
          <a:bodyPr/>
          <a:lstStyle/>
          <a:p>
            <a:r>
              <a:rPr lang="en-US" sz="4000" dirty="0"/>
              <a:t>Eutherians are mammals that bear live young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48" y="6464300"/>
            <a:ext cx="1790700" cy="3937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4424" y="1688908"/>
            <a:ext cx="8117840" cy="1137215"/>
          </a:xfrm>
        </p:spPr>
        <p:txBody>
          <a:bodyPr/>
          <a:lstStyle/>
          <a:p>
            <a:pPr algn="ctr"/>
            <a:r>
              <a:rPr lang="en-US" sz="2400" dirty="0"/>
              <a:t>Babies develop inside a uterus before birth. The placenta connects the maternal and fetal circulatory systems, nourishes, and removes waste from the developing offspring.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6986588" y="6464300"/>
            <a:ext cx="1535658" cy="32586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21.42</a:t>
            </a:r>
            <a:endParaRPr lang="en-US" dirty="0"/>
          </a:p>
        </p:txBody>
      </p:sp>
      <p:pic>
        <p:nvPicPr>
          <p:cNvPr id="6" name="Picture 5" descr="Photos of a woman and baby, a dolphin, and a bat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49020" r="17353" b="16249"/>
          <a:stretch/>
        </p:blipFill>
        <p:spPr>
          <a:xfrm>
            <a:off x="1425388" y="3361765"/>
            <a:ext cx="6131859" cy="2381810"/>
          </a:xfrm>
          <a:prstGeom prst="rect">
            <a:avLst/>
          </a:prstGeom>
        </p:spPr>
      </p:pic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1535071" y="3432083"/>
            <a:ext cx="2479675" cy="317592"/>
          </a:xfrm>
        </p:spPr>
        <p:txBody>
          <a:bodyPr/>
          <a:lstStyle/>
          <a:p>
            <a:pPr marL="0" lvl="0" indent="0">
              <a:buNone/>
            </a:pPr>
            <a:r>
              <a:rPr lang="en-US" sz="1550" b="1" dirty="0"/>
              <a:t>Placental mammals</a:t>
            </a:r>
            <a:endParaRPr lang="en-GB" sz="1550" b="1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6"/>
          </p:nvPr>
        </p:nvSpPr>
        <p:spPr>
          <a:xfrm>
            <a:off x="2238470" y="5700434"/>
            <a:ext cx="773672" cy="341878"/>
          </a:xfrm>
        </p:spPr>
        <p:txBody>
          <a:bodyPr/>
          <a:lstStyle/>
          <a:p>
            <a:pPr marL="0" lvl="0" indent="0">
              <a:buNone/>
            </a:pPr>
            <a:r>
              <a:rPr lang="en-US" sz="1500" dirty="0"/>
              <a:t>Human </a:t>
            </a:r>
            <a:endParaRPr lang="en-GB" sz="150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3769329" y="5689228"/>
            <a:ext cx="1015533" cy="295648"/>
          </a:xfrm>
        </p:spPr>
        <p:txBody>
          <a:bodyPr/>
          <a:lstStyle/>
          <a:p>
            <a:pPr marL="0" lvl="0" indent="0">
              <a:buNone/>
            </a:pPr>
            <a:r>
              <a:rPr lang="en-US" sz="1500" dirty="0"/>
              <a:t>Dolphin </a:t>
            </a:r>
            <a:endParaRPr lang="en-GB" sz="1500" dirty="0"/>
          </a:p>
        </p:txBody>
      </p:sp>
      <p:sp>
        <p:nvSpPr>
          <p:cNvPr id="15" name="Content Placeholder 15"/>
          <p:cNvSpPr>
            <a:spLocks noGrp="1"/>
          </p:cNvSpPr>
          <p:nvPr>
            <p:ph sz="quarter" idx="18"/>
          </p:nvPr>
        </p:nvSpPr>
        <p:spPr>
          <a:xfrm>
            <a:off x="5332811" y="5686987"/>
            <a:ext cx="517991" cy="360849"/>
          </a:xfrm>
        </p:spPr>
        <p:txBody>
          <a:bodyPr/>
          <a:lstStyle/>
          <a:p>
            <a:pPr marL="0" lvl="0" indent="0">
              <a:buNone/>
            </a:pPr>
            <a:r>
              <a:rPr lang="en-US" sz="1500" dirty="0"/>
              <a:t>Bat </a:t>
            </a:r>
            <a:endParaRPr lang="en-GB" sz="1500" dirty="0"/>
          </a:p>
        </p:txBody>
      </p:sp>
      <p:sp>
        <p:nvSpPr>
          <p:cNvPr id="16" name="Content Placeholder 17"/>
          <p:cNvSpPr>
            <a:spLocks noGrp="1"/>
          </p:cNvSpPr>
          <p:nvPr>
            <p:ph sz="quarter" idx="19"/>
          </p:nvPr>
        </p:nvSpPr>
        <p:spPr>
          <a:xfrm>
            <a:off x="1677542" y="6101328"/>
            <a:ext cx="5751957" cy="286771"/>
          </a:xfrm>
        </p:spPr>
        <p:txBody>
          <a:bodyPr/>
          <a:lstStyle/>
          <a:p>
            <a:pPr marL="0" lvl="0" indent="0">
              <a:buNone/>
            </a:pPr>
            <a:r>
              <a:rPr lang="en-US" sz="980" dirty="0"/>
              <a:t>(human): ©JGI/Blend Images LLC RF; (dolphin): ©</a:t>
            </a:r>
            <a:r>
              <a:rPr lang="en-US" sz="980" dirty="0" err="1"/>
              <a:t>imageBROKER</a:t>
            </a:r>
            <a:r>
              <a:rPr lang="en-US" sz="980" dirty="0"/>
              <a:t>/</a:t>
            </a:r>
            <a:r>
              <a:rPr lang="en-US" sz="980" dirty="0" err="1"/>
              <a:t>Alamy</a:t>
            </a:r>
            <a:r>
              <a:rPr lang="en-US" sz="980" dirty="0"/>
              <a:t> RF; (bat): ©</a:t>
            </a:r>
            <a:r>
              <a:rPr lang="en-US" sz="980" dirty="0" err="1"/>
              <a:t>Grzegorz</a:t>
            </a:r>
            <a:r>
              <a:rPr lang="en-US" sz="980" dirty="0"/>
              <a:t> Gust/</a:t>
            </a:r>
            <a:r>
              <a:rPr lang="en-US" sz="980" dirty="0" err="1"/>
              <a:t>Alamy</a:t>
            </a:r>
            <a:r>
              <a:rPr lang="en-US" sz="980" dirty="0"/>
              <a:t> RF</a:t>
            </a:r>
            <a:endParaRPr lang="en-GB" sz="98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767"/>
            <a:ext cx="8229600" cy="1143000"/>
          </a:xfrm>
        </p:spPr>
        <p:txBody>
          <a:bodyPr/>
          <a:lstStyle/>
          <a:p>
            <a:r>
              <a:rPr lang="en-US" sz="4000" dirty="0"/>
              <a:t>Key vertebrate adaptations allowed rapid expansion and diversification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19925" y="6455522"/>
            <a:ext cx="1497820" cy="360680"/>
          </a:xfrm>
        </p:spPr>
        <p:txBody>
          <a:bodyPr/>
          <a:lstStyle/>
          <a:p>
            <a:pPr algn="r"/>
            <a:r>
              <a:rPr lang="en-US" sz="2000" dirty="0"/>
              <a:t>Figure 21.48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523129" y="1848380"/>
            <a:ext cx="2675965" cy="226997"/>
          </a:xfrm>
        </p:spPr>
        <p:txBody>
          <a:bodyPr/>
          <a:lstStyle/>
          <a:p>
            <a:pPr marL="0" indent="0">
              <a:buNone/>
            </a:pPr>
            <a:r>
              <a:rPr lang="en-GB" sz="1350" b="1" dirty="0"/>
              <a:t>Key Vertebrate Adaptations</a:t>
            </a:r>
            <a:endParaRPr lang="en-US" sz="1350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6"/>
          </p:nvPr>
        </p:nvSpPr>
        <p:spPr>
          <a:xfrm>
            <a:off x="2418760" y="2302309"/>
            <a:ext cx="953090" cy="304800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b="1" dirty="0"/>
              <a:t>Adaptation</a:t>
            </a:r>
            <a:endParaRPr lang="en-GB" sz="120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7"/>
          </p:nvPr>
        </p:nvSpPr>
        <p:spPr>
          <a:xfrm>
            <a:off x="4062883" y="2154136"/>
            <a:ext cx="975842" cy="445159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200" b="1" dirty="0"/>
              <a:t>Adaptive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200" b="1" dirty="0"/>
              <a:t>significance</a:t>
            </a:r>
            <a:endParaRPr lang="en-GB" sz="1200" dirty="0"/>
          </a:p>
        </p:txBody>
      </p:sp>
      <p:sp>
        <p:nvSpPr>
          <p:cNvPr id="12" name="Content Placeholder 15"/>
          <p:cNvSpPr>
            <a:spLocks noGrp="1"/>
          </p:cNvSpPr>
          <p:nvPr>
            <p:ph sz="quarter" idx="18"/>
          </p:nvPr>
        </p:nvSpPr>
        <p:spPr>
          <a:xfrm>
            <a:off x="5224463" y="2146053"/>
            <a:ext cx="1138237" cy="409575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200" b="1" dirty="0"/>
              <a:t>Animals with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200" b="1" dirty="0"/>
              <a:t>adaptation</a:t>
            </a:r>
            <a:endParaRPr lang="en-GB" sz="1200" dirty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9"/>
          </p:nvPr>
        </p:nvSpPr>
        <p:spPr>
          <a:xfrm>
            <a:off x="2418760" y="2590939"/>
            <a:ext cx="957288" cy="304799"/>
          </a:xfrm>
        </p:spPr>
        <p:txBody>
          <a:bodyPr/>
          <a:lstStyle/>
          <a:p>
            <a:pPr marL="0" lvl="0" indent="0">
              <a:buNone/>
            </a:pPr>
            <a:r>
              <a:rPr lang="en-GB" sz="1200" dirty="0"/>
              <a:t>Vertebrae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6065F25-B824-496D-BAB0-501BFB594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8" t="38064" r="56290" b="50753"/>
          <a:stretch/>
        </p:blipFill>
        <p:spPr>
          <a:xfrm>
            <a:off x="3124200" y="2610464"/>
            <a:ext cx="872613" cy="766917"/>
          </a:xfrm>
          <a:prstGeom prst="rect">
            <a:avLst/>
          </a:prstGeom>
        </p:spPr>
      </p:pic>
      <p:sp>
        <p:nvSpPr>
          <p:cNvPr id="14" name="Content Placeholder 19"/>
          <p:cNvSpPr>
            <a:spLocks noGrp="1"/>
          </p:cNvSpPr>
          <p:nvPr>
            <p:ph sz="quarter" idx="20"/>
          </p:nvPr>
        </p:nvSpPr>
        <p:spPr>
          <a:xfrm>
            <a:off x="4062319" y="2614333"/>
            <a:ext cx="1162144" cy="489245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200" dirty="0"/>
              <a:t>Expand range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200" dirty="0"/>
              <a:t>of motion</a:t>
            </a:r>
          </a:p>
        </p:txBody>
      </p:sp>
      <p:sp>
        <p:nvSpPr>
          <p:cNvPr id="15" name="Content Placeholder 21"/>
          <p:cNvSpPr>
            <a:spLocks noGrp="1"/>
          </p:cNvSpPr>
          <p:nvPr>
            <p:ph sz="quarter" idx="21"/>
          </p:nvPr>
        </p:nvSpPr>
        <p:spPr>
          <a:xfrm>
            <a:off x="5222300" y="2621259"/>
            <a:ext cx="1495999" cy="586761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150" dirty="0"/>
              <a:t>Lampreys, fishes, amphibians, reptiles, mammals</a:t>
            </a:r>
            <a:endParaRPr lang="en-GB" sz="1150" dirty="0"/>
          </a:p>
        </p:txBody>
      </p:sp>
      <p:sp>
        <p:nvSpPr>
          <p:cNvPr id="16" name="Content Placeholder 23"/>
          <p:cNvSpPr>
            <a:spLocks noGrp="1"/>
          </p:cNvSpPr>
          <p:nvPr>
            <p:ph sz="quarter" idx="22"/>
          </p:nvPr>
        </p:nvSpPr>
        <p:spPr>
          <a:xfrm>
            <a:off x="2440838" y="3399497"/>
            <a:ext cx="583716" cy="255587"/>
          </a:xfrm>
        </p:spPr>
        <p:txBody>
          <a:bodyPr/>
          <a:lstStyle/>
          <a:p>
            <a:pPr marL="0" lvl="0" indent="0">
              <a:buNone/>
            </a:pPr>
            <a:r>
              <a:rPr lang="en-US" sz="1100" dirty="0"/>
              <a:t>Jaws </a:t>
            </a:r>
            <a:endParaRPr lang="en-GB" sz="11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4DA08FA-8627-4867-8B8B-E91973ED3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48254" r="56349" b="42222"/>
          <a:stretch/>
        </p:blipFill>
        <p:spPr>
          <a:xfrm>
            <a:off x="3120570" y="3309257"/>
            <a:ext cx="870859" cy="653144"/>
          </a:xfrm>
          <a:prstGeom prst="rect">
            <a:avLst/>
          </a:prstGeom>
        </p:spPr>
      </p:pic>
      <p:sp>
        <p:nvSpPr>
          <p:cNvPr id="17" name="Content Placeholder 25"/>
          <p:cNvSpPr>
            <a:spLocks noGrp="1"/>
          </p:cNvSpPr>
          <p:nvPr>
            <p:ph sz="quarter" idx="23"/>
          </p:nvPr>
        </p:nvSpPr>
        <p:spPr>
          <a:xfrm>
            <a:off x="4062883" y="3404628"/>
            <a:ext cx="1210866" cy="371475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200" dirty="0"/>
              <a:t>Increase feeding versatility</a:t>
            </a:r>
            <a:endParaRPr lang="en-GB" sz="1200" dirty="0"/>
          </a:p>
        </p:txBody>
      </p:sp>
      <p:sp>
        <p:nvSpPr>
          <p:cNvPr id="18" name="Content Placeholder 27"/>
          <p:cNvSpPr>
            <a:spLocks noGrp="1"/>
          </p:cNvSpPr>
          <p:nvPr>
            <p:ph sz="quarter" idx="24"/>
          </p:nvPr>
        </p:nvSpPr>
        <p:spPr>
          <a:xfrm>
            <a:off x="5234919" y="3403576"/>
            <a:ext cx="1379319" cy="45085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Fishes, amphibians,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reptiles, mammals</a:t>
            </a:r>
          </a:p>
        </p:txBody>
      </p:sp>
      <p:sp>
        <p:nvSpPr>
          <p:cNvPr id="19" name="Content Placeholder 29"/>
          <p:cNvSpPr>
            <a:spLocks noGrp="1"/>
          </p:cNvSpPr>
          <p:nvPr>
            <p:ph sz="quarter" idx="25"/>
          </p:nvPr>
        </p:nvSpPr>
        <p:spPr>
          <a:xfrm>
            <a:off x="2432828" y="3960794"/>
            <a:ext cx="702359" cy="255588"/>
          </a:xfrm>
        </p:spPr>
        <p:txBody>
          <a:bodyPr/>
          <a:lstStyle/>
          <a:p>
            <a:pPr marL="0" lvl="0" indent="0">
              <a:buNone/>
            </a:pPr>
            <a:r>
              <a:rPr lang="en-GB" sz="1150" dirty="0"/>
              <a:t>Lungs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FA37D39-7880-4EF8-99ED-B1FF32506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6" t="56559" r="55806" b="33333"/>
          <a:stretch/>
        </p:blipFill>
        <p:spPr>
          <a:xfrm>
            <a:off x="3156155" y="3878826"/>
            <a:ext cx="884904" cy="693174"/>
          </a:xfrm>
          <a:prstGeom prst="rect">
            <a:avLst/>
          </a:prstGeom>
        </p:spPr>
      </p:pic>
      <p:sp>
        <p:nvSpPr>
          <p:cNvPr id="28" name="Content Placeholder 31"/>
          <p:cNvSpPr>
            <a:spLocks noGrp="1"/>
          </p:cNvSpPr>
          <p:nvPr>
            <p:ph sz="quarter" idx="26"/>
          </p:nvPr>
        </p:nvSpPr>
        <p:spPr>
          <a:xfrm>
            <a:off x="4078216" y="3947690"/>
            <a:ext cx="1149399" cy="504263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30" dirty="0"/>
              <a:t>Enable animal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30" dirty="0"/>
              <a:t>to breathe air</a:t>
            </a:r>
          </a:p>
        </p:txBody>
      </p:sp>
      <p:sp>
        <p:nvSpPr>
          <p:cNvPr id="21" name="Content Placeholder 33"/>
          <p:cNvSpPr>
            <a:spLocks noGrp="1"/>
          </p:cNvSpPr>
          <p:nvPr>
            <p:ph sz="quarter" idx="27"/>
          </p:nvPr>
        </p:nvSpPr>
        <p:spPr>
          <a:xfrm>
            <a:off x="5231825" y="3947269"/>
            <a:ext cx="1528951" cy="59457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Bony fishes (a few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species), amphibians,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reptiles, mammals</a:t>
            </a:r>
          </a:p>
        </p:txBody>
      </p:sp>
      <p:sp>
        <p:nvSpPr>
          <p:cNvPr id="23" name="Content Placeholder 37"/>
          <p:cNvSpPr>
            <a:spLocks noGrp="1"/>
          </p:cNvSpPr>
          <p:nvPr>
            <p:ph sz="quarter" idx="29"/>
          </p:nvPr>
        </p:nvSpPr>
        <p:spPr>
          <a:xfrm>
            <a:off x="2421788" y="4588387"/>
            <a:ext cx="542682" cy="263506"/>
          </a:xfrm>
        </p:spPr>
        <p:txBody>
          <a:bodyPr/>
          <a:lstStyle/>
          <a:p>
            <a:pPr marL="0" lvl="0" indent="0">
              <a:buNone/>
            </a:pPr>
            <a:r>
              <a:rPr lang="en-GB" sz="1150" dirty="0"/>
              <a:t>Limbs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02450A5-6BF0-45EF-B65E-C987ED80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66882" r="55807" b="21075"/>
          <a:stretch/>
        </p:blipFill>
        <p:spPr>
          <a:xfrm>
            <a:off x="3126658" y="4586748"/>
            <a:ext cx="914400" cy="825910"/>
          </a:xfrm>
          <a:prstGeom prst="rect">
            <a:avLst/>
          </a:prstGeom>
        </p:spPr>
      </p:pic>
      <p:sp>
        <p:nvSpPr>
          <p:cNvPr id="22" name="Content Placeholder 35"/>
          <p:cNvSpPr>
            <a:spLocks noGrp="1"/>
          </p:cNvSpPr>
          <p:nvPr>
            <p:ph sz="quarter" idx="28"/>
          </p:nvPr>
        </p:nvSpPr>
        <p:spPr>
          <a:xfrm>
            <a:off x="4068762" y="4559812"/>
            <a:ext cx="987425" cy="583688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Allow for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locomotion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on land</a:t>
            </a:r>
          </a:p>
        </p:txBody>
      </p:sp>
      <p:sp>
        <p:nvSpPr>
          <p:cNvPr id="24" name="Content Placeholder 39"/>
          <p:cNvSpPr>
            <a:spLocks noGrp="1"/>
          </p:cNvSpPr>
          <p:nvPr>
            <p:ph sz="quarter" idx="30"/>
          </p:nvPr>
        </p:nvSpPr>
        <p:spPr>
          <a:xfrm>
            <a:off x="5237162" y="4559812"/>
            <a:ext cx="1363999" cy="457735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Amphibians,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reptiles, mammals</a:t>
            </a:r>
          </a:p>
        </p:txBody>
      </p:sp>
      <p:sp>
        <p:nvSpPr>
          <p:cNvPr id="25" name="Content Placeholder 41"/>
          <p:cNvSpPr>
            <a:spLocks noGrp="1"/>
          </p:cNvSpPr>
          <p:nvPr>
            <p:ph sz="quarter" idx="31"/>
          </p:nvPr>
        </p:nvSpPr>
        <p:spPr>
          <a:xfrm>
            <a:off x="2423790" y="5351652"/>
            <a:ext cx="757882" cy="278123"/>
          </a:xfrm>
        </p:spPr>
        <p:txBody>
          <a:bodyPr/>
          <a:lstStyle/>
          <a:p>
            <a:pPr marL="0" lvl="0" indent="0">
              <a:buNone/>
            </a:pPr>
            <a:r>
              <a:rPr lang="en-GB" sz="1150" dirty="0"/>
              <a:t>Amnion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8557466-7E97-441B-97D1-63E9A1D86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t="78065" r="56290" b="8387"/>
          <a:stretch/>
        </p:blipFill>
        <p:spPr>
          <a:xfrm>
            <a:off x="3141406" y="5353664"/>
            <a:ext cx="855407" cy="929149"/>
          </a:xfrm>
          <a:prstGeom prst="rect">
            <a:avLst/>
          </a:prstGeom>
        </p:spPr>
      </p:pic>
      <p:sp>
        <p:nvSpPr>
          <p:cNvPr id="26" name="Content Placeholder 43"/>
          <p:cNvSpPr>
            <a:spLocks noGrp="1"/>
          </p:cNvSpPr>
          <p:nvPr>
            <p:ph sz="quarter" idx="32"/>
          </p:nvPr>
        </p:nvSpPr>
        <p:spPr>
          <a:xfrm>
            <a:off x="4071844" y="5351653"/>
            <a:ext cx="1074737" cy="763398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Enables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reproduction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away from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150" dirty="0"/>
              <a:t>water</a:t>
            </a:r>
          </a:p>
        </p:txBody>
      </p:sp>
      <p:sp>
        <p:nvSpPr>
          <p:cNvPr id="27" name="Content Placeholder 45"/>
          <p:cNvSpPr>
            <a:spLocks noGrp="1"/>
          </p:cNvSpPr>
          <p:nvPr>
            <p:ph sz="quarter" idx="33"/>
          </p:nvPr>
        </p:nvSpPr>
        <p:spPr>
          <a:xfrm>
            <a:off x="5221004" y="5359124"/>
            <a:ext cx="1484313" cy="255770"/>
          </a:xfrm>
        </p:spPr>
        <p:txBody>
          <a:bodyPr/>
          <a:lstStyle/>
          <a:p>
            <a:pPr marL="0" lvl="0" indent="0">
              <a:buNone/>
            </a:pPr>
            <a:r>
              <a:rPr lang="en-GB" sz="1150" dirty="0"/>
              <a:t>Reptiles, mammals</a:t>
            </a:r>
          </a:p>
        </p:txBody>
      </p:sp>
    </p:spTree>
    <p:extLst>
      <p:ext uri="{BB962C8B-B14F-4D97-AF65-F5344CB8AC3E}">
        <p14:creationId xmlns:p14="http://schemas.microsoft.com/office/powerpoint/2010/main" val="15276519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341" y="224496"/>
            <a:ext cx="8540227" cy="858838"/>
          </a:xfrm>
        </p:spPr>
        <p:txBody>
          <a:bodyPr/>
          <a:lstStyle/>
          <a:p>
            <a:r>
              <a:rPr lang="en-US" sz="4000" dirty="0"/>
              <a:t>Summary of chordate diversity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963223" y="6449182"/>
            <a:ext cx="1551054" cy="32691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21.47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A47CA3-1BE3-464A-87D2-894A0DDBE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0645" r="87097" b="48172"/>
          <a:stretch/>
        </p:blipFill>
        <p:spPr>
          <a:xfrm>
            <a:off x="274320" y="2787444"/>
            <a:ext cx="905551" cy="766917"/>
          </a:xfrm>
          <a:prstGeom prst="rect">
            <a:avLst/>
          </a:prstGeom>
        </p:spPr>
      </p:pic>
      <p:sp>
        <p:nvSpPr>
          <p:cNvPr id="7" name="Content Placeholder 8"/>
          <p:cNvSpPr>
            <a:spLocks noGrp="1"/>
          </p:cNvSpPr>
          <p:nvPr>
            <p:ph sz="quarter" idx="15"/>
          </p:nvPr>
        </p:nvSpPr>
        <p:spPr>
          <a:xfrm>
            <a:off x="1001713" y="2798444"/>
            <a:ext cx="2427287" cy="754381"/>
          </a:xfrm>
        </p:spPr>
        <p:txBody>
          <a:bodyPr/>
          <a:lstStyle/>
          <a:p>
            <a:pPr marL="0" indent="0">
              <a:buNone/>
            </a:pPr>
            <a:r>
              <a:rPr lang="en-GB" sz="1000" b="1" dirty="0"/>
              <a:t>Mammals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nl-NL" sz="1050" dirty="0"/>
              <a:t>~5800 species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50" dirty="0"/>
              <a:t>Hair/fur and mammary glands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50" dirty="0"/>
              <a:t>Amnion surrounds developing embryo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50" dirty="0" err="1"/>
              <a:t>Monotremes</a:t>
            </a:r>
            <a:r>
              <a:rPr lang="en-GB" sz="1050" dirty="0"/>
              <a:t>, marsupials, </a:t>
            </a:r>
            <a:r>
              <a:rPr lang="en-GB" sz="1050" dirty="0" err="1"/>
              <a:t>placentals</a:t>
            </a:r>
            <a:endParaRPr lang="en-GB" sz="10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E9FC3F-B90F-4C3E-AFA8-ED4A59D0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8" t="40000" r="54117" b="48628"/>
          <a:stretch/>
        </p:blipFill>
        <p:spPr>
          <a:xfrm>
            <a:off x="3348317" y="2743200"/>
            <a:ext cx="847165" cy="779929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6"/>
          </p:nvPr>
        </p:nvSpPr>
        <p:spPr>
          <a:xfrm>
            <a:off x="4033315" y="2779088"/>
            <a:ext cx="2424635" cy="849938"/>
          </a:xfrm>
        </p:spPr>
        <p:txBody>
          <a:bodyPr/>
          <a:lstStyle/>
          <a:p>
            <a:pPr marL="0" indent="0">
              <a:buNone/>
            </a:pPr>
            <a:r>
              <a:rPr lang="en-GB" sz="1050" b="1" dirty="0"/>
              <a:t>Amphibians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nl-NL" sz="1050" dirty="0"/>
              <a:t>~6000 species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50" dirty="0"/>
              <a:t>Scale-less </a:t>
            </a:r>
            <a:r>
              <a:rPr lang="en-GB" sz="1050" dirty="0" err="1"/>
              <a:t>tetrapods</a:t>
            </a:r>
            <a:endParaRPr lang="en-GB" sz="1050" dirty="0"/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50" dirty="0"/>
              <a:t>Can live on land but reproduce in water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50" dirty="0"/>
              <a:t>Frogs, salamanders, caecilians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1BFBB8-416B-4EBA-B935-0FD405C2D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5" t="42157" r="21618" b="51765"/>
          <a:stretch/>
        </p:blipFill>
        <p:spPr>
          <a:xfrm>
            <a:off x="6373905" y="2891118"/>
            <a:ext cx="793377" cy="416858"/>
          </a:xfrm>
          <a:prstGeom prst="rect">
            <a:avLst/>
          </a:prstGeom>
        </p:spPr>
      </p:pic>
      <p:sp>
        <p:nvSpPr>
          <p:cNvPr id="10" name="Content Placeholder 13"/>
          <p:cNvSpPr>
            <a:spLocks noGrp="1"/>
          </p:cNvSpPr>
          <p:nvPr>
            <p:ph sz="quarter" idx="17"/>
          </p:nvPr>
        </p:nvSpPr>
        <p:spPr>
          <a:xfrm>
            <a:off x="6971227" y="2788919"/>
            <a:ext cx="1571625" cy="763906"/>
          </a:xfrm>
        </p:spPr>
        <p:txBody>
          <a:bodyPr/>
          <a:lstStyle/>
          <a:p>
            <a:pPr marL="0" indent="0">
              <a:buNone/>
            </a:pPr>
            <a:r>
              <a:rPr lang="en-GB" sz="1050" b="1" dirty="0"/>
              <a:t>Hagfishes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50" dirty="0"/>
              <a:t>~70 species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50" dirty="0"/>
              <a:t>Fishlike bodies; jawless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50" dirty="0"/>
              <a:t>Marine carnivores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50" dirty="0"/>
              <a:t>“Slime hags”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566656-834D-4BB5-BE22-49752650F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51569" r="86618" b="36078"/>
          <a:stretch/>
        </p:blipFill>
        <p:spPr>
          <a:xfrm>
            <a:off x="363070" y="3536576"/>
            <a:ext cx="860611" cy="847165"/>
          </a:xfrm>
          <a:prstGeom prst="rect">
            <a:avLst/>
          </a:prstGeom>
        </p:spPr>
      </p:pic>
      <p:sp>
        <p:nvSpPr>
          <p:cNvPr id="11" name="Content Placeholder 15"/>
          <p:cNvSpPr>
            <a:spLocks noGrp="1"/>
          </p:cNvSpPr>
          <p:nvPr>
            <p:ph sz="quarter" idx="18"/>
          </p:nvPr>
        </p:nvSpPr>
        <p:spPr>
          <a:xfrm>
            <a:off x="1001714" y="3552825"/>
            <a:ext cx="1884362" cy="628650"/>
          </a:xfrm>
        </p:spPr>
        <p:txBody>
          <a:bodyPr/>
          <a:lstStyle/>
          <a:p>
            <a:pPr marL="0" indent="0">
              <a:buNone/>
            </a:pPr>
            <a:r>
              <a:rPr lang="en-GB" sz="1000" b="1" dirty="0"/>
              <a:t>Birds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~10,000 species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Feathers and hollow bones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Amniotic eggs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A49E99-6DBB-4D44-B55D-7AC22E97F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6" t="53137" r="53383" b="34314"/>
          <a:stretch/>
        </p:blipFill>
        <p:spPr>
          <a:xfrm>
            <a:off x="3079376" y="3644152"/>
            <a:ext cx="1183342" cy="860613"/>
          </a:xfrm>
          <a:prstGeom prst="rect">
            <a:avLst/>
          </a:prstGeom>
        </p:spPr>
      </p:pic>
      <p:sp>
        <p:nvSpPr>
          <p:cNvPr id="12" name="Content Placeholder 17"/>
          <p:cNvSpPr>
            <a:spLocks noGrp="1"/>
          </p:cNvSpPr>
          <p:nvPr>
            <p:ph sz="quarter" idx="19"/>
          </p:nvPr>
        </p:nvSpPr>
        <p:spPr>
          <a:xfrm>
            <a:off x="4052365" y="3543300"/>
            <a:ext cx="1795985" cy="962865"/>
          </a:xfrm>
        </p:spPr>
        <p:txBody>
          <a:bodyPr/>
          <a:lstStyle/>
          <a:p>
            <a:pPr marL="0" indent="0">
              <a:buNone/>
            </a:pPr>
            <a:r>
              <a:rPr lang="en-GB" sz="1000" b="1" dirty="0"/>
              <a:t>Fishes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~30,000 species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Scale-covered bodies</a:t>
            </a:r>
          </a:p>
          <a:p>
            <a:pPr marL="114300" indent="-2540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000" dirty="0"/>
              <a:t>with gills and fins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Cartilaginous fishes (sharks</a:t>
            </a:r>
          </a:p>
          <a:p>
            <a:pPr marL="0" indent="9525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000" dirty="0"/>
              <a:t>and rays) and bony fishes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B8EE62-0FD1-492C-BB6A-A8EA2CC279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9" t="49412" r="21912" b="36666"/>
          <a:stretch/>
        </p:blipFill>
        <p:spPr>
          <a:xfrm>
            <a:off x="6177429" y="3433109"/>
            <a:ext cx="874060" cy="954742"/>
          </a:xfrm>
          <a:prstGeom prst="rect">
            <a:avLst/>
          </a:prstGeom>
        </p:spPr>
      </p:pic>
      <p:sp>
        <p:nvSpPr>
          <p:cNvPr id="13" name="Content Placeholder 19"/>
          <p:cNvSpPr>
            <a:spLocks noGrp="1"/>
          </p:cNvSpPr>
          <p:nvPr>
            <p:ph sz="quarter" idx="20"/>
          </p:nvPr>
        </p:nvSpPr>
        <p:spPr>
          <a:xfrm>
            <a:off x="6963223" y="3552825"/>
            <a:ext cx="1792903" cy="800100"/>
          </a:xfrm>
        </p:spPr>
        <p:txBody>
          <a:bodyPr/>
          <a:lstStyle/>
          <a:p>
            <a:pPr marL="0" indent="0">
              <a:buNone/>
            </a:pPr>
            <a:r>
              <a:rPr lang="en-GB" sz="1000" b="1" dirty="0"/>
              <a:t>Tunicates and lancelets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~3000 species (tunicates)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~30 species (lancelets)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Invertebrate filter feeders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Sea squirts and amphioxus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90A74A-0006-47F5-9875-ACA532FC1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62941" r="85147" b="29216"/>
          <a:stretch/>
        </p:blipFill>
        <p:spPr>
          <a:xfrm>
            <a:off x="309282" y="4316505"/>
            <a:ext cx="1048871" cy="537883"/>
          </a:xfrm>
          <a:prstGeom prst="rect">
            <a:avLst/>
          </a:prstGeom>
        </p:spPr>
      </p:pic>
      <p:sp>
        <p:nvSpPr>
          <p:cNvPr id="14" name="Content Placeholder 21"/>
          <p:cNvSpPr>
            <a:spLocks noGrp="1"/>
          </p:cNvSpPr>
          <p:nvPr>
            <p:ph sz="quarter" idx="21"/>
          </p:nvPr>
        </p:nvSpPr>
        <p:spPr>
          <a:xfrm>
            <a:off x="1012031" y="4258429"/>
            <a:ext cx="1874045" cy="808872"/>
          </a:xfrm>
        </p:spPr>
        <p:txBody>
          <a:bodyPr/>
          <a:lstStyle/>
          <a:p>
            <a:pPr marL="0" indent="0">
              <a:buNone/>
            </a:pPr>
            <a:r>
              <a:rPr lang="en-GB" sz="1000" b="1" dirty="0" err="1"/>
              <a:t>Nonavian</a:t>
            </a:r>
            <a:r>
              <a:rPr lang="en-GB" sz="1000" b="1" dirty="0"/>
              <a:t> reptiles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nl-NL" sz="1000" dirty="0"/>
              <a:t>~8000 species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Dry, scaly skin; amniotic eggs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Turtles, lizards, snakes,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tuataras, crocodilians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28A318-DB02-4213-9AFD-3CE2FEDDC0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9" t="64118" r="52941" b="26862"/>
          <a:stretch/>
        </p:blipFill>
        <p:spPr>
          <a:xfrm>
            <a:off x="3515658" y="4397188"/>
            <a:ext cx="685801" cy="618565"/>
          </a:xfrm>
          <a:prstGeom prst="rect">
            <a:avLst/>
          </a:prstGeom>
        </p:spPr>
      </p:pic>
      <p:sp>
        <p:nvSpPr>
          <p:cNvPr id="15" name="Content Placeholder 23"/>
          <p:cNvSpPr>
            <a:spLocks noGrp="1"/>
          </p:cNvSpPr>
          <p:nvPr>
            <p:ph sz="quarter" idx="22"/>
          </p:nvPr>
        </p:nvSpPr>
        <p:spPr>
          <a:xfrm>
            <a:off x="4052366" y="4392044"/>
            <a:ext cx="2571834" cy="675257"/>
          </a:xfrm>
        </p:spPr>
        <p:txBody>
          <a:bodyPr/>
          <a:lstStyle/>
          <a:p>
            <a:pPr marL="0" indent="0">
              <a:buNone/>
            </a:pPr>
            <a:r>
              <a:rPr lang="en-GB" sz="1000" b="1" dirty="0"/>
              <a:t>Lampreys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38 species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Fishlike bodies; jawless</a:t>
            </a:r>
          </a:p>
          <a:p>
            <a:pPr marL="85725" indent="-85725">
              <a:lnSpc>
                <a:spcPct val="90000"/>
              </a:lnSpc>
              <a:spcBef>
                <a:spcPts val="0"/>
              </a:spcBef>
            </a:pPr>
            <a:r>
              <a:rPr lang="en-GB" sz="1000" dirty="0"/>
              <a:t>Consume invertebrates or parasitize fish</a:t>
            </a:r>
          </a:p>
        </p:txBody>
      </p:sp>
    </p:spTree>
    <p:extLst>
      <p:ext uri="{BB962C8B-B14F-4D97-AF65-F5344CB8AC3E}">
        <p14:creationId xmlns:p14="http://schemas.microsoft.com/office/powerpoint/2010/main" val="881131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7347" y="174660"/>
            <a:ext cx="7831195" cy="605409"/>
          </a:xfrm>
        </p:spPr>
        <p:txBody>
          <a:bodyPr/>
          <a:lstStyle/>
          <a:p>
            <a:pPr eaLnBrk="1" hangingPunct="1"/>
            <a:r>
              <a:rPr lang="en-US" sz="4000" dirty="0"/>
              <a:t>Some animals have no symmetry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-3403" y="6457271"/>
            <a:ext cx="1782445" cy="31604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353537" y="928316"/>
            <a:ext cx="6507096" cy="48338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Many sponges (phylum Porifera) are </a:t>
            </a:r>
            <a:r>
              <a:rPr lang="en-US" sz="2400" dirty="0">
                <a:solidFill>
                  <a:srgbClr val="FF0000"/>
                </a:solidFill>
              </a:rPr>
              <a:t>asymmetrical</a:t>
            </a:r>
            <a:r>
              <a:rPr lang="en-US" sz="2400" dirty="0"/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134225" y="6457244"/>
            <a:ext cx="1381613" cy="41211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</a:t>
            </a:r>
            <a:endParaRPr lang="en-US" dirty="0"/>
          </a:p>
        </p:txBody>
      </p:sp>
      <p:pic>
        <p:nvPicPr>
          <p:cNvPr id="2" name="Picture 1" descr="A yellow box highlights a sponge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" y="1819702"/>
            <a:ext cx="8003611" cy="446679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823082" y="2356542"/>
            <a:ext cx="1880582" cy="260401"/>
          </a:xfrm>
        </p:spPr>
        <p:txBody>
          <a:bodyPr/>
          <a:lstStyle/>
          <a:p>
            <a:pPr marL="209550" indent="-209550">
              <a:buFont typeface="+mj-lt"/>
              <a:buAutoNum type="alphaLcPeriod"/>
            </a:pPr>
            <a:r>
              <a:rPr lang="en-US" sz="1300" b="1" dirty="0"/>
              <a:t>Sponge (asymmetry)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2807962" y="2362518"/>
            <a:ext cx="2021213" cy="243522"/>
          </a:xfrm>
        </p:spPr>
        <p:txBody>
          <a:bodyPr/>
          <a:lstStyle/>
          <a:p>
            <a:pPr marL="114300" indent="-114300">
              <a:buFont typeface="+mj-lt"/>
              <a:buAutoNum type="alphaLcPeriod" startAt="2"/>
            </a:pPr>
            <a:r>
              <a:rPr lang="en-US" sz="1300" b="1" dirty="0"/>
              <a:t> Hydra (radial symmetry)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5097146" y="2368859"/>
            <a:ext cx="2322830" cy="274002"/>
          </a:xfrm>
        </p:spPr>
        <p:txBody>
          <a:bodyPr/>
          <a:lstStyle/>
          <a:p>
            <a:pPr marL="152400" indent="-152400">
              <a:buFont typeface="+mj-lt"/>
              <a:buAutoNum type="alphaLcPeriod" startAt="3"/>
            </a:pPr>
            <a:r>
              <a:rPr lang="en-US" sz="1300" b="1" dirty="0"/>
              <a:t>Crayfish (bilateral symmetry)</a:t>
            </a:r>
          </a:p>
        </p:txBody>
      </p:sp>
    </p:spTree>
    <p:extLst>
      <p:ext uri="{BB962C8B-B14F-4D97-AF65-F5344CB8AC3E}">
        <p14:creationId xmlns:p14="http://schemas.microsoft.com/office/powerpoint/2010/main" val="2989851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056" y="213499"/>
            <a:ext cx="4342797" cy="577997"/>
          </a:xfrm>
        </p:spPr>
        <p:txBody>
          <a:bodyPr/>
          <a:lstStyle/>
          <a:p>
            <a:r>
              <a:rPr lang="en-US" sz="4000" dirty="0"/>
              <a:t>Clicker question #5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1282" y="1495869"/>
            <a:ext cx="5642811" cy="3018981"/>
          </a:xfrm>
        </p:spPr>
        <p:txBody>
          <a:bodyPr/>
          <a:lstStyle/>
          <a:p>
            <a:pPr eaLnBrk="1" hangingPunct="1">
              <a:spcAft>
                <a:spcPts val="2900"/>
              </a:spcAft>
            </a:pPr>
            <a:r>
              <a:rPr lang="en-US" sz="2400" dirty="0"/>
              <a:t>Which feature characterizes </a:t>
            </a:r>
            <a:r>
              <a:rPr lang="en-US" sz="2400" dirty="0" err="1"/>
              <a:t>tetrapods</a:t>
            </a:r>
            <a:r>
              <a:rPr lang="en-US" sz="2400" dirty="0"/>
              <a:t> but not other vertebrates?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amnion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skull and backbone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limbs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bilateral symmetry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tail</a:t>
            </a:r>
          </a:p>
        </p:txBody>
      </p:sp>
      <p:pic>
        <p:nvPicPr>
          <p:cNvPr id="13517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000" y="157043"/>
            <a:ext cx="6304548" cy="694988"/>
          </a:xfrm>
        </p:spPr>
        <p:txBody>
          <a:bodyPr/>
          <a:lstStyle/>
          <a:p>
            <a:r>
              <a:rPr lang="en-US" sz="4000" dirty="0"/>
              <a:t>Clicker question #5,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7153" y="1497078"/>
            <a:ext cx="5781575" cy="1255647"/>
          </a:xfrm>
        </p:spPr>
        <p:txBody>
          <a:bodyPr/>
          <a:lstStyle/>
          <a:p>
            <a:pPr eaLnBrk="1" hangingPunct="1"/>
            <a:r>
              <a:rPr lang="en-US" sz="2400" dirty="0"/>
              <a:t>Which feature characterizes tetrapods but not other vertebrates?</a:t>
            </a:r>
          </a:p>
          <a:p>
            <a:pPr eaLnBrk="1" hangingPunct="1"/>
            <a:r>
              <a:rPr lang="en-US" sz="2400" dirty="0"/>
              <a:t>C. limbs</a:t>
            </a:r>
          </a:p>
        </p:txBody>
      </p:sp>
      <p:pic>
        <p:nvPicPr>
          <p:cNvPr id="13619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4270"/>
            <a:ext cx="9144000" cy="721894"/>
          </a:xfrm>
        </p:spPr>
        <p:txBody>
          <a:bodyPr/>
          <a:lstStyle/>
          <a:p>
            <a:r>
              <a:rPr lang="en-US" sz="4000" dirty="0"/>
              <a:t>21.11 to 21.16 Mastering concepts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9067" y="3175693"/>
            <a:ext cx="5319563" cy="1330093"/>
          </a:xfrm>
        </p:spPr>
        <p:txBody>
          <a:bodyPr/>
          <a:lstStyle/>
          <a:p>
            <a:r>
              <a:rPr lang="en-US" sz="2400" dirty="0"/>
              <a:t>Describe the adaptations that mark the transition from fishes to amphibians, reptiles, and mammals.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b="2247"/>
          <a:stretch/>
        </p:blipFill>
        <p:spPr>
          <a:xfrm>
            <a:off x="275421" y="1569721"/>
            <a:ext cx="2970957" cy="187833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03357" y="3394907"/>
            <a:ext cx="1060702" cy="1065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330" dirty="0"/>
              <a:t>©Michael </a:t>
            </a:r>
            <a:r>
              <a:rPr lang="en-US" sz="330" dirty="0" err="1"/>
              <a:t>DeFreitas</a:t>
            </a:r>
            <a:r>
              <a:rPr lang="en-US" sz="330" dirty="0"/>
              <a:t>/</a:t>
            </a:r>
            <a:r>
              <a:rPr lang="en-US" sz="330" dirty="0" err="1"/>
              <a:t>robertharding</a:t>
            </a:r>
            <a:r>
              <a:rPr lang="en-US" sz="330" dirty="0"/>
              <a:t>/Getty Images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6235" y="257075"/>
            <a:ext cx="7972471" cy="1100711"/>
          </a:xfrm>
        </p:spPr>
        <p:txBody>
          <a:bodyPr anchor="t"/>
          <a:lstStyle/>
          <a:p>
            <a:pPr eaLnBrk="1" hangingPunct="1"/>
            <a:r>
              <a:rPr lang="en-US" sz="3200" b="1" dirty="0"/>
              <a:t>Investigating life: </a:t>
            </a:r>
            <a:br>
              <a:rPr lang="en-US" sz="3200" b="1" dirty="0"/>
            </a:br>
            <a:r>
              <a:rPr lang="en-US" sz="4000" dirty="0"/>
              <a:t>Sponges fill holes in animal evolution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4979" y="6462918"/>
            <a:ext cx="2193926" cy="3663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21.17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9926" y="2059433"/>
            <a:ext cx="3455299" cy="3497980"/>
          </a:xfrm>
        </p:spPr>
        <p:txBody>
          <a:bodyPr/>
          <a:lstStyle/>
          <a:p>
            <a:pPr eaLnBrk="1" hangingPunct="1">
              <a:spcAft>
                <a:spcPts val="2900"/>
              </a:spcAft>
            </a:pPr>
            <a:r>
              <a:rPr lang="en-US" sz="2400" dirty="0"/>
              <a:t>All the animal phyla appear in the fossil record during a 25-million year interval in the Cambrian period (543–490 MYA).</a:t>
            </a:r>
            <a:endParaRPr lang="en-US" sz="18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This trilobite fossil shows evidence of a complex body plan.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86588" y="6462918"/>
            <a:ext cx="1538617" cy="36639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b="3196"/>
          <a:stretch/>
        </p:blipFill>
        <p:spPr>
          <a:xfrm>
            <a:off x="3781753" y="2331721"/>
            <a:ext cx="4989160" cy="310134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006022" y="5357697"/>
            <a:ext cx="2674938" cy="2296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950" dirty="0"/>
              <a:t>©Michael </a:t>
            </a:r>
            <a:r>
              <a:rPr lang="en-US" sz="950" dirty="0" err="1"/>
              <a:t>Melford</a:t>
            </a:r>
            <a:r>
              <a:rPr lang="en-US" sz="950" dirty="0"/>
              <a:t>/National Geographic Creative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028" y="155407"/>
            <a:ext cx="8277944" cy="1143000"/>
          </a:xfrm>
        </p:spPr>
        <p:txBody>
          <a:bodyPr/>
          <a:lstStyle/>
          <a:p>
            <a:pPr eaLnBrk="1" hangingPunct="1"/>
            <a:r>
              <a:rPr lang="en-US" sz="3200" b="1" dirty="0"/>
              <a:t>Investigating life: </a:t>
            </a:r>
            <a:br>
              <a:rPr lang="en-US" sz="3200" b="1" dirty="0"/>
            </a:br>
            <a:r>
              <a:rPr lang="en-US" sz="4000" dirty="0"/>
              <a:t>Who has genes for complex bodies?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1583" y="6459473"/>
            <a:ext cx="1704341" cy="33671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21.17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67" y="1463747"/>
            <a:ext cx="4198230" cy="2019597"/>
          </a:xfrm>
        </p:spPr>
        <p:txBody>
          <a:bodyPr/>
          <a:lstStyle/>
          <a:p>
            <a:pPr eaLnBrk="1" hangingPunct="1"/>
            <a:r>
              <a:rPr lang="en-US" sz="2400" dirty="0"/>
              <a:t>Scientists tested a hypothesis that critical developmental genes for complex bodies were already present in animals, before the Cambrian explosion.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24674" y="6455610"/>
            <a:ext cx="1593589" cy="344739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21.44</a:t>
            </a:r>
            <a:endParaRPr lang="en-US" dirty="0"/>
          </a:p>
        </p:txBody>
      </p:sp>
      <p:pic>
        <p:nvPicPr>
          <p:cNvPr id="11" name="Picture 10" descr="A cladogram with a slime mold, yeast, sponge, fruit fly, roundworm, pheasant, and person is shown.&#10;A blue box highlights the last common ancestor of sponges and eumetazoan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"/>
          <a:stretch/>
        </p:blipFill>
        <p:spPr>
          <a:xfrm>
            <a:off x="4826003" y="1631949"/>
            <a:ext cx="3358895" cy="459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648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5192" y="150925"/>
            <a:ext cx="8557203" cy="1143000"/>
          </a:xfrm>
        </p:spPr>
        <p:txBody>
          <a:bodyPr/>
          <a:lstStyle/>
          <a:p>
            <a:pPr eaLnBrk="1" hangingPunct="1"/>
            <a:r>
              <a:rPr lang="en-US" sz="3200" b="1" dirty="0"/>
              <a:t>Investigating life: </a:t>
            </a:r>
            <a:br>
              <a:rPr lang="en-US" sz="3200" b="1" dirty="0"/>
            </a:br>
            <a:r>
              <a:rPr lang="en-US" sz="4000" dirty="0"/>
              <a:t>Sponges have genes for a complex body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-3848" y="6462994"/>
            <a:ext cx="1704341" cy="38843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9646" y="1751185"/>
            <a:ext cx="3758317" cy="3035128"/>
          </a:xfrm>
        </p:spPr>
        <p:txBody>
          <a:bodyPr/>
          <a:lstStyle/>
          <a:p>
            <a:pPr eaLnBrk="1" hangingPunct="1"/>
            <a:r>
              <a:rPr lang="en-US" sz="2400" dirty="0"/>
              <a:t>By testing animals for 68 different genes, the researchers found support for their hypothesis. A group of sponges contains all major types of developmental genes present in </a:t>
            </a:r>
            <a:r>
              <a:rPr lang="en-US" sz="2400" dirty="0" err="1"/>
              <a:t>eumetazoans</a:t>
            </a:r>
            <a:r>
              <a:rPr lang="en-US" sz="2400" dirty="0"/>
              <a:t>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7060996" y="6463891"/>
            <a:ext cx="1497218" cy="3572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Figure 21.44</a:t>
            </a:r>
            <a:endParaRPr lang="en-US" dirty="0"/>
          </a:p>
        </p:txBody>
      </p:sp>
      <p:pic>
        <p:nvPicPr>
          <p:cNvPr id="2" name="Picture 1" descr="A blue box highlights the genes in sponge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/>
          <a:stretch/>
        </p:blipFill>
        <p:spPr>
          <a:xfrm>
            <a:off x="4894730" y="1522093"/>
            <a:ext cx="3382495" cy="4240532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5240" y="177211"/>
            <a:ext cx="7273520" cy="1076757"/>
          </a:xfrm>
        </p:spPr>
        <p:txBody>
          <a:bodyPr/>
          <a:lstStyle/>
          <a:p>
            <a:pPr eaLnBrk="1" hangingPunct="1"/>
            <a:r>
              <a:rPr lang="en-US" sz="3200" b="1" dirty="0"/>
              <a:t>Investigating life: </a:t>
            </a:r>
            <a:br>
              <a:rPr lang="en-US" sz="3200" b="1" dirty="0"/>
            </a:br>
            <a:r>
              <a:rPr lang="en-US" sz="4000" dirty="0"/>
              <a:t>The genes preceded the fossils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626" y="6461656"/>
            <a:ext cx="1641437" cy="39670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21.17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6719" y="2065470"/>
            <a:ext cx="3524533" cy="2621279"/>
          </a:xfrm>
        </p:spPr>
        <p:txBody>
          <a:bodyPr/>
          <a:lstStyle/>
          <a:p>
            <a:pPr eaLnBrk="1" hangingPunct="1"/>
            <a:r>
              <a:rPr lang="en-US" sz="2400" dirty="0"/>
              <a:t>The appearance of new animal groups in the Cambrian “explosion” may represent the most visible, but not the initial, step in animal evolution.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48500" y="6457470"/>
            <a:ext cx="1475142" cy="359136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 b="3381"/>
          <a:stretch/>
        </p:blipFill>
        <p:spPr>
          <a:xfrm>
            <a:off x="3781252" y="2468880"/>
            <a:ext cx="4989160" cy="307848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83078" y="5479050"/>
            <a:ext cx="2756647" cy="2420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950" dirty="0">
                <a:solidFill>
                  <a:prstClr val="black"/>
                </a:solidFill>
              </a:rPr>
              <a:t>©Michael </a:t>
            </a:r>
            <a:r>
              <a:rPr lang="en-US" sz="950" dirty="0" err="1">
                <a:solidFill>
                  <a:prstClr val="black"/>
                </a:solidFill>
              </a:rPr>
              <a:t>Melford</a:t>
            </a:r>
            <a:r>
              <a:rPr lang="en-US" sz="950" dirty="0">
                <a:solidFill>
                  <a:prstClr val="black"/>
                </a:solidFill>
              </a:rPr>
              <a:t>/National Geographic Creative</a:t>
            </a:r>
          </a:p>
        </p:txBody>
      </p:sp>
    </p:spTree>
    <p:extLst>
      <p:ext uri="{BB962C8B-B14F-4D97-AF65-F5344CB8AC3E}">
        <p14:creationId xmlns:p14="http://schemas.microsoft.com/office/powerpoint/2010/main" val="1010688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9654"/>
            <a:ext cx="8229600" cy="792480"/>
          </a:xfrm>
        </p:spPr>
        <p:txBody>
          <a:bodyPr/>
          <a:lstStyle/>
          <a:p>
            <a:r>
              <a:rPr lang="en-US" sz="4000" dirty="0"/>
              <a:t>Some animals have radial symmetry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257" y="6471071"/>
            <a:ext cx="1476374" cy="34650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333702" y="834836"/>
            <a:ext cx="8487657" cy="951465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An organism has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radial symmetry 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if any plane passing through the body from the mouth to the opposite end creates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mirror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images.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188143" y="6468986"/>
            <a:ext cx="1362299" cy="38901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Figure 21.3</a:t>
            </a:r>
            <a:endParaRPr lang="en-US" dirty="0"/>
          </a:p>
        </p:txBody>
      </p:sp>
      <p:pic>
        <p:nvPicPr>
          <p:cNvPr id="2" name="Picture 1" descr="A yellow box highlights a hydra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786301"/>
            <a:ext cx="8632437" cy="4682686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>
            <a:off x="327026" y="2394903"/>
            <a:ext cx="1934911" cy="258762"/>
          </a:xfrm>
        </p:spPr>
        <p:txBody>
          <a:bodyPr/>
          <a:lstStyle/>
          <a:p>
            <a:r>
              <a:rPr lang="en-US" sz="1300" b="1" dirty="0"/>
              <a:t>a. Sponge (asymmetry)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2535556" y="2408238"/>
            <a:ext cx="2055494" cy="274002"/>
          </a:xfrm>
        </p:spPr>
        <p:txBody>
          <a:bodyPr/>
          <a:lstStyle/>
          <a:p>
            <a:r>
              <a:rPr lang="en-US" sz="1300" b="1" dirty="0"/>
              <a:t>b. Hydra (radial symmetry)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5024755" y="2392998"/>
            <a:ext cx="2362835" cy="274319"/>
          </a:xfrm>
        </p:spPr>
        <p:txBody>
          <a:bodyPr/>
          <a:lstStyle/>
          <a:p>
            <a:r>
              <a:rPr lang="en-US" sz="1300" b="1" dirty="0"/>
              <a:t>c. Crayfish (bilateral symmetry)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314" y="124515"/>
            <a:ext cx="8229600" cy="694988"/>
          </a:xfrm>
        </p:spPr>
        <p:txBody>
          <a:bodyPr/>
          <a:lstStyle/>
          <a:p>
            <a:r>
              <a:rPr lang="en-US" sz="4000" dirty="0"/>
              <a:t>Some animals have bilateral symmetry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-4082" y="6461651"/>
            <a:ext cx="1537607" cy="3663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82462" y="832770"/>
            <a:ext cx="8775561" cy="838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An organism has </a:t>
            </a:r>
            <a:r>
              <a:rPr lang="en-US" sz="2400" b="1" dirty="0"/>
              <a:t>bilateral symmetry </a:t>
            </a:r>
            <a:r>
              <a:rPr lang="en-US" sz="2400" dirty="0"/>
              <a:t>if only one plane can divide the animal into mirror images.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81849" y="6461377"/>
            <a:ext cx="1335251" cy="38243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</a:t>
            </a:r>
            <a:endParaRPr lang="en-US" dirty="0"/>
          </a:p>
        </p:txBody>
      </p:sp>
      <p:pic>
        <p:nvPicPr>
          <p:cNvPr id="10" name="Picture 9" descr="A yellow box highlights a crayfish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4" r="2388" b="5871"/>
          <a:stretch/>
        </p:blipFill>
        <p:spPr>
          <a:xfrm>
            <a:off x="-9524" y="2276476"/>
            <a:ext cx="8935160" cy="418147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367031" y="2627313"/>
            <a:ext cx="2118994" cy="254596"/>
          </a:xfrm>
        </p:spPr>
        <p:txBody>
          <a:bodyPr/>
          <a:lstStyle/>
          <a:p>
            <a:r>
              <a:rPr lang="en-US" sz="1300" b="1" dirty="0"/>
              <a:t>a. Sponge (asymmetry)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2586355" y="2650173"/>
            <a:ext cx="2080895" cy="249914"/>
          </a:xfrm>
        </p:spPr>
        <p:txBody>
          <a:bodyPr/>
          <a:lstStyle/>
          <a:p>
            <a:r>
              <a:rPr lang="en-US" sz="1300" b="1" dirty="0"/>
              <a:t>b. Hydra (radial symmetry)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080317" y="2633028"/>
            <a:ext cx="2560638" cy="310197"/>
          </a:xfrm>
        </p:spPr>
        <p:txBody>
          <a:bodyPr/>
          <a:lstStyle/>
          <a:p>
            <a:pPr marL="0" indent="0">
              <a:buNone/>
            </a:pPr>
            <a:r>
              <a:rPr lang="en-US" sz="1300" b="1" dirty="0"/>
              <a:t>c. Crayfish (bilateral symmetry)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718" y="234160"/>
            <a:ext cx="8846871" cy="1086463"/>
          </a:xfrm>
        </p:spPr>
        <p:txBody>
          <a:bodyPr/>
          <a:lstStyle/>
          <a:p>
            <a:r>
              <a:rPr lang="en-US" sz="4000" dirty="0"/>
              <a:t>Bilaterally symmetric animals have a head and a tail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56" y="6462864"/>
            <a:ext cx="1613932" cy="41090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7842" y="2448971"/>
            <a:ext cx="4311311" cy="3124658"/>
          </a:xfrm>
        </p:spPr>
        <p:txBody>
          <a:bodyPr/>
          <a:lstStyle/>
          <a:p>
            <a:pPr eaLnBrk="1" hangingPunct="1">
              <a:spcAft>
                <a:spcPts val="2900"/>
              </a:spcAft>
            </a:pPr>
            <a:r>
              <a:rPr lang="en-US" sz="2400" dirty="0"/>
              <a:t>This body type correlates with </a:t>
            </a:r>
            <a:r>
              <a:rPr lang="en-US" sz="2400" b="1" dirty="0"/>
              <a:t>cephalization</a:t>
            </a:r>
            <a:r>
              <a:rPr lang="en-US" sz="2400" dirty="0"/>
              <a:t>, which is the tendency to concentrate sensory cells and a brain at the animal’s head.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Typically this is accompanied by greater sensory complexity.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100888" y="6462064"/>
            <a:ext cx="1422036" cy="375609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</a:t>
            </a:r>
          </a:p>
        </p:txBody>
      </p:sp>
      <p:pic>
        <p:nvPicPr>
          <p:cNvPr id="2" name="Picture 1" descr="A crayfish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/>
          <a:stretch/>
        </p:blipFill>
        <p:spPr>
          <a:xfrm>
            <a:off x="4891934" y="2758439"/>
            <a:ext cx="3909217" cy="28056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220" y="71570"/>
            <a:ext cx="7459884" cy="873628"/>
          </a:xfrm>
        </p:spPr>
        <p:txBody>
          <a:bodyPr/>
          <a:lstStyle/>
          <a:p>
            <a:r>
              <a:rPr lang="en-US" sz="4000" dirty="0"/>
              <a:t>Clicker question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3647" y="1499014"/>
            <a:ext cx="5209030" cy="3403295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58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How many of the following animals have bilateral symmetry?</a:t>
            </a:r>
          </a:p>
          <a:p>
            <a:pPr lvl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one</a:t>
            </a:r>
          </a:p>
          <a:p>
            <a:pPr lvl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two</a:t>
            </a:r>
          </a:p>
          <a:p>
            <a:pPr lvl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three</a:t>
            </a:r>
          </a:p>
          <a:p>
            <a:pPr lvl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four</a:t>
            </a:r>
          </a:p>
          <a:p>
            <a:pPr lvl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five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721320" y="6513755"/>
            <a:ext cx="1949714" cy="339407"/>
          </a:xfrm>
        </p:spPr>
        <p:txBody>
          <a:bodyPr/>
          <a:lstStyle/>
          <a:p>
            <a:pPr marL="0" indent="0" algn="r">
              <a:buNone/>
            </a:pPr>
            <a:r>
              <a:rPr lang="en-US" sz="1600" dirty="0"/>
              <a:t>Figures 21.45, 21.47</a:t>
            </a:r>
            <a:endParaRPr lang="en-US" dirty="0"/>
          </a:p>
        </p:txBody>
      </p:sp>
      <p:pic>
        <p:nvPicPr>
          <p:cNvPr id="29699" name="Picture 1" descr="An elephant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2301875"/>
            <a:ext cx="9032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 descr="A sea sta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54250"/>
            <a:ext cx="89217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arthropod">
            <a:extLst>
              <a:ext uri="{FF2B5EF4-FFF2-40B4-BE49-F238E27FC236}">
                <a16:creationId xmlns:a16="http://schemas.microsoft.com/office/drawing/2014/main" id="{FB1D8A61-228F-4466-9C07-59E541B48D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/>
          <a:stretch/>
        </p:blipFill>
        <p:spPr bwMode="auto">
          <a:xfrm>
            <a:off x="6159500" y="2254250"/>
            <a:ext cx="55244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medus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2301875"/>
            <a:ext cx="6889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spon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2254250"/>
            <a:ext cx="577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592" y="147889"/>
            <a:ext cx="7050422" cy="715477"/>
          </a:xfrm>
        </p:spPr>
        <p:txBody>
          <a:bodyPr/>
          <a:lstStyle/>
          <a:p>
            <a:r>
              <a:rPr lang="en-US" sz="4000" dirty="0"/>
              <a:t>Clicker question #2,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665" y="1496678"/>
            <a:ext cx="5388551" cy="2124890"/>
          </a:xfrm>
        </p:spPr>
        <p:txBody>
          <a:bodyPr/>
          <a:lstStyle/>
          <a:p>
            <a:pPr>
              <a:spcAft>
                <a:spcPts val="7200"/>
              </a:spcAft>
            </a:pPr>
            <a:r>
              <a:rPr lang="en-US" sz="2400" dirty="0"/>
              <a:t>How many of the following animals have bilateral symmetry?</a:t>
            </a:r>
          </a:p>
          <a:p>
            <a:pPr marL="320040" indent="-320040" eaLnBrk="1" hangingPunct="1">
              <a:buFont typeface="+mj-lt"/>
              <a:buAutoNum type="alphaUcPeriod" startAt="2"/>
            </a:pPr>
            <a:r>
              <a:rPr lang="en-US" sz="2400" dirty="0"/>
              <a:t>two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772275" y="6507306"/>
            <a:ext cx="1893416" cy="356935"/>
          </a:xfrm>
        </p:spPr>
        <p:txBody>
          <a:bodyPr/>
          <a:lstStyle/>
          <a:p>
            <a:pPr marL="0" indent="0" algn="r">
              <a:buNone/>
            </a:pPr>
            <a:r>
              <a:rPr lang="en-US" sz="1600" dirty="0"/>
              <a:t>Figures 21.45, 21.47</a:t>
            </a:r>
            <a:endParaRPr lang="en-US" dirty="0"/>
          </a:p>
        </p:txBody>
      </p:sp>
      <p:pic>
        <p:nvPicPr>
          <p:cNvPr id="5" name="Picture 4" descr="An elephant is shown.&#10;A red box is shown around the elephan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74" y="2259106"/>
            <a:ext cx="1012451" cy="842488"/>
          </a:xfrm>
          <a:prstGeom prst="rect">
            <a:avLst/>
          </a:prstGeom>
        </p:spPr>
      </p:pic>
      <p:pic>
        <p:nvPicPr>
          <p:cNvPr id="30724" name="Picture 2" descr="A sea star,&#10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54250"/>
            <a:ext cx="89217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rthropod, &#10;A red box is shown around the arthropod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63" y="2254250"/>
            <a:ext cx="822960" cy="847344"/>
          </a:xfrm>
          <a:prstGeom prst="rect">
            <a:avLst/>
          </a:prstGeom>
        </p:spPr>
      </p:pic>
      <p:pic>
        <p:nvPicPr>
          <p:cNvPr id="30725" name="Picture 4" descr="medusa, 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2301875"/>
            <a:ext cx="6889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and sponge are shown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2254250"/>
            <a:ext cx="577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653" y="154121"/>
            <a:ext cx="8702040" cy="634911"/>
          </a:xfrm>
        </p:spPr>
        <p:txBody>
          <a:bodyPr/>
          <a:lstStyle/>
          <a:p>
            <a:r>
              <a:rPr lang="en-US" sz="4000" dirty="0"/>
              <a:t>Animals are classified by germ layers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-3412" y="6457269"/>
            <a:ext cx="1517887" cy="3695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7833" y="994810"/>
            <a:ext cx="8376024" cy="832486"/>
          </a:xfrm>
        </p:spPr>
        <p:txBody>
          <a:bodyPr/>
          <a:lstStyle/>
          <a:p>
            <a:pPr algn="ctr" eaLnBrk="1" hangingPunct="1"/>
            <a:r>
              <a:rPr lang="en-US" sz="2400" dirty="0"/>
              <a:t>The same branching point also distinguishes animals with two embryonic germ layers from animals with three.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086599" y="6462276"/>
            <a:ext cx="1427821" cy="381438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36056" y="1822664"/>
            <a:ext cx="3078964" cy="90739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000" dirty="0"/>
              <a:t>Most </a:t>
            </a:r>
            <a:r>
              <a:rPr lang="en-US" sz="2000" dirty="0" err="1"/>
              <a:t>eumetazoan</a:t>
            </a:r>
            <a:r>
              <a:rPr lang="en-US" sz="2000" dirty="0"/>
              <a:t> phyla have </a:t>
            </a:r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dirty="0"/>
              <a:t> germ layers</a:t>
            </a:r>
          </a:p>
        </p:txBody>
      </p:sp>
      <p:pic>
        <p:nvPicPr>
          <p:cNvPr id="8" name="Picture 7" descr="A cladogram of animals is shown.&#10;A blue box highlights the radiata/bilateria split.">
            <a:extLst>
              <a:ext uri="{FF2B5EF4-FFF2-40B4-BE49-F238E27FC236}">
                <a16:creationId xmlns:a16="http://schemas.microsoft.com/office/drawing/2014/main" id="{4542CBDB-D780-43E6-8CB7-91DB95EB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03" y="2637181"/>
            <a:ext cx="8701937" cy="35089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0139B4-DFF1-43B8-99FF-FE6179BA3093}"/>
              </a:ext>
            </a:extLst>
          </p:cNvPr>
          <p:cNvSpPr/>
          <p:nvPr/>
        </p:nvSpPr>
        <p:spPr>
          <a:xfrm>
            <a:off x="2955234" y="3442252"/>
            <a:ext cx="1152939" cy="243418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1186" y="187305"/>
            <a:ext cx="7772400" cy="1189590"/>
          </a:xfrm>
        </p:spPr>
        <p:txBody>
          <a:bodyPr/>
          <a:lstStyle/>
          <a:p>
            <a:r>
              <a:rPr lang="en-US" sz="4000" dirty="0"/>
              <a:t>The gastrula is an early embryonic structure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4498" y="1590482"/>
            <a:ext cx="8145376" cy="852681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</a:pPr>
            <a:r>
              <a:rPr lang="en-US" sz="2400" dirty="0"/>
              <a:t>In </a:t>
            </a:r>
            <a:r>
              <a:rPr lang="en-US" sz="2400" dirty="0" err="1"/>
              <a:t>eumetazoans</a:t>
            </a:r>
            <a:r>
              <a:rPr lang="en-US" sz="2400" dirty="0"/>
              <a:t>, the embryonic ball of cells called </a:t>
            </a:r>
          </a:p>
          <a:p>
            <a:pPr algn="ctr" eaLnBrk="1" hangingPunct="1">
              <a:spcBef>
                <a:spcPts val="0"/>
              </a:spcBef>
            </a:pPr>
            <a:r>
              <a:rPr lang="en-US" sz="2400" dirty="0"/>
              <a:t>a </a:t>
            </a:r>
            <a:r>
              <a:rPr lang="en-US" sz="2400" b="1" dirty="0"/>
              <a:t>blastula</a:t>
            </a:r>
            <a:r>
              <a:rPr lang="en-US" sz="2400" dirty="0"/>
              <a:t> folds in on itself, forming a </a:t>
            </a:r>
            <a:r>
              <a:rPr lang="en-US" sz="2400" b="1" dirty="0"/>
              <a:t>gastrula</a:t>
            </a:r>
            <a:r>
              <a:rPr lang="en-US" sz="2400" dirty="0"/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72312" y="6459855"/>
            <a:ext cx="1443135" cy="39814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</a:t>
            </a:r>
            <a:endParaRPr lang="en-US" dirty="0"/>
          </a:p>
        </p:txBody>
      </p:sp>
      <p:pic>
        <p:nvPicPr>
          <p:cNvPr id="2" name="Picture 1" descr="Early blastula, late blastula, and gastrula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1" b="6972"/>
          <a:stretch/>
        </p:blipFill>
        <p:spPr>
          <a:xfrm>
            <a:off x="1488760" y="3139440"/>
            <a:ext cx="6166479" cy="267936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08198" y="5818805"/>
            <a:ext cx="1764755" cy="2390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1120" dirty="0"/>
              <a:t>©</a:t>
            </a:r>
            <a:r>
              <a:rPr lang="en-US" sz="1120" dirty="0" err="1"/>
              <a:t>Herve</a:t>
            </a:r>
            <a:r>
              <a:rPr lang="en-US" sz="1120" dirty="0"/>
              <a:t> Conge/</a:t>
            </a:r>
            <a:r>
              <a:rPr lang="en-US" sz="1120" dirty="0" err="1"/>
              <a:t>Phototake</a:t>
            </a:r>
            <a:endParaRPr lang="en-US" sz="112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34" y="46796"/>
            <a:ext cx="9144000" cy="862053"/>
          </a:xfrm>
        </p:spPr>
        <p:txBody>
          <a:bodyPr/>
          <a:lstStyle/>
          <a:p>
            <a:r>
              <a:rPr lang="en-US" sz="4000" dirty="0"/>
              <a:t>Animal embryos develop germ layers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6321" y="1533599"/>
            <a:ext cx="3637180" cy="2833450"/>
          </a:xfrm>
        </p:spPr>
        <p:txBody>
          <a:bodyPr/>
          <a:lstStyle/>
          <a:p>
            <a:pPr eaLnBrk="1" hangingPunct="1">
              <a:spcAft>
                <a:spcPts val="2900"/>
              </a:spcAft>
            </a:pPr>
            <a:r>
              <a:rPr lang="en-US" sz="2400" dirty="0"/>
              <a:t>In some animals, the gastrula only develops two tissue layers (endoderm and ectoderm). 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In others, a third tissue layer (mesoderm) develops.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129463" y="6461444"/>
            <a:ext cx="1383607" cy="36798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</a:t>
            </a:r>
            <a:endParaRPr lang="en-US" dirty="0"/>
          </a:p>
        </p:txBody>
      </p:sp>
      <p:pic>
        <p:nvPicPr>
          <p:cNvPr id="2" name="Picture 1" descr="Two gastrulae are shown; the gastrula on the left has 2 tissue layers and the gastrula on the right has 3 tissue layer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/>
          <a:stretch/>
        </p:blipFill>
        <p:spPr>
          <a:xfrm>
            <a:off x="3930999" y="1447800"/>
            <a:ext cx="4093400" cy="43443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19231" y="93287"/>
            <a:ext cx="7509645" cy="764966"/>
          </a:xfrm>
        </p:spPr>
        <p:txBody>
          <a:bodyPr/>
          <a:lstStyle/>
          <a:p>
            <a:r>
              <a:rPr lang="en-US" sz="4000" dirty="0"/>
              <a:t>Animals are extremely diverse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1017" y="6457950"/>
            <a:ext cx="1671690" cy="4000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594072" y="1260040"/>
            <a:ext cx="7964487" cy="851092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There are over 1.3 million known animal species. Animals vary greatly in size, habitat, body form, and intelligence.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7045372" y="6455785"/>
            <a:ext cx="1473686" cy="416059"/>
          </a:xfrm>
        </p:spPr>
        <p:txBody>
          <a:bodyPr/>
          <a:lstStyle/>
          <a:p>
            <a:pPr marL="0" lvl="0" indent="0" algn="r" eaLnBrk="1" hangingPunct="1">
              <a:spcBef>
                <a:spcPct val="0"/>
              </a:spcBef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21.45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r="93026" b="65909"/>
          <a:stretch/>
        </p:blipFill>
        <p:spPr>
          <a:xfrm>
            <a:off x="346881" y="2961564"/>
            <a:ext cx="592919" cy="580317"/>
          </a:xfrm>
          <a:prstGeom prst="rect">
            <a:avLst/>
          </a:prstGeom>
        </p:spPr>
      </p:pic>
      <p:sp>
        <p:nvSpPr>
          <p:cNvPr id="10" name="Content Placeholder 7"/>
          <p:cNvSpPr>
            <a:spLocks noGrp="1"/>
          </p:cNvSpPr>
          <p:nvPr>
            <p:ph sz="quarter" idx="14"/>
          </p:nvPr>
        </p:nvSpPr>
        <p:spPr>
          <a:xfrm>
            <a:off x="930275" y="2894458"/>
            <a:ext cx="2470150" cy="966342"/>
          </a:xfrm>
        </p:spPr>
        <p:txBody>
          <a:bodyPr/>
          <a:lstStyle/>
          <a:p>
            <a:pPr marL="0" indent="0">
              <a:buNone/>
            </a:pPr>
            <a:r>
              <a:rPr lang="en-GB" sz="1050" b="1" dirty="0"/>
              <a:t>Chordates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~60,000 species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Notochord, dorsal hollow nerve cord,</a:t>
            </a:r>
          </a:p>
          <a:p>
            <a:pPr marL="0" indent="95250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1100" dirty="0"/>
              <a:t>pharyngeal slits, </a:t>
            </a:r>
            <a:r>
              <a:rPr lang="en-GB" sz="1100" dirty="0" err="1"/>
              <a:t>postanal</a:t>
            </a:r>
            <a:r>
              <a:rPr lang="en-GB" sz="1100" dirty="0"/>
              <a:t> tail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Fishes, amphibians, reptiles</a:t>
            </a:r>
          </a:p>
          <a:p>
            <a:pPr marL="0" indent="82550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1100" dirty="0"/>
              <a:t>(including birds), mammals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66" r="93027" b="34392"/>
          <a:stretch/>
        </p:blipFill>
        <p:spPr>
          <a:xfrm>
            <a:off x="346881" y="3889613"/>
            <a:ext cx="592919" cy="516852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933450" y="3797822"/>
            <a:ext cx="2247900" cy="774178"/>
          </a:xfr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Echinoderms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~ 7000 species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Five-part symmetry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Water vascular system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Sea stars, sea urchins, sand dollars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47" r="91814"/>
          <a:stretch/>
        </p:blipFill>
        <p:spPr>
          <a:xfrm>
            <a:off x="318306" y="4544704"/>
            <a:ext cx="696035" cy="805218"/>
          </a:xfrm>
          <a:prstGeom prst="rect">
            <a:avLst/>
          </a:prstGeom>
        </p:spPr>
      </p:pic>
      <p:sp>
        <p:nvSpPr>
          <p:cNvPr id="12" name="Content Placeholder 12"/>
          <p:cNvSpPr>
            <a:spLocks noGrp="1"/>
          </p:cNvSpPr>
          <p:nvPr>
            <p:ph sz="quarter" idx="16"/>
          </p:nvPr>
        </p:nvSpPr>
        <p:spPr>
          <a:xfrm>
            <a:off x="932170" y="4585782"/>
            <a:ext cx="2818577" cy="828267"/>
          </a:xfrm>
        </p:spPr>
        <p:txBody>
          <a:bodyPr/>
          <a:lstStyle/>
          <a:p>
            <a:pPr marL="0" indent="0">
              <a:buNone/>
            </a:pPr>
            <a:r>
              <a:rPr lang="en-GB" sz="1050" b="1" dirty="0"/>
              <a:t>Arthropods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› 1,000,000 species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Jointed appendages; exoskeleton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Trilobites, spiders and other arachnids,</a:t>
            </a:r>
          </a:p>
          <a:p>
            <a:pPr marL="0" indent="82550">
              <a:lnSpc>
                <a:spcPct val="80000"/>
              </a:lnSpc>
              <a:spcBef>
                <a:spcPts val="0"/>
              </a:spcBef>
              <a:buNone/>
              <a:tabLst>
                <a:tab pos="68263" algn="l"/>
              </a:tabLst>
            </a:pPr>
            <a:r>
              <a:rPr lang="en-GB" sz="1100" dirty="0"/>
              <a:t>crustaceans, insects, millipedes, centipedes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7" t="7959" r="54565" b="65949"/>
          <a:stretch/>
        </p:blipFill>
        <p:spPr>
          <a:xfrm>
            <a:off x="3458571" y="2834612"/>
            <a:ext cx="751480" cy="715712"/>
          </a:xfrm>
          <a:prstGeom prst="rect">
            <a:avLst/>
          </a:prstGeom>
        </p:spPr>
      </p:pic>
      <p:sp>
        <p:nvSpPr>
          <p:cNvPr id="13" name="Content Placeholder 14"/>
          <p:cNvSpPr>
            <a:spLocks noGrp="1"/>
          </p:cNvSpPr>
          <p:nvPr>
            <p:ph sz="quarter" idx="17"/>
          </p:nvPr>
        </p:nvSpPr>
        <p:spPr>
          <a:xfrm>
            <a:off x="4119664" y="2884933"/>
            <a:ext cx="2172524" cy="912889"/>
          </a:xfrm>
        </p:spPr>
        <p:txBody>
          <a:bodyPr/>
          <a:lstStyle/>
          <a:p>
            <a:pPr marL="0" indent="0">
              <a:buNone/>
            </a:pPr>
            <a:r>
              <a:rPr lang="en-GB" sz="1050" b="1" dirty="0"/>
              <a:t>Roundworms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~80,000 species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 err="1"/>
              <a:t>Unsegmented</a:t>
            </a:r>
            <a:r>
              <a:rPr lang="en-GB" sz="1100" dirty="0"/>
              <a:t>, cylindrical worms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Free-living or parasitic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Pinworms, hookworms,</a:t>
            </a:r>
          </a:p>
          <a:p>
            <a:pPr marL="0" indent="82550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1100" dirty="0"/>
              <a:t>heartworms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1" t="47761" r="54005" b="32835"/>
          <a:stretch/>
        </p:blipFill>
        <p:spPr>
          <a:xfrm>
            <a:off x="3510602" y="3916907"/>
            <a:ext cx="689923" cy="532264"/>
          </a:xfrm>
          <a:prstGeom prst="rect">
            <a:avLst/>
          </a:prstGeom>
        </p:spPr>
      </p:pic>
      <p:sp>
        <p:nvSpPr>
          <p:cNvPr id="15" name="Content Placeholder 16"/>
          <p:cNvSpPr>
            <a:spLocks noGrp="1"/>
          </p:cNvSpPr>
          <p:nvPr>
            <p:ph sz="quarter" idx="18"/>
          </p:nvPr>
        </p:nvSpPr>
        <p:spPr>
          <a:xfrm>
            <a:off x="4117106" y="3803650"/>
            <a:ext cx="1810574" cy="777875"/>
          </a:xfr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Annelids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 ~15,000 species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Segmented worms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Earthworms, </a:t>
            </a:r>
            <a:r>
              <a:rPr lang="en-GB" sz="1100" dirty="0" err="1"/>
              <a:t>polychaetes</a:t>
            </a:r>
            <a:r>
              <a:rPr lang="en-GB" sz="1100" dirty="0"/>
              <a:t>,</a:t>
            </a:r>
          </a:p>
          <a:p>
            <a:pPr marL="0" indent="95250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1100" dirty="0"/>
              <a:t>leeches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4" t="78607" r="54093" b="3482"/>
          <a:stretch/>
        </p:blipFill>
        <p:spPr>
          <a:xfrm>
            <a:off x="3602014" y="4763069"/>
            <a:ext cx="600501" cy="491320"/>
          </a:xfrm>
          <a:prstGeom prst="rect">
            <a:avLst/>
          </a:prstGeom>
        </p:spPr>
      </p:pic>
      <p:sp>
        <p:nvSpPr>
          <p:cNvPr id="16" name="Content Placeholder 18"/>
          <p:cNvSpPr>
            <a:spLocks noGrp="1"/>
          </p:cNvSpPr>
          <p:nvPr>
            <p:ph sz="quarter" idx="19"/>
          </p:nvPr>
        </p:nvSpPr>
        <p:spPr>
          <a:xfrm>
            <a:off x="4113976" y="4594225"/>
            <a:ext cx="2079625" cy="838200"/>
          </a:xfrm>
        </p:spPr>
        <p:txBody>
          <a:bodyPr/>
          <a:lstStyle/>
          <a:p>
            <a:pPr marL="0" indent="0">
              <a:buNone/>
            </a:pPr>
            <a:r>
              <a:rPr lang="en-GB" sz="1000" b="1" dirty="0" err="1"/>
              <a:t>Mollusks</a:t>
            </a:r>
            <a:endParaRPr lang="en-GB" sz="1000" b="1" dirty="0"/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~112,000 species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Mantle secretes shell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 err="1"/>
              <a:t>Chitons</a:t>
            </a:r>
            <a:r>
              <a:rPr lang="en-GB" sz="1100" dirty="0"/>
              <a:t>, bivalves, cephalopods,</a:t>
            </a:r>
          </a:p>
          <a:p>
            <a:pPr marL="0" indent="82550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1100" dirty="0"/>
              <a:t>gastropods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8" t="13931" r="20545" b="70149"/>
          <a:stretch/>
        </p:blipFill>
        <p:spPr>
          <a:xfrm>
            <a:off x="6345214" y="2998385"/>
            <a:ext cx="709683" cy="436728"/>
          </a:xfrm>
          <a:prstGeom prst="rect">
            <a:avLst/>
          </a:prstGeom>
        </p:spPr>
      </p:pic>
      <p:sp>
        <p:nvSpPr>
          <p:cNvPr id="17" name="Content Placeholder 20"/>
          <p:cNvSpPr>
            <a:spLocks noGrp="1"/>
          </p:cNvSpPr>
          <p:nvPr>
            <p:ph sz="quarter" idx="20"/>
          </p:nvPr>
        </p:nvSpPr>
        <p:spPr>
          <a:xfrm>
            <a:off x="6953686" y="2894458"/>
            <a:ext cx="1984734" cy="966342"/>
          </a:xfrm>
        </p:spPr>
        <p:txBody>
          <a:bodyPr/>
          <a:lstStyle/>
          <a:p>
            <a:pPr marL="0" indent="0">
              <a:buNone/>
            </a:pPr>
            <a:r>
              <a:rPr lang="en-GB" sz="1000" b="1" dirty="0"/>
              <a:t>Flatworms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~25,000 species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Flat bodies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Free-living or parasitic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Marine flatworms, planarians,</a:t>
            </a:r>
          </a:p>
          <a:p>
            <a:pPr marL="0" indent="95250">
              <a:lnSpc>
                <a:spcPct val="80000"/>
              </a:lnSpc>
              <a:spcBef>
                <a:spcPts val="0"/>
              </a:spcBef>
              <a:buNone/>
            </a:pPr>
            <a:r>
              <a:rPr lang="en-GB" sz="1100" dirty="0"/>
              <a:t>flukes, tapeworms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0" t="44776" r="21348" b="36319"/>
          <a:stretch/>
        </p:blipFill>
        <p:spPr>
          <a:xfrm>
            <a:off x="6399805" y="3844546"/>
            <a:ext cx="586854" cy="518616"/>
          </a:xfrm>
          <a:prstGeom prst="rect">
            <a:avLst/>
          </a:prstGeom>
        </p:spPr>
      </p:pic>
      <p:sp>
        <p:nvSpPr>
          <p:cNvPr id="18" name="Content Placeholder 22"/>
          <p:cNvSpPr>
            <a:spLocks noGrp="1"/>
          </p:cNvSpPr>
          <p:nvPr>
            <p:ph sz="quarter" idx="21"/>
          </p:nvPr>
        </p:nvSpPr>
        <p:spPr>
          <a:xfrm>
            <a:off x="6956243" y="3822840"/>
            <a:ext cx="1673407" cy="770966"/>
          </a:xfrm>
        </p:spPr>
        <p:txBody>
          <a:bodyPr/>
          <a:lstStyle/>
          <a:p>
            <a:pPr marL="0" indent="0">
              <a:buNone/>
            </a:pPr>
            <a:r>
              <a:rPr lang="en-GB" sz="1050" b="1" dirty="0"/>
              <a:t>Cnidarians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~11,000 species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Medusa or polyp forms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Stinging cells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Hydra, jellyfish, coral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72139" r="21670" b="4477"/>
          <a:stretch/>
        </p:blipFill>
        <p:spPr>
          <a:xfrm>
            <a:off x="6495339" y="4595173"/>
            <a:ext cx="464024" cy="641445"/>
          </a:xfrm>
          <a:prstGeom prst="rect">
            <a:avLst/>
          </a:prstGeom>
        </p:spPr>
      </p:pic>
      <p:sp>
        <p:nvSpPr>
          <p:cNvPr id="19" name="Content Placeholder 24"/>
          <p:cNvSpPr>
            <a:spLocks noGrp="1"/>
          </p:cNvSpPr>
          <p:nvPr>
            <p:ph sz="quarter" idx="22"/>
          </p:nvPr>
        </p:nvSpPr>
        <p:spPr>
          <a:xfrm>
            <a:off x="6959522" y="4574756"/>
            <a:ext cx="1227719" cy="671529"/>
          </a:xfrm>
        </p:spPr>
        <p:txBody>
          <a:bodyPr/>
          <a:lstStyle/>
          <a:p>
            <a:pPr marL="0" indent="0">
              <a:buNone/>
            </a:pPr>
            <a:r>
              <a:rPr lang="en-GB" sz="1100" b="1" dirty="0"/>
              <a:t>Sponges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~5000 species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Porous bodies</a:t>
            </a:r>
          </a:p>
          <a:p>
            <a:pPr marL="85725" indent="-85725">
              <a:lnSpc>
                <a:spcPct val="80000"/>
              </a:lnSpc>
              <a:spcBef>
                <a:spcPts val="0"/>
              </a:spcBef>
            </a:pPr>
            <a:r>
              <a:rPr lang="en-GB" sz="1100" dirty="0"/>
              <a:t>Filter feeders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398" y="135167"/>
            <a:ext cx="8787204" cy="686989"/>
          </a:xfrm>
        </p:spPr>
        <p:txBody>
          <a:bodyPr/>
          <a:lstStyle/>
          <a:p>
            <a:r>
              <a:rPr lang="en-US" sz="4000" dirty="0"/>
              <a:t>The germ layers develop into body parts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37708" y="1538077"/>
            <a:ext cx="3275514" cy="3418933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400" b="1" dirty="0"/>
              <a:t>Ectoderm</a:t>
            </a:r>
            <a:r>
              <a:rPr lang="en-US" sz="2400" dirty="0"/>
              <a:t> develops into the </a:t>
            </a:r>
            <a:r>
              <a:rPr lang="en-US" sz="2400" dirty="0">
                <a:solidFill>
                  <a:srgbClr val="FF0000"/>
                </a:solidFill>
              </a:rPr>
              <a:t>skin</a:t>
            </a:r>
            <a:r>
              <a:rPr lang="en-US" sz="2400" dirty="0"/>
              <a:t> and nervous system.</a:t>
            </a:r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400" b="1" dirty="0"/>
              <a:t>Endoderm</a:t>
            </a:r>
            <a:r>
              <a:rPr lang="en-US" sz="2400" dirty="0"/>
              <a:t> becomes the digestive tract. </a:t>
            </a:r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400" b="1" dirty="0"/>
              <a:t>Mesoderm</a:t>
            </a:r>
            <a:r>
              <a:rPr lang="en-US" sz="2400" dirty="0"/>
              <a:t> gives rise to the muscles and circulatory system.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7043868" y="6461233"/>
            <a:ext cx="1475292" cy="350521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</a:t>
            </a:r>
            <a:endParaRPr lang="en-US" dirty="0"/>
          </a:p>
        </p:txBody>
      </p:sp>
      <p:pic>
        <p:nvPicPr>
          <p:cNvPr id="2" name="Picture 1" descr="Two gastrulae are shown; the gastrula on the left has 2 tissue layers and the gastrula on the right has 3 tissue layer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/>
          <a:stretch/>
        </p:blipFill>
        <p:spPr>
          <a:xfrm>
            <a:off x="4254948" y="1493520"/>
            <a:ext cx="4093400" cy="43096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83" y="205121"/>
            <a:ext cx="8305799" cy="1147099"/>
          </a:xfrm>
        </p:spPr>
        <p:txBody>
          <a:bodyPr/>
          <a:lstStyle/>
          <a:p>
            <a:r>
              <a:rPr lang="en-US" sz="4000" dirty="0"/>
              <a:t>Animals are classified by early embryonic development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403" y="6459213"/>
            <a:ext cx="1532122" cy="38467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843" y="1535333"/>
            <a:ext cx="7757160" cy="82210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The third branching point distinguishes animals by how their gastrula develops.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115174" y="6464344"/>
            <a:ext cx="1403905" cy="350794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</a:t>
            </a:r>
            <a:endParaRPr lang="en-US" dirty="0"/>
          </a:p>
        </p:txBody>
      </p:sp>
      <p:pic>
        <p:nvPicPr>
          <p:cNvPr id="5" name="Picture 4" descr="A cladogram of animals is shown.&#10;A blue box highlights the protostome/deuterostome split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"/>
          <a:stretch/>
        </p:blipFill>
        <p:spPr>
          <a:xfrm>
            <a:off x="39624" y="2788444"/>
            <a:ext cx="9064752" cy="35097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5043" y="172252"/>
            <a:ext cx="7493915" cy="610601"/>
          </a:xfrm>
        </p:spPr>
        <p:txBody>
          <a:bodyPr/>
          <a:lstStyle/>
          <a:p>
            <a:pPr lvl="0" eaLnBrk="1" hangingPunct="1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Protostomes are “mouth first”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5616" y="6456800"/>
            <a:ext cx="1520091" cy="32464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4499" y="1369138"/>
            <a:ext cx="3165676" cy="3566399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2400" dirty="0"/>
              <a:t>If the first indention of the gastrula develops into the mouth, </a:t>
            </a:r>
          </a:p>
          <a:p>
            <a:pPr eaLnBrk="1" hangingPunct="1">
              <a:spcBef>
                <a:spcPts val="0"/>
              </a:spcBef>
              <a:spcAft>
                <a:spcPts val="2900"/>
              </a:spcAft>
            </a:pPr>
            <a:r>
              <a:rPr lang="en-US" sz="2400" dirty="0"/>
              <a:t>the organism is a </a:t>
            </a:r>
            <a:r>
              <a:rPr lang="en-US" sz="2400" b="1" dirty="0"/>
              <a:t>protostome</a:t>
            </a:r>
            <a:r>
              <a:rPr lang="en-US" sz="2400" dirty="0"/>
              <a:t>. 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The anus will develop from the second opening.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00874" y="6457852"/>
            <a:ext cx="1515513" cy="355124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</a:t>
            </a:r>
            <a:endParaRPr lang="en-US" dirty="0"/>
          </a:p>
        </p:txBody>
      </p:sp>
      <p:pic>
        <p:nvPicPr>
          <p:cNvPr id="10" name="Picture 9" descr="Two gastrulae are shown; the gastrula on the left has 2 tissue layers and the gastrula on the right has 3 tissue layers.&#10;A black arrow points to the indentation that develops into a mouth.">
            <a:extLst>
              <a:ext uri="{FF2B5EF4-FFF2-40B4-BE49-F238E27FC236}">
                <a16:creationId xmlns:a16="http://schemas.microsoft.com/office/drawing/2014/main" id="{988A5321-DEC5-4BF4-A303-3CC068F1A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38" t="21250" r="14546" b="13373"/>
          <a:stretch/>
        </p:blipFill>
        <p:spPr>
          <a:xfrm>
            <a:off x="3670175" y="1457324"/>
            <a:ext cx="4143790" cy="4483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5366" y="66765"/>
            <a:ext cx="7894320" cy="809957"/>
          </a:xfrm>
        </p:spPr>
        <p:txBody>
          <a:bodyPr/>
          <a:lstStyle/>
          <a:p>
            <a:r>
              <a:rPr lang="en-US" sz="4000" dirty="0"/>
              <a:t>Deuterostomes are “anus first”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161" y="6460599"/>
            <a:ext cx="1541890" cy="38163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98177" y="1377357"/>
            <a:ext cx="3142647" cy="358878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/>
              <a:t>If the first indention of the gastrula develops into the anus, </a:t>
            </a:r>
          </a:p>
          <a:p>
            <a:pPr marL="0" indent="0" eaLnBrk="1" hangingPunct="1">
              <a:spcBef>
                <a:spcPts val="0"/>
              </a:spcBef>
              <a:spcAft>
                <a:spcPts val="2900"/>
              </a:spcAft>
              <a:buNone/>
            </a:pPr>
            <a:r>
              <a:rPr lang="en-US" sz="2400" dirty="0"/>
              <a:t>the organism is a </a:t>
            </a:r>
            <a:r>
              <a:rPr lang="en-US" sz="2400" b="1" dirty="0" err="1"/>
              <a:t>deuterostome</a:t>
            </a:r>
            <a:r>
              <a:rPr lang="en-US" sz="2400" dirty="0"/>
              <a:t>.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FF0000"/>
                </a:solidFill>
              </a:rPr>
              <a:t>mouth</a:t>
            </a:r>
            <a:r>
              <a:rPr lang="en-US" sz="2400" dirty="0"/>
              <a:t> will develop from the second opening.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56843" y="6459502"/>
            <a:ext cx="1786958" cy="378966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Figure 21.4</a:t>
            </a:r>
          </a:p>
        </p:txBody>
      </p:sp>
      <p:pic>
        <p:nvPicPr>
          <p:cNvPr id="10" name="Picture 9" descr="Two gastrulae are shown; the gastrula on the left has 2 tissue layers and the gastrula on the right has 3 tissue layers.&#10;A black arrow points to the indentation that develops into an anus.">
            <a:extLst>
              <a:ext uri="{FF2B5EF4-FFF2-40B4-BE49-F238E27FC236}">
                <a16:creationId xmlns:a16="http://schemas.microsoft.com/office/drawing/2014/main" id="{E22A6668-A371-494B-86C4-6B1B075D1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16" t="22786" r="12364" b="12727"/>
          <a:stretch/>
        </p:blipFill>
        <p:spPr>
          <a:xfrm>
            <a:off x="3640824" y="1562792"/>
            <a:ext cx="4372639" cy="44223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83" y="324701"/>
            <a:ext cx="8142619" cy="1047718"/>
          </a:xfrm>
        </p:spPr>
        <p:txBody>
          <a:bodyPr/>
          <a:lstStyle/>
          <a:p>
            <a:r>
              <a:rPr lang="en-US" sz="4000" dirty="0"/>
              <a:t>Protostomes and deuterostomes are fundamentally different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61859" y="6462112"/>
            <a:ext cx="1600200" cy="365759"/>
          </a:xfrm>
        </p:spPr>
        <p:txBody>
          <a:bodyPr/>
          <a:lstStyle/>
          <a:p>
            <a:r>
              <a:rPr lang="en-US" sz="2000" dirty="0"/>
              <a:t>Figure 21.46</a:t>
            </a:r>
            <a:endParaRPr lang="en-US" dirty="0"/>
          </a:p>
        </p:txBody>
      </p:sp>
      <p:pic>
        <p:nvPicPr>
          <p:cNvPr id="8" name="Picture 7" descr="A yellow box highlights gastrula protostome and deuterostome gastrulae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/>
          <a:stretch/>
        </p:blipFill>
        <p:spPr>
          <a:xfrm>
            <a:off x="295275" y="2792730"/>
            <a:ext cx="8706835" cy="306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30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824" y="70342"/>
            <a:ext cx="7720988" cy="802809"/>
          </a:xfrm>
        </p:spPr>
        <p:txBody>
          <a:bodyPr/>
          <a:lstStyle/>
          <a:p>
            <a:r>
              <a:rPr lang="en-US" sz="4000" dirty="0"/>
              <a:t>Animals are classified by body cavity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1189" y="6462832"/>
            <a:ext cx="1558527" cy="39116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16633" y="1496545"/>
            <a:ext cx="3691814" cy="2673818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coelom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is a body cavity surrounded on all sides </a:t>
            </a:r>
          </a:p>
          <a:p>
            <a:pPr lvl="0" eaLnBrk="1" hangingPunct="1">
              <a:spcBef>
                <a:spcPct val="0"/>
              </a:spcBef>
              <a:spcAft>
                <a:spcPts val="29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by mesoderm. </a:t>
            </a:r>
          </a:p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Bilaterally symmetrical animals have different types of body cavities.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110482" y="6460617"/>
            <a:ext cx="1433443" cy="35987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Figure 21.5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18507" r="48060" b="10647"/>
          <a:stretch/>
        </p:blipFill>
        <p:spPr>
          <a:xfrm>
            <a:off x="928048" y="1269242"/>
            <a:ext cx="3821373" cy="4858603"/>
          </a:xfrm>
          <a:prstGeom prst="rect">
            <a:avLst/>
          </a:prstGeom>
        </p:spPr>
      </p:pic>
      <p:sp>
        <p:nvSpPr>
          <p:cNvPr id="7" name="Content Placeholder 7"/>
          <p:cNvSpPr>
            <a:spLocks noGrp="1"/>
          </p:cNvSpPr>
          <p:nvPr>
            <p:ph sz="quarter" idx="13"/>
          </p:nvPr>
        </p:nvSpPr>
        <p:spPr>
          <a:xfrm>
            <a:off x="1083568" y="1369794"/>
            <a:ext cx="845502" cy="220980"/>
          </a:xfrm>
        </p:spPr>
        <p:txBody>
          <a:bodyPr/>
          <a:lstStyle/>
          <a:p>
            <a:pPr marL="92075" lvl="0" indent="-92075">
              <a:buFont typeface="+mj-lt"/>
              <a:buAutoNum type="alphaLcPeriod"/>
            </a:pPr>
            <a:r>
              <a:rPr lang="en-US" sz="880" b="1" dirty="0"/>
              <a:t> Coelom</a:t>
            </a:r>
            <a:endParaRPr lang="en-GB" sz="880" b="1" dirty="0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4"/>
          </p:nvPr>
        </p:nvSpPr>
        <p:spPr>
          <a:xfrm>
            <a:off x="1091189" y="3009666"/>
            <a:ext cx="1119821" cy="220027"/>
          </a:xfrm>
        </p:spPr>
        <p:txBody>
          <a:bodyPr/>
          <a:lstStyle/>
          <a:p>
            <a:pPr marL="92075" lvl="0" indent="-92075">
              <a:buFont typeface="+mj-lt"/>
              <a:buAutoNum type="alphaLcPeriod" startAt="2"/>
            </a:pPr>
            <a:r>
              <a:rPr lang="en-GB" sz="900" b="1" dirty="0"/>
              <a:t> </a:t>
            </a:r>
            <a:r>
              <a:rPr lang="en-GB" sz="900" b="1" dirty="0" err="1"/>
              <a:t>Pseudocoelom</a:t>
            </a:r>
            <a:endParaRPr lang="en-GB" sz="900" b="1" dirty="0"/>
          </a:p>
        </p:txBody>
      </p:sp>
      <p:sp>
        <p:nvSpPr>
          <p:cNvPr id="9" name="Content Placeholder 11"/>
          <p:cNvSpPr>
            <a:spLocks noGrp="1"/>
          </p:cNvSpPr>
          <p:nvPr>
            <p:ph sz="quarter" idx="15"/>
          </p:nvPr>
        </p:nvSpPr>
        <p:spPr>
          <a:xfrm>
            <a:off x="1068328" y="4633345"/>
            <a:ext cx="1066006" cy="219074"/>
          </a:xfrm>
        </p:spPr>
        <p:txBody>
          <a:bodyPr/>
          <a:lstStyle/>
          <a:p>
            <a:pPr marL="92075" lvl="0" indent="-92075">
              <a:buFont typeface="+mj-lt"/>
              <a:buAutoNum type="alphaLcPeriod" startAt="3"/>
            </a:pPr>
            <a:r>
              <a:rPr lang="en-GB" sz="850" b="1" dirty="0"/>
              <a:t>No coelom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529" y="146779"/>
            <a:ext cx="7954942" cy="657505"/>
          </a:xfrm>
        </p:spPr>
        <p:txBody>
          <a:bodyPr/>
          <a:lstStyle/>
          <a:p>
            <a:r>
              <a:rPr lang="en-US" sz="4000" dirty="0"/>
              <a:t>Some animals have a true coelom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178" y="6459162"/>
            <a:ext cx="1646647" cy="35391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95961" y="1498002"/>
            <a:ext cx="4070731" cy="1942765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9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This sheep’s body cavity is fully surrounded by mesoderm. </a:t>
            </a:r>
          </a:p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This is where the internal organs will grow.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7187638" y="6459496"/>
            <a:ext cx="1361833" cy="34368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Figure 21.5</a:t>
            </a:r>
            <a:endParaRPr lang="en-US" dirty="0"/>
          </a:p>
        </p:txBody>
      </p:sp>
      <p:pic>
        <p:nvPicPr>
          <p:cNvPr id="3" name="Picture 2" descr="A yellow box highlights panel A, true coelom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8" r="49851" b="6667"/>
          <a:stretch/>
        </p:blipFill>
        <p:spPr>
          <a:xfrm>
            <a:off x="0" y="1132764"/>
            <a:ext cx="4585648" cy="5268036"/>
          </a:xfrm>
          <a:prstGeom prst="rect">
            <a:avLst/>
          </a:prstGeom>
        </p:spPr>
      </p:pic>
      <p:sp>
        <p:nvSpPr>
          <p:cNvPr id="8" name="Content Placeholder 8"/>
          <p:cNvSpPr>
            <a:spLocks noGrp="1"/>
          </p:cNvSpPr>
          <p:nvPr>
            <p:ph sz="quarter" idx="14"/>
          </p:nvPr>
        </p:nvSpPr>
        <p:spPr>
          <a:xfrm>
            <a:off x="513135" y="1256965"/>
            <a:ext cx="734639" cy="228935"/>
          </a:xfrm>
        </p:spPr>
        <p:txBody>
          <a:bodyPr/>
          <a:lstStyle/>
          <a:p>
            <a:pPr marL="92075" lvl="0" indent="-92075">
              <a:buFont typeface="+mj-lt"/>
              <a:buAutoNum type="alphaLcPeriod"/>
            </a:pPr>
            <a:r>
              <a:rPr lang="en-US" sz="1000" b="1" dirty="0">
                <a:solidFill>
                  <a:prstClr val="black"/>
                </a:solidFill>
              </a:rPr>
              <a:t> Coelom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5"/>
          </p:nvPr>
        </p:nvSpPr>
        <p:spPr>
          <a:xfrm>
            <a:off x="522661" y="3061812"/>
            <a:ext cx="1125164" cy="224313"/>
          </a:xfrm>
        </p:spPr>
        <p:txBody>
          <a:bodyPr/>
          <a:lstStyle/>
          <a:p>
            <a:pPr marL="92075" lvl="0" indent="-92075">
              <a:buFont typeface="+mj-lt"/>
              <a:buAutoNum type="alphaLcPeriod" startAt="2"/>
            </a:pPr>
            <a:r>
              <a:rPr lang="en-GB" sz="1000" b="1" dirty="0">
                <a:solidFill>
                  <a:prstClr val="black"/>
                </a:solidFill>
              </a:rPr>
              <a:t> </a:t>
            </a:r>
            <a:r>
              <a:rPr lang="en-GB" sz="1000" b="1" dirty="0" err="1">
                <a:solidFill>
                  <a:prstClr val="black"/>
                </a:solidFill>
              </a:rPr>
              <a:t>Pseudocoelom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6"/>
          </p:nvPr>
        </p:nvSpPr>
        <p:spPr>
          <a:xfrm>
            <a:off x="522661" y="4853267"/>
            <a:ext cx="832802" cy="233083"/>
          </a:xfrm>
        </p:spPr>
        <p:txBody>
          <a:bodyPr/>
          <a:lstStyle/>
          <a:p>
            <a:pPr marL="92075" lvl="0" indent="-92075">
              <a:buFont typeface="+mj-lt"/>
              <a:buAutoNum type="alphaLcPeriod" startAt="3"/>
            </a:pPr>
            <a:r>
              <a:rPr lang="en-GB" sz="900" b="1" dirty="0">
                <a:solidFill>
                  <a:prstClr val="black"/>
                </a:solidFill>
              </a:rPr>
              <a:t>No coelom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8856" y="126297"/>
            <a:ext cx="7955502" cy="694920"/>
          </a:xfrm>
        </p:spPr>
        <p:txBody>
          <a:bodyPr/>
          <a:lstStyle/>
          <a:p>
            <a:r>
              <a:rPr lang="en-US" sz="4000" dirty="0"/>
              <a:t>Some animals have a </a:t>
            </a:r>
            <a:r>
              <a:rPr lang="en-US" sz="4000" b="1" dirty="0"/>
              <a:t>pseudocoelom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93" y="6456153"/>
            <a:ext cx="1534294" cy="326831"/>
          </a:xfrm>
        </p:spPr>
        <p:txBody>
          <a:bodyPr/>
          <a:lstStyle/>
          <a:p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905551" y="3039650"/>
            <a:ext cx="3997860" cy="15176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This roundworm’s body cavity is surrounded by mesoderm on one side and ectoderm on the other side.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00887" y="6460472"/>
            <a:ext cx="1417471" cy="32251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21.5</a:t>
            </a:r>
            <a:endParaRPr lang="en-US" dirty="0"/>
          </a:p>
        </p:txBody>
      </p:sp>
      <p:pic>
        <p:nvPicPr>
          <p:cNvPr id="3" name="Picture 2" descr="A yellow box highlights panel B, pseudocoelom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9" r="46269" b="7064"/>
          <a:stretch/>
        </p:blipFill>
        <p:spPr>
          <a:xfrm>
            <a:off x="0" y="1119116"/>
            <a:ext cx="4913194" cy="5254388"/>
          </a:xfrm>
          <a:prstGeom prst="rect">
            <a:avLst/>
          </a:prstGeom>
        </p:spPr>
      </p:pic>
      <p:sp>
        <p:nvSpPr>
          <p:cNvPr id="9" name="Content Placeholder 6"/>
          <p:cNvSpPr>
            <a:spLocks noGrp="1"/>
          </p:cNvSpPr>
          <p:nvPr>
            <p:ph sz="quarter" idx="14"/>
          </p:nvPr>
        </p:nvSpPr>
        <p:spPr>
          <a:xfrm>
            <a:off x="679357" y="1250090"/>
            <a:ext cx="857530" cy="188186"/>
          </a:xfrm>
        </p:spPr>
        <p:txBody>
          <a:bodyPr/>
          <a:lstStyle/>
          <a:p>
            <a:pPr marL="92075" lvl="0" indent="-92075">
              <a:buFont typeface="+mj-lt"/>
              <a:buAutoNum type="alphaLcPeriod"/>
            </a:pPr>
            <a:r>
              <a:rPr lang="en-US" sz="1000" b="1" dirty="0">
                <a:solidFill>
                  <a:prstClr val="black"/>
                </a:solidFill>
              </a:rPr>
              <a:t> Coelom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5"/>
          </p:nvPr>
        </p:nvSpPr>
        <p:spPr>
          <a:xfrm>
            <a:off x="683838" y="3059774"/>
            <a:ext cx="1091733" cy="207301"/>
          </a:xfrm>
        </p:spPr>
        <p:txBody>
          <a:bodyPr/>
          <a:lstStyle/>
          <a:p>
            <a:pPr marL="92075" lvl="0" indent="-92075">
              <a:buFont typeface="+mj-lt"/>
              <a:buAutoNum type="alphaLcPeriod" startAt="2"/>
            </a:pPr>
            <a:r>
              <a:rPr lang="en-GB" sz="1000" b="1" dirty="0">
                <a:solidFill>
                  <a:prstClr val="black"/>
                </a:solidFill>
              </a:rPr>
              <a:t> </a:t>
            </a:r>
            <a:r>
              <a:rPr lang="en-GB" sz="1000" b="1" dirty="0" err="1">
                <a:solidFill>
                  <a:prstClr val="black"/>
                </a:solidFill>
              </a:rPr>
              <a:t>Pseudocoelom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6"/>
          </p:nvPr>
        </p:nvSpPr>
        <p:spPr>
          <a:xfrm>
            <a:off x="679357" y="4842681"/>
            <a:ext cx="845950" cy="224619"/>
          </a:xfrm>
        </p:spPr>
        <p:txBody>
          <a:bodyPr/>
          <a:lstStyle/>
          <a:p>
            <a:pPr marL="92075" lvl="0" indent="-92075">
              <a:buFont typeface="+mj-lt"/>
              <a:buAutoNum type="alphaLcPeriod" startAt="3"/>
            </a:pPr>
            <a:r>
              <a:rPr lang="en-GB" sz="900" b="1" dirty="0">
                <a:solidFill>
                  <a:prstClr val="black"/>
                </a:solidFill>
              </a:rPr>
              <a:t>No coelom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9530"/>
            <a:ext cx="9144000" cy="815753"/>
          </a:xfrm>
        </p:spPr>
        <p:txBody>
          <a:bodyPr/>
          <a:lstStyle/>
          <a:p>
            <a:r>
              <a:rPr lang="en-US" sz="4000" dirty="0"/>
              <a:t>Some animals have no coelom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-5827" y="6460134"/>
            <a:ext cx="1625144" cy="37321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99810" y="5397949"/>
            <a:ext cx="3621890" cy="876782"/>
          </a:xfrm>
        </p:spPr>
        <p:txBody>
          <a:bodyPr/>
          <a:lstStyle/>
          <a:p>
            <a:r>
              <a:rPr lang="en-US" sz="2400" dirty="0"/>
              <a:t>This flatworm lacks a </a:t>
            </a:r>
            <a:r>
              <a:rPr lang="en-US" sz="2400" dirty="0">
                <a:solidFill>
                  <a:srgbClr val="FF0000"/>
                </a:solidFill>
              </a:rPr>
              <a:t>body</a:t>
            </a:r>
            <a:r>
              <a:rPr lang="en-US" sz="2400" dirty="0"/>
              <a:t> cavity.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7072312" y="6457522"/>
            <a:ext cx="1449387" cy="38703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21.5</a:t>
            </a:r>
          </a:p>
        </p:txBody>
      </p:sp>
      <p:pic>
        <p:nvPicPr>
          <p:cNvPr id="3" name="Picture 2" descr="A yellow box highlights panel C, no coelom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 r="47612" b="7662"/>
          <a:stretch/>
        </p:blipFill>
        <p:spPr>
          <a:xfrm>
            <a:off x="0" y="1119116"/>
            <a:ext cx="4790364" cy="5213445"/>
          </a:xfrm>
          <a:prstGeom prst="rect">
            <a:avLst/>
          </a:prstGeom>
        </p:spPr>
      </p:pic>
      <p:sp>
        <p:nvSpPr>
          <p:cNvPr id="8" name="Content Placeholder 8"/>
          <p:cNvSpPr>
            <a:spLocks noGrp="1"/>
          </p:cNvSpPr>
          <p:nvPr>
            <p:ph sz="quarter" idx="14"/>
          </p:nvPr>
        </p:nvSpPr>
        <p:spPr>
          <a:xfrm>
            <a:off x="712481" y="1215343"/>
            <a:ext cx="741829" cy="194357"/>
          </a:xfrm>
        </p:spPr>
        <p:txBody>
          <a:bodyPr/>
          <a:lstStyle/>
          <a:p>
            <a:pPr marL="92075" lvl="0" indent="-92075">
              <a:buFont typeface="+mj-lt"/>
              <a:buAutoNum type="alphaLcPeriod"/>
            </a:pPr>
            <a:r>
              <a:rPr lang="en-US" sz="950" b="1" dirty="0">
                <a:solidFill>
                  <a:prstClr val="black"/>
                </a:solidFill>
              </a:rPr>
              <a:t> Coelom</a:t>
            </a:r>
            <a:endParaRPr lang="en-GB" sz="950" b="1" dirty="0">
              <a:solidFill>
                <a:prstClr val="black"/>
              </a:solidFill>
            </a:endParaRP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5"/>
          </p:nvPr>
        </p:nvSpPr>
        <p:spPr>
          <a:xfrm>
            <a:off x="726422" y="2864831"/>
            <a:ext cx="1060450" cy="221269"/>
          </a:xfrm>
        </p:spPr>
        <p:txBody>
          <a:bodyPr/>
          <a:lstStyle/>
          <a:p>
            <a:pPr marL="92075" lvl="0" indent="-92075">
              <a:buFont typeface="+mj-lt"/>
              <a:buAutoNum type="alphaLcPeriod" startAt="2"/>
            </a:pPr>
            <a:r>
              <a:rPr lang="en-GB" sz="900" b="1" dirty="0">
                <a:solidFill>
                  <a:prstClr val="black"/>
                </a:solidFill>
              </a:rPr>
              <a:t> </a:t>
            </a:r>
            <a:r>
              <a:rPr lang="en-GB" sz="900" b="1" dirty="0" err="1">
                <a:solidFill>
                  <a:prstClr val="black"/>
                </a:solidFill>
              </a:rPr>
              <a:t>Pseudocoelom</a:t>
            </a:r>
            <a:endParaRPr lang="en-GB" sz="900" b="1" dirty="0">
              <a:solidFill>
                <a:prstClr val="black"/>
              </a:solidFill>
            </a:endParaRP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6"/>
          </p:nvPr>
        </p:nvSpPr>
        <p:spPr>
          <a:xfrm>
            <a:off x="712481" y="4487451"/>
            <a:ext cx="906836" cy="202211"/>
          </a:xfrm>
        </p:spPr>
        <p:txBody>
          <a:bodyPr/>
          <a:lstStyle/>
          <a:p>
            <a:pPr marL="92075" lvl="0" indent="-92075">
              <a:buFont typeface="+mj-lt"/>
              <a:buAutoNum type="alphaLcPeriod" startAt="3"/>
            </a:pPr>
            <a:r>
              <a:rPr lang="en-GB" sz="910" b="1" dirty="0">
                <a:solidFill>
                  <a:prstClr val="black"/>
                </a:solidFill>
              </a:rPr>
              <a:t>No coelom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4970" y="143642"/>
            <a:ext cx="8614061" cy="658008"/>
          </a:xfrm>
        </p:spPr>
        <p:txBody>
          <a:bodyPr/>
          <a:lstStyle/>
          <a:p>
            <a:pPr eaLnBrk="1" hangingPunct="1"/>
            <a:r>
              <a:rPr lang="en-US" sz="4000" dirty="0"/>
              <a:t>Animals are classified by digestive tract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-5828" y="6463236"/>
            <a:ext cx="1584961" cy="366077"/>
          </a:xfrm>
        </p:spPr>
        <p:txBody>
          <a:bodyPr/>
          <a:lstStyle/>
          <a:p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848475" y="6221445"/>
            <a:ext cx="1646117" cy="648894"/>
          </a:xfrm>
        </p:spPr>
        <p:txBody>
          <a:bodyPr/>
          <a:lstStyle/>
          <a:p>
            <a:pPr lvl="0" algn="r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Figures 21.6, </a:t>
            </a:r>
          </a:p>
          <a:p>
            <a:pPr lvl="0" algn="r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32.13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81385" y="1298768"/>
            <a:ext cx="3719457" cy="1331838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Animals have an </a:t>
            </a:r>
          </a:p>
          <a:p>
            <a:pPr lvl="0" algn="ctr" eaLnBrk="1" hangingPunct="1">
              <a:spcBef>
                <a:spcPct val="0"/>
              </a:spcBef>
            </a:pPr>
            <a:r>
              <a:rPr lang="en-US" sz="20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incomplete digestive tract</a:t>
            </a: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 </a:t>
            </a:r>
          </a:p>
          <a:p>
            <a:pPr lvl="0" algn="ctr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if the mouth both takes in food and ejects wastes.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/>
          <a:stretch/>
        </p:blipFill>
        <p:spPr>
          <a:xfrm>
            <a:off x="796845" y="3001172"/>
            <a:ext cx="3437291" cy="3029654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949414" y="1301145"/>
            <a:ext cx="3642361" cy="1319923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Animals have a </a:t>
            </a:r>
          </a:p>
          <a:p>
            <a:pPr lvl="0" algn="ctr" eaLnBrk="1" hangingPunct="1">
              <a:spcBef>
                <a:spcPct val="0"/>
              </a:spcBef>
            </a:pPr>
            <a:r>
              <a:rPr lang="en-US" sz="20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complete digestive tract</a:t>
            </a: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 </a:t>
            </a:r>
          </a:p>
          <a:p>
            <a:pPr lvl="0" algn="ctr" eaLnBrk="1" hangingPunct="1">
              <a:spcBef>
                <a:spcPct val="0"/>
              </a:spcBef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if food passes in one direction from mouth to anus. </a:t>
            </a:r>
          </a:p>
        </p:txBody>
      </p:sp>
      <p:pic>
        <p:nvPicPr>
          <p:cNvPr id="5" name="Picture 4" descr="The human digestive system is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4" t="42189" r="7910" b="8258"/>
          <a:stretch/>
        </p:blipFill>
        <p:spPr>
          <a:xfrm>
            <a:off x="5787758" y="2892217"/>
            <a:ext cx="2634019" cy="33982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08687"/>
            <a:ext cx="7772400" cy="537380"/>
          </a:xfrm>
        </p:spPr>
        <p:txBody>
          <a:bodyPr/>
          <a:lstStyle/>
          <a:p>
            <a:r>
              <a:rPr lang="en-US" sz="4000" dirty="0"/>
              <a:t>What makes it an animal?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-1279" y="6460679"/>
            <a:ext cx="2045017" cy="31849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quarter" idx="13"/>
          </p:nvPr>
        </p:nvSpPr>
        <p:spPr>
          <a:xfrm>
            <a:off x="376725" y="1022931"/>
            <a:ext cx="7567862" cy="239476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Animals all have a specific set of features in common: </a:t>
            </a:r>
          </a:p>
          <a:p>
            <a:pPr lvl="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They have eukaryotic cells that lack cell walls.</a:t>
            </a:r>
          </a:p>
          <a:p>
            <a:pPr lvl="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Their cells produce an extracellular matrix.</a:t>
            </a:r>
          </a:p>
          <a:p>
            <a:pPr lvl="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They have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multicellular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bodies.</a:t>
            </a:r>
          </a:p>
          <a:p>
            <a:pPr lvl="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They go through a blastula stage of development.</a:t>
            </a:r>
          </a:p>
          <a:p>
            <a:pPr lvl="0" eaLnBrk="1" hangingPunct="1">
              <a:spcBef>
                <a:spcPct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They are heterotrophic, by ingestion.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quarter" idx="13"/>
          </p:nvPr>
        </p:nvSpPr>
        <p:spPr>
          <a:xfrm>
            <a:off x="7194431" y="6463835"/>
            <a:ext cx="1420177" cy="40993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Figure 21.2</a:t>
            </a:r>
            <a:endParaRPr lang="en-US" dirty="0"/>
          </a:p>
        </p:txBody>
      </p:sp>
      <p:pic>
        <p:nvPicPr>
          <p:cNvPr id="2" name="Picture 1" descr="The tree of life is shown.&#10;A bee in a honeycomb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 b="2686"/>
          <a:stretch/>
        </p:blipFill>
        <p:spPr>
          <a:xfrm>
            <a:off x="868909" y="3620779"/>
            <a:ext cx="6843065" cy="257999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758817" y="6147771"/>
            <a:ext cx="1190248" cy="160583"/>
          </a:xfrm>
        </p:spPr>
        <p:txBody>
          <a:bodyPr/>
          <a:lstStyle/>
          <a:p>
            <a:pPr marL="0" lvl="0" indent="0">
              <a:buNone/>
            </a:pPr>
            <a:r>
              <a:rPr lang="en-US" sz="750" dirty="0"/>
              <a:t>USDA/ARS/Scott Bauer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398" y="107930"/>
            <a:ext cx="8787204" cy="735078"/>
          </a:xfrm>
        </p:spPr>
        <p:txBody>
          <a:bodyPr/>
          <a:lstStyle/>
          <a:p>
            <a:r>
              <a:rPr lang="en-US" sz="4000" dirty="0"/>
              <a:t>Animals are classified by segmentation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313" y="6461504"/>
            <a:ext cx="1552025" cy="390795"/>
          </a:xfrm>
        </p:spPr>
        <p:txBody>
          <a:bodyPr/>
          <a:lstStyle/>
          <a:p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6436" y="1246930"/>
            <a:ext cx="8686267" cy="405951"/>
          </a:xfrm>
        </p:spPr>
        <p:txBody>
          <a:bodyPr/>
          <a:lstStyle/>
          <a:p>
            <a:r>
              <a:rPr lang="en-US" sz="2400" dirty="0"/>
              <a:t> This millipede’s body is </a:t>
            </a:r>
            <a:r>
              <a:rPr lang="en-US" sz="2400" b="1" dirty="0"/>
              <a:t>segmented</a:t>
            </a:r>
            <a:r>
              <a:rPr lang="en-US" sz="2400" dirty="0"/>
              <a:t>: it is divided into </a:t>
            </a:r>
            <a:r>
              <a:rPr lang="en-US" sz="2400" dirty="0">
                <a:solidFill>
                  <a:srgbClr val="FF0000"/>
                </a:solidFill>
              </a:rPr>
              <a:t>repeated</a:t>
            </a:r>
            <a:r>
              <a:rPr lang="en-US" sz="2400" dirty="0"/>
              <a:t> parts.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430088" y="4907069"/>
            <a:ext cx="8293698" cy="852533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2400" dirty="0">
                <a:solidFill>
                  <a:prstClr val="black"/>
                </a:solidFill>
              </a:rPr>
              <a:t>Segmented bodies are more flexible and have more potential for developing specialized body parts than </a:t>
            </a:r>
            <a:r>
              <a:rPr lang="en-US" sz="2400" dirty="0" err="1">
                <a:solidFill>
                  <a:prstClr val="black"/>
                </a:solidFill>
              </a:rPr>
              <a:t>unsegmented</a:t>
            </a:r>
            <a:r>
              <a:rPr lang="en-US" sz="2400" dirty="0">
                <a:solidFill>
                  <a:prstClr val="black"/>
                </a:solidFill>
              </a:rPr>
              <a:t> bodies.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86600" y="6480356"/>
            <a:ext cx="1432560" cy="380682"/>
          </a:xfrm>
        </p:spPr>
        <p:txBody>
          <a:bodyPr/>
          <a:lstStyle/>
          <a:p>
            <a:pPr algn="r"/>
            <a:r>
              <a:rPr lang="en-US" sz="2000" dirty="0"/>
              <a:t>Figure 21.7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b="4649"/>
          <a:stretch/>
        </p:blipFill>
        <p:spPr>
          <a:xfrm>
            <a:off x="2490655" y="2086772"/>
            <a:ext cx="4162690" cy="2316480"/>
          </a:xfrm>
          <a:prstGeom prst="rect">
            <a:avLst/>
          </a:prstGeom>
        </p:spPr>
      </p:pic>
      <p:sp>
        <p:nvSpPr>
          <p:cNvPr id="8" name="Content Placeholder 10"/>
          <p:cNvSpPr>
            <a:spLocks noGrp="1"/>
          </p:cNvSpPr>
          <p:nvPr>
            <p:ph sz="quarter" idx="15"/>
          </p:nvPr>
        </p:nvSpPr>
        <p:spPr>
          <a:xfrm>
            <a:off x="3771901" y="4350124"/>
            <a:ext cx="1619250" cy="202826"/>
          </a:xfrm>
        </p:spPr>
        <p:txBody>
          <a:bodyPr/>
          <a:lstStyle/>
          <a:p>
            <a:pPr marL="0" lvl="0" indent="0">
              <a:buNone/>
            </a:pPr>
            <a:r>
              <a:rPr lang="en-US" sz="900" dirty="0"/>
              <a:t>©Don </a:t>
            </a:r>
            <a:r>
              <a:rPr lang="en-US" sz="900" dirty="0" err="1"/>
              <a:t>Farrall</a:t>
            </a:r>
            <a:r>
              <a:rPr lang="en-US" sz="900" dirty="0"/>
              <a:t>/Getty Images RF </a:t>
            </a:r>
            <a:endParaRPr lang="en-GB" sz="9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8634"/>
            <a:ext cx="9144000" cy="1169460"/>
          </a:xfrm>
        </p:spPr>
        <p:txBody>
          <a:bodyPr/>
          <a:lstStyle/>
          <a:p>
            <a:r>
              <a:rPr lang="en-US" sz="4000" dirty="0"/>
              <a:t>Animals are classified by reproduction and development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2876" y="6456979"/>
            <a:ext cx="1617364" cy="36639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7980" y="1652794"/>
            <a:ext cx="8735061" cy="949325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Animals with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direct development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resemble adults in their juvenile stage. The baby fish looks like a smaller version of the adult fish.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43738" y="6474572"/>
            <a:ext cx="1480802" cy="412116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21.8</a:t>
            </a:r>
            <a:endParaRPr lang="en-US" dirty="0"/>
          </a:p>
        </p:txBody>
      </p:sp>
      <p:pic>
        <p:nvPicPr>
          <p:cNvPr id="2" name="Picture 1" descr="A yellow box highlights a juvenile fish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t="41372" r="18235" b="13726"/>
          <a:stretch/>
        </p:blipFill>
        <p:spPr>
          <a:xfrm>
            <a:off x="1748118" y="2837329"/>
            <a:ext cx="5728447" cy="3079378"/>
          </a:xfrm>
          <a:prstGeom prst="rect">
            <a:avLst/>
          </a:prstGeom>
        </p:spPr>
      </p:pic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1874509" y="3847493"/>
            <a:ext cx="1254919" cy="4397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77800" lvl="0" indent="-177800">
              <a:buFont typeface="+mj-lt"/>
              <a:buAutoNum type="alphaLcPeriod"/>
            </a:pPr>
            <a:r>
              <a:rPr lang="en-US" sz="1200" dirty="0"/>
              <a:t>Direct development</a:t>
            </a:r>
            <a:endParaRPr lang="en-GB" sz="120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5"/>
          </p:nvPr>
        </p:nvSpPr>
        <p:spPr>
          <a:xfrm>
            <a:off x="1874509" y="5210254"/>
            <a:ext cx="1267619" cy="41751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77800" lvl="0" indent="-177800">
              <a:buFont typeface="+mj-lt"/>
              <a:buAutoNum type="alphaLcPeriod" startAt="2"/>
            </a:pPr>
            <a:r>
              <a:rPr lang="en-US" sz="1200" dirty="0"/>
              <a:t>Indirect development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05532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5118" y="164013"/>
            <a:ext cx="7933766" cy="629318"/>
          </a:xfrm>
        </p:spPr>
        <p:txBody>
          <a:bodyPr/>
          <a:lstStyle/>
          <a:p>
            <a:r>
              <a:rPr lang="en-US" sz="4000" dirty="0"/>
              <a:t>Some animals reproduce larvae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952" y="6459967"/>
            <a:ext cx="1554386" cy="39624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0932" y="1357823"/>
            <a:ext cx="8431305" cy="1160923"/>
          </a:xfrm>
        </p:spPr>
        <p:txBody>
          <a:bodyPr/>
          <a:lstStyle/>
          <a:p>
            <a:pPr algn="ctr"/>
            <a:r>
              <a:rPr lang="en-US" sz="2400" dirty="0"/>
              <a:t>Animals with </a:t>
            </a:r>
            <a:r>
              <a:rPr lang="en-US" sz="2400" b="1" dirty="0"/>
              <a:t>indirect development</a:t>
            </a:r>
            <a:r>
              <a:rPr lang="en-US" sz="2400" dirty="0"/>
              <a:t> have a larval stage that does not resemble the adult form. The larva undergoes </a:t>
            </a:r>
            <a:r>
              <a:rPr lang="en-US" sz="2400" b="1" dirty="0"/>
              <a:t>metamorphosis </a:t>
            </a:r>
            <a:r>
              <a:rPr lang="en-US" sz="2400" dirty="0"/>
              <a:t>as it matures into an adult.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15163" y="6474759"/>
            <a:ext cx="1500524" cy="320358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21.8</a:t>
            </a:r>
            <a:endParaRPr lang="en-US" dirty="0"/>
          </a:p>
        </p:txBody>
      </p:sp>
      <p:pic>
        <p:nvPicPr>
          <p:cNvPr id="2" name="Picture 1" descr="A yellow box highlights a larva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 t="43922" r="19265" b="10784"/>
          <a:stretch/>
        </p:blipFill>
        <p:spPr>
          <a:xfrm>
            <a:off x="1667435" y="3012141"/>
            <a:ext cx="5715000" cy="3106272"/>
          </a:xfrm>
          <a:prstGeom prst="rect">
            <a:avLst/>
          </a:prstGeom>
        </p:spPr>
      </p:pic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1822637" y="4039994"/>
            <a:ext cx="1371600" cy="53735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7800" lvl="0" indent="-177800">
              <a:buFont typeface="+mj-lt"/>
              <a:buAutoNum type="alphaLcPeriod"/>
            </a:pPr>
            <a:r>
              <a:rPr lang="en-US" sz="1300" dirty="0"/>
              <a:t>Direct development</a:t>
            </a:r>
            <a:endParaRPr lang="en-GB" sz="130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5"/>
          </p:nvPr>
        </p:nvSpPr>
        <p:spPr>
          <a:xfrm>
            <a:off x="1830102" y="5418368"/>
            <a:ext cx="1670050" cy="4714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7800" lvl="0" indent="-177800">
              <a:buFont typeface="+mj-lt"/>
              <a:buAutoNum type="alphaLcPeriod" startAt="2"/>
            </a:pPr>
            <a:r>
              <a:rPr lang="en-US" sz="1300" dirty="0"/>
              <a:t>Indirect development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3898728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07403"/>
            <a:ext cx="9144000" cy="1143000"/>
          </a:xfrm>
        </p:spPr>
        <p:txBody>
          <a:bodyPr/>
          <a:lstStyle/>
          <a:p>
            <a:r>
              <a:rPr lang="en-US" sz="4000" dirty="0"/>
              <a:t>Each animal phylum has a unique combination of features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30" y="6457023"/>
            <a:ext cx="1538420" cy="376150"/>
          </a:xfrm>
        </p:spPr>
        <p:txBody>
          <a:bodyPr/>
          <a:lstStyle/>
          <a:p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172325" y="6465794"/>
            <a:ext cx="1355351" cy="38151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</a:t>
            </a:r>
            <a:endParaRPr lang="en-US" dirty="0"/>
          </a:p>
        </p:txBody>
      </p:sp>
      <p:pic>
        <p:nvPicPr>
          <p:cNvPr id="3" name="Picture 2" descr="A cladogram of animals is shown.&#10;A blue arrow points from the word &quot;tissues&quot; to eumetazoans.&#10;A blue arrow points from the phrase &quot;Symmetry and germ layers&quot; to bilateri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"/>
          <a:stretch/>
        </p:blipFill>
        <p:spPr>
          <a:xfrm>
            <a:off x="88392" y="1752600"/>
            <a:ext cx="8967216" cy="442993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591" y="210183"/>
            <a:ext cx="5585325" cy="591152"/>
          </a:xfrm>
        </p:spPr>
        <p:txBody>
          <a:bodyPr/>
          <a:lstStyle/>
          <a:p>
            <a:r>
              <a:rPr lang="en-US" sz="4000" dirty="0"/>
              <a:t>Clicker question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5243" y="1500188"/>
            <a:ext cx="5556070" cy="3408362"/>
          </a:xfrm>
        </p:spPr>
        <p:txBody>
          <a:bodyPr/>
          <a:lstStyle/>
          <a:p>
            <a:pPr>
              <a:spcAft>
                <a:spcPts val="2900"/>
              </a:spcAft>
            </a:pPr>
            <a:r>
              <a:rPr lang="en-US" sz="2400" dirty="0"/>
              <a:t>Which type of animal does NOT go through this sequence in its early development?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sea star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shark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snail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sponge</a:t>
            </a:r>
          </a:p>
          <a:p>
            <a:pPr eaLnBrk="1" hangingPunct="1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flatworm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043737" y="6457109"/>
            <a:ext cx="1477963" cy="360998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</a:t>
            </a:r>
          </a:p>
        </p:txBody>
      </p:sp>
      <p:pic>
        <p:nvPicPr>
          <p:cNvPr id="4915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arly blastula, late blastula, and gastrula are shown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53" y="3079376"/>
            <a:ext cx="3563472" cy="121023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155" y="195191"/>
            <a:ext cx="6179340" cy="622126"/>
          </a:xfrm>
        </p:spPr>
        <p:txBody>
          <a:bodyPr/>
          <a:lstStyle/>
          <a:p>
            <a:r>
              <a:rPr lang="en-US" sz="4000" dirty="0"/>
              <a:t>Clicker question #3,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8030" y="1496696"/>
            <a:ext cx="5697220" cy="1709867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sz="2400" dirty="0"/>
              <a:t>Which type of animal does NOT go through this sequence in its early development?</a:t>
            </a:r>
          </a:p>
          <a:p>
            <a:pPr eaLnBrk="1" hangingPunct="1"/>
            <a:r>
              <a:rPr lang="en-US" sz="2400" dirty="0"/>
              <a:t>D. sponge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172325" y="6455987"/>
            <a:ext cx="1339850" cy="402013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21.4</a:t>
            </a:r>
            <a:endParaRPr lang="en-US" dirty="0"/>
          </a:p>
        </p:txBody>
      </p:sp>
      <p:pic>
        <p:nvPicPr>
          <p:cNvPr id="50181" name="Picture 8" descr="Early blastula, late blastula, and gastrula are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arly blastula, late blastula, and gastrula are shown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62" y="3016063"/>
            <a:ext cx="3546475" cy="122368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182471"/>
            <a:ext cx="6172200" cy="583733"/>
          </a:xfrm>
        </p:spPr>
        <p:txBody>
          <a:bodyPr/>
          <a:lstStyle/>
          <a:p>
            <a:r>
              <a:rPr lang="en-US" sz="4000" dirty="0"/>
              <a:t>21.1 Mastering concepts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03059" y="3175560"/>
            <a:ext cx="4800600" cy="927100"/>
          </a:xfrm>
        </p:spPr>
        <p:txBody>
          <a:bodyPr/>
          <a:lstStyle/>
          <a:p>
            <a:r>
              <a:rPr lang="en-US" sz="2400" dirty="0"/>
              <a:t>What features were used to build the animal phylogenetic tree?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460" b="2629"/>
          <a:stretch/>
        </p:blipFill>
        <p:spPr>
          <a:xfrm>
            <a:off x="143233" y="2209800"/>
            <a:ext cx="4114587" cy="2638425"/>
          </a:xfrm>
          <a:prstGeom prst="rect">
            <a:avLst/>
          </a:prstGeom>
        </p:spPr>
      </p:pic>
      <p:sp>
        <p:nvSpPr>
          <p:cNvPr id="5" name="Content Placeholder 5"/>
          <p:cNvSpPr>
            <a:spLocks noGrp="1"/>
          </p:cNvSpPr>
          <p:nvPr>
            <p:ph sz="quarter" idx="11"/>
          </p:nvPr>
        </p:nvSpPr>
        <p:spPr>
          <a:xfrm>
            <a:off x="1315494" y="4788013"/>
            <a:ext cx="1846805" cy="1968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630" dirty="0"/>
              <a:t>©Michael </a:t>
            </a:r>
            <a:r>
              <a:rPr lang="en-US" sz="630" dirty="0" err="1"/>
              <a:t>DeFreitas</a:t>
            </a:r>
            <a:r>
              <a:rPr lang="en-US" sz="630" dirty="0"/>
              <a:t>/</a:t>
            </a:r>
            <a:r>
              <a:rPr lang="en-US" sz="630" dirty="0" err="1"/>
              <a:t>robertharding</a:t>
            </a:r>
            <a:r>
              <a:rPr lang="en-US" sz="630" dirty="0"/>
              <a:t>/Getty Images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4753" y="151009"/>
            <a:ext cx="8034492" cy="649105"/>
          </a:xfrm>
        </p:spPr>
        <p:txBody>
          <a:bodyPr/>
          <a:lstStyle/>
          <a:p>
            <a:r>
              <a:rPr lang="en-US" sz="4000" dirty="0"/>
              <a:t>Sponges (Porifera) are simple animals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793" y="6455597"/>
            <a:ext cx="1584120" cy="37640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21.2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5683" y="1427183"/>
            <a:ext cx="3764280" cy="1600199"/>
          </a:xfrm>
        </p:spPr>
        <p:txBody>
          <a:bodyPr/>
          <a:lstStyle/>
          <a:p>
            <a:r>
              <a:rPr lang="en-US" sz="2400" b="1" dirty="0"/>
              <a:t>Sponges</a:t>
            </a:r>
            <a:r>
              <a:rPr lang="en-US" sz="2400" dirty="0"/>
              <a:t> are aquatic and sessile (anchored to a surface). They do not have true tissues.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3751" y="4309969"/>
            <a:ext cx="2783543" cy="154796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They have hollow bodies that are either asymmetric or </a:t>
            </a:r>
            <a:r>
              <a:rPr lang="en-US" sz="2400" dirty="0">
                <a:solidFill>
                  <a:srgbClr val="FF0000"/>
                </a:solidFill>
              </a:rPr>
              <a:t>radially</a:t>
            </a:r>
            <a:r>
              <a:rPr lang="en-US" sz="2400" dirty="0"/>
              <a:t> symmetric.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7153275" y="6456090"/>
            <a:ext cx="1369920" cy="395739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21.9</a:t>
            </a:r>
            <a:endParaRPr lang="en-US" dirty="0"/>
          </a:p>
        </p:txBody>
      </p:sp>
      <p:pic>
        <p:nvPicPr>
          <p:cNvPr id="2" name="Picture 1" descr="A cladogram of animals is shown, highlighting sponge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/>
          <a:stretch/>
        </p:blipFill>
        <p:spPr>
          <a:xfrm>
            <a:off x="4478829" y="1358900"/>
            <a:ext cx="3741725" cy="2025826"/>
          </a:xfrm>
          <a:prstGeom prst="rect">
            <a:avLst/>
          </a:prstGeom>
        </p:spPr>
      </p:pic>
      <p:pic>
        <p:nvPicPr>
          <p:cNvPr id="3" name="Picture 2" descr="Photos of sponges are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7" b="4083"/>
          <a:stretch/>
        </p:blipFill>
        <p:spPr>
          <a:xfrm>
            <a:off x="4215476" y="4165600"/>
            <a:ext cx="4108521" cy="1668463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4442461" y="5774541"/>
            <a:ext cx="3778094" cy="224790"/>
          </a:xfrm>
        </p:spPr>
        <p:txBody>
          <a:bodyPr/>
          <a:lstStyle/>
          <a:p>
            <a:pPr marL="0" lvl="0" indent="0">
              <a:buNone/>
            </a:pPr>
            <a:r>
              <a:rPr lang="en-US" sz="660" dirty="0"/>
              <a:t>(diversity green): ©Getty Images RF; (diversity pink): ©Laurence F Tapper/YAY Micro/age </a:t>
            </a:r>
            <a:r>
              <a:rPr lang="en-US" sz="660" dirty="0" err="1"/>
              <a:t>fotostock</a:t>
            </a:r>
            <a:r>
              <a:rPr lang="en-US" sz="660" dirty="0"/>
              <a:t> RF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7812" y="123327"/>
            <a:ext cx="5728377" cy="705717"/>
          </a:xfrm>
        </p:spPr>
        <p:txBody>
          <a:bodyPr/>
          <a:lstStyle/>
          <a:p>
            <a:r>
              <a:rPr lang="en-US" sz="4000" dirty="0"/>
              <a:t>Sponges are filter feeders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79" y="6455839"/>
            <a:ext cx="1537671" cy="31479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6245" y="1428413"/>
            <a:ext cx="2271016" cy="4514788"/>
          </a:xfrm>
        </p:spPr>
        <p:txBody>
          <a:bodyPr/>
          <a:lstStyle/>
          <a:p>
            <a:pPr lvl="0">
              <a:spcBef>
                <a:spcPct val="0"/>
              </a:spcBef>
              <a:spcAft>
                <a:spcPts val="29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Water moves into a sponge’s body through pores in its sides, then out through a hole at the top. </a:t>
            </a:r>
          </a:p>
          <a:p>
            <a:pPr lvl="0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This allows the sponge to trap food and eliminate waste.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58025" y="6463871"/>
            <a:ext cx="1465916" cy="35528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21.9</a:t>
            </a:r>
            <a:endParaRPr lang="en-US" dirty="0"/>
          </a:p>
        </p:txBody>
      </p:sp>
      <p:pic>
        <p:nvPicPr>
          <p:cNvPr id="2" name="Picture 1" descr="Sponge anatomy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2"/>
          <a:stretch/>
        </p:blipFill>
        <p:spPr>
          <a:xfrm>
            <a:off x="3354556" y="1569719"/>
            <a:ext cx="4944534" cy="438300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1748" y="174526"/>
            <a:ext cx="6920505" cy="607341"/>
          </a:xfrm>
        </p:spPr>
        <p:txBody>
          <a:bodyPr/>
          <a:lstStyle/>
          <a:p>
            <a:r>
              <a:rPr lang="en-US" sz="4000" dirty="0"/>
              <a:t>Sponges have specialized cells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269" y="6457745"/>
            <a:ext cx="1554069" cy="34829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2098" y="1430209"/>
            <a:ext cx="2308860" cy="33322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900"/>
              </a:spcAft>
            </a:pPr>
            <a:r>
              <a:rPr lang="en-US" sz="2400" dirty="0"/>
              <a:t>Collar cells trap food and start to digest it.</a:t>
            </a:r>
          </a:p>
          <a:p>
            <a:pPr>
              <a:spcBef>
                <a:spcPts val="0"/>
              </a:spcBef>
            </a:pPr>
            <a:r>
              <a:rPr lang="en-US" sz="2400" dirty="0" err="1"/>
              <a:t>Amoebocytes</a:t>
            </a:r>
            <a:r>
              <a:rPr lang="en-US" sz="2400" dirty="0"/>
              <a:t> digest food and distribute it to other parts of the body.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00887" y="6460696"/>
            <a:ext cx="1423371" cy="366077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21.9</a:t>
            </a:r>
            <a:endParaRPr lang="en-US" dirty="0"/>
          </a:p>
        </p:txBody>
      </p:sp>
      <p:pic>
        <p:nvPicPr>
          <p:cNvPr id="2" name="Picture 1" descr="Sponge anatomy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6"/>
          <a:stretch/>
        </p:blipFill>
        <p:spPr>
          <a:xfrm>
            <a:off x="3354556" y="1722120"/>
            <a:ext cx="4944534" cy="437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62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1164" y="183439"/>
            <a:ext cx="7159447" cy="585828"/>
          </a:xfrm>
        </p:spPr>
        <p:txBody>
          <a:bodyPr/>
          <a:lstStyle/>
          <a:p>
            <a:r>
              <a:rPr lang="en-US" sz="4000" dirty="0"/>
              <a:t>There are nine main animal phyla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4942" y="6462552"/>
            <a:ext cx="1599269" cy="31746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9903" y="1572939"/>
            <a:ext cx="3382635" cy="4186177"/>
          </a:xfrm>
        </p:spPr>
        <p:txBody>
          <a:bodyPr/>
          <a:lstStyle/>
          <a:p>
            <a:pPr eaLnBrk="1" hangingPunct="1">
              <a:spcAft>
                <a:spcPts val="2900"/>
              </a:spcAft>
            </a:pPr>
            <a:r>
              <a:rPr lang="en-US" sz="2400" dirty="0"/>
              <a:t>Most animals are </a:t>
            </a:r>
            <a:r>
              <a:rPr lang="en-US" sz="2400" b="1" dirty="0"/>
              <a:t>invertebrates</a:t>
            </a:r>
            <a:r>
              <a:rPr lang="en-US" sz="2400" dirty="0"/>
              <a:t>, which lack backbones. Many fewer animals are </a:t>
            </a:r>
            <a:r>
              <a:rPr lang="en-US" sz="2400" b="1" dirty="0"/>
              <a:t>vertebrates</a:t>
            </a:r>
            <a:r>
              <a:rPr lang="en-US" sz="2400" dirty="0"/>
              <a:t>, which have backbones. 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Vertebrates (which include familiar mammals, amphibians, reptiles, and fish) are in phylum </a:t>
            </a:r>
            <a:r>
              <a:rPr lang="en-US" sz="2400" dirty="0" err="1"/>
              <a:t>Chordata</a:t>
            </a:r>
            <a:r>
              <a:rPr lang="en-US" sz="2400" dirty="0"/>
              <a:t>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7281567" y="6462903"/>
            <a:ext cx="1281408" cy="31711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Table 21.1</a:t>
            </a:r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4"/>
          </p:nvPr>
        </p:nvSpPr>
        <p:spPr>
          <a:xfrm>
            <a:off x="4409178" y="1192677"/>
            <a:ext cx="3461100" cy="345773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b="1" dirty="0"/>
              <a:t>TABLE 21.1 Nine Phyla of Animals</a:t>
            </a:r>
            <a:endParaRPr lang="en-GB" sz="1800" b="1" dirty="0"/>
          </a:p>
        </p:txBody>
      </p:sp>
      <p:graphicFrame>
        <p:nvGraphicFramePr>
          <p:cNvPr id="3" name="Table Placeholder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77695"/>
              </p:ext>
            </p:extLst>
          </p:nvPr>
        </p:nvGraphicFramePr>
        <p:xfrm>
          <a:off x="4351389" y="1496739"/>
          <a:ext cx="4626674" cy="47214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3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1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9001">
                <a:tc>
                  <a:txBody>
                    <a:bodyPr/>
                    <a:lstStyle/>
                    <a:p>
                      <a:pPr marL="0" indent="66675"/>
                      <a:r>
                        <a:rPr lang="en-US" sz="1500" b="1" dirty="0"/>
                        <a:t>Phylum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indent="38100"/>
                      <a:r>
                        <a:rPr lang="en-US" sz="1500" b="1" dirty="0"/>
                        <a:t>Examples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7150" indent="0"/>
                      <a:r>
                        <a:rPr lang="en-US" sz="1400" b="1" dirty="0"/>
                        <a:t>Number of Exiting Species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32">
                <a:tc>
                  <a:txBody>
                    <a:bodyPr/>
                    <a:lstStyle/>
                    <a:p>
                      <a:pPr marL="0" indent="76200"/>
                      <a:r>
                        <a:rPr lang="en-US" sz="1050" dirty="0"/>
                        <a:t>Porifera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Sponges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044">
                <a:tc>
                  <a:txBody>
                    <a:bodyPr/>
                    <a:lstStyle/>
                    <a:p>
                      <a:pPr marL="0" indent="66675"/>
                      <a:r>
                        <a:rPr lang="en-US" sz="1050" dirty="0" err="1"/>
                        <a:t>Cnidaria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Hydras,</a:t>
                      </a:r>
                      <a:r>
                        <a:rPr lang="en-US" sz="1050" baseline="0" dirty="0"/>
                        <a:t> jellyfishes, corals, sea,</a:t>
                      </a:r>
                    </a:p>
                    <a:p>
                      <a:r>
                        <a:rPr lang="en-US" sz="1050" baseline="0" dirty="0"/>
                        <a:t>anemones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11,000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712">
                <a:tc>
                  <a:txBody>
                    <a:bodyPr/>
                    <a:lstStyle/>
                    <a:p>
                      <a:pPr marL="0" indent="66675"/>
                      <a:r>
                        <a:rPr lang="en-US" sz="1100" dirty="0"/>
                        <a:t>Platyhelminthes</a:t>
                      </a:r>
                    </a:p>
                    <a:p>
                      <a:pPr marL="0" indent="66675"/>
                      <a:r>
                        <a:rPr lang="en-US" sz="1100" dirty="0"/>
                        <a:t>(flatworms)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 </a:t>
                      </a:r>
                      <a:r>
                        <a:rPr lang="en-US" sz="1100" i="1" dirty="0"/>
                        <a:t>Planaria, </a:t>
                      </a:r>
                      <a:r>
                        <a:rPr lang="en-US" sz="1100" i="0" dirty="0"/>
                        <a:t>tapeworms</a:t>
                      </a:r>
                      <a:r>
                        <a:rPr lang="en-US" sz="1100" i="1" dirty="0"/>
                        <a:t>, </a:t>
                      </a:r>
                      <a:r>
                        <a:rPr lang="en-US" sz="1100" i="0" dirty="0"/>
                        <a:t>flukes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388">
                <a:tc>
                  <a:txBody>
                    <a:bodyPr/>
                    <a:lstStyle/>
                    <a:p>
                      <a:pPr marL="0" indent="57150"/>
                      <a:r>
                        <a:rPr lang="en-US" sz="1050" dirty="0"/>
                        <a:t>Mollusca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" indent="0"/>
                      <a:r>
                        <a:rPr lang="en-US" sz="1150" dirty="0"/>
                        <a:t>Bivalves, chitons, snails, slugs,</a:t>
                      </a:r>
                    </a:p>
                    <a:p>
                      <a:pPr marL="28575" indent="0"/>
                      <a:r>
                        <a:rPr lang="en-US" sz="1150" dirty="0"/>
                        <a:t>squids, octopuses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1100" dirty="0"/>
                        <a:t>112,000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9">
                <a:tc>
                  <a:txBody>
                    <a:bodyPr/>
                    <a:lstStyle/>
                    <a:p>
                      <a:pPr marL="66675" indent="0"/>
                      <a:r>
                        <a:rPr lang="en-US" sz="1050" dirty="0"/>
                        <a:t>Annelida</a:t>
                      </a:r>
                      <a:r>
                        <a:rPr lang="en-US" sz="1050" baseline="0" dirty="0"/>
                        <a:t> </a:t>
                      </a:r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Eartworms</a:t>
                      </a:r>
                      <a:r>
                        <a:rPr lang="en-US" sz="1050" dirty="0"/>
                        <a:t>, leeches, </a:t>
                      </a:r>
                      <a:r>
                        <a:rPr lang="en-US" sz="1050" dirty="0" err="1"/>
                        <a:t>polychaetes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15,000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945">
                <a:tc>
                  <a:txBody>
                    <a:bodyPr/>
                    <a:lstStyle/>
                    <a:p>
                      <a:pPr marL="57150" indent="0"/>
                      <a:r>
                        <a:rPr lang="en-US" sz="1150" dirty="0"/>
                        <a:t>Nematoda</a:t>
                      </a:r>
                    </a:p>
                    <a:p>
                      <a:pPr marL="57150" indent="0"/>
                      <a:r>
                        <a:rPr lang="en-US" sz="1150" dirty="0"/>
                        <a:t>(roundworms)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" indent="0"/>
                      <a:r>
                        <a:rPr lang="en-US" sz="1150" dirty="0"/>
                        <a:t>Pinworms, hookworms, </a:t>
                      </a:r>
                      <a:r>
                        <a:rPr lang="en-US" sz="1150" i="1" dirty="0"/>
                        <a:t>C. </a:t>
                      </a:r>
                      <a:r>
                        <a:rPr lang="en-US" sz="1150" i="1" dirty="0" err="1"/>
                        <a:t>elegans</a:t>
                      </a:r>
                      <a:endParaRPr lang="en-US" sz="115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34">
                <a:tc>
                  <a:txBody>
                    <a:bodyPr/>
                    <a:lstStyle/>
                    <a:p>
                      <a:r>
                        <a:rPr lang="en-US" sz="1050" dirty="0"/>
                        <a:t>Arthropoda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050" indent="0"/>
                      <a:r>
                        <a:rPr lang="en-US" sz="1150" dirty="0"/>
                        <a:t>Horseshoe </a:t>
                      </a:r>
                      <a:r>
                        <a:rPr lang="en-US" sz="1150" baseline="0" dirty="0"/>
                        <a:t>crabs, spiders,</a:t>
                      </a:r>
                    </a:p>
                    <a:p>
                      <a:pPr marL="19050" indent="0"/>
                      <a:r>
                        <a:rPr lang="en-US" sz="1150" baseline="0" dirty="0"/>
                        <a:t>scorpions, crustaceans, insects</a:t>
                      </a:r>
                      <a:endParaRPr lang="en-US" sz="1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More than</a:t>
                      </a:r>
                    </a:p>
                    <a:p>
                      <a:r>
                        <a:rPr lang="en-US" sz="1150" dirty="0"/>
                        <a:t>1,000,000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549">
                <a:tc>
                  <a:txBody>
                    <a:bodyPr/>
                    <a:lstStyle/>
                    <a:p>
                      <a:pPr marL="57150" indent="0"/>
                      <a:r>
                        <a:rPr lang="en-US" sz="1100" dirty="0"/>
                        <a:t>Echinodermata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 Sea stars, sea urchins, sand dollars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3513">
                <a:tc>
                  <a:txBody>
                    <a:bodyPr/>
                    <a:lstStyle/>
                    <a:p>
                      <a:pPr marL="57150" indent="0"/>
                      <a:r>
                        <a:rPr lang="en-US" sz="1150" dirty="0"/>
                        <a:t>Chordata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Tunicates, </a:t>
                      </a:r>
                      <a:r>
                        <a:rPr lang="en-US" sz="1150" dirty="0" err="1"/>
                        <a:t>Iancelets</a:t>
                      </a:r>
                      <a:r>
                        <a:rPr lang="en-US" sz="1150" dirty="0"/>
                        <a:t>, fishes,</a:t>
                      </a:r>
                    </a:p>
                    <a:p>
                      <a:r>
                        <a:rPr lang="en-US" sz="1150" dirty="0"/>
                        <a:t>amphibians, reptiles, mammals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1506" y="100723"/>
            <a:ext cx="7720988" cy="759459"/>
          </a:xfrm>
        </p:spPr>
        <p:txBody>
          <a:bodyPr/>
          <a:lstStyle/>
          <a:p>
            <a:r>
              <a:rPr lang="en-US" sz="4000" dirty="0"/>
              <a:t>Sponges are hermaphrodites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86" y="6456232"/>
            <a:ext cx="1525177" cy="31305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3443" y="1430917"/>
            <a:ext cx="2161839" cy="4508363"/>
          </a:xfrm>
        </p:spPr>
        <p:txBody>
          <a:bodyPr/>
          <a:lstStyle/>
          <a:p>
            <a:pPr lvl="0">
              <a:spcBef>
                <a:spcPct val="0"/>
              </a:spcBef>
              <a:spcAft>
                <a:spcPts val="29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Reproduction can be asexual (by budding) or sexual.</a:t>
            </a:r>
          </a:p>
          <a:p>
            <a:pPr lvl="0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Sperm are released into the water and fertilize eggs retained in the body of the sponge.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58024" y="6460378"/>
            <a:ext cx="1455607" cy="35877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21.9</a:t>
            </a:r>
            <a:endParaRPr lang="en-US" dirty="0"/>
          </a:p>
        </p:txBody>
      </p:sp>
      <p:pic>
        <p:nvPicPr>
          <p:cNvPr id="2" name="Picture 1" descr="Sponge anatomy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/>
          <a:stretch/>
        </p:blipFill>
        <p:spPr>
          <a:xfrm>
            <a:off x="3107330" y="1417320"/>
            <a:ext cx="5438987" cy="484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59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9729" y="170959"/>
            <a:ext cx="7644543" cy="615812"/>
          </a:xfrm>
        </p:spPr>
        <p:txBody>
          <a:bodyPr/>
          <a:lstStyle/>
          <a:p>
            <a:r>
              <a:rPr lang="en-US" sz="4000" dirty="0"/>
              <a:t>Cnidarians are simple eumetazoans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807" y="6456699"/>
            <a:ext cx="1592393" cy="41116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21.3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438111" y="1427835"/>
            <a:ext cx="3619539" cy="128679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Cnidarians</a:t>
            </a:r>
            <a:r>
              <a:rPr lang="en-US" sz="2400" dirty="0"/>
              <a:t> are aquatic and radially symmetric, with 2 germ layers.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4088" y="4312024"/>
            <a:ext cx="2900680" cy="1706879"/>
          </a:xfrm>
        </p:spPr>
        <p:txBody>
          <a:bodyPr/>
          <a:lstStyle/>
          <a:p>
            <a:r>
              <a:rPr lang="en-US" sz="2400" dirty="0"/>
              <a:t>The 4 groups of cnidarians are jellyfish, hydra, coral, and sea anemones.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929438" y="6457446"/>
            <a:ext cx="1585734" cy="41116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21.10</a:t>
            </a:r>
            <a:endParaRPr lang="en-US" dirty="0"/>
          </a:p>
        </p:txBody>
      </p:sp>
      <p:pic>
        <p:nvPicPr>
          <p:cNvPr id="8" name="Picture 7" descr="A cladogram of animals is shown, highlighting cnidarians.&#10;Photos of cnidarians are shown, featuring jellyfish, hydra, coral and coral animals, and sea anemone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b="4572"/>
          <a:stretch/>
        </p:blipFill>
        <p:spPr>
          <a:xfrm>
            <a:off x="3906386" y="1558290"/>
            <a:ext cx="4977159" cy="4118610"/>
          </a:xfrm>
          <a:prstGeom prst="rect">
            <a:avLst/>
          </a:prstGeom>
        </p:spPr>
      </p:pic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3823900" y="5601732"/>
            <a:ext cx="5128754" cy="314710"/>
          </a:xfrm>
        </p:spPr>
        <p:txBody>
          <a:bodyPr/>
          <a:lstStyle/>
          <a:p>
            <a:pPr marL="0" lvl="0" indent="0" algn="ctr">
              <a:buNone/>
            </a:pPr>
            <a:r>
              <a:rPr lang="en-GB" sz="800" dirty="0"/>
              <a:t>(jellyfish): ©Kevin Schafer/</a:t>
            </a:r>
            <a:r>
              <a:rPr lang="en-GB" sz="800" dirty="0" err="1"/>
              <a:t>Alamy</a:t>
            </a:r>
            <a:r>
              <a:rPr lang="en-GB" sz="800" dirty="0"/>
              <a:t> RF; (hydra): ©Ted Kinsman/Science Source; (coral): ©Comstock Images/</a:t>
            </a:r>
            <a:r>
              <a:rPr lang="en-GB" sz="800" dirty="0" err="1"/>
              <a:t>PictureQuest</a:t>
            </a:r>
            <a:r>
              <a:rPr lang="en-GB" sz="800" dirty="0"/>
              <a:t> RF; (coral animal): ©Leslie Newman &amp; Andrew Flowers/Science Source; (anemone): ©Russell </a:t>
            </a:r>
            <a:r>
              <a:rPr lang="en-GB" sz="800" dirty="0" err="1"/>
              <a:t>llig</a:t>
            </a:r>
            <a:r>
              <a:rPr lang="en-GB" sz="800" dirty="0"/>
              <a:t>/Getty Images RF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3028" y="139277"/>
            <a:ext cx="8277944" cy="669838"/>
          </a:xfrm>
        </p:spPr>
        <p:txBody>
          <a:bodyPr/>
          <a:lstStyle/>
          <a:p>
            <a:r>
              <a:rPr lang="en-US" sz="4000" dirty="0"/>
              <a:t>Cnidarians’ unique feature is mesoglea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-5080" y="6459221"/>
            <a:ext cx="1519555" cy="31532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790752" y="1784275"/>
            <a:ext cx="3017520" cy="193047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Mesoglea is a jellylike, noncellular substance found between the 2 cell layers that make up a cnidarian’s body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72300" y="6464301"/>
            <a:ext cx="1550708" cy="365759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21.10</a:t>
            </a:r>
            <a:endParaRPr lang="en-US" dirty="0"/>
          </a:p>
        </p:txBody>
      </p:sp>
      <p:pic>
        <p:nvPicPr>
          <p:cNvPr id="4" name="Picture 3" descr="Cnidarian anatomy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23999" r="40461" b="15283"/>
          <a:stretch/>
        </p:blipFill>
        <p:spPr>
          <a:xfrm>
            <a:off x="759655" y="1645920"/>
            <a:ext cx="4684542" cy="4164037"/>
          </a:xfrm>
          <a:prstGeom prst="rect">
            <a:avLst/>
          </a:prstGeom>
        </p:spPr>
      </p:pic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995082" y="3388982"/>
            <a:ext cx="812882" cy="265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4625" lvl="0" indent="-174625">
              <a:buFont typeface="+mj-lt"/>
              <a:buAutoNum type="alphaLcPeriod"/>
            </a:pPr>
            <a:r>
              <a:rPr lang="en-US" sz="1000" dirty="0"/>
              <a:t>Polyp</a:t>
            </a:r>
            <a:endParaRPr lang="en-GB" sz="100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5"/>
          </p:nvPr>
        </p:nvSpPr>
        <p:spPr>
          <a:xfrm>
            <a:off x="1003487" y="5479781"/>
            <a:ext cx="1057275" cy="327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4625" lvl="0" indent="-174625">
              <a:buFont typeface="+mj-lt"/>
              <a:buAutoNum type="alphaLcPeriod" startAt="2"/>
            </a:pPr>
            <a:r>
              <a:rPr lang="en-US" sz="1000" dirty="0"/>
              <a:t>Medusa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619482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6899" y="145995"/>
            <a:ext cx="7130203" cy="663201"/>
          </a:xfrm>
        </p:spPr>
        <p:txBody>
          <a:bodyPr/>
          <a:lstStyle/>
          <a:p>
            <a:r>
              <a:rPr lang="en-US" sz="4000" dirty="0"/>
              <a:t>Cnidarians have stinging cells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461871"/>
            <a:ext cx="1543050" cy="409575"/>
          </a:xfrm>
        </p:spPr>
        <p:txBody>
          <a:bodyPr/>
          <a:lstStyle/>
          <a:p>
            <a:r>
              <a:rPr lang="en-US" sz="2000" dirty="0"/>
              <a:t>Section 21.3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789666" y="1532329"/>
            <a:ext cx="2903856" cy="4124412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In the outer body layer there are cells called </a:t>
            </a:r>
            <a:r>
              <a:rPr lang="en-US" sz="2400" b="1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cnidocytes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, which contain tiny sharp harpoons used to sting predators or prey.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sting can irritate, paralyze or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kill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other animals.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38975" y="6455250"/>
            <a:ext cx="1481530" cy="39465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21.10</a:t>
            </a:r>
            <a:endParaRPr lang="en-US" dirty="0"/>
          </a:p>
        </p:txBody>
      </p:sp>
      <p:pic>
        <p:nvPicPr>
          <p:cNvPr id="9" name="Picture 8" descr="Cnidarian anatomy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24820" r="41078" b="14667"/>
          <a:stretch/>
        </p:blipFill>
        <p:spPr>
          <a:xfrm>
            <a:off x="675248" y="1702191"/>
            <a:ext cx="4712677" cy="4149970"/>
          </a:xfrm>
          <a:prstGeom prst="rect">
            <a:avLst/>
          </a:prstGeom>
        </p:spPr>
      </p:pic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966558" y="3389933"/>
            <a:ext cx="769952" cy="29051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74625" lvl="0" indent="-174625">
              <a:buFont typeface="+mj-lt"/>
              <a:buAutoNum type="alphaLcPeriod"/>
            </a:pPr>
            <a:r>
              <a:rPr lang="en-US" dirty="0"/>
              <a:t>Polyp</a:t>
            </a:r>
            <a:endParaRPr lang="en-GB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5"/>
          </p:nvPr>
        </p:nvSpPr>
        <p:spPr>
          <a:xfrm>
            <a:off x="962384" y="5492159"/>
            <a:ext cx="966558" cy="21837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74625" lvl="0" indent="-174625">
              <a:buFont typeface="+mj-lt"/>
              <a:buAutoNum type="alphaLcPeriod" startAt="2"/>
            </a:pPr>
            <a:r>
              <a:rPr lang="en-US" dirty="0"/>
              <a:t>Medusa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067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1366" y="216088"/>
            <a:ext cx="8098072" cy="1124168"/>
          </a:xfrm>
        </p:spPr>
        <p:txBody>
          <a:bodyPr/>
          <a:lstStyle/>
          <a:p>
            <a:pPr algn="l"/>
            <a:r>
              <a:rPr lang="en-US" sz="4000" dirty="0"/>
              <a:t>Cnidarians reproduce sexually and asexually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-747" y="6463142"/>
            <a:ext cx="1586660" cy="38036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7370" y="1735008"/>
            <a:ext cx="3443642" cy="3741868"/>
          </a:xfrm>
        </p:spPr>
        <p:txBody>
          <a:bodyPr/>
          <a:lstStyle/>
          <a:p>
            <a:pPr lvl="0" eaLnBrk="1" hangingPunct="1">
              <a:spcBef>
                <a:spcPct val="0"/>
              </a:spcBef>
              <a:spcAft>
                <a:spcPts val="29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Adults release sperm or eggs into the water. When they meet up fertilization occurs to form a zygote.</a:t>
            </a:r>
          </a:p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zygote develops into a larva and then a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polyp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, which can form a colony and release new </a:t>
            </a:r>
            <a:r>
              <a:rPr lang="en-US" sz="2400" b="1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medusae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81825" y="6459233"/>
            <a:ext cx="1540474" cy="373988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/>
          <a:stretch/>
        </p:blipFill>
        <p:spPr>
          <a:xfrm>
            <a:off x="4495597" y="1630679"/>
            <a:ext cx="3751783" cy="466351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476" y="163617"/>
            <a:ext cx="7346255" cy="623419"/>
          </a:xfrm>
        </p:spPr>
        <p:txBody>
          <a:bodyPr/>
          <a:lstStyle/>
          <a:p>
            <a:r>
              <a:rPr lang="en-US" sz="4000" dirty="0"/>
              <a:t>Flatworms are simple protostomes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4034" y="6464282"/>
            <a:ext cx="1575659" cy="350837"/>
          </a:xfrm>
        </p:spPr>
        <p:txBody>
          <a:bodyPr/>
          <a:lstStyle/>
          <a:p>
            <a:r>
              <a:rPr lang="en-US" sz="2000" dirty="0"/>
              <a:t>Section 21.4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5012" y="1430767"/>
            <a:ext cx="2818467" cy="4472491"/>
          </a:xfrm>
        </p:spPr>
        <p:txBody>
          <a:bodyPr/>
          <a:lstStyle/>
          <a:p>
            <a:pPr>
              <a:spcAft>
                <a:spcPts val="8300"/>
              </a:spcAft>
            </a:pPr>
            <a:r>
              <a:rPr lang="en-GB" sz="2400" b="1" dirty="0"/>
              <a:t>Flatworms</a:t>
            </a:r>
            <a:r>
              <a:rPr lang="en-GB" sz="2400" dirty="0"/>
              <a:t> (phylum Platyhelminthes) are bilaterally symmetric, with three germ layers.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Planarians, flukes, and tapeworms are three groups of flatworms.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000875" y="6463983"/>
            <a:ext cx="1513504" cy="361553"/>
          </a:xfrm>
        </p:spPr>
        <p:txBody>
          <a:bodyPr/>
          <a:lstStyle/>
          <a:p>
            <a:pPr algn="r"/>
            <a:r>
              <a:rPr lang="en-US" sz="2000" dirty="0"/>
              <a:t>Figure 21.12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" b="3371"/>
          <a:stretch/>
        </p:blipFill>
        <p:spPr>
          <a:xfrm>
            <a:off x="4007994" y="1310640"/>
            <a:ext cx="4433073" cy="482346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163885" y="6089651"/>
            <a:ext cx="4155580" cy="253999"/>
          </a:xfrm>
        </p:spPr>
        <p:txBody>
          <a:bodyPr/>
          <a:lstStyle/>
          <a:p>
            <a:pPr algn="ctr">
              <a:lnSpc>
                <a:spcPts val="700"/>
              </a:lnSpc>
              <a:spcBef>
                <a:spcPts val="0"/>
              </a:spcBef>
            </a:pPr>
            <a:r>
              <a:rPr lang="en-US" sz="660" dirty="0"/>
              <a:t>Photos: (flatworm): ©Leslie Newman &amp; Andrew Flowers/Science Source; (planarian): ©NHPA/M. I. Walker RF; (fluke): ©Volker Steger/Science Source; (tapeworm): ©</a:t>
            </a:r>
            <a:r>
              <a:rPr lang="en-US" sz="660" dirty="0" err="1"/>
              <a:t>Biophoto</a:t>
            </a:r>
            <a:r>
              <a:rPr lang="en-US" sz="660" dirty="0"/>
              <a:t> Associates/Science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3847471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9479" y="214284"/>
            <a:ext cx="6265043" cy="533364"/>
          </a:xfrm>
        </p:spPr>
        <p:txBody>
          <a:bodyPr/>
          <a:lstStyle/>
          <a:p>
            <a:r>
              <a:rPr lang="en-US" sz="4000" dirty="0"/>
              <a:t>Flatworms have no coelom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587" y="6464301"/>
            <a:ext cx="1643495" cy="396240"/>
          </a:xfrm>
        </p:spPr>
        <p:txBody>
          <a:bodyPr/>
          <a:lstStyle/>
          <a:p>
            <a:r>
              <a:rPr lang="en-US" sz="2000" dirty="0"/>
              <a:t>Section 21.3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7147" y="1164518"/>
            <a:ext cx="8333442" cy="1214117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flat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body shape increases surface area and allows for efficient gas exchange in the absence of a coelom and without a specialized respiratory or circulatory system.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048500" y="6458062"/>
            <a:ext cx="1469466" cy="381001"/>
          </a:xfrm>
        </p:spPr>
        <p:txBody>
          <a:bodyPr/>
          <a:lstStyle/>
          <a:p>
            <a:pPr algn="r"/>
            <a:r>
              <a:rPr lang="en-US" sz="2000" dirty="0"/>
              <a:t>Figure 21.12</a:t>
            </a:r>
            <a:endParaRPr lang="en-US" dirty="0"/>
          </a:p>
        </p:txBody>
      </p:sp>
      <p:pic>
        <p:nvPicPr>
          <p:cNvPr id="2" name="Picture 1" descr="Photos of flatworms are shown, featuring marine flatworm, planarian, fluke, and tapeworm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5" b="7269"/>
          <a:stretch/>
        </p:blipFill>
        <p:spPr>
          <a:xfrm>
            <a:off x="1133866" y="2834641"/>
            <a:ext cx="6479662" cy="298704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47082" y="5764279"/>
            <a:ext cx="5483710" cy="3507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algn="ctr">
              <a:lnSpc>
                <a:spcPts val="1100"/>
              </a:lnSpc>
            </a:pPr>
            <a:r>
              <a:rPr lang="en-US" sz="950" dirty="0">
                <a:solidFill>
                  <a:prstClr val="black"/>
                </a:solidFill>
              </a:rPr>
              <a:t>(flatworm): ©Leslie Newman &amp; Andrew Flowers/Science Source; (planarian): ©NHPA/M. I. Walker RF; (fluke): ©Volker Steger/Science Source; (tapeworm): ©</a:t>
            </a:r>
            <a:r>
              <a:rPr lang="en-US" sz="950" dirty="0" err="1">
                <a:solidFill>
                  <a:prstClr val="black"/>
                </a:solidFill>
              </a:rPr>
              <a:t>Biophoto</a:t>
            </a:r>
            <a:r>
              <a:rPr lang="en-US" sz="950" dirty="0">
                <a:solidFill>
                  <a:prstClr val="black"/>
                </a:solidFill>
              </a:rPr>
              <a:t> Associates/Science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1504865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478"/>
            <a:ext cx="9144000" cy="855762"/>
          </a:xfrm>
        </p:spPr>
        <p:txBody>
          <a:bodyPr/>
          <a:lstStyle/>
          <a:p>
            <a:r>
              <a:rPr lang="en-US" sz="4000" dirty="0"/>
              <a:t>Planarians are free-living flatworms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0" y="6455933"/>
            <a:ext cx="1514475" cy="3663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21.4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7077075" y="6462619"/>
            <a:ext cx="1501252" cy="39687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21.13</a:t>
            </a:r>
            <a:endParaRPr lang="en-US" dirty="0"/>
          </a:p>
        </p:txBody>
      </p:sp>
      <p:pic>
        <p:nvPicPr>
          <p:cNvPr id="3" name="Picture 2" descr="A blue arrow points from the phrase &quot;A feeding structure called a pharynx brings food into the body and excretes undigested food&quot; to the image of the digestive system.&#10;A blue arrow points from the phrase &quot;A brain and nerve cords make up the nervous system. It can sense touch, chemicals, and light&quot; to the image of the nervous system.">
            <a:extLst>
              <a:ext uri="{FF2B5EF4-FFF2-40B4-BE49-F238E27FC236}">
                <a16:creationId xmlns:a16="http://schemas.microsoft.com/office/drawing/2014/main" id="{E59C63E8-57B8-48FB-853F-FAA4614CA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32" y="2882338"/>
            <a:ext cx="7911418" cy="3410826"/>
          </a:xfrm>
          <a:prstGeom prst="rect">
            <a:avLst/>
          </a:prstGeom>
        </p:spPr>
      </p:pic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8181334F-596A-4308-BA5B-43C103A1F9F1}"/>
              </a:ext>
            </a:extLst>
          </p:cNvPr>
          <p:cNvSpPr/>
          <p:nvPr/>
        </p:nvSpPr>
        <p:spPr>
          <a:xfrm>
            <a:off x="211327" y="976247"/>
            <a:ext cx="3566377" cy="1749195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 feeding structure called a pharynx brings food into the body and excretes undigested food. </a:t>
            </a: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960FCAD2-2EAB-45DB-9500-2F6F57B45C23}"/>
              </a:ext>
            </a:extLst>
          </p:cNvPr>
          <p:cNvSpPr/>
          <p:nvPr/>
        </p:nvSpPr>
        <p:spPr>
          <a:xfrm>
            <a:off x="5170664" y="978146"/>
            <a:ext cx="3407663" cy="1749194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 brain and nerve cords make up the nervous system. It can sense touch, chemicals, and light.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7573" y="170256"/>
            <a:ext cx="7568854" cy="615725"/>
          </a:xfrm>
        </p:spPr>
        <p:txBody>
          <a:bodyPr/>
          <a:lstStyle/>
          <a:p>
            <a:r>
              <a:rPr lang="en-US" sz="4000" dirty="0"/>
              <a:t>Flukes and tapeworms are parasitic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-5080" y="6459202"/>
            <a:ext cx="1500505" cy="34258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21.4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82388" y="1979613"/>
            <a:ext cx="3230880" cy="194786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Some flatworms are parasitic, such as the blood fluke. They reproduce in the human intestine.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61677" y="6456251"/>
            <a:ext cx="1498421" cy="38068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5" t="21765" r="5589" b="10392"/>
          <a:stretch/>
        </p:blipFill>
        <p:spPr>
          <a:xfrm>
            <a:off x="3630706" y="1492624"/>
            <a:ext cx="5002306" cy="4652682"/>
          </a:xfrm>
          <a:prstGeom prst="rect">
            <a:avLst/>
          </a:prstGeom>
        </p:spPr>
      </p:pic>
      <p:sp>
        <p:nvSpPr>
          <p:cNvPr id="8" name="Content Placeholder 8"/>
          <p:cNvSpPr>
            <a:spLocks noGrp="1"/>
          </p:cNvSpPr>
          <p:nvPr>
            <p:ph sz="quarter" idx="14"/>
          </p:nvPr>
        </p:nvSpPr>
        <p:spPr>
          <a:xfrm>
            <a:off x="4054382" y="1788319"/>
            <a:ext cx="346168" cy="269081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en-US" sz="1100" b="1" dirty="0">
                <a:solidFill>
                  <a:schemeClr val="bg1"/>
                </a:solidFill>
              </a:rPr>
              <a:t> 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5"/>
          </p:nvPr>
        </p:nvSpPr>
        <p:spPr>
          <a:xfrm>
            <a:off x="4012462" y="2034393"/>
            <a:ext cx="957123" cy="586888"/>
          </a:xfrm>
        </p:spPr>
        <p:txBody>
          <a:bodyPr/>
          <a:lstStyle/>
          <a:p>
            <a:pPr marL="0" indent="0">
              <a:buNone/>
            </a:pPr>
            <a:r>
              <a:rPr lang="en-GB" sz="1100" dirty="0"/>
              <a:t>Fluke infects human through skin.</a:t>
            </a: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6"/>
          </p:nvPr>
        </p:nvSpPr>
        <p:spPr>
          <a:xfrm>
            <a:off x="6736324" y="1586753"/>
            <a:ext cx="404065" cy="313765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2"/>
            </a:pPr>
            <a:r>
              <a:rPr lang="en-US" sz="1100" b="1" dirty="0">
                <a:solidFill>
                  <a:schemeClr val="bg1"/>
                </a:solidFill>
              </a:rPr>
              <a:t> 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7"/>
          </p:nvPr>
        </p:nvSpPr>
        <p:spPr>
          <a:xfrm>
            <a:off x="6925627" y="1587013"/>
            <a:ext cx="1547813" cy="538967"/>
          </a:xfrm>
        </p:spPr>
        <p:txBody>
          <a:bodyPr/>
          <a:lstStyle/>
          <a:p>
            <a:pPr marL="0" indent="0">
              <a:buNone/>
            </a:pPr>
            <a:r>
              <a:rPr lang="en-GB" sz="1150" dirty="0"/>
              <a:t>Fluke matures in veins surrounding intestines or bladder.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18"/>
          </p:nvPr>
        </p:nvSpPr>
        <p:spPr>
          <a:xfrm>
            <a:off x="6877061" y="3985484"/>
            <a:ext cx="261424" cy="272191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3"/>
            </a:pPr>
            <a:r>
              <a:rPr lang="en-US" sz="1100" b="1" dirty="0">
                <a:solidFill>
                  <a:schemeClr val="bg1"/>
                </a:solidFill>
              </a:rPr>
              <a:t> 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18"/>
          <p:cNvSpPr>
            <a:spLocks noGrp="1"/>
          </p:cNvSpPr>
          <p:nvPr>
            <p:ph sz="quarter" idx="19"/>
          </p:nvPr>
        </p:nvSpPr>
        <p:spPr>
          <a:xfrm>
            <a:off x="7061678" y="4010249"/>
            <a:ext cx="815975" cy="741363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1200" dirty="0"/>
              <a:t>Eggs are passed with </a:t>
            </a:r>
            <a:r>
              <a:rPr lang="en-GB" sz="1200" dirty="0" err="1"/>
              <a:t>feces</a:t>
            </a:r>
            <a:r>
              <a:rPr lang="en-GB" sz="1200" dirty="0"/>
              <a:t> or urine.</a:t>
            </a:r>
          </a:p>
        </p:txBody>
      </p:sp>
      <p:sp>
        <p:nvSpPr>
          <p:cNvPr id="14" name="Content Placeholder 20"/>
          <p:cNvSpPr>
            <a:spLocks noGrp="1"/>
          </p:cNvSpPr>
          <p:nvPr>
            <p:ph sz="quarter" idx="20"/>
          </p:nvPr>
        </p:nvSpPr>
        <p:spPr>
          <a:xfrm>
            <a:off x="6490868" y="5487633"/>
            <a:ext cx="304267" cy="300318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1100" b="1" dirty="0">
                <a:solidFill>
                  <a:schemeClr val="bg1"/>
                </a:solidFill>
              </a:rPr>
              <a:t> 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2"/>
          <p:cNvSpPr>
            <a:spLocks noGrp="1"/>
          </p:cNvSpPr>
          <p:nvPr>
            <p:ph sz="quarter" idx="21"/>
          </p:nvPr>
        </p:nvSpPr>
        <p:spPr>
          <a:xfrm>
            <a:off x="6687820" y="5504778"/>
            <a:ext cx="1290320" cy="440372"/>
          </a:xfrm>
        </p:spPr>
        <p:txBody>
          <a:bodyPr/>
          <a:lstStyle/>
          <a:p>
            <a:pPr marL="0" indent="0">
              <a:buNone/>
            </a:pPr>
            <a:r>
              <a:rPr lang="en-GB" sz="1150" dirty="0"/>
              <a:t>Egg hatches into swimming larva.</a:t>
            </a:r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4229260" y="5516432"/>
            <a:ext cx="326866" cy="300318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5"/>
            </a:pPr>
            <a:r>
              <a:rPr lang="en-US" sz="1100" b="1" dirty="0">
                <a:solidFill>
                  <a:schemeClr val="bg1"/>
                </a:solidFill>
              </a:rPr>
              <a:t> 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17" name="Content Placeholder 26"/>
          <p:cNvSpPr>
            <a:spLocks noGrp="1"/>
          </p:cNvSpPr>
          <p:nvPr>
            <p:ph sz="quarter" idx="23"/>
          </p:nvPr>
        </p:nvSpPr>
        <p:spPr>
          <a:xfrm>
            <a:off x="4408336" y="5528777"/>
            <a:ext cx="1276184" cy="416373"/>
          </a:xfrm>
        </p:spPr>
        <p:txBody>
          <a:bodyPr/>
          <a:lstStyle/>
          <a:p>
            <a:pPr marL="0" indent="0">
              <a:buNone/>
            </a:pPr>
            <a:r>
              <a:rPr lang="en-GB" sz="1100" dirty="0"/>
              <a:t>Larvae infect intermediate host.</a:t>
            </a:r>
          </a:p>
        </p:txBody>
      </p:sp>
      <p:sp>
        <p:nvSpPr>
          <p:cNvPr id="18" name="Content Placeholder 28"/>
          <p:cNvSpPr>
            <a:spLocks noGrp="1"/>
          </p:cNvSpPr>
          <p:nvPr>
            <p:ph sz="quarter" idx="24"/>
          </p:nvPr>
        </p:nvSpPr>
        <p:spPr>
          <a:xfrm>
            <a:off x="4041990" y="4097057"/>
            <a:ext cx="427599" cy="353359"/>
          </a:xfrm>
        </p:spPr>
        <p:txBody>
          <a:bodyPr/>
          <a:lstStyle/>
          <a:p>
            <a:pPr marL="228600" lvl="0" indent="-228600">
              <a:buFont typeface="+mj-lt"/>
              <a:buAutoNum type="arabicPeriod" startAt="6"/>
            </a:pPr>
            <a:r>
              <a:rPr lang="en-US" sz="1100" b="1" dirty="0">
                <a:solidFill>
                  <a:schemeClr val="bg1"/>
                </a:solidFill>
              </a:rPr>
              <a:t> 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19" name="Content Placeholder 30"/>
          <p:cNvSpPr>
            <a:spLocks noGrp="1"/>
          </p:cNvSpPr>
          <p:nvPr>
            <p:ph sz="quarter" idx="25"/>
          </p:nvPr>
        </p:nvSpPr>
        <p:spPr>
          <a:xfrm>
            <a:off x="3989602" y="4325468"/>
            <a:ext cx="1403350" cy="419100"/>
          </a:xfrm>
        </p:spPr>
        <p:txBody>
          <a:bodyPr/>
          <a:lstStyle/>
          <a:p>
            <a:pPr marL="0" indent="0">
              <a:buNone/>
            </a:pPr>
            <a:r>
              <a:rPr lang="en-GB" sz="1100" dirty="0"/>
              <a:t>Larvae leave intermediate host.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9729" y="174090"/>
            <a:ext cx="7644543" cy="1210429"/>
          </a:xfrm>
        </p:spPr>
        <p:txBody>
          <a:bodyPr/>
          <a:lstStyle/>
          <a:p>
            <a:r>
              <a:rPr lang="en-US" sz="4000" dirty="0"/>
              <a:t>Mollusks are soft, unsegmented protostomes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215" y="6457745"/>
            <a:ext cx="1494210" cy="335597"/>
          </a:xfrm>
        </p:spPr>
        <p:txBody>
          <a:bodyPr/>
          <a:lstStyle/>
          <a:p>
            <a:r>
              <a:rPr lang="en-US" sz="2000" dirty="0"/>
              <a:t>Section 21.5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7776" y="1604236"/>
            <a:ext cx="3695700" cy="4497396"/>
          </a:xfrm>
        </p:spPr>
        <p:txBody>
          <a:bodyPr/>
          <a:lstStyle/>
          <a:p>
            <a:pPr>
              <a:spcAft>
                <a:spcPts val="2300"/>
              </a:spcAft>
            </a:pPr>
            <a:r>
              <a:rPr lang="en-US" sz="2400" b="1" dirty="0"/>
              <a:t>Mollusks</a:t>
            </a:r>
            <a:r>
              <a:rPr lang="en-US" sz="2400" dirty="0"/>
              <a:t> are a large, diverse phylum with a true coelom.</a:t>
            </a:r>
          </a:p>
          <a:p>
            <a:r>
              <a:rPr lang="en-US" sz="2400" dirty="0"/>
              <a:t>Mollusk features: 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mantle</a:t>
            </a:r>
            <a:r>
              <a:rPr lang="en-US" sz="2400" dirty="0"/>
              <a:t> that secretes the shell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A muscular </a:t>
            </a:r>
            <a:r>
              <a:rPr lang="en-US" sz="2400" b="1" dirty="0"/>
              <a:t>foot</a:t>
            </a:r>
            <a:r>
              <a:rPr lang="en-US" sz="2400" dirty="0"/>
              <a:t> used for locomotion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visceral mass </a:t>
            </a:r>
            <a:r>
              <a:rPr lang="en-US" sz="2400" dirty="0"/>
              <a:t>where organs are found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radula</a:t>
            </a:r>
            <a:r>
              <a:rPr lang="en-US" sz="2400" dirty="0"/>
              <a:t> for feeding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96125" y="6444522"/>
            <a:ext cx="1541518" cy="381317"/>
          </a:xfrm>
        </p:spPr>
        <p:txBody>
          <a:bodyPr/>
          <a:lstStyle/>
          <a:p>
            <a:pPr algn="r"/>
            <a:r>
              <a:rPr lang="en-US" sz="2000" dirty="0"/>
              <a:t>Figure 21.15</a:t>
            </a:r>
            <a:endParaRPr lang="en-US" dirty="0"/>
          </a:p>
        </p:txBody>
      </p:sp>
      <p:pic>
        <p:nvPicPr>
          <p:cNvPr id="2" name="Picture 1" descr="A cladogram of animals is shown, highlighting mollusk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5496" r="-339" b="-5496"/>
          <a:stretch/>
        </p:blipFill>
        <p:spPr>
          <a:xfrm>
            <a:off x="4364896" y="2219190"/>
            <a:ext cx="4495031" cy="388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9290" y="195118"/>
            <a:ext cx="5985421" cy="569573"/>
          </a:xfrm>
        </p:spPr>
        <p:txBody>
          <a:bodyPr/>
          <a:lstStyle/>
          <a:p>
            <a:r>
              <a:rPr lang="en-US" sz="4000" dirty="0"/>
              <a:t>Animal life began in water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580" y="6462819"/>
            <a:ext cx="1530945" cy="39757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6613" y="1595368"/>
            <a:ext cx="5515102" cy="11163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first animals arose about 570 million years ago. They probably resembled aquatic protists called </a:t>
            </a:r>
            <a:r>
              <a:rPr lang="en-US" sz="2400" dirty="0" err="1"/>
              <a:t>choanoflagellates</a:t>
            </a:r>
            <a:r>
              <a:rPr lang="en-US" sz="2400" dirty="0"/>
              <a:t>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805703" y="6491715"/>
            <a:ext cx="1963925" cy="361016"/>
          </a:xfrm>
        </p:spPr>
        <p:txBody>
          <a:bodyPr/>
          <a:lstStyle/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Figures 15.1, 21.1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/>
          <a:stretch/>
        </p:blipFill>
        <p:spPr>
          <a:xfrm>
            <a:off x="6304559" y="936625"/>
            <a:ext cx="2192731" cy="2335091"/>
          </a:xfrm>
          <a:prstGeom prst="rect">
            <a:avLst/>
          </a:prstGeom>
        </p:spPr>
      </p:pic>
      <p:pic>
        <p:nvPicPr>
          <p:cNvPr id="12" name="Picture 11" descr="The geologic time line is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/>
          <a:stretch/>
        </p:blipFill>
        <p:spPr>
          <a:xfrm>
            <a:off x="734078" y="3657599"/>
            <a:ext cx="7490155" cy="273851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494" y="135980"/>
            <a:ext cx="6203013" cy="684297"/>
          </a:xfrm>
        </p:spPr>
        <p:txBody>
          <a:bodyPr/>
          <a:lstStyle/>
          <a:p>
            <a:r>
              <a:rPr lang="en-US" sz="4000" dirty="0"/>
              <a:t>Mollusks are a diverse group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4034" y="6459221"/>
            <a:ext cx="1575659" cy="380999"/>
          </a:xfrm>
        </p:spPr>
        <p:txBody>
          <a:bodyPr/>
          <a:lstStyle/>
          <a:p>
            <a:r>
              <a:rPr lang="en-US" sz="2000" dirty="0"/>
              <a:t>Section 21.5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95909" y="1550016"/>
            <a:ext cx="2880428" cy="3999884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1500"/>
              </a:spcAft>
              <a:buNone/>
            </a:pPr>
            <a:r>
              <a:rPr lang="en-US" sz="2400" b="1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Chitons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have eight overlapping shells.</a:t>
            </a:r>
          </a:p>
          <a:p>
            <a:pPr marL="0" lvl="0" indent="0">
              <a:spcBef>
                <a:spcPct val="0"/>
              </a:spcBef>
              <a:spcAft>
                <a:spcPts val="1500"/>
              </a:spcAft>
              <a:buNone/>
            </a:pP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Bivalves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have hinged shells.</a:t>
            </a:r>
          </a:p>
          <a:p>
            <a:pPr marL="0" lvl="0" indent="0">
              <a:spcBef>
                <a:spcPct val="0"/>
              </a:spcBef>
              <a:spcAft>
                <a:spcPts val="1500"/>
              </a:spcAft>
              <a:buNone/>
            </a:pP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Gastropods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have spiral shells.</a:t>
            </a:r>
          </a:p>
          <a:p>
            <a:pPr marL="0" lvl="0" indent="0">
              <a:spcBef>
                <a:spcPct val="0"/>
              </a:spcBef>
              <a:spcAft>
                <a:spcPts val="1500"/>
              </a:spcAft>
              <a:buNone/>
            </a:pP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Cephalopods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have internal or absent shells.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7122261" y="6459034"/>
            <a:ext cx="1520732" cy="338137"/>
          </a:xfrm>
        </p:spPr>
        <p:txBody>
          <a:bodyPr/>
          <a:lstStyle/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21.15</a:t>
            </a:r>
          </a:p>
        </p:txBody>
      </p:sp>
      <p:pic>
        <p:nvPicPr>
          <p:cNvPr id="3" name="Picture 2" descr="Photos of mollusks are shown, featuring a chiton, scallop, snail, slug, octopus, and squid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 b="6836"/>
          <a:stretch/>
        </p:blipFill>
        <p:spPr>
          <a:xfrm>
            <a:off x="4040959" y="1630680"/>
            <a:ext cx="3872484" cy="3611880"/>
          </a:xfrm>
          <a:prstGeom prst="rect">
            <a:avLst/>
          </a:prstGeom>
        </p:spPr>
      </p:pic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063999" y="5171926"/>
            <a:ext cx="3818964" cy="377974"/>
          </a:xfrm>
        </p:spPr>
        <p:txBody>
          <a:bodyPr/>
          <a:lstStyle/>
          <a:p>
            <a:pPr marL="0" lvl="0" indent="0" algn="ctr">
              <a:lnSpc>
                <a:spcPts val="800"/>
              </a:lnSpc>
              <a:spcBef>
                <a:spcPts val="0"/>
              </a:spcBef>
              <a:buNone/>
            </a:pPr>
            <a:r>
              <a:rPr lang="en-US" sz="720" dirty="0"/>
              <a:t>(</a:t>
            </a:r>
            <a:r>
              <a:rPr lang="en-US" sz="720" dirty="0" err="1"/>
              <a:t>chiton</a:t>
            </a:r>
            <a:r>
              <a:rPr lang="en-US" sz="720" dirty="0"/>
              <a:t>): ©</a:t>
            </a:r>
            <a:r>
              <a:rPr lang="en-US" sz="720" dirty="0" err="1"/>
              <a:t>Kjell</a:t>
            </a:r>
            <a:r>
              <a:rPr lang="en-US" sz="720" dirty="0"/>
              <a:t> B. </a:t>
            </a:r>
            <a:r>
              <a:rPr lang="en-US" sz="720" dirty="0" err="1"/>
              <a:t>Sandved</a:t>
            </a:r>
            <a:r>
              <a:rPr lang="en-US" sz="720" dirty="0"/>
              <a:t>/Science </a:t>
            </a:r>
            <a:r>
              <a:rPr lang="en-GB" sz="720" dirty="0"/>
              <a:t>Source; (bivalve): ©Andrew J. Martinez/Science Source; (snail): ©Digital Vision RF; (slug): ©Steven P. Lynch RF; (octopus): ©Rich Carey/Shutterstock RF; (squid): ©Comstock Images/</a:t>
            </a:r>
            <a:r>
              <a:rPr lang="en-GB" sz="720" dirty="0" err="1"/>
              <a:t>PictureQuest</a:t>
            </a:r>
            <a:r>
              <a:rPr lang="en-GB" sz="720" dirty="0"/>
              <a:t> RF</a:t>
            </a:r>
            <a:endParaRPr lang="en-US" sz="72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7614" y="104816"/>
            <a:ext cx="8528773" cy="742740"/>
          </a:xfrm>
        </p:spPr>
        <p:txBody>
          <a:bodyPr/>
          <a:lstStyle/>
          <a:p>
            <a:r>
              <a:rPr lang="en-US" sz="4000" dirty="0"/>
              <a:t>Mollusks have several organ 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7204" y="1036060"/>
            <a:ext cx="8154861" cy="931133"/>
          </a:xfrm>
        </p:spPr>
        <p:txBody>
          <a:bodyPr/>
          <a:lstStyle/>
          <a:p>
            <a:pPr algn="ctr"/>
            <a:r>
              <a:rPr lang="en-US" sz="2400" dirty="0"/>
              <a:t>All mollusks have an open circulatory system and reproduce sexually.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1811" y="6457950"/>
            <a:ext cx="1602012" cy="39243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21.5</a:t>
            </a:r>
            <a:endParaRPr lang="en-US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3"/>
          </p:nvPr>
        </p:nvSpPr>
        <p:spPr>
          <a:xfrm>
            <a:off x="401743" y="5063076"/>
            <a:ext cx="8334926" cy="1226763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Cephalopods have particularly well-developed nervous systems including a large brain, eyes, excellent sense of touch, and impressive problem-solving abilities.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2"/>
          </p:nvPr>
        </p:nvSpPr>
        <p:spPr>
          <a:xfrm>
            <a:off x="7072312" y="6457950"/>
            <a:ext cx="1570227" cy="331787"/>
          </a:xfrm>
        </p:spPr>
        <p:txBody>
          <a:bodyPr/>
          <a:lstStyle/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21.15</a:t>
            </a:r>
          </a:p>
        </p:txBody>
      </p:sp>
      <p:pic>
        <p:nvPicPr>
          <p:cNvPr id="2" name="Picture 1" descr="Photos of an octopus and squid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" t="12577" r="889" b="5160"/>
          <a:stretch/>
        </p:blipFill>
        <p:spPr>
          <a:xfrm>
            <a:off x="1073663" y="2484119"/>
            <a:ext cx="6860341" cy="2145031"/>
          </a:xfrm>
          <a:prstGeom prst="rect">
            <a:avLst/>
          </a:prstGeom>
        </p:spPr>
      </p:pic>
      <p:sp>
        <p:nvSpPr>
          <p:cNvPr id="13" name="Content Placeholder 10"/>
          <p:cNvSpPr>
            <a:spLocks noGrp="1"/>
          </p:cNvSpPr>
          <p:nvPr>
            <p:ph sz="quarter" idx="14"/>
          </p:nvPr>
        </p:nvSpPr>
        <p:spPr>
          <a:xfrm>
            <a:off x="2124075" y="4563825"/>
            <a:ext cx="4948237" cy="331140"/>
          </a:xfrm>
        </p:spPr>
        <p:txBody>
          <a:bodyPr/>
          <a:lstStyle/>
          <a:p>
            <a:pPr marL="0" lvl="0" indent="0">
              <a:buNone/>
            </a:pPr>
            <a:r>
              <a:rPr lang="en-US" sz="1050" dirty="0"/>
              <a:t>(octopus): ©Rich Carey/</a:t>
            </a:r>
            <a:r>
              <a:rPr lang="en-US" sz="1050" dirty="0" err="1"/>
              <a:t>Shutterstock</a:t>
            </a:r>
            <a:r>
              <a:rPr lang="en-US" sz="1050" dirty="0"/>
              <a:t> RF; (squid): ©Comstock Images/</a:t>
            </a:r>
            <a:r>
              <a:rPr lang="en-US" sz="1050" dirty="0" err="1"/>
              <a:t>PictureQuest</a:t>
            </a:r>
            <a:r>
              <a:rPr lang="en-US" sz="1050" dirty="0"/>
              <a:t> RF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481305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1293"/>
            <a:ext cx="9144000" cy="632845"/>
          </a:xfrm>
        </p:spPr>
        <p:txBody>
          <a:bodyPr/>
          <a:lstStyle/>
          <a:p>
            <a:r>
              <a:rPr lang="en-US" sz="4000" dirty="0"/>
              <a:t>Mollusks have a complete digestive tract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-313" y="6463998"/>
            <a:ext cx="1590988" cy="327658"/>
          </a:xfrm>
        </p:spPr>
        <p:txBody>
          <a:bodyPr/>
          <a:lstStyle/>
          <a:p>
            <a:r>
              <a:rPr lang="en-US" sz="2000" dirty="0"/>
              <a:t>Section 21.5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17821" y="1224602"/>
            <a:ext cx="8305800" cy="112807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In this bivalve, the radula contains teeth made of </a:t>
            </a:r>
            <a:r>
              <a:rPr lang="en-US" sz="2400" dirty="0">
                <a:solidFill>
                  <a:srgbClr val="FF0000"/>
                </a:solidFill>
              </a:rPr>
              <a:t>chitin</a:t>
            </a:r>
            <a:r>
              <a:rPr lang="en-US" sz="2400" dirty="0"/>
              <a:t>. Food moves into the body through the mouth, and excretion occurs through the anus.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058025" y="6458585"/>
            <a:ext cx="1587831" cy="36131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21.15</a:t>
            </a:r>
            <a:endParaRPr lang="en-US" dirty="0"/>
          </a:p>
        </p:txBody>
      </p:sp>
      <p:pic>
        <p:nvPicPr>
          <p:cNvPr id="2" name="Picture 1" descr="Bivalve anatomy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2"/>
          <a:stretch/>
        </p:blipFill>
        <p:spPr>
          <a:xfrm>
            <a:off x="741924" y="3017520"/>
            <a:ext cx="7180491" cy="290094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827"/>
            <a:ext cx="9144000" cy="739004"/>
          </a:xfrm>
        </p:spPr>
        <p:txBody>
          <a:bodyPr/>
          <a:lstStyle/>
          <a:p>
            <a:r>
              <a:rPr lang="en-US" sz="4000" b="1" dirty="0"/>
              <a:t>Annelids</a:t>
            </a:r>
            <a:r>
              <a:rPr lang="en-US" sz="4000" dirty="0"/>
              <a:t> are segmented worms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1905" y="6464613"/>
            <a:ext cx="1544955" cy="33178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83336" y="954905"/>
            <a:ext cx="6882495" cy="480196"/>
          </a:xfrm>
        </p:spPr>
        <p:txBody>
          <a:bodyPr/>
          <a:lstStyle/>
          <a:p>
            <a:r>
              <a:rPr lang="en-US" sz="2400" dirty="0"/>
              <a:t>Each body segment functions the same as the others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53250" y="6464613"/>
            <a:ext cx="1564014" cy="331783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4743"/>
          <a:stretch/>
        </p:blipFill>
        <p:spPr>
          <a:xfrm>
            <a:off x="2672639" y="1752600"/>
            <a:ext cx="3798722" cy="4086225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093108" y="5801842"/>
            <a:ext cx="2940988" cy="285263"/>
          </a:xfrm>
        </p:spPr>
        <p:txBody>
          <a:bodyPr/>
          <a:lstStyle/>
          <a:p>
            <a:pPr algn="ctr"/>
            <a:r>
              <a:rPr lang="en-US" sz="650" dirty="0">
                <a:latin typeface="Arial" panose="020B0604020202020204" pitchFamily="34" charset="0"/>
                <a:cs typeface="Arial" panose="020B0604020202020204" pitchFamily="34" charset="0"/>
              </a:rPr>
              <a:t>(earthworm): ©David Chapman/</a:t>
            </a:r>
            <a:r>
              <a:rPr lang="en-US" sz="650" dirty="0" err="1">
                <a:latin typeface="Arial" panose="020B0604020202020204" pitchFamily="34" charset="0"/>
                <a:cs typeface="Arial" panose="020B0604020202020204" pitchFamily="34" charset="0"/>
              </a:rPr>
              <a:t>Alamy</a:t>
            </a:r>
            <a:r>
              <a:rPr lang="en-US" sz="650" dirty="0">
                <a:latin typeface="Arial" panose="020B0604020202020204" pitchFamily="34" charset="0"/>
                <a:cs typeface="Arial" panose="020B0604020202020204" pitchFamily="34" charset="0"/>
              </a:rPr>
              <a:t>; (leech): ©Edward Kinsman/Science Source; (</a:t>
            </a:r>
            <a:r>
              <a:rPr lang="en-US" sz="650" dirty="0" err="1">
                <a:latin typeface="Arial" panose="020B0604020202020204" pitchFamily="34" charset="0"/>
                <a:cs typeface="Arial" panose="020B0604020202020204" pitchFamily="34" charset="0"/>
              </a:rPr>
              <a:t>polychaete</a:t>
            </a:r>
            <a:r>
              <a:rPr lang="en-US" sz="650" dirty="0">
                <a:latin typeface="Arial" panose="020B0604020202020204" pitchFamily="34" charset="0"/>
                <a:cs typeface="Arial" panose="020B0604020202020204" pitchFamily="34" charset="0"/>
              </a:rPr>
              <a:t>): ©L. Newman &amp; A. Flowers/Science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35321778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2239"/>
            <a:ext cx="9144000" cy="715962"/>
          </a:xfrm>
        </p:spPr>
        <p:txBody>
          <a:bodyPr/>
          <a:lstStyle/>
          <a:p>
            <a:r>
              <a:rPr lang="en-US" sz="4000" dirty="0"/>
              <a:t>Annelids inhabit different environments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3400" y="6461434"/>
            <a:ext cx="1575025" cy="35213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43725" y="6459332"/>
            <a:ext cx="1571103" cy="384381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21.16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350795" y="6143891"/>
            <a:ext cx="4402429" cy="3444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algn="ctr">
              <a:lnSpc>
                <a:spcPts val="1200"/>
              </a:lnSpc>
              <a:spcBef>
                <a:spcPts val="0"/>
              </a:spcBef>
            </a:pPr>
            <a:r>
              <a:rPr lang="en-US" sz="1040" dirty="0"/>
              <a:t>(earthworm) : ©David Chapman/</a:t>
            </a:r>
            <a:r>
              <a:rPr lang="en-US" sz="1040" dirty="0" err="1"/>
              <a:t>Alamy</a:t>
            </a:r>
            <a:r>
              <a:rPr lang="en-US" sz="1040" dirty="0"/>
              <a:t>; (leech): ©Edward Kinsman/Science Source; (</a:t>
            </a:r>
            <a:r>
              <a:rPr lang="en-US" sz="1040" dirty="0" err="1"/>
              <a:t>polychaete</a:t>
            </a:r>
            <a:r>
              <a:rPr lang="en-US" sz="1040" dirty="0"/>
              <a:t>): ©L. Newman &amp; A. Flowers/Science Source</a:t>
            </a:r>
          </a:p>
        </p:txBody>
      </p:sp>
      <p:pic>
        <p:nvPicPr>
          <p:cNvPr id="8" name="Picture 7" descr="Photos of annelids are shown, featuring an earthworm, leech, and polychaete.&#10;A blue arrow points from the phrase &quot;Earthworms live in soil, where they are crucial for keeping it aerated&quot; to the picture of an earthworm.&#10;A blue arrow points from the phrase &quot;Leeches live in freshwater. They drink blood and eat small animals&quot; to the picture of a leech.&#10;A blue arrow points from the phrase &quot;Polychaetes are marine worms&quot; to the image of a polychaete.">
            <a:extLst>
              <a:ext uri="{FF2B5EF4-FFF2-40B4-BE49-F238E27FC236}">
                <a16:creationId xmlns:a16="http://schemas.microsoft.com/office/drawing/2014/main" id="{BC8FF0F3-F86A-431D-9FA9-918861B34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522" y="3083658"/>
            <a:ext cx="6785113" cy="3047858"/>
          </a:xfrm>
          <a:prstGeom prst="rect">
            <a:avLst/>
          </a:prstGeom>
        </p:spPr>
      </p:pic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E40A743E-76D1-4F47-AC27-760C468B1CC5}"/>
              </a:ext>
            </a:extLst>
          </p:cNvPr>
          <p:cNvSpPr/>
          <p:nvPr/>
        </p:nvSpPr>
        <p:spPr>
          <a:xfrm>
            <a:off x="508747" y="1178106"/>
            <a:ext cx="2345635" cy="177579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Earthworms</a:t>
            </a:r>
            <a:r>
              <a:rPr lang="en-US" dirty="0">
                <a:solidFill>
                  <a:schemeClr val="tx1"/>
                </a:solidFill>
              </a:rPr>
              <a:t> live in soil, where they are crucial for keeping it aerated.</a:t>
            </a: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45D1826B-3D3D-4317-AD87-CE47633F8CBF}"/>
              </a:ext>
            </a:extLst>
          </p:cNvPr>
          <p:cNvSpPr/>
          <p:nvPr/>
        </p:nvSpPr>
        <p:spPr>
          <a:xfrm>
            <a:off x="3174007" y="1161571"/>
            <a:ext cx="1934601" cy="1837837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Leeches</a:t>
            </a:r>
            <a:r>
              <a:rPr lang="en-US" dirty="0">
                <a:solidFill>
                  <a:schemeClr val="tx1"/>
                </a:solidFill>
              </a:rPr>
              <a:t> live in freshwater. They drink blood and eat small animals.</a:t>
            </a:r>
          </a:p>
        </p:txBody>
      </p:sp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4E4AD189-DAAE-421D-A470-B4204A153742}"/>
              </a:ext>
            </a:extLst>
          </p:cNvPr>
          <p:cNvSpPr/>
          <p:nvPr/>
        </p:nvSpPr>
        <p:spPr>
          <a:xfrm>
            <a:off x="6029739" y="1148318"/>
            <a:ext cx="1630018" cy="1837837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Polychaetes</a:t>
            </a:r>
            <a:r>
              <a:rPr lang="en-US" dirty="0">
                <a:solidFill>
                  <a:schemeClr val="tx1"/>
                </a:solidFill>
              </a:rPr>
              <a:t> are marine worms.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8513"/>
            <a:ext cx="9144000" cy="700722"/>
          </a:xfrm>
        </p:spPr>
        <p:txBody>
          <a:bodyPr/>
          <a:lstStyle/>
          <a:p>
            <a:r>
              <a:rPr lang="en-US" sz="4000" dirty="0"/>
              <a:t>Annelids have several organ systems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0" y="6456568"/>
            <a:ext cx="1571625" cy="37020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3071" y="1026610"/>
            <a:ext cx="8413623" cy="1340484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This earthworm has a complete digestive system, a closed circulatory system with aortic arches, and a nervous system that includes a brain and ventral nerve cord.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448486" y="2907964"/>
            <a:ext cx="3413125" cy="2679945"/>
          </a:xfrm>
        </p:spPr>
        <p:txBody>
          <a:bodyPr/>
          <a:lstStyle/>
          <a:p>
            <a:pPr marL="0" lvl="0" indent="0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Each body segment contains excretory organs.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</a:t>
            </a: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saddlelike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thickening area holds the eggs in a specialized cocoon.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958012" y="6456568"/>
            <a:ext cx="1564681" cy="33464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21.16</a:t>
            </a:r>
            <a:endParaRPr lang="en-US" dirty="0"/>
          </a:p>
        </p:txBody>
      </p:sp>
      <p:pic>
        <p:nvPicPr>
          <p:cNvPr id="2" name="Picture 1" descr="An earthworm's anatomy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0"/>
          <a:stretch/>
        </p:blipFill>
        <p:spPr>
          <a:xfrm>
            <a:off x="548141" y="2788919"/>
            <a:ext cx="4470692" cy="315999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582" y="131833"/>
            <a:ext cx="8114836" cy="684522"/>
          </a:xfrm>
        </p:spPr>
        <p:txBody>
          <a:bodyPr/>
          <a:lstStyle/>
          <a:p>
            <a:r>
              <a:rPr lang="en-US" sz="4000" dirty="0"/>
              <a:t>Nematodes are unsegmented worms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-2652" y="6462806"/>
            <a:ext cx="1531416" cy="35306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7548" y="1185288"/>
            <a:ext cx="3225278" cy="3431206"/>
          </a:xfrm>
        </p:spPr>
        <p:txBody>
          <a:bodyPr/>
          <a:lstStyle/>
          <a:p>
            <a:pPr lvl="0">
              <a:spcBef>
                <a:spcPct val="0"/>
              </a:spcBef>
              <a:spcAft>
                <a:spcPts val="2900"/>
              </a:spcAft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Phylum </a:t>
            </a: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Nematoda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is comprised of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MS PGothic" charset="0"/>
              </a:rPr>
              <a:t>roundworms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  <a:p>
            <a:pPr lvl="0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Although they look wormlike, the closest evolutionary relatives of roundworms are the arthropods.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7043738" y="6461401"/>
            <a:ext cx="1479308" cy="379118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21.17</a:t>
            </a:r>
            <a:endParaRPr lang="en-US" dirty="0"/>
          </a:p>
        </p:txBody>
      </p:sp>
      <p:pic>
        <p:nvPicPr>
          <p:cNvPr id="3" name="Picture 2" descr="A cladogram of animals is shown, emphasizing roundworm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/>
          <a:stretch/>
        </p:blipFill>
        <p:spPr>
          <a:xfrm>
            <a:off x="3689244" y="1295400"/>
            <a:ext cx="4486919" cy="2315793"/>
          </a:xfrm>
          <a:prstGeom prst="rect">
            <a:avLst/>
          </a:prstGeom>
        </p:spPr>
      </p:pic>
      <p:pic>
        <p:nvPicPr>
          <p:cNvPr id="4" name="Picture 3" descr="Photos of roundworms and their effects are shown, featuring C. elegans and people with elephantiasis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8" b="7732"/>
          <a:stretch/>
        </p:blipFill>
        <p:spPr>
          <a:xfrm>
            <a:off x="3705471" y="4089400"/>
            <a:ext cx="4470692" cy="2011363"/>
          </a:xfrm>
          <a:prstGeom prst="rect">
            <a:avLst/>
          </a:prstGeom>
        </p:spPr>
      </p:pic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4056292" y="6025436"/>
            <a:ext cx="3731679" cy="3123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algn="ctr"/>
            <a:r>
              <a:rPr lang="en-US" sz="720" dirty="0"/>
              <a:t>(C. </a:t>
            </a:r>
            <a:r>
              <a:rPr lang="en-US" sz="720" dirty="0" err="1"/>
              <a:t>elegans</a:t>
            </a:r>
            <a:r>
              <a:rPr lang="en-US" sz="720" dirty="0"/>
              <a:t>): ©Sinclair Stammers/Science Source; (</a:t>
            </a:r>
            <a:r>
              <a:rPr lang="en-US" sz="720" dirty="0" err="1"/>
              <a:t>Wuchereria</a:t>
            </a:r>
            <a:r>
              <a:rPr lang="en-US" sz="720" dirty="0"/>
              <a:t>): CDC/Dr. Mae Melvin; (elephantiasis) ©R. </a:t>
            </a:r>
            <a:r>
              <a:rPr lang="en-US" sz="720" dirty="0" err="1"/>
              <a:t>Umesh</a:t>
            </a:r>
            <a:r>
              <a:rPr lang="en-US" sz="720" dirty="0"/>
              <a:t> </a:t>
            </a:r>
            <a:r>
              <a:rPr lang="en-US" sz="720" dirty="0" err="1"/>
              <a:t>Chandran</a:t>
            </a:r>
            <a:r>
              <a:rPr lang="en-US" sz="720" dirty="0"/>
              <a:t>, TDR, WHO/Science Source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5043" y="169020"/>
            <a:ext cx="7493915" cy="614107"/>
          </a:xfrm>
        </p:spPr>
        <p:txBody>
          <a:bodyPr/>
          <a:lstStyle/>
          <a:p>
            <a:r>
              <a:rPr lang="en-US" sz="4000" dirty="0"/>
              <a:t>Some roundworms cause disease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221" y="6459220"/>
            <a:ext cx="1500729" cy="31305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49299" y="1179457"/>
            <a:ext cx="8853806" cy="118274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Parasitic roundworms such as pinworms, heartworms, and hookworms infect the intestines, muscles, blood, and lungs of humans and other animals. Others such as </a:t>
            </a:r>
            <a:r>
              <a:rPr lang="en-US" sz="2400" i="1" dirty="0"/>
              <a:t>C. elegans </a:t>
            </a:r>
            <a:r>
              <a:rPr lang="en-US" sz="2400" dirty="0"/>
              <a:t>are free-living.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19925" y="6459220"/>
            <a:ext cx="1497442" cy="340995"/>
          </a:xfrm>
        </p:spPr>
        <p:txBody>
          <a:bodyPr/>
          <a:lstStyle/>
          <a:p>
            <a:pPr algn="r"/>
            <a:r>
              <a:rPr lang="en-US" sz="2000" dirty="0"/>
              <a:t>Figure 21.17</a:t>
            </a:r>
            <a:endParaRPr lang="en-US" dirty="0"/>
          </a:p>
        </p:txBody>
      </p:sp>
      <p:pic>
        <p:nvPicPr>
          <p:cNvPr id="2" name="Picture 1" descr="Photos of roundworms and their effects are shown, featuring C. elegans and people with elephantiasi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b="7752"/>
          <a:stretch/>
        </p:blipFill>
        <p:spPr>
          <a:xfrm>
            <a:off x="1387435" y="2997201"/>
            <a:ext cx="5950491" cy="2672080"/>
          </a:xfrm>
          <a:prstGeom prst="rect">
            <a:avLst/>
          </a:prstGeom>
        </p:spPr>
      </p:pic>
      <p:sp>
        <p:nvSpPr>
          <p:cNvPr id="11" name="Content Placeholder 8"/>
          <p:cNvSpPr>
            <a:spLocks noGrp="1"/>
          </p:cNvSpPr>
          <p:nvPr>
            <p:ph sz="quarter" idx="14"/>
          </p:nvPr>
        </p:nvSpPr>
        <p:spPr>
          <a:xfrm>
            <a:off x="1944595" y="5609432"/>
            <a:ext cx="4819276" cy="362744"/>
          </a:xfrm>
        </p:spPr>
        <p:txBody>
          <a:bodyPr/>
          <a:lstStyle/>
          <a:p>
            <a:pPr marL="0" lvl="0" indent="0" algn="ctr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960" dirty="0">
                <a:solidFill>
                  <a:prstClr val="black"/>
                </a:solidFill>
              </a:rPr>
              <a:t>(C. </a:t>
            </a:r>
            <a:r>
              <a:rPr lang="en-US" sz="960" dirty="0" err="1">
                <a:solidFill>
                  <a:prstClr val="black"/>
                </a:solidFill>
              </a:rPr>
              <a:t>elegans</a:t>
            </a:r>
            <a:r>
              <a:rPr lang="en-US" sz="960" dirty="0">
                <a:solidFill>
                  <a:prstClr val="black"/>
                </a:solidFill>
              </a:rPr>
              <a:t>): ©Sinclair Stammers/Science Source; (</a:t>
            </a:r>
            <a:r>
              <a:rPr lang="en-US" sz="960" dirty="0" err="1">
                <a:solidFill>
                  <a:prstClr val="black"/>
                </a:solidFill>
              </a:rPr>
              <a:t>Wuchereria</a:t>
            </a:r>
            <a:r>
              <a:rPr lang="en-US" sz="960" dirty="0">
                <a:solidFill>
                  <a:prstClr val="black"/>
                </a:solidFill>
              </a:rPr>
              <a:t>): CDC/Dr. Mae Melvin; (elephantiasis) ©R. </a:t>
            </a:r>
            <a:r>
              <a:rPr lang="en-US" sz="960" dirty="0" err="1">
                <a:solidFill>
                  <a:prstClr val="black"/>
                </a:solidFill>
              </a:rPr>
              <a:t>Umesh</a:t>
            </a:r>
            <a:r>
              <a:rPr lang="en-US" sz="960" dirty="0">
                <a:solidFill>
                  <a:prstClr val="black"/>
                </a:solidFill>
              </a:rPr>
              <a:t> </a:t>
            </a:r>
            <a:r>
              <a:rPr lang="en-US" sz="960" dirty="0" err="1">
                <a:solidFill>
                  <a:prstClr val="black"/>
                </a:solidFill>
              </a:rPr>
              <a:t>Chandran</a:t>
            </a:r>
            <a:r>
              <a:rPr lang="en-US" sz="960" dirty="0">
                <a:solidFill>
                  <a:prstClr val="black"/>
                </a:solidFill>
              </a:rPr>
              <a:t>, TDR, WHO/Science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1423768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529" y="134165"/>
            <a:ext cx="7954942" cy="675243"/>
          </a:xfrm>
        </p:spPr>
        <p:txBody>
          <a:bodyPr/>
          <a:lstStyle/>
          <a:p>
            <a:r>
              <a:rPr lang="en-US" sz="4000" dirty="0"/>
              <a:t>Nematodes have few organ systems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-3847" y="6462918"/>
            <a:ext cx="1561185" cy="3206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24558" y="1148078"/>
            <a:ext cx="8485506" cy="115532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This roundworm’s nervous system includes a brain and nerve cords. Roundworms lack specialized circulatory and respiratory organs.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000875" y="6461125"/>
            <a:ext cx="1520228" cy="36639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21.17</a:t>
            </a:r>
            <a:endParaRPr lang="en-US" dirty="0"/>
          </a:p>
        </p:txBody>
      </p:sp>
      <p:pic>
        <p:nvPicPr>
          <p:cNvPr id="2" name="Picture 1" descr="A roundworm's anatomy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2"/>
          <a:stretch/>
        </p:blipFill>
        <p:spPr>
          <a:xfrm>
            <a:off x="1118286" y="2788919"/>
            <a:ext cx="7062888" cy="225929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64775" y="5533727"/>
            <a:ext cx="8010115" cy="8147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algn="ctr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Fluid in the </a:t>
            </a: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pseudocoelom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distributes nutrients, oxygen, and carbon dioxide.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160" y="124759"/>
            <a:ext cx="6311900" cy="751205"/>
          </a:xfrm>
        </p:spPr>
        <p:txBody>
          <a:bodyPr/>
          <a:lstStyle/>
          <a:p>
            <a:r>
              <a:rPr lang="en-US" sz="4000" dirty="0"/>
              <a:t>Clicker question #4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285749" y="1494528"/>
            <a:ext cx="5710333" cy="4596989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Animals commonly called </a:t>
            </a:r>
            <a:r>
              <a:rPr lang="en-US" sz="2400" i="1" dirty="0">
                <a:solidFill>
                  <a:prstClr val="black"/>
                </a:solidFill>
                <a:latin typeface="Calibri" charset="0"/>
                <a:ea typeface="MS PGothic" charset="0"/>
              </a:rPr>
              <a:t>worms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are classified into three phyla (flatworms, roundworms, and annelids). What feature distinguishes them?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Only flatworms have radial symmetry.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Only roundworms have a complete digestive tract.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Only annelids are heterotrophic.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Only roundworms have a gastrula stage of development.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Only annelids are segmented.</a:t>
            </a:r>
          </a:p>
        </p:txBody>
      </p:sp>
      <p:pic>
        <p:nvPicPr>
          <p:cNvPr id="7782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198" y="190012"/>
            <a:ext cx="7170821" cy="625650"/>
          </a:xfrm>
        </p:spPr>
        <p:txBody>
          <a:bodyPr/>
          <a:lstStyle/>
          <a:p>
            <a:r>
              <a:rPr lang="en-US" sz="4000" dirty="0"/>
              <a:t>Clicker question #1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286776" y="1501585"/>
            <a:ext cx="5495137" cy="3021204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What combination of characteristics do all animals share? 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multicellular, eukaryotic, heterotrophic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unicellular, eukaryotic, heterotrophic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multicellular, prokaryotic, autotrophic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multicellular, eukaryotic, autotrophic</a:t>
            </a:r>
          </a:p>
          <a:p>
            <a:pPr marL="0" lvl="0" indent="0" eaLnBrk="1" hangingPunct="1">
              <a:spcBef>
                <a:spcPct val="0"/>
              </a:spcBef>
              <a:buFontTx/>
              <a:buAutoNum type="alphaUcPeriod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unicellular, prokaryotic, autotrophic</a:t>
            </a:r>
          </a:p>
        </p:txBody>
      </p:sp>
      <p:pic>
        <p:nvPicPr>
          <p:cNvPr id="2048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295" y="132230"/>
            <a:ext cx="6743700" cy="749300"/>
          </a:xfrm>
        </p:spPr>
        <p:txBody>
          <a:bodyPr/>
          <a:lstStyle/>
          <a:p>
            <a:r>
              <a:rPr lang="en-US" sz="4000" dirty="0"/>
              <a:t>Clicker question #4,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9149" y="1497856"/>
            <a:ext cx="5570220" cy="2374058"/>
          </a:xfrm>
        </p:spPr>
        <p:txBody>
          <a:bodyPr/>
          <a:lstStyle/>
          <a:p>
            <a:pPr eaLnBrk="1" hangingPunct="1">
              <a:spcAft>
                <a:spcPts val="2900"/>
              </a:spcAft>
            </a:pPr>
            <a:r>
              <a:rPr lang="en-US" sz="2400" dirty="0"/>
              <a:t>Animals commonly called </a:t>
            </a:r>
            <a:r>
              <a:rPr lang="en-US" sz="2400" i="1" dirty="0"/>
              <a:t>worms</a:t>
            </a:r>
            <a:r>
              <a:rPr lang="en-US" sz="2400" dirty="0"/>
              <a:t> are classified into three phyla (flatworms, roundworms, and annelids). What feature distinguishes them?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E. Only annelids are segmented.</a:t>
            </a:r>
            <a:endParaRPr lang="en-US" dirty="0"/>
          </a:p>
        </p:txBody>
      </p:sp>
      <p:pic>
        <p:nvPicPr>
          <p:cNvPr id="7885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4755" y="128914"/>
            <a:ext cx="8034491" cy="690733"/>
          </a:xfrm>
        </p:spPr>
        <p:txBody>
          <a:bodyPr/>
          <a:lstStyle/>
          <a:p>
            <a:r>
              <a:rPr lang="en-US" sz="4000" b="1" dirty="0"/>
              <a:t>Arthropods</a:t>
            </a:r>
            <a:r>
              <a:rPr lang="en-US" sz="4000" dirty="0"/>
              <a:t> have jointed appendages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" y="6455522"/>
            <a:ext cx="1614487" cy="406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8385" y="1035088"/>
            <a:ext cx="8513929" cy="786243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Phylum </a:t>
            </a: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Arthropoda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is the largest, most diverse phylum of animals. Their legs, antennae, mouthparts, and other organs are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jointed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36170" y="2343635"/>
            <a:ext cx="2818766" cy="1941635"/>
          </a:xfrm>
        </p:spPr>
        <p:txBody>
          <a:bodyPr/>
          <a:lstStyle/>
          <a:p>
            <a:pPr lvl="0"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Trilobites</a:t>
            </a:r>
          </a:p>
          <a:p>
            <a:pPr lvl="0">
              <a:spcBef>
                <a:spcPct val="0"/>
              </a:spcBef>
              <a:buFont typeface="Arial"/>
              <a:buChar char="•"/>
            </a:pP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Chelicerates</a:t>
            </a:r>
            <a:endParaRPr lang="en-US" sz="24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lvl="0">
              <a:spcBef>
                <a:spcPct val="0"/>
              </a:spcBef>
              <a:buFont typeface="Arial"/>
              <a:buChar char="•"/>
            </a:pP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Myriapods</a:t>
            </a:r>
            <a:endParaRPr lang="en-US" sz="2400" dirty="0">
              <a:solidFill>
                <a:prstClr val="black"/>
              </a:solidFill>
              <a:latin typeface="Calibri" charset="0"/>
              <a:ea typeface="MS PGothic" charset="0"/>
            </a:endParaRPr>
          </a:p>
          <a:p>
            <a:pPr lvl="0"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Crustaceans</a:t>
            </a:r>
          </a:p>
          <a:p>
            <a:pPr lvl="0"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Insects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21832" y="5286955"/>
            <a:ext cx="3377565" cy="838114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Over 1,000,000 species of arthropods exist!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886575" y="6463553"/>
            <a:ext cx="1632736" cy="332740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21.18</a:t>
            </a:r>
            <a:endParaRPr lang="en-US" dirty="0"/>
          </a:p>
        </p:txBody>
      </p:sp>
      <p:pic>
        <p:nvPicPr>
          <p:cNvPr id="3" name="Picture 2" descr="A cladogram of animals is shown, highlighting arthropod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/>
        </p:blipFill>
        <p:spPr>
          <a:xfrm>
            <a:off x="3439671" y="2301239"/>
            <a:ext cx="5409537" cy="334392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1446"/>
            <a:ext cx="9144000" cy="827404"/>
          </a:xfrm>
        </p:spPr>
        <p:txBody>
          <a:bodyPr/>
          <a:lstStyle/>
          <a:p>
            <a:r>
              <a:rPr lang="en-US" sz="4000" dirty="0"/>
              <a:t>Arthropods have an exoskeleton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98" y="6457316"/>
            <a:ext cx="1553640" cy="360679"/>
          </a:xfrm>
        </p:spPr>
        <p:txBody>
          <a:bodyPr/>
          <a:lstStyle/>
          <a:p>
            <a:r>
              <a:rPr lang="en-US" sz="2000" dirty="0"/>
              <a:t>Section 21.8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46179" y="1050028"/>
            <a:ext cx="8259446" cy="8729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All arthropods produce a tough outer </a:t>
            </a:r>
            <a:r>
              <a:rPr lang="en-US" sz="2400" b="1" dirty="0"/>
              <a:t>exoskeleton</a:t>
            </a:r>
            <a:r>
              <a:rPr lang="en-US" sz="2400" dirty="0"/>
              <a:t> made of chitin that supports and protects the body. 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2"/>
          </p:nvPr>
        </p:nvSpPr>
        <p:spPr>
          <a:xfrm>
            <a:off x="644039" y="5798933"/>
            <a:ext cx="7855921" cy="495860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As their bodies grow, they molt and grow a new exoskeleton.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000875" y="6457539"/>
            <a:ext cx="1523477" cy="39687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21.22</a:t>
            </a:r>
            <a:endParaRPr lang="en-US" dirty="0"/>
          </a:p>
        </p:txBody>
      </p:sp>
      <p:pic>
        <p:nvPicPr>
          <p:cNvPr id="2" name="Picture 1" descr="A molting cicada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9" b="3321"/>
          <a:stretch/>
        </p:blipFill>
        <p:spPr>
          <a:xfrm>
            <a:off x="1966308" y="2301239"/>
            <a:ext cx="5365620" cy="3299461"/>
          </a:xfrm>
          <a:prstGeom prst="rect">
            <a:avLst/>
          </a:prstGeom>
        </p:spPr>
      </p:pic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3525704" y="5526508"/>
            <a:ext cx="2391001" cy="272425"/>
          </a:xfrm>
        </p:spPr>
        <p:txBody>
          <a:bodyPr/>
          <a:lstStyle/>
          <a:p>
            <a:pPr marL="0" lvl="0" indent="0">
              <a:buNone/>
            </a:pPr>
            <a:r>
              <a:rPr lang="en-US" sz="1250" dirty="0"/>
              <a:t>©Rob Crandall/</a:t>
            </a:r>
            <a:r>
              <a:rPr lang="en-US" sz="1250" dirty="0" err="1"/>
              <a:t>Shutterstock</a:t>
            </a:r>
            <a:r>
              <a:rPr lang="en-US" sz="1250" dirty="0"/>
              <a:t> RF</a:t>
            </a:r>
          </a:p>
        </p:txBody>
      </p:sp>
    </p:spTree>
    <p:extLst>
      <p:ext uri="{BB962C8B-B14F-4D97-AF65-F5344CB8AC3E}">
        <p14:creationId xmlns:p14="http://schemas.microsoft.com/office/powerpoint/2010/main" val="24808638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2141" y="159329"/>
            <a:ext cx="7419718" cy="1234124"/>
          </a:xfrm>
        </p:spPr>
        <p:txBody>
          <a:bodyPr/>
          <a:lstStyle/>
          <a:p>
            <a:r>
              <a:rPr lang="en-US" sz="4000" dirty="0"/>
              <a:t>Arthropods have specialized body </a:t>
            </a:r>
            <a:br>
              <a:rPr lang="en-US" sz="4000" dirty="0"/>
            </a:br>
            <a:r>
              <a:rPr lang="en-US" sz="4000" dirty="0"/>
              <a:t>segments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4" y="6459264"/>
            <a:ext cx="1511001" cy="2908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21.8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7211" y="1483660"/>
            <a:ext cx="8488681" cy="1176754"/>
          </a:xfrm>
        </p:spPr>
        <p:txBody>
          <a:bodyPr/>
          <a:lstStyle/>
          <a:p>
            <a:pPr algn="ctr"/>
            <a:r>
              <a:rPr lang="en-US" sz="2400" dirty="0"/>
              <a:t>In many arthropods, the segments group together into three major regions: head, thorax, and abdomen. Segments in each region develop specialized functions.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999642" y="6456886"/>
            <a:ext cx="1521311" cy="35020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21.18</a:t>
            </a:r>
            <a:endParaRPr lang="en-US" dirty="0"/>
          </a:p>
        </p:txBody>
      </p:sp>
      <p:pic>
        <p:nvPicPr>
          <p:cNvPr id="2" name="Picture 1" descr="The segments of an arthropod are shown and labeled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/>
          <a:stretch/>
        </p:blipFill>
        <p:spPr>
          <a:xfrm>
            <a:off x="2144359" y="3048000"/>
            <a:ext cx="4855283" cy="30213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257"/>
            <a:ext cx="9144000" cy="867544"/>
          </a:xfrm>
        </p:spPr>
        <p:txBody>
          <a:bodyPr/>
          <a:lstStyle/>
          <a:p>
            <a:r>
              <a:rPr lang="en-US" sz="4000" dirty="0"/>
              <a:t>Arthropods have complex organ systems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-3398" y="6464300"/>
            <a:ext cx="1646462" cy="3079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21.8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068147"/>
            <a:ext cx="8367395" cy="1160703"/>
          </a:xfrm>
        </p:spPr>
        <p:txBody>
          <a:bodyPr/>
          <a:lstStyle/>
          <a:p>
            <a:pPr algn="ctr"/>
            <a:r>
              <a:rPr lang="en-US" sz="2400" dirty="0"/>
              <a:t>Arthropods have a respiratory system made up of holes called spiracles for letting in air, and tubes called tracheae and book lungs for gas exchange.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439569" y="3124274"/>
            <a:ext cx="2954875" cy="2298013"/>
          </a:xfrm>
        </p:spPr>
        <p:txBody>
          <a:bodyPr/>
          <a:lstStyle/>
          <a:p>
            <a:pPr marL="0" lvl="0" indent="0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typical arthropod has a well-developed nervous system, open circulatory system, and complete digestive system.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972299" y="6463665"/>
            <a:ext cx="1543013" cy="36893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/>
          <a:stretch/>
        </p:blipFill>
        <p:spPr>
          <a:xfrm>
            <a:off x="3565131" y="2910840"/>
            <a:ext cx="5010257" cy="276688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4970" y="177530"/>
            <a:ext cx="8614061" cy="592802"/>
          </a:xfrm>
        </p:spPr>
        <p:txBody>
          <a:bodyPr/>
          <a:lstStyle/>
          <a:p>
            <a:r>
              <a:rPr lang="en-US" sz="4000" dirty="0"/>
              <a:t>Arthropods are the most diverse animals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221" y="6462806"/>
            <a:ext cx="1553117" cy="29252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21.8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84079" y="1030204"/>
            <a:ext cx="5390776" cy="533082"/>
          </a:xfrm>
        </p:spPr>
        <p:txBody>
          <a:bodyPr/>
          <a:lstStyle/>
          <a:p>
            <a:r>
              <a:rPr lang="en-US" sz="2400" dirty="0"/>
              <a:t>Arthropods are divided into five subphyla.</a:t>
            </a:r>
            <a:endParaRPr lang="en-US" dirty="0"/>
          </a:p>
        </p:txBody>
      </p:sp>
      <p:sp>
        <p:nvSpPr>
          <p:cNvPr id="14" name="Content Placeholder 9"/>
          <p:cNvSpPr>
            <a:spLocks noGrp="1"/>
          </p:cNvSpPr>
          <p:nvPr>
            <p:ph sz="quarter" idx="14"/>
          </p:nvPr>
        </p:nvSpPr>
        <p:spPr>
          <a:xfrm>
            <a:off x="6081339" y="2699588"/>
            <a:ext cx="2686144" cy="1240397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These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trilobites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are an extinct marine phylum.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7029450" y="6462806"/>
            <a:ext cx="1490009" cy="294640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7" b="2731"/>
          <a:stretch/>
        </p:blipFill>
        <p:spPr>
          <a:xfrm>
            <a:off x="524714" y="2346960"/>
            <a:ext cx="5483170" cy="3147060"/>
          </a:xfrm>
          <a:prstGeom prst="rect">
            <a:avLst/>
          </a:prstGeom>
        </p:spPr>
      </p:pic>
      <p:sp>
        <p:nvSpPr>
          <p:cNvPr id="15" name="Content Placeholder 8"/>
          <p:cNvSpPr>
            <a:spLocks noGrp="1"/>
          </p:cNvSpPr>
          <p:nvPr>
            <p:ph sz="quarter" idx="15"/>
          </p:nvPr>
        </p:nvSpPr>
        <p:spPr>
          <a:xfrm>
            <a:off x="2235315" y="5419417"/>
            <a:ext cx="2113912" cy="272584"/>
          </a:xfrm>
        </p:spPr>
        <p:txBody>
          <a:bodyPr/>
          <a:lstStyle/>
          <a:p>
            <a:pPr marL="0" lvl="0" indent="0">
              <a:buNone/>
            </a:pPr>
            <a:r>
              <a:rPr lang="en-US" sz="1060" dirty="0"/>
              <a:t>©Francois </a:t>
            </a:r>
            <a:r>
              <a:rPr lang="en-US" sz="1060" dirty="0" err="1"/>
              <a:t>Gohier</a:t>
            </a:r>
            <a:r>
              <a:rPr lang="en-US" sz="1060" dirty="0"/>
              <a:t>/Science Source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04900"/>
            <a:ext cx="9144000" cy="1143000"/>
          </a:xfrm>
        </p:spPr>
        <p:txBody>
          <a:bodyPr/>
          <a:lstStyle/>
          <a:p>
            <a:r>
              <a:rPr lang="en-US" sz="4000" dirty="0"/>
              <a:t>Arthropods are grouped by their mouthparts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093" y="6455186"/>
            <a:ext cx="1598108" cy="3409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11329" y="1967828"/>
            <a:ext cx="3995384" cy="343396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spcAft>
                <a:spcPts val="29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other four subphyla of arthropods are divided into:</a:t>
            </a:r>
          </a:p>
          <a:p>
            <a:pPr lvl="0" eaLnBrk="1" hangingPunct="1">
              <a:spcBef>
                <a:spcPct val="0"/>
              </a:spcBef>
              <a:spcAft>
                <a:spcPts val="2900"/>
              </a:spcAft>
              <a:buFont typeface="Arial"/>
              <a:buChar char="•"/>
            </a:pPr>
            <a:r>
              <a:rPr lang="en-US" sz="2400" b="1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Chelicerates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with grasping </a:t>
            </a: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clawlike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mouthparts</a:t>
            </a:r>
          </a:p>
          <a:p>
            <a:pPr lvl="0" eaLnBrk="1" hangingPunct="1">
              <a:spcBef>
                <a:spcPct val="0"/>
              </a:spcBef>
              <a:buFont typeface="Arial"/>
              <a:buChar char="•"/>
            </a:pPr>
            <a:r>
              <a:rPr lang="en-US" sz="2400" b="1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Mandibulates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with chewing, </a:t>
            </a: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jawlike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mouthparts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000875" y="6463665"/>
            <a:ext cx="1520078" cy="36893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21.18</a:t>
            </a:r>
            <a:endParaRPr lang="en-US" dirty="0"/>
          </a:p>
        </p:txBody>
      </p:sp>
      <p:pic>
        <p:nvPicPr>
          <p:cNvPr id="2" name="Picture 1" descr="Chelicerate and mandibulate mouthparts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1"/>
          <a:stretch/>
        </p:blipFill>
        <p:spPr>
          <a:xfrm>
            <a:off x="4264015" y="2727960"/>
            <a:ext cx="4486676" cy="201435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729"/>
            <a:ext cx="9144000" cy="657901"/>
          </a:xfrm>
        </p:spPr>
        <p:txBody>
          <a:bodyPr/>
          <a:lstStyle/>
          <a:p>
            <a:r>
              <a:rPr lang="en-US" sz="4000" dirty="0"/>
              <a:t>Chelicerates are spiders and their relatives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3586" y="6458099"/>
            <a:ext cx="1510889" cy="37950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7979" y="1505175"/>
            <a:ext cx="2909568" cy="1737359"/>
          </a:xfrm>
        </p:spPr>
        <p:txBody>
          <a:bodyPr/>
          <a:lstStyle/>
          <a:p>
            <a:pPr eaLnBrk="1" hangingPunct="1"/>
            <a:r>
              <a:rPr lang="en-US" sz="2400" dirty="0" err="1"/>
              <a:t>Chelicerates</a:t>
            </a:r>
            <a:r>
              <a:rPr lang="en-US" sz="2400" dirty="0"/>
              <a:t> include horseshoe crabs, mites, ticks, spiders, and scorpions.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829425" y="6535047"/>
            <a:ext cx="1928532" cy="30390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Figs. 21.18 , 21.21, 21.B </a:t>
            </a:r>
            <a:endParaRPr lang="en-US" sz="1400" b="1" dirty="0"/>
          </a:p>
        </p:txBody>
      </p:sp>
      <p:pic>
        <p:nvPicPr>
          <p:cNvPr id="87046" name="Picture 8" descr="Chelicerate mouthparts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19" b="12289"/>
          <a:stretch/>
        </p:blipFill>
        <p:spPr bwMode="auto">
          <a:xfrm>
            <a:off x="141120" y="1349949"/>
            <a:ext cx="1502134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ollicle mites are shown with human eyelashes. 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5" b="3463"/>
          <a:stretch/>
        </p:blipFill>
        <p:spPr>
          <a:xfrm>
            <a:off x="5248047" y="1310639"/>
            <a:ext cx="2953512" cy="228346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422231" y="3540684"/>
            <a:ext cx="2620384" cy="1835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650" dirty="0"/>
              <a:t>(brow): ©Ingram Publishing RF; (mite): ©Andrew </a:t>
            </a:r>
            <a:r>
              <a:rPr lang="en-US" sz="650" dirty="0" err="1"/>
              <a:t>Syred</a:t>
            </a:r>
            <a:r>
              <a:rPr lang="en-US" sz="650" dirty="0"/>
              <a:t>/Science Source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9" b="4692"/>
          <a:stretch/>
        </p:blipFill>
        <p:spPr>
          <a:xfrm>
            <a:off x="856211" y="4328160"/>
            <a:ext cx="7431578" cy="1981200"/>
          </a:xfrm>
          <a:prstGeom prst="rect">
            <a:avLst/>
          </a:prstGeom>
        </p:spPr>
      </p:pic>
      <p:sp>
        <p:nvSpPr>
          <p:cNvPr id="16" name="Content Placeholder 9"/>
          <p:cNvSpPr>
            <a:spLocks noGrp="1"/>
          </p:cNvSpPr>
          <p:nvPr>
            <p:ph sz="quarter" idx="14"/>
          </p:nvPr>
        </p:nvSpPr>
        <p:spPr>
          <a:xfrm>
            <a:off x="1681354" y="6256389"/>
            <a:ext cx="5843396" cy="220612"/>
          </a:xfrm>
        </p:spPr>
        <p:txBody>
          <a:bodyPr/>
          <a:lstStyle/>
          <a:p>
            <a:pPr marL="0" lvl="0" indent="0">
              <a:buNone/>
            </a:pPr>
            <a:r>
              <a:rPr lang="en-US" sz="810" dirty="0"/>
              <a:t>(a): ©Nature’s Images/Science Source; (b): CDC/James </a:t>
            </a:r>
            <a:r>
              <a:rPr lang="en-US" sz="810" dirty="0" err="1"/>
              <a:t>Gathany</a:t>
            </a:r>
            <a:r>
              <a:rPr lang="en-US" sz="810" dirty="0"/>
              <a:t>; William Nicholson; (c): ©Corbis RF; (d): ©Digital Vision/</a:t>
            </a:r>
            <a:r>
              <a:rPr lang="en-US" sz="810" dirty="0" err="1"/>
              <a:t>Punchstock</a:t>
            </a:r>
            <a:r>
              <a:rPr lang="en-US" sz="810" dirty="0"/>
              <a:t> RF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4005"/>
            <a:ext cx="9144000" cy="818575"/>
          </a:xfrm>
        </p:spPr>
        <p:txBody>
          <a:bodyPr/>
          <a:lstStyle/>
          <a:p>
            <a:r>
              <a:rPr lang="en-US" sz="4000" dirty="0"/>
              <a:t>Myriapods are mandibulates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747" y="6456998"/>
            <a:ext cx="2019300" cy="334962"/>
          </a:xfrm>
        </p:spPr>
        <p:txBody>
          <a:bodyPr/>
          <a:lstStyle/>
          <a:p>
            <a:r>
              <a:rPr lang="en-US" sz="2000" dirty="0"/>
              <a:t>Section 21.8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61908" y="1329390"/>
            <a:ext cx="5097146" cy="151858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Millipedes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and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centipedes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myriapods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) make up one group of </a:t>
            </a:r>
            <a:r>
              <a:rPr lang="en-US" sz="2400" dirty="0" err="1">
                <a:solidFill>
                  <a:prstClr val="black"/>
                </a:solidFill>
                <a:latin typeface="Calibri" charset="0"/>
                <a:ea typeface="MS PGothic" charset="0"/>
              </a:rPr>
              <a:t>mandibulates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 The head has jaws and antennae; the rest of the body has pairs of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legs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6781799" y="6500512"/>
            <a:ext cx="1922613" cy="357488"/>
          </a:xfrm>
        </p:spPr>
        <p:txBody>
          <a:bodyPr/>
          <a:lstStyle/>
          <a:p>
            <a:pPr marL="0" indent="0" algn="r">
              <a:buNone/>
            </a:pPr>
            <a:r>
              <a:rPr lang="en-US" sz="1600" dirty="0"/>
              <a:t>Figures 21.18, 21.22</a:t>
            </a:r>
            <a:endParaRPr lang="en-US" dirty="0"/>
          </a:p>
        </p:txBody>
      </p:sp>
      <p:pic>
        <p:nvPicPr>
          <p:cNvPr id="88069" name="Picture 8" descr="Mandibulate mouthparts are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2" r="-1692" b="12289"/>
          <a:stretch>
            <a:fillRect/>
          </a:stretch>
        </p:blipFill>
        <p:spPr bwMode="auto">
          <a:xfrm>
            <a:off x="376238" y="1240532"/>
            <a:ext cx="2735263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hotos of a millipede and centipede are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52544" r="70115" b="12840"/>
          <a:stretch/>
        </p:blipFill>
        <p:spPr>
          <a:xfrm>
            <a:off x="3461908" y="2937280"/>
            <a:ext cx="2016947" cy="290397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132365" y="3623945"/>
            <a:ext cx="967628" cy="2136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92075" lvl="0" indent="-92075">
              <a:buFont typeface="+mj-lt"/>
              <a:buAutoNum type="alphaLcPeriod"/>
            </a:pP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Myriapods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781292" y="5930563"/>
            <a:ext cx="3244858" cy="3622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algn="ctr">
              <a:spcBef>
                <a:spcPts val="0"/>
              </a:spcBef>
            </a:pPr>
            <a:r>
              <a:rPr lang="en-US" sz="500" dirty="0">
                <a:solidFill>
                  <a:prstClr val="black"/>
                </a:solidFill>
              </a:rPr>
              <a:t>(a, millipede): ©De </a:t>
            </a:r>
            <a:r>
              <a:rPr lang="en-US" sz="500" dirty="0" err="1">
                <a:solidFill>
                  <a:prstClr val="black"/>
                </a:solidFill>
              </a:rPr>
              <a:t>Agostini</a:t>
            </a:r>
            <a:r>
              <a:rPr lang="en-US" sz="500" dirty="0">
                <a:solidFill>
                  <a:prstClr val="black"/>
                </a:solidFill>
              </a:rPr>
              <a:t> Picture Library/Getty Images; (a, centipede): ©Matthijs </a:t>
            </a:r>
            <a:r>
              <a:rPr lang="en-US" sz="500" dirty="0" err="1">
                <a:solidFill>
                  <a:prstClr val="black"/>
                </a:solidFill>
              </a:rPr>
              <a:t>Kuijpers</a:t>
            </a:r>
            <a:r>
              <a:rPr lang="en-US" sz="500" dirty="0">
                <a:solidFill>
                  <a:prstClr val="black"/>
                </a:solidFill>
              </a:rPr>
              <a:t>/</a:t>
            </a:r>
            <a:r>
              <a:rPr lang="en-US" sz="500" dirty="0" err="1">
                <a:solidFill>
                  <a:prstClr val="black"/>
                </a:solidFill>
              </a:rPr>
              <a:t>Alamy</a:t>
            </a:r>
            <a:r>
              <a:rPr lang="en-US" sz="500" dirty="0">
                <a:solidFill>
                  <a:prstClr val="black"/>
                </a:solidFill>
              </a:rPr>
              <a:t> RF; </a:t>
            </a:r>
          </a:p>
          <a:p>
            <a:pPr lvl="0" algn="ctr">
              <a:spcBef>
                <a:spcPts val="0"/>
              </a:spcBef>
            </a:pPr>
            <a:r>
              <a:rPr lang="en-US" sz="500" dirty="0">
                <a:solidFill>
                  <a:prstClr val="black"/>
                </a:solidFill>
              </a:rPr>
              <a:t>(b, crab): ©Pete Atkinson/</a:t>
            </a:r>
            <a:r>
              <a:rPr lang="en-US" sz="500" dirty="0" err="1">
                <a:solidFill>
                  <a:prstClr val="black"/>
                </a:solidFill>
              </a:rPr>
              <a:t>Photoghrapher’s</a:t>
            </a:r>
            <a:r>
              <a:rPr lang="en-US" sz="500" dirty="0">
                <a:solidFill>
                  <a:prstClr val="black"/>
                </a:solidFill>
              </a:rPr>
              <a:t> Choice/Getty Images RF; </a:t>
            </a:r>
          </a:p>
          <a:p>
            <a:pPr lvl="0" algn="ctr">
              <a:spcBef>
                <a:spcPts val="0"/>
              </a:spcBef>
            </a:pPr>
            <a:r>
              <a:rPr lang="en-US" sz="500" dirty="0">
                <a:solidFill>
                  <a:prstClr val="black"/>
                </a:solidFill>
              </a:rPr>
              <a:t>(b, lobster): ©</a:t>
            </a:r>
            <a:r>
              <a:rPr lang="en-US" sz="500" dirty="0" err="1">
                <a:solidFill>
                  <a:prstClr val="black"/>
                </a:solidFill>
              </a:rPr>
              <a:t>Photoshot</a:t>
            </a:r>
            <a:r>
              <a:rPr lang="en-US" sz="500" dirty="0">
                <a:solidFill>
                  <a:prstClr val="black"/>
                </a:solidFill>
              </a:rPr>
              <a:t> Holdings Ltd/</a:t>
            </a:r>
            <a:r>
              <a:rPr lang="en-US" sz="500" dirty="0" err="1">
                <a:solidFill>
                  <a:prstClr val="black"/>
                </a:solidFill>
              </a:rPr>
              <a:t>Alamy</a:t>
            </a:r>
            <a:r>
              <a:rPr lang="en-US" sz="500" dirty="0">
                <a:solidFill>
                  <a:prstClr val="black"/>
                </a:solidFill>
              </a:rPr>
              <a:t>; (c, cicada): ©Rob Crandall/Shutterstock RF;</a:t>
            </a:r>
          </a:p>
          <a:p>
            <a:pPr lvl="0" algn="ctr">
              <a:spcBef>
                <a:spcPts val="0"/>
              </a:spcBef>
            </a:pPr>
            <a:r>
              <a:rPr lang="en-US" sz="500" dirty="0">
                <a:solidFill>
                  <a:prstClr val="black"/>
                </a:solidFill>
              </a:rPr>
              <a:t> (c, dragonfly): ©Thomas Shahan/Flickr/Getty Images; (c, beetle): USDA/Scott Bauer; (c, moth): ©Steven P. Lynch RF</a:t>
            </a:r>
          </a:p>
        </p:txBody>
      </p:sp>
    </p:spTree>
    <p:extLst>
      <p:ext uri="{BB962C8B-B14F-4D97-AF65-F5344CB8AC3E}">
        <p14:creationId xmlns:p14="http://schemas.microsoft.com/office/powerpoint/2010/main" val="36044812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438" y="190096"/>
            <a:ext cx="7821186" cy="578968"/>
          </a:xfrm>
        </p:spPr>
        <p:txBody>
          <a:bodyPr/>
          <a:lstStyle/>
          <a:p>
            <a:r>
              <a:rPr lang="en-US" sz="4000" dirty="0"/>
              <a:t>Crustaceans are mandibulates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6"/>
          </p:nvPr>
        </p:nvSpPr>
        <p:spPr>
          <a:xfrm>
            <a:off x="0" y="6457950"/>
            <a:ext cx="1479550" cy="343595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21.8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459630" y="1327991"/>
            <a:ext cx="5041900" cy="138652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Crustaceans</a:t>
            </a:r>
            <a:r>
              <a:rPr lang="en-US" sz="2400" dirty="0"/>
              <a:t> include crabs, shrimp and lobsters. Their bodies vary, but all have two pairs of antennae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838950" y="6495116"/>
            <a:ext cx="1868082" cy="330200"/>
          </a:xfrm>
        </p:spPr>
        <p:txBody>
          <a:bodyPr/>
          <a:lstStyle/>
          <a:p>
            <a:pPr marL="0" indent="0" algn="r">
              <a:buNone/>
            </a:pPr>
            <a:r>
              <a:rPr lang="en-US" sz="1600" dirty="0"/>
              <a:t>Figures 21.18, 21.22</a:t>
            </a:r>
            <a:endParaRPr lang="en-US" dirty="0"/>
          </a:p>
        </p:txBody>
      </p:sp>
      <p:pic>
        <p:nvPicPr>
          <p:cNvPr id="88069" name="Picture 8" descr="Mandibulate mouthparts are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2" r="-1692" b="12289"/>
          <a:stretch>
            <a:fillRect/>
          </a:stretch>
        </p:blipFill>
        <p:spPr bwMode="auto">
          <a:xfrm>
            <a:off x="376238" y="1240532"/>
            <a:ext cx="2735263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hoto of a lobster are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5" b="4822"/>
          <a:stretch/>
        </p:blipFill>
        <p:spPr>
          <a:xfrm>
            <a:off x="423579" y="3764280"/>
            <a:ext cx="4044333" cy="2357292"/>
          </a:xfrm>
          <a:prstGeom prst="rect">
            <a:avLst/>
          </a:prstGeom>
        </p:spPr>
      </p:pic>
      <p:sp>
        <p:nvSpPr>
          <p:cNvPr id="15" name="Content Placeholder 12"/>
          <p:cNvSpPr>
            <a:spLocks noGrp="1"/>
          </p:cNvSpPr>
          <p:nvPr>
            <p:ph sz="quarter" idx="17"/>
          </p:nvPr>
        </p:nvSpPr>
        <p:spPr>
          <a:xfrm>
            <a:off x="1578409" y="6066404"/>
            <a:ext cx="1854327" cy="274320"/>
          </a:xfrm>
        </p:spPr>
        <p:txBody>
          <a:bodyPr/>
          <a:lstStyle/>
          <a:p>
            <a:pPr marL="0" lvl="0" indent="0">
              <a:buNone/>
            </a:pPr>
            <a:r>
              <a:rPr lang="en-US" sz="900" dirty="0"/>
              <a:t>©</a:t>
            </a:r>
            <a:r>
              <a:rPr lang="en-US" sz="900" dirty="0" err="1"/>
              <a:t>Photoshot</a:t>
            </a:r>
            <a:r>
              <a:rPr lang="en-US" sz="900" dirty="0"/>
              <a:t> Holdings Ltd/</a:t>
            </a:r>
            <a:r>
              <a:rPr lang="en-US" sz="900" dirty="0" err="1"/>
              <a:t>Alamy</a:t>
            </a:r>
            <a:endParaRPr lang="en-GB" sz="900" dirty="0"/>
          </a:p>
        </p:txBody>
      </p:sp>
      <p:pic>
        <p:nvPicPr>
          <p:cNvPr id="3" name="Picture 2" descr="Photo of a crab are shown.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t="9576" r="-415" b="4096"/>
          <a:stretch/>
        </p:blipFill>
        <p:spPr>
          <a:xfrm>
            <a:off x="4953350" y="3836671"/>
            <a:ext cx="3670728" cy="2322830"/>
          </a:xfrm>
          <a:prstGeom prst="rect">
            <a:avLst/>
          </a:prstGeom>
        </p:spPr>
      </p:pic>
      <p:sp>
        <p:nvSpPr>
          <p:cNvPr id="16" name="Content Placeholder 14"/>
          <p:cNvSpPr>
            <a:spLocks noGrp="1"/>
          </p:cNvSpPr>
          <p:nvPr>
            <p:ph sz="quarter" idx="18"/>
          </p:nvPr>
        </p:nvSpPr>
        <p:spPr>
          <a:xfrm>
            <a:off x="5405366" y="6112047"/>
            <a:ext cx="3018155" cy="203912"/>
          </a:xfrm>
        </p:spPr>
        <p:txBody>
          <a:bodyPr/>
          <a:lstStyle/>
          <a:p>
            <a:pPr marL="0" lvl="0" indent="0">
              <a:buNone/>
            </a:pPr>
            <a:r>
              <a:rPr lang="en-US" sz="840" dirty="0"/>
              <a:t>©Pete Atkinson/</a:t>
            </a:r>
            <a:r>
              <a:rPr lang="en-US" sz="840" dirty="0" err="1"/>
              <a:t>Photoghrapher’s</a:t>
            </a:r>
            <a:r>
              <a:rPr lang="en-US" sz="840" dirty="0"/>
              <a:t> Choice/Getty Images RF</a:t>
            </a:r>
            <a:endParaRPr lang="en-GB" sz="840" dirty="0"/>
          </a:p>
        </p:txBody>
      </p:sp>
    </p:spTree>
    <p:extLst>
      <p:ext uri="{BB962C8B-B14F-4D97-AF65-F5344CB8AC3E}">
        <p14:creationId xmlns:p14="http://schemas.microsoft.com/office/powerpoint/2010/main" val="29519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509" y="204613"/>
            <a:ext cx="6449158" cy="595434"/>
          </a:xfrm>
        </p:spPr>
        <p:txBody>
          <a:bodyPr/>
          <a:lstStyle/>
          <a:p>
            <a:r>
              <a:rPr lang="en-US" sz="4000" dirty="0"/>
              <a:t>Clicker question #1,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3044" y="1501860"/>
            <a:ext cx="5755341" cy="1604290"/>
          </a:xfrm>
        </p:spPr>
        <p:txBody>
          <a:bodyPr/>
          <a:lstStyle/>
          <a:p>
            <a:pPr eaLnBrk="1" hangingPunct="1">
              <a:spcAft>
                <a:spcPts val="2300"/>
              </a:spcAft>
            </a:pPr>
            <a:r>
              <a:rPr lang="en-US" sz="2400" dirty="0"/>
              <a:t>What combination of characteristics do all animals share? </a:t>
            </a:r>
          </a:p>
          <a:p>
            <a:pPr eaLnBrk="1" hangingPunct="1">
              <a:buFontTx/>
              <a:buAutoNum type="alphaUcPeriod"/>
            </a:pPr>
            <a:r>
              <a:rPr lang="en-US" sz="2400" dirty="0"/>
              <a:t> multicellular, eukaryotic, heterotrophic</a:t>
            </a:r>
          </a:p>
        </p:txBody>
      </p:sp>
      <p:pic>
        <p:nvPicPr>
          <p:cNvPr id="2150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022" y="176084"/>
            <a:ext cx="6395411" cy="594674"/>
          </a:xfrm>
        </p:spPr>
        <p:txBody>
          <a:bodyPr/>
          <a:lstStyle/>
          <a:p>
            <a:r>
              <a:rPr lang="en-US" sz="4000" dirty="0"/>
              <a:t>Insects are mandibulates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429" y="6460378"/>
            <a:ext cx="1654922" cy="31189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99013" y="1224244"/>
            <a:ext cx="2628900" cy="2675722"/>
          </a:xfrm>
        </p:spPr>
        <p:txBody>
          <a:bodyPr/>
          <a:lstStyle/>
          <a:p>
            <a:pPr eaLnBrk="1" hangingPunct="1"/>
            <a:r>
              <a:rPr lang="en-US" sz="2400" dirty="0"/>
              <a:t>There are millions of </a:t>
            </a:r>
            <a:r>
              <a:rPr lang="en-US" sz="2400" b="1" dirty="0"/>
              <a:t>insect</a:t>
            </a:r>
            <a:r>
              <a:rPr lang="en-US" sz="2400" dirty="0"/>
              <a:t> species. They each have one pair of antennae, six legs, and (usually) two pairs of wings.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6836148" y="6501466"/>
            <a:ext cx="1870075" cy="313672"/>
          </a:xfrm>
        </p:spPr>
        <p:txBody>
          <a:bodyPr/>
          <a:lstStyle/>
          <a:p>
            <a:pPr algn="r"/>
            <a:r>
              <a:rPr lang="en-US" sz="1600" dirty="0"/>
              <a:t>Figures 21.18, 21.22</a:t>
            </a:r>
            <a:endParaRPr lang="en-US" dirty="0"/>
          </a:p>
        </p:txBody>
      </p:sp>
      <p:pic>
        <p:nvPicPr>
          <p:cNvPr id="88069" name="Picture 8" descr="Mandibulate mouthparts are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2" r="-1692" b="12289"/>
          <a:stretch>
            <a:fillRect/>
          </a:stretch>
        </p:blipFill>
        <p:spPr bwMode="auto">
          <a:xfrm>
            <a:off x="376238" y="1240532"/>
            <a:ext cx="2735263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hoto of cicada, and a dragonfly are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8" b="4468"/>
          <a:stretch/>
        </p:blipFill>
        <p:spPr>
          <a:xfrm>
            <a:off x="376238" y="4364355"/>
            <a:ext cx="5265840" cy="1612583"/>
          </a:xfrm>
          <a:prstGeom prst="rect">
            <a:avLst/>
          </a:prstGeom>
        </p:spPr>
      </p:pic>
      <p:sp>
        <p:nvSpPr>
          <p:cNvPr id="14" name="Content Placeholder 9"/>
          <p:cNvSpPr>
            <a:spLocks noGrp="1"/>
          </p:cNvSpPr>
          <p:nvPr>
            <p:ph sz="quarter" idx="14"/>
          </p:nvPr>
        </p:nvSpPr>
        <p:spPr>
          <a:xfrm>
            <a:off x="1114425" y="5917320"/>
            <a:ext cx="3870325" cy="194193"/>
          </a:xfrm>
        </p:spPr>
        <p:txBody>
          <a:bodyPr/>
          <a:lstStyle/>
          <a:p>
            <a:pPr marL="0" lvl="0" indent="0">
              <a:buNone/>
            </a:pPr>
            <a:r>
              <a:rPr lang="en-US" sz="730" dirty="0"/>
              <a:t>(c, cicada): ©Rob Crandall/Shutterstock RF; (c, dragonfly): ©Thomas Shahan/Flickr/Getty Images</a:t>
            </a:r>
          </a:p>
        </p:txBody>
      </p:sp>
      <p:pic>
        <p:nvPicPr>
          <p:cNvPr id="4" name="Picture 3" descr="A beetle and moth.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9" b="2153"/>
          <a:stretch/>
        </p:blipFill>
        <p:spPr>
          <a:xfrm>
            <a:off x="6078795" y="1864996"/>
            <a:ext cx="2996842" cy="4102418"/>
          </a:xfrm>
          <a:prstGeom prst="rect">
            <a:avLst/>
          </a:prstGeom>
        </p:spPr>
      </p:pic>
      <p:sp>
        <p:nvSpPr>
          <p:cNvPr id="15" name="Content Placeholder 8"/>
          <p:cNvSpPr>
            <a:spLocks noGrp="1"/>
          </p:cNvSpPr>
          <p:nvPr>
            <p:ph sz="quarter" idx="15"/>
          </p:nvPr>
        </p:nvSpPr>
        <p:spPr>
          <a:xfrm>
            <a:off x="6265857" y="5904007"/>
            <a:ext cx="2697167" cy="1941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750" dirty="0"/>
              <a:t>(c, beetle): USDA/Scott Bauer; (c, moth): ©Steven P. Lynch RF</a:t>
            </a:r>
          </a:p>
        </p:txBody>
      </p:sp>
    </p:spTree>
    <p:extLst>
      <p:ext uri="{BB962C8B-B14F-4D97-AF65-F5344CB8AC3E}">
        <p14:creationId xmlns:p14="http://schemas.microsoft.com/office/powerpoint/2010/main" val="39410825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0859" y="121173"/>
            <a:ext cx="8599107" cy="712146"/>
          </a:xfrm>
        </p:spPr>
        <p:txBody>
          <a:bodyPr/>
          <a:lstStyle/>
          <a:p>
            <a:pPr eaLnBrk="1" hangingPunct="1"/>
            <a:r>
              <a:rPr lang="en-US" sz="4000" dirty="0"/>
              <a:t>Echinoderms are marine deuterostomes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429" y="6462918"/>
            <a:ext cx="1597772" cy="3663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21.9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9624" y="1330325"/>
            <a:ext cx="3327400" cy="2283012"/>
          </a:xfrm>
        </p:spPr>
        <p:txBody>
          <a:bodyPr/>
          <a:lstStyle/>
          <a:p>
            <a:pPr eaLnBrk="1" hangingPunct="1">
              <a:spcAft>
                <a:spcPts val="2300"/>
              </a:spcAft>
            </a:pPr>
            <a:r>
              <a:rPr lang="en-US" sz="2400" b="1" dirty="0"/>
              <a:t>Echinoderms</a:t>
            </a:r>
            <a:r>
              <a:rPr lang="en-US" sz="2400" dirty="0"/>
              <a:t> include sea urchins, sea stars, and sea cucumbers. </a:t>
            </a:r>
          </a:p>
          <a:p>
            <a:pPr eaLnBrk="1" hangingPunct="1"/>
            <a:r>
              <a:rPr lang="en-US" sz="2400" dirty="0"/>
              <a:t>They are most closely related to </a:t>
            </a:r>
            <a:r>
              <a:rPr lang="en-US" sz="2400" dirty="0">
                <a:solidFill>
                  <a:srgbClr val="FF0000"/>
                </a:solidFill>
              </a:rPr>
              <a:t>chordates</a:t>
            </a:r>
            <a:r>
              <a:rPr lang="en-US" sz="2400" dirty="0"/>
              <a:t>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000875" y="6460584"/>
            <a:ext cx="1522918" cy="338048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21.23</a:t>
            </a:r>
            <a:endParaRPr lang="en-US" dirty="0"/>
          </a:p>
        </p:txBody>
      </p:sp>
      <p:pic>
        <p:nvPicPr>
          <p:cNvPr id="2" name="Picture 1" descr="A cladogram of animals is shown, highlighting echinoderm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7"/>
          <a:stretch/>
        </p:blipFill>
        <p:spPr>
          <a:xfrm>
            <a:off x="4237335" y="1066799"/>
            <a:ext cx="4486919" cy="2763699"/>
          </a:xfrm>
          <a:prstGeom prst="rect">
            <a:avLst/>
          </a:prstGeom>
        </p:spPr>
      </p:pic>
      <p:pic>
        <p:nvPicPr>
          <p:cNvPr id="3" name="Picture 2" descr="Photos of a sea urchin, sea star, larva are shown. 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3" b="6374"/>
          <a:stretch/>
        </p:blipFill>
        <p:spPr>
          <a:xfrm>
            <a:off x="440036" y="4023360"/>
            <a:ext cx="3610966" cy="2123440"/>
          </a:xfrm>
          <a:prstGeom prst="rect">
            <a:avLst/>
          </a:prstGeom>
        </p:spPr>
      </p:pic>
      <p:sp>
        <p:nvSpPr>
          <p:cNvPr id="14" name="Content Placeholder 9"/>
          <p:cNvSpPr>
            <a:spLocks noGrp="1"/>
          </p:cNvSpPr>
          <p:nvPr>
            <p:ph sz="quarter" idx="14"/>
          </p:nvPr>
        </p:nvSpPr>
        <p:spPr>
          <a:xfrm>
            <a:off x="654086" y="6087199"/>
            <a:ext cx="3182866" cy="235837"/>
          </a:xfrm>
        </p:spPr>
        <p:txBody>
          <a:bodyPr/>
          <a:lstStyle/>
          <a:p>
            <a:pPr marL="0" lvl="0" indent="0" algn="ctr">
              <a:lnSpc>
                <a:spcPts val="700"/>
              </a:lnSpc>
              <a:spcBef>
                <a:spcPts val="0"/>
              </a:spcBef>
              <a:buNone/>
            </a:pPr>
            <a:r>
              <a:rPr lang="en-US" sz="600" dirty="0"/>
              <a:t>(sea urchin): ©Andrew J. Martinez/Science Source; (sea star): ©Comstock/Getty Images RF; (larva): ©D P Wilson/age </a:t>
            </a:r>
            <a:r>
              <a:rPr lang="en-US" sz="600" dirty="0" err="1"/>
              <a:t>fotostock</a:t>
            </a:r>
            <a:endParaRPr lang="en-US" sz="600" dirty="0"/>
          </a:p>
        </p:txBody>
      </p:sp>
      <p:pic>
        <p:nvPicPr>
          <p:cNvPr id="4" name="Picture 3" descr="Photos of a sand dollar, and sea cucumber are shown.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5" b="3723"/>
          <a:stretch/>
        </p:blipFill>
        <p:spPr>
          <a:xfrm>
            <a:off x="4661270" y="4419600"/>
            <a:ext cx="4062984" cy="1641475"/>
          </a:xfrm>
          <a:prstGeom prst="rect">
            <a:avLst/>
          </a:prstGeom>
        </p:spPr>
      </p:pic>
      <p:sp>
        <p:nvSpPr>
          <p:cNvPr id="15" name="Content Placeholder 11"/>
          <p:cNvSpPr>
            <a:spLocks noGrp="1"/>
          </p:cNvSpPr>
          <p:nvPr>
            <p:ph sz="quarter" idx="16"/>
          </p:nvPr>
        </p:nvSpPr>
        <p:spPr>
          <a:xfrm>
            <a:off x="5436891" y="5998372"/>
            <a:ext cx="2564109" cy="173360"/>
          </a:xfrm>
        </p:spPr>
        <p:txBody>
          <a:bodyPr/>
          <a:lstStyle/>
          <a:p>
            <a:pPr marL="0" lvl="0" indent="0">
              <a:buNone/>
            </a:pPr>
            <a:r>
              <a:rPr lang="en-US" sz="550" dirty="0"/>
              <a:t>(sand dollar): ©Pat </a:t>
            </a:r>
            <a:r>
              <a:rPr lang="en-US" sz="550" dirty="0" err="1"/>
              <a:t>Bonish</a:t>
            </a:r>
            <a:r>
              <a:rPr lang="en-US" sz="550" dirty="0"/>
              <a:t>/</a:t>
            </a:r>
            <a:r>
              <a:rPr lang="en-US" sz="550" dirty="0" err="1"/>
              <a:t>Alamy</a:t>
            </a:r>
            <a:r>
              <a:rPr lang="en-US" sz="550" dirty="0"/>
              <a:t>; (sea cucumber): ©Nancy </a:t>
            </a:r>
            <a:r>
              <a:rPr lang="en-US" sz="550" dirty="0" err="1"/>
              <a:t>Sefton</a:t>
            </a:r>
            <a:r>
              <a:rPr lang="en-US" sz="550" dirty="0"/>
              <a:t>/Science Source</a:t>
            </a:r>
            <a:endParaRPr lang="en-GB" sz="55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398" y="167126"/>
            <a:ext cx="8787204" cy="612995"/>
          </a:xfrm>
        </p:spPr>
        <p:txBody>
          <a:bodyPr/>
          <a:lstStyle/>
          <a:p>
            <a:r>
              <a:rPr lang="en-US" sz="4000" dirty="0"/>
              <a:t>Echinoderm adults have radial symmetry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4"/>
          </p:nvPr>
        </p:nvSpPr>
        <p:spPr>
          <a:xfrm>
            <a:off x="4716" y="6455242"/>
            <a:ext cx="1490710" cy="402758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Section 21.9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3209" y="1331295"/>
            <a:ext cx="3169920" cy="4603503"/>
          </a:xfrm>
        </p:spPr>
        <p:txBody>
          <a:bodyPr/>
          <a:lstStyle/>
          <a:p>
            <a:pPr eaLnBrk="1" hangingPunct="1">
              <a:spcAft>
                <a:spcPts val="2300"/>
              </a:spcAft>
            </a:pPr>
            <a:r>
              <a:rPr lang="en-US" sz="2400" dirty="0"/>
              <a:t>Larval echinoderms are bilaterally symmetric.</a:t>
            </a:r>
          </a:p>
          <a:p>
            <a:pPr eaLnBrk="1" hangingPunct="1">
              <a:spcAft>
                <a:spcPts val="2900"/>
              </a:spcAft>
            </a:pPr>
            <a:r>
              <a:rPr lang="en-US" sz="2400" dirty="0"/>
              <a:t>After metamorphosis, they develop into adults with five-part radial symmetry.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Special features include regeneration and tissues that switch between soft and hard. 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5"/>
          </p:nvPr>
        </p:nvSpPr>
        <p:spPr>
          <a:xfrm>
            <a:off x="6943725" y="6460602"/>
            <a:ext cx="1582345" cy="410845"/>
          </a:xfrm>
        </p:spPr>
        <p:txBody>
          <a:bodyPr/>
          <a:lstStyle/>
          <a:p>
            <a:pPr algn="r"/>
            <a:r>
              <a:rPr lang="en-US" sz="2000" dirty="0"/>
              <a:t>Figure 21.24</a:t>
            </a:r>
            <a:endParaRPr lang="en-US" dirty="0"/>
          </a:p>
        </p:txBody>
      </p:sp>
      <p:pic>
        <p:nvPicPr>
          <p:cNvPr id="2" name="Picture 1" descr="A sea star's anatomy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1"/>
          <a:stretch/>
        </p:blipFill>
        <p:spPr>
          <a:xfrm>
            <a:off x="3661015" y="1630680"/>
            <a:ext cx="5213183" cy="4304118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625" y="116298"/>
            <a:ext cx="9052560" cy="1327725"/>
          </a:xfrm>
        </p:spPr>
        <p:txBody>
          <a:bodyPr/>
          <a:lstStyle/>
          <a:p>
            <a:r>
              <a:rPr lang="en-US" sz="4000" dirty="0"/>
              <a:t>Echinoderms have a water vascular system and tube feet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428" y="6462918"/>
            <a:ext cx="1526336" cy="38163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21.9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7356" y="1707441"/>
            <a:ext cx="3475800" cy="3836109"/>
          </a:xfrm>
        </p:spPr>
        <p:txBody>
          <a:bodyPr/>
          <a:lstStyle/>
          <a:p>
            <a:pPr eaLnBrk="1" hangingPunct="1">
              <a:spcAft>
                <a:spcPts val="2900"/>
              </a:spcAft>
            </a:pPr>
            <a:r>
              <a:rPr lang="en-US" sz="2400" dirty="0"/>
              <a:t>The </a:t>
            </a:r>
            <a:r>
              <a:rPr lang="en-US" sz="2400" b="1" dirty="0"/>
              <a:t>water vascular system </a:t>
            </a:r>
            <a:r>
              <a:rPr lang="en-US" sz="2400" dirty="0"/>
              <a:t>is versatile, fulfilling the functions of a complex circulatory, respiratory, and excretory systems.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Tube feet pump out water and act as locomotion and sensory systems.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58013" y="6461125"/>
            <a:ext cx="1557711" cy="39687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21.24</a:t>
            </a:r>
            <a:endParaRPr lang="en-US" dirty="0"/>
          </a:p>
        </p:txBody>
      </p:sp>
      <p:pic>
        <p:nvPicPr>
          <p:cNvPr id="2" name="Picture 1" descr="A photo of a sea star's tube feet is shown.&#10;A photo of a sea cucumber's tube feet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" b="3117"/>
          <a:stretch/>
        </p:blipFill>
        <p:spPr>
          <a:xfrm>
            <a:off x="3829685" y="2042160"/>
            <a:ext cx="5180076" cy="3501390"/>
          </a:xfrm>
          <a:prstGeom prst="rect">
            <a:avLst/>
          </a:prstGeom>
        </p:spPr>
      </p:pic>
      <p:sp>
        <p:nvSpPr>
          <p:cNvPr id="7" name="Content Placeholder 9"/>
          <p:cNvSpPr>
            <a:spLocks noGrp="1"/>
          </p:cNvSpPr>
          <p:nvPr>
            <p:ph sz="quarter" idx="14"/>
          </p:nvPr>
        </p:nvSpPr>
        <p:spPr>
          <a:xfrm>
            <a:off x="5316410" y="5513914"/>
            <a:ext cx="2263775" cy="222957"/>
          </a:xfrm>
        </p:spPr>
        <p:txBody>
          <a:bodyPr/>
          <a:lstStyle/>
          <a:p>
            <a:pPr marL="0" lvl="0" indent="0">
              <a:buNone/>
            </a:pPr>
            <a:r>
              <a:rPr lang="en-US" sz="700" dirty="0"/>
              <a:t>(b): ©McGraw-Hill Education; (c): ©Jeff </a:t>
            </a:r>
            <a:r>
              <a:rPr lang="en-US" sz="700" dirty="0" err="1"/>
              <a:t>Rotman</a:t>
            </a:r>
            <a:r>
              <a:rPr lang="en-US" sz="700" dirty="0"/>
              <a:t>/</a:t>
            </a:r>
            <a:r>
              <a:rPr lang="en-US" sz="700" dirty="0" err="1"/>
              <a:t>Alamy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0186707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08" y="156592"/>
            <a:ext cx="7811194" cy="633784"/>
          </a:xfrm>
        </p:spPr>
        <p:txBody>
          <a:bodyPr/>
          <a:lstStyle/>
          <a:p>
            <a:r>
              <a:rPr lang="en-US" sz="4000" dirty="0"/>
              <a:t>Chordata is the ninth animal phylum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1793" y="6462396"/>
            <a:ext cx="1673860" cy="35577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4158" y="1122085"/>
            <a:ext cx="4087159" cy="844084"/>
          </a:xfrm>
        </p:spPr>
        <p:txBody>
          <a:bodyPr/>
          <a:lstStyle/>
          <a:p>
            <a:r>
              <a:rPr lang="en-US" sz="2400" dirty="0"/>
              <a:t>Phylum Chordata is made up of </a:t>
            </a:r>
            <a:r>
              <a:rPr lang="en-US" sz="2400" b="1" dirty="0"/>
              <a:t>chordates</a:t>
            </a:r>
            <a:r>
              <a:rPr lang="en-US" sz="2400" dirty="0"/>
              <a:t>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043737" y="6258261"/>
            <a:ext cx="1479307" cy="524045"/>
          </a:xfrm>
        </p:spPr>
        <p:txBody>
          <a:bodyPr/>
          <a:lstStyle/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21.25</a:t>
            </a:r>
          </a:p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Calibri" charset="0"/>
                <a:ea typeface="MS PGothic" charset="0"/>
              </a:rPr>
              <a:t> Table 21.2</a:t>
            </a:r>
          </a:p>
        </p:txBody>
      </p:sp>
      <p:pic>
        <p:nvPicPr>
          <p:cNvPr id="3" name="Picture 2" descr="A cladogram of animals is shown, highlighting chordates.&#10;A black arrow points from chordate lineage to the major taxonomic groups in phylum Chordata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32549" r="37206" b="19608"/>
          <a:stretch/>
        </p:blipFill>
        <p:spPr>
          <a:xfrm>
            <a:off x="295834" y="2232212"/>
            <a:ext cx="5446059" cy="3281082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853907" y="1659252"/>
            <a:ext cx="2552251" cy="4059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sz="980" b="1" dirty="0">
                <a:solidFill>
                  <a:prstClr val="black"/>
                </a:solidFill>
              </a:rPr>
              <a:t>TABLE 21.2 Major Taxonomic Groups</a:t>
            </a:r>
          </a:p>
          <a:p>
            <a:pPr marL="631825" lvl="0"/>
            <a:r>
              <a:rPr lang="en-GB" sz="980" b="1" dirty="0">
                <a:solidFill>
                  <a:prstClr val="black"/>
                </a:solidFill>
              </a:rPr>
              <a:t>in Phylum </a:t>
            </a:r>
            <a:r>
              <a:rPr lang="en-GB" sz="980" b="1" dirty="0" err="1">
                <a:solidFill>
                  <a:prstClr val="black"/>
                </a:solidFill>
              </a:rPr>
              <a:t>Chordata</a:t>
            </a:r>
            <a:endParaRPr lang="en-US" sz="980" b="1" dirty="0">
              <a:solidFill>
                <a:prstClr val="black"/>
              </a:solidFill>
            </a:endParaRPr>
          </a:p>
        </p:txBody>
      </p:sp>
      <p:graphicFrame>
        <p:nvGraphicFramePr>
          <p:cNvPr id="16" name="Table Placeholder 15"/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3413277019"/>
              </p:ext>
            </p:extLst>
          </p:nvPr>
        </p:nvGraphicFramePr>
        <p:xfrm>
          <a:off x="5848350" y="2072526"/>
          <a:ext cx="3219450" cy="3335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857">
                <a:tc>
                  <a:txBody>
                    <a:bodyPr/>
                    <a:lstStyle/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Group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Examples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Approximate</a:t>
                      </a:r>
                    </a:p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Number of Species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167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Tunicates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(subphylum</a:t>
                      </a:r>
                    </a:p>
                    <a:p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Urochordata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Sea squirt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3000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167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Lancelets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(subphylum</a:t>
                      </a:r>
                    </a:p>
                    <a:p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Cephalochordata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Amphioxus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167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Hagfishes and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lampreys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(superclass </a:t>
                      </a:r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Agnatha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Slime hag, sea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lamprey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 (hagfishes) 38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(lampreys)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Cartilaginous and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bony fishes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(superclass</a:t>
                      </a:r>
                    </a:p>
                    <a:p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Osteichthyes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Shark, salmon,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lungfish, coelacanth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30,000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Amphibians (class</a:t>
                      </a:r>
                    </a:p>
                    <a:p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Amphibia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Frog, salamander,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caecilian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6000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Reptiles (class </a:t>
                      </a:r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Reptilia</a:t>
                      </a:r>
                      <a:endParaRPr lang="en-GB" sz="75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class Aves)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Turtle, lizard, snake,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tuatara, crocodile,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chicken, ostrich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8000 to 10,000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nonavian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reptiles) 9000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10,000 (birds)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782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Mammals (class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Mammalia)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Platypus, kangaroo,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dog, whale, human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5800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7573" y="163746"/>
            <a:ext cx="7568854" cy="619572"/>
          </a:xfrm>
        </p:spPr>
        <p:txBody>
          <a:bodyPr/>
          <a:lstStyle/>
          <a:p>
            <a:r>
              <a:rPr lang="en-US" sz="4000" dirty="0"/>
              <a:t>All chordates share four features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747" y="6455522"/>
            <a:ext cx="1715247" cy="345440"/>
          </a:xfrm>
        </p:spPr>
        <p:txBody>
          <a:bodyPr/>
          <a:lstStyle/>
          <a:p>
            <a:r>
              <a:rPr lang="en-US" sz="2000" dirty="0"/>
              <a:t>Section 21.10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51154" y="3749301"/>
            <a:ext cx="5226685" cy="119697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Every chordate expresses each feature at some point during its life, since they are inherited from a common ancestor.</a:t>
            </a:r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5"/>
          </p:nvPr>
        </p:nvSpPr>
        <p:spPr>
          <a:xfrm>
            <a:off x="7129462" y="6262166"/>
            <a:ext cx="1388073" cy="548322"/>
          </a:xfrm>
        </p:spPr>
        <p:txBody>
          <a:bodyPr/>
          <a:lstStyle/>
          <a:p>
            <a:pPr lvl="0" algn="r" eaLnBrk="1" hangingPunct="1">
              <a:spcBef>
                <a:spcPct val="0"/>
              </a:spcBef>
            </a:pPr>
            <a:r>
              <a:rPr lang="en-US" sz="16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21.25</a:t>
            </a:r>
          </a:p>
          <a:p>
            <a:pPr lvl="0" algn="r" eaLnBrk="1" hangingPunct="1">
              <a:spcBef>
                <a:spcPct val="0"/>
              </a:spcBef>
            </a:pPr>
            <a:r>
              <a:rPr lang="en-US" sz="1600" dirty="0">
                <a:solidFill>
                  <a:prstClr val="black"/>
                </a:solidFill>
                <a:latin typeface="Calibri" charset="0"/>
                <a:ea typeface="MS PGothic" charset="0"/>
              </a:rPr>
              <a:t> Table 21.2</a:t>
            </a:r>
          </a:p>
        </p:txBody>
      </p:sp>
      <p:pic>
        <p:nvPicPr>
          <p:cNvPr id="2" name="Picture 1" descr="A lancelet's anatomy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22745" r="39559" b="48431"/>
          <a:stretch/>
        </p:blipFill>
        <p:spPr>
          <a:xfrm>
            <a:off x="389965" y="1564902"/>
            <a:ext cx="5136776" cy="1976718"/>
          </a:xfrm>
          <a:prstGeom prst="rect">
            <a:avLst/>
          </a:prstGeom>
        </p:spPr>
      </p:pic>
      <p:sp>
        <p:nvSpPr>
          <p:cNvPr id="8" name="Content Placeholder 9"/>
          <p:cNvSpPr>
            <a:spLocks noGrp="1"/>
          </p:cNvSpPr>
          <p:nvPr>
            <p:ph sz="quarter" idx="14"/>
          </p:nvPr>
        </p:nvSpPr>
        <p:spPr>
          <a:xfrm>
            <a:off x="485491" y="1705358"/>
            <a:ext cx="299369" cy="284471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en-US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8"/>
          </p:nvPr>
        </p:nvSpPr>
        <p:spPr>
          <a:xfrm>
            <a:off x="653704" y="1705358"/>
            <a:ext cx="908395" cy="220572"/>
          </a:xfrm>
        </p:spPr>
        <p:txBody>
          <a:bodyPr/>
          <a:lstStyle/>
          <a:p>
            <a:pPr marL="0" lvl="0" indent="0">
              <a:buNone/>
            </a:pPr>
            <a:r>
              <a:rPr lang="en-US" sz="1200" dirty="0"/>
              <a:t>Notochord </a:t>
            </a:r>
            <a:endParaRPr lang="en-GB" sz="12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1584960" y="1695713"/>
            <a:ext cx="289560" cy="294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lvl="0" indent="-228600">
              <a:buFont typeface="+mj-lt"/>
              <a:buAutoNum type="arabicPeriod" startAt="2"/>
            </a:pP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19"/>
          </p:nvPr>
        </p:nvSpPr>
        <p:spPr>
          <a:xfrm>
            <a:off x="1714500" y="1701932"/>
            <a:ext cx="1066800" cy="393634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1200" dirty="0"/>
              <a:t>Dorsal nerve cord</a:t>
            </a:r>
            <a:endParaRPr lang="en-GB" sz="12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2861347" y="1708656"/>
            <a:ext cx="326988" cy="281173"/>
          </a:xfrm>
        </p:spPr>
        <p:txBody>
          <a:bodyPr/>
          <a:lstStyle/>
          <a:p>
            <a:pPr marL="228600" lvl="0" indent="-228600">
              <a:buFont typeface="+mj-lt"/>
              <a:buAutoNum type="arabicPeriod" startAt="3"/>
            </a:pPr>
            <a:r>
              <a:rPr lang="en-US" sz="1200" b="1" dirty="0">
                <a:solidFill>
                  <a:schemeClr val="bg1"/>
                </a:solidFill>
              </a:rPr>
              <a:t> 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6" name="Content Placeholder 20"/>
          <p:cNvSpPr>
            <a:spLocks noGrp="1"/>
          </p:cNvSpPr>
          <p:nvPr>
            <p:ph sz="quarter" idx="21"/>
          </p:nvPr>
        </p:nvSpPr>
        <p:spPr>
          <a:xfrm>
            <a:off x="3043079" y="1711104"/>
            <a:ext cx="1170781" cy="285280"/>
          </a:xfrm>
        </p:spPr>
        <p:txBody>
          <a:bodyPr/>
          <a:lstStyle/>
          <a:p>
            <a:pPr marL="0" lvl="0" indent="0">
              <a:buNone/>
            </a:pPr>
            <a:r>
              <a:rPr lang="en-US" sz="1250" dirty="0"/>
              <a:t>Pharyngeal slit</a:t>
            </a:r>
            <a:endParaRPr lang="en-GB" sz="1250" dirty="0"/>
          </a:p>
        </p:txBody>
      </p:sp>
      <p:sp>
        <p:nvSpPr>
          <p:cNvPr id="12" name="Content Placeholder 12"/>
          <p:cNvSpPr>
            <a:spLocks noGrp="1"/>
          </p:cNvSpPr>
          <p:nvPr>
            <p:ph sz="quarter" idx="17"/>
          </p:nvPr>
        </p:nvSpPr>
        <p:spPr>
          <a:xfrm>
            <a:off x="4277995" y="1709552"/>
            <a:ext cx="292101" cy="325997"/>
          </a:xfrm>
        </p:spPr>
        <p:txBody>
          <a:bodyPr/>
          <a:lstStyle/>
          <a:p>
            <a:pPr marL="228600" lvl="0" indent="-228600">
              <a:buFont typeface="+mj-lt"/>
              <a:buAutoNum type="arabicPeriod" startAt="4"/>
            </a:pPr>
            <a:r>
              <a:rPr lang="en-US" sz="1200" b="1" dirty="0">
                <a:solidFill>
                  <a:schemeClr val="bg1"/>
                </a:solidFill>
              </a:rPr>
              <a:t> 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18"/>
          <p:cNvSpPr>
            <a:spLocks noGrp="1"/>
          </p:cNvSpPr>
          <p:nvPr>
            <p:ph sz="quarter" idx="20"/>
          </p:nvPr>
        </p:nvSpPr>
        <p:spPr>
          <a:xfrm>
            <a:off x="4461655" y="1700654"/>
            <a:ext cx="997547" cy="223273"/>
          </a:xfrm>
        </p:spPr>
        <p:txBody>
          <a:bodyPr/>
          <a:lstStyle/>
          <a:p>
            <a:pPr marL="0" lvl="0" indent="0">
              <a:buNone/>
            </a:pPr>
            <a:r>
              <a:rPr lang="en-US" sz="1200" dirty="0" err="1"/>
              <a:t>Postanal</a:t>
            </a:r>
            <a:r>
              <a:rPr lang="en-US" sz="1200" dirty="0"/>
              <a:t> tail</a:t>
            </a:r>
            <a:endParaRPr lang="en-GB" sz="1200" dirty="0"/>
          </a:p>
        </p:txBody>
      </p:sp>
      <p:sp>
        <p:nvSpPr>
          <p:cNvPr id="17" name="Content Placeholder 22"/>
          <p:cNvSpPr>
            <a:spLocks noGrp="1"/>
          </p:cNvSpPr>
          <p:nvPr>
            <p:ph sz="quarter" idx="22"/>
          </p:nvPr>
        </p:nvSpPr>
        <p:spPr>
          <a:xfrm>
            <a:off x="5849083" y="1470460"/>
            <a:ext cx="2839426" cy="373881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GB" sz="980" b="1" dirty="0">
                <a:solidFill>
                  <a:prstClr val="black"/>
                </a:solidFill>
              </a:rPr>
              <a:t>TABLE 21.2 Major Taxonomic Groups</a:t>
            </a:r>
          </a:p>
          <a:p>
            <a:pPr marL="631825" lvl="0" indent="0">
              <a:spcBef>
                <a:spcPts val="0"/>
              </a:spcBef>
              <a:buNone/>
            </a:pPr>
            <a:r>
              <a:rPr lang="en-GB" sz="980" b="1" dirty="0">
                <a:solidFill>
                  <a:prstClr val="black"/>
                </a:solidFill>
              </a:rPr>
              <a:t>in Phylum </a:t>
            </a:r>
            <a:r>
              <a:rPr lang="en-GB" sz="980" b="1" dirty="0" err="1">
                <a:solidFill>
                  <a:prstClr val="black"/>
                </a:solidFill>
              </a:rPr>
              <a:t>Chordata</a:t>
            </a:r>
            <a:endParaRPr lang="en-US" sz="98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Table Placeholder 5"/>
          <p:cNvGraphicFramePr>
            <a:graphicFrameLocks noGrp="1"/>
          </p:cNvGraphicFramePr>
          <p:nvPr>
            <p:ph type="tbl" sz="quarter" idx="23"/>
            <p:extLst>
              <p:ext uri="{D42A27DB-BD31-4B8C-83A1-F6EECF244321}">
                <p14:modId xmlns:p14="http://schemas.microsoft.com/office/powerpoint/2010/main" val="3756638554"/>
              </p:ext>
            </p:extLst>
          </p:nvPr>
        </p:nvGraphicFramePr>
        <p:xfrm>
          <a:off x="5849472" y="1859648"/>
          <a:ext cx="3199278" cy="33657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6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530">
                <a:tc>
                  <a:txBody>
                    <a:bodyPr/>
                    <a:lstStyle/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Group</a:t>
                      </a:r>
                      <a:endParaRPr lang="en-GB" sz="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Examples</a:t>
                      </a:r>
                      <a:endParaRPr lang="en-GB" sz="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Approximate</a:t>
                      </a:r>
                    </a:p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Number of Species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603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Tunicates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(subphylum</a:t>
                      </a:r>
                    </a:p>
                    <a:p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Urochordata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Sea squirt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3000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603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Lancelets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(subphylum</a:t>
                      </a:r>
                    </a:p>
                    <a:p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Cephalochordata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Amphioxus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603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Hagfishes and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lampreys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(superclass </a:t>
                      </a:r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Agnatha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Slime hag, sea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lamprey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 (hagfishes) 38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(lampreys)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236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Cartilaginous and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bony fishes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(superclass</a:t>
                      </a:r>
                    </a:p>
                    <a:p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Osteichthyes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Shark, salmon,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lungfish, coelacanth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30,000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971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Amphibians (class</a:t>
                      </a:r>
                    </a:p>
                    <a:p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Amphibia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Frog, salamander,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caecilian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6000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497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Reptiles (class </a:t>
                      </a:r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Reptilia</a:t>
                      </a:r>
                      <a:endParaRPr lang="en-GB" sz="75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class Aves)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Turtle, lizard, snake,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tuatara, crocodile,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chicken, ostrich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8000 to 10,000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GB" sz="75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nonavian</a:t>
                      </a:r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reptiles) 9000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10,000 (birds)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971"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Mammals (class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Mammalia)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Platypus, kangaroo,</a:t>
                      </a:r>
                    </a:p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dog, whale, human</a:t>
                      </a:r>
                      <a:endParaRPr lang="en-GB" sz="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5800</a:t>
                      </a:r>
                      <a:endParaRPr lang="en-GB" sz="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6888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901" y="158597"/>
            <a:ext cx="7798198" cy="631367"/>
          </a:xfrm>
        </p:spPr>
        <p:txBody>
          <a:bodyPr/>
          <a:lstStyle/>
          <a:p>
            <a:r>
              <a:rPr lang="en-US" sz="4000" dirty="0"/>
              <a:t>Some chordates are invertebrates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2315" y="6456138"/>
            <a:ext cx="1586231" cy="334963"/>
          </a:xfrm>
        </p:spPr>
        <p:txBody>
          <a:bodyPr/>
          <a:lstStyle/>
          <a:p>
            <a:r>
              <a:rPr lang="en-US" sz="2000" dirty="0"/>
              <a:t>Section 21.10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3860" y="1128322"/>
            <a:ext cx="4803140" cy="924298"/>
          </a:xfrm>
        </p:spPr>
        <p:txBody>
          <a:bodyPr/>
          <a:lstStyle/>
          <a:p>
            <a:r>
              <a:rPr lang="en-US" sz="2400" dirty="0"/>
              <a:t>Tunicates, lancelets, and </a:t>
            </a:r>
            <a:r>
              <a:rPr lang="en-US" sz="2400" dirty="0">
                <a:solidFill>
                  <a:srgbClr val="FF0000"/>
                </a:solidFill>
              </a:rPr>
              <a:t>hagfish</a:t>
            </a:r>
            <a:r>
              <a:rPr lang="en-US" sz="2400" dirty="0"/>
              <a:t> are invertebrate chordates.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229474" y="6264163"/>
            <a:ext cx="1283597" cy="580390"/>
          </a:xfrm>
        </p:spPr>
        <p:txBody>
          <a:bodyPr/>
          <a:lstStyle/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21.25</a:t>
            </a:r>
          </a:p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Calibri" charset="0"/>
                <a:ea typeface="MS PGothic" charset="0"/>
              </a:rPr>
              <a:t> Table 21.2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4"/>
          </p:nvPr>
        </p:nvSpPr>
        <p:spPr>
          <a:xfrm>
            <a:off x="6070272" y="2052744"/>
            <a:ext cx="2693526" cy="36783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980" b="1" dirty="0"/>
              <a:t>TABLE 21.2 Major Taxonomic Groups</a:t>
            </a:r>
          </a:p>
          <a:p>
            <a:pPr marL="631825" indent="0">
              <a:spcBef>
                <a:spcPts val="0"/>
              </a:spcBef>
              <a:buNone/>
            </a:pPr>
            <a:r>
              <a:rPr lang="en-GB" sz="980" b="1" dirty="0"/>
              <a:t>in Phylum </a:t>
            </a:r>
            <a:r>
              <a:rPr lang="en-GB" sz="980" b="1" dirty="0" err="1"/>
              <a:t>Chordata</a:t>
            </a:r>
            <a:endParaRPr lang="en-US" sz="980" b="1" dirty="0"/>
          </a:p>
        </p:txBody>
      </p:sp>
      <p:graphicFrame>
        <p:nvGraphicFramePr>
          <p:cNvPr id="8" name="Table Placeholder 7"/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321122233"/>
              </p:ext>
            </p:extLst>
          </p:nvPr>
        </p:nvGraphicFramePr>
        <p:xfrm>
          <a:off x="6070272" y="2449311"/>
          <a:ext cx="2959427" cy="3215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0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255">
                <a:tc>
                  <a:txBody>
                    <a:bodyPr/>
                    <a:lstStyle/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Group</a:t>
                      </a:r>
                      <a:endParaRPr lang="en-GB" sz="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Examples</a:t>
                      </a:r>
                      <a:endParaRPr lang="en-GB" sz="8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Approximate</a:t>
                      </a:r>
                    </a:p>
                    <a:p>
                      <a:r>
                        <a:rPr lang="en-GB" sz="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Number of Species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307"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Tunicates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(subphylum</a:t>
                      </a:r>
                    </a:p>
                    <a:p>
                      <a:r>
                        <a:rPr lang="en-GB" sz="7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Urochordata</a:t>
                      </a:r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Sea squirt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3000</a:t>
                      </a:r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307"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Lancelets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(subphylum</a:t>
                      </a:r>
                    </a:p>
                    <a:p>
                      <a:r>
                        <a:rPr lang="en-GB" sz="7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Cephalochordata</a:t>
                      </a:r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Amphioxus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598"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Hagfishes and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lampreys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(superclass </a:t>
                      </a:r>
                      <a:r>
                        <a:rPr lang="en-GB" sz="7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Agnatha</a:t>
                      </a:r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Slime hag, sea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lamprey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 (hagfishes) 38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(lampreys)</a:t>
                      </a:r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598"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Cartilaginous and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bony fishes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(superclass</a:t>
                      </a:r>
                    </a:p>
                    <a:p>
                      <a:r>
                        <a:rPr lang="en-GB" sz="7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Osteichthyes</a:t>
                      </a:r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Shark, salmon,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lungfish, coelacanth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30,000</a:t>
                      </a:r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016"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Amphibians (class</a:t>
                      </a:r>
                    </a:p>
                    <a:p>
                      <a:r>
                        <a:rPr lang="en-GB" sz="7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Amphibia</a:t>
                      </a:r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Frog, salamander,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caecilian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6000</a:t>
                      </a:r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504"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Reptiles (class </a:t>
                      </a:r>
                      <a:r>
                        <a:rPr lang="en-GB" sz="7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Reptilia</a:t>
                      </a:r>
                      <a:endParaRPr lang="en-GB" sz="7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class Aves)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Turtle, lizard, snake,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tuatara, crocodile,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chicken, ostrich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8000 to 10,000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GB" sz="7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nonavian</a:t>
                      </a:r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reptiles) 9000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10,000 (birds)</a:t>
                      </a:r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016"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Mammals (class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Mammalia)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Platypus, kangaroo,</a:t>
                      </a:r>
                    </a:p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dog, whale, human</a:t>
                      </a:r>
                      <a:endParaRPr lang="en-GB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7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5800</a:t>
                      </a:r>
                      <a:endParaRPr lang="en-GB" sz="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 descr="A cladogram of animals is shown, highlighting chordates.&#10;A bracket points from chordate lineage to the major taxonomic groups in phylum Chordata.">
            <a:extLst>
              <a:ext uri="{FF2B5EF4-FFF2-40B4-BE49-F238E27FC236}">
                <a16:creationId xmlns:a16="http://schemas.microsoft.com/office/drawing/2014/main" id="{CDC2DA34-0381-44A0-B373-B7306B204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45" y="2311851"/>
            <a:ext cx="5092433" cy="3952311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0D94D4BE-85F2-48C1-B91C-738B69090D75}"/>
              </a:ext>
            </a:extLst>
          </p:cNvPr>
          <p:cNvSpPr/>
          <p:nvPr/>
        </p:nvSpPr>
        <p:spPr>
          <a:xfrm>
            <a:off x="5353878" y="2862470"/>
            <a:ext cx="569844" cy="113968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482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813" y="139103"/>
            <a:ext cx="7369121" cy="672259"/>
          </a:xfrm>
        </p:spPr>
        <p:txBody>
          <a:bodyPr/>
          <a:lstStyle/>
          <a:p>
            <a:r>
              <a:rPr lang="en-US" sz="4000" dirty="0"/>
              <a:t>Some chordates have a cranium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3399" y="6457875"/>
            <a:ext cx="1698849" cy="35223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209241" y="840566"/>
            <a:ext cx="3814482" cy="154749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Vertebrates and hagfishes have a </a:t>
            </a:r>
            <a:r>
              <a:rPr lang="en-US" sz="2400" b="1" dirty="0"/>
              <a:t>cranium</a:t>
            </a:r>
            <a:r>
              <a:rPr lang="en-US" sz="2400" dirty="0"/>
              <a:t>, a bony or cartilage-rich case that protects the brain.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6991350" y="6458511"/>
            <a:ext cx="1530500" cy="351603"/>
          </a:xfrm>
        </p:spPr>
        <p:txBody>
          <a:bodyPr/>
          <a:lstStyle/>
          <a:p>
            <a:pPr algn="r"/>
            <a:r>
              <a:rPr lang="en-US" sz="2000" dirty="0"/>
              <a:t>Figure 21.26</a:t>
            </a:r>
            <a:endParaRPr lang="en-US" dirty="0"/>
          </a:p>
        </p:txBody>
      </p:sp>
      <p:pic>
        <p:nvPicPr>
          <p:cNvPr id="3" name="Picture 2" descr="A blue box highlights the craniate/noncraniate split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/>
          <a:stretch/>
        </p:blipFill>
        <p:spPr>
          <a:xfrm>
            <a:off x="286722" y="2355083"/>
            <a:ext cx="8244464" cy="4130847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7573" y="113587"/>
            <a:ext cx="7568854" cy="723853"/>
          </a:xfrm>
        </p:spPr>
        <p:txBody>
          <a:bodyPr/>
          <a:lstStyle/>
          <a:p>
            <a:r>
              <a:rPr lang="en-US" sz="4000" dirty="0"/>
              <a:t>Some chordates have vertebrae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-5827" y="6461126"/>
            <a:ext cx="1661160" cy="354238"/>
          </a:xfrm>
        </p:spPr>
        <p:txBody>
          <a:bodyPr/>
          <a:lstStyle/>
          <a:p>
            <a:r>
              <a:rPr lang="en-US" sz="2000" dirty="0"/>
              <a:t>Section 21.10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25920" y="724041"/>
            <a:ext cx="3810000" cy="1579879"/>
          </a:xfrm>
        </p:spPr>
        <p:txBody>
          <a:bodyPr/>
          <a:lstStyle/>
          <a:p>
            <a:pPr eaLnBrk="1" hangingPunct="1"/>
            <a:r>
              <a:rPr lang="en-US" sz="2400" dirty="0"/>
              <a:t>Vertebrates have a series of small structures making up a backbone to protect the spinal column.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943725" y="6463871"/>
            <a:ext cx="1580067" cy="411162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21.26</a:t>
            </a:r>
            <a:endParaRPr lang="en-US" dirty="0"/>
          </a:p>
        </p:txBody>
      </p:sp>
      <p:pic>
        <p:nvPicPr>
          <p:cNvPr id="13" name="Picture 12" descr="A blue box highlights the vertebrate/invertebrate split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/>
          <a:stretch/>
        </p:blipFill>
        <p:spPr>
          <a:xfrm>
            <a:off x="85165" y="2178056"/>
            <a:ext cx="8606118" cy="43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027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411"/>
            <a:ext cx="9144000" cy="808038"/>
          </a:xfrm>
        </p:spPr>
        <p:txBody>
          <a:bodyPr/>
          <a:lstStyle/>
          <a:p>
            <a:r>
              <a:rPr lang="en-US" sz="4000" dirty="0"/>
              <a:t>Some chordates have jaws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-747" y="6462806"/>
            <a:ext cx="1643810" cy="381000"/>
          </a:xfrm>
        </p:spPr>
        <p:txBody>
          <a:bodyPr/>
          <a:lstStyle/>
          <a:p>
            <a:r>
              <a:rPr lang="en-US" sz="2000" dirty="0"/>
              <a:t>Section 21.10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17888" y="897407"/>
            <a:ext cx="3937000" cy="1474320"/>
          </a:xfrm>
        </p:spPr>
        <p:txBody>
          <a:bodyPr/>
          <a:lstStyle/>
          <a:p>
            <a:pPr eaLnBrk="1" hangingPunct="1"/>
            <a:r>
              <a:rPr lang="en-US" sz="2400" dirty="0"/>
              <a:t>Fishes, amphibians, reptiles, and mammals have hinged jaws that frame the mouth entrance.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00875" y="6457540"/>
            <a:ext cx="1518884" cy="386174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21.26</a:t>
            </a:r>
            <a:endParaRPr lang="en-US" dirty="0"/>
          </a:p>
        </p:txBody>
      </p:sp>
      <p:pic>
        <p:nvPicPr>
          <p:cNvPr id="6" name="Picture 5" descr="A blue box highlights the jaws/jawless split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/>
          <a:stretch/>
        </p:blipFill>
        <p:spPr>
          <a:xfrm>
            <a:off x="165287" y="2036454"/>
            <a:ext cx="8606118" cy="43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59" y="176924"/>
            <a:ext cx="8594202" cy="598444"/>
          </a:xfrm>
        </p:spPr>
        <p:txBody>
          <a:bodyPr/>
          <a:lstStyle/>
          <a:p>
            <a:r>
              <a:rPr lang="en-US" sz="4000" dirty="0"/>
              <a:t>Animal features reflect shared ancestry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844" y="6457453"/>
            <a:ext cx="1647494" cy="40054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8690" y="1234429"/>
            <a:ext cx="7198843" cy="835003"/>
          </a:xfrm>
        </p:spPr>
        <p:txBody>
          <a:bodyPr/>
          <a:lstStyle/>
          <a:p>
            <a:pPr algn="ctr" eaLnBrk="1" hangingPunct="1"/>
            <a:r>
              <a:rPr lang="en-US" sz="2400" dirty="0"/>
              <a:t>Animals are grouped by shared features of body </a:t>
            </a:r>
            <a:r>
              <a:rPr lang="en-US" sz="2400" dirty="0">
                <a:solidFill>
                  <a:srgbClr val="FF0000"/>
                </a:solidFill>
              </a:rPr>
              <a:t>form</a:t>
            </a:r>
            <a:r>
              <a:rPr lang="en-US" sz="2400" dirty="0"/>
              <a:t>, developmental characteristics, and DNA.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994703" y="6463529"/>
            <a:ext cx="1524000" cy="384946"/>
          </a:xfrm>
        </p:spPr>
        <p:txBody>
          <a:bodyPr/>
          <a:lstStyle/>
          <a:p>
            <a:pPr marL="0" indent="0" algn="r" eaLnBrk="1" hangingPunct="1">
              <a:buNone/>
            </a:pPr>
            <a:r>
              <a:rPr lang="en-US" sz="2000" dirty="0"/>
              <a:t>Figure 21.2</a:t>
            </a:r>
          </a:p>
        </p:txBody>
      </p:sp>
      <p:pic>
        <p:nvPicPr>
          <p:cNvPr id="3" name="Picture 2" descr="A cladogram of animals is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6"/>
          <a:stretch/>
        </p:blipFill>
        <p:spPr>
          <a:xfrm>
            <a:off x="520047" y="2682239"/>
            <a:ext cx="7694676" cy="2978721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0101"/>
            <a:ext cx="9144000" cy="608956"/>
          </a:xfrm>
        </p:spPr>
        <p:txBody>
          <a:bodyPr/>
          <a:lstStyle/>
          <a:p>
            <a:r>
              <a:rPr lang="en-US" sz="4000" dirty="0"/>
              <a:t>Some chordates have limbs and lungs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99" y="6459717"/>
            <a:ext cx="1685626" cy="34867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22184" y="679042"/>
            <a:ext cx="3787588" cy="1525984"/>
          </a:xfrm>
        </p:spPr>
        <p:txBody>
          <a:bodyPr/>
          <a:lstStyle/>
          <a:p>
            <a:pPr eaLnBrk="1" hangingPunct="1"/>
            <a:r>
              <a:rPr lang="en-US" sz="2400" dirty="0"/>
              <a:t>Most fishes have gills; amphibians, reptiles, and mammals have lungs for gas exchange.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63926" y="6464382"/>
            <a:ext cx="1751965" cy="34400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Figure 21.26</a:t>
            </a:r>
            <a:endParaRPr lang="en-US" dirty="0"/>
          </a:p>
        </p:txBody>
      </p:sp>
      <p:pic>
        <p:nvPicPr>
          <p:cNvPr id="11" name="Picture 10" descr="A blue box highlights the tetrapod/nontetrpod split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8"/>
          <a:stretch/>
        </p:blipFill>
        <p:spPr>
          <a:xfrm>
            <a:off x="265019" y="2193939"/>
            <a:ext cx="8593231" cy="43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51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5043" y="157506"/>
            <a:ext cx="7493915" cy="641095"/>
          </a:xfrm>
        </p:spPr>
        <p:txBody>
          <a:bodyPr/>
          <a:lstStyle/>
          <a:p>
            <a:r>
              <a:rPr lang="en-US" sz="4000" dirty="0"/>
              <a:t>Some chordates have an amnion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3" y="6458094"/>
            <a:ext cx="1805236" cy="399906"/>
          </a:xfrm>
        </p:spPr>
        <p:txBody>
          <a:bodyPr/>
          <a:lstStyle/>
          <a:p>
            <a:r>
              <a:rPr lang="en-US" sz="2000" dirty="0"/>
              <a:t>Section 21.10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918674" y="649994"/>
            <a:ext cx="3717925" cy="1486536"/>
          </a:xfrm>
        </p:spPr>
        <p:txBody>
          <a:bodyPr/>
          <a:lstStyle/>
          <a:p>
            <a:r>
              <a:rPr lang="en-US" sz="2400" dirty="0"/>
              <a:t>Reptiles and mammals have several membranes that surround, protect, and </a:t>
            </a:r>
            <a:r>
              <a:rPr lang="en-US" sz="2400" dirty="0">
                <a:solidFill>
                  <a:srgbClr val="FF0000"/>
                </a:solidFill>
              </a:rPr>
              <a:t>feed</a:t>
            </a:r>
            <a:r>
              <a:rPr lang="en-US" sz="2400" dirty="0"/>
              <a:t> their developing embryos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723866" y="6466952"/>
            <a:ext cx="1792605" cy="36639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21.26</a:t>
            </a:r>
            <a:endParaRPr lang="en-US" dirty="0"/>
          </a:p>
        </p:txBody>
      </p:sp>
      <p:pic>
        <p:nvPicPr>
          <p:cNvPr id="5" name="Picture 4" descr="A blue box highlights the amniote/nonamniote split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/>
          <a:stretch/>
        </p:blipFill>
        <p:spPr>
          <a:xfrm>
            <a:off x="282388" y="2173602"/>
            <a:ext cx="8565777" cy="43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3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398" y="183540"/>
            <a:ext cx="8787204" cy="576905"/>
          </a:xfrm>
        </p:spPr>
        <p:txBody>
          <a:bodyPr/>
          <a:lstStyle/>
          <a:p>
            <a:r>
              <a:rPr lang="en-US" sz="4000" dirty="0"/>
              <a:t>Other features reveal chordate evolution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9" y="6456569"/>
            <a:ext cx="1638001" cy="378459"/>
          </a:xfrm>
        </p:spPr>
        <p:txBody>
          <a:bodyPr/>
          <a:lstStyle/>
          <a:p>
            <a:r>
              <a:rPr lang="en-US" sz="2000" dirty="0"/>
              <a:t>Section 21.10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918112" y="672474"/>
            <a:ext cx="3763645" cy="1607820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Body coverings, thermoregulation, and heart chambers are also used to classify chordates.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7000875" y="6459539"/>
            <a:ext cx="1519929" cy="398461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21.26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/>
          <a:stretch/>
        </p:blipFill>
        <p:spPr>
          <a:xfrm>
            <a:off x="282763" y="2186952"/>
            <a:ext cx="8578474" cy="432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574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34" y="80683"/>
            <a:ext cx="7810500" cy="797878"/>
          </a:xfrm>
        </p:spPr>
        <p:txBody>
          <a:bodyPr/>
          <a:lstStyle/>
          <a:p>
            <a:r>
              <a:rPr lang="en-US" sz="4000" dirty="0"/>
              <a:t> 21.2 to 21.10 Mastering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887" y="3176757"/>
            <a:ext cx="4840247" cy="899159"/>
          </a:xfrm>
        </p:spPr>
        <p:txBody>
          <a:bodyPr/>
          <a:lstStyle/>
          <a:p>
            <a:r>
              <a:rPr lang="en-US" sz="2400" dirty="0"/>
              <a:t>Make a table comparing the features of each animal phylum.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460" b="2794"/>
          <a:stretch/>
        </p:blipFill>
        <p:spPr>
          <a:xfrm>
            <a:off x="143233" y="2200275"/>
            <a:ext cx="4114587" cy="263366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317503" y="4785789"/>
            <a:ext cx="1809156" cy="1855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620" dirty="0"/>
              <a:t>©Michael </a:t>
            </a:r>
            <a:r>
              <a:rPr lang="en-GB" sz="620" dirty="0" err="1"/>
              <a:t>DeFreitas</a:t>
            </a:r>
            <a:r>
              <a:rPr lang="en-GB" sz="620" dirty="0"/>
              <a:t>/</a:t>
            </a:r>
            <a:r>
              <a:rPr lang="en-GB" sz="620" dirty="0" err="1"/>
              <a:t>robertharding</a:t>
            </a:r>
            <a:r>
              <a:rPr lang="en-GB" sz="620" dirty="0"/>
              <a:t>/Getty Images</a:t>
            </a:r>
            <a:endParaRPr lang="en-US" sz="62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5362"/>
            <a:ext cx="9144000" cy="1125324"/>
          </a:xfrm>
        </p:spPr>
        <p:txBody>
          <a:bodyPr/>
          <a:lstStyle/>
          <a:p>
            <a:r>
              <a:rPr lang="en-US" sz="4000" dirty="0"/>
              <a:t>Tunicates and lancelets resemble ancestral chordates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-5192" y="6457950"/>
            <a:ext cx="1624442" cy="3333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5154" y="1730190"/>
            <a:ext cx="4892040" cy="1197395"/>
          </a:xfrm>
        </p:spPr>
        <p:txBody>
          <a:bodyPr/>
          <a:lstStyle/>
          <a:p>
            <a:r>
              <a:rPr lang="en-US" sz="2400" b="1" dirty="0"/>
              <a:t>Tunicates</a:t>
            </a:r>
            <a:r>
              <a:rPr lang="en-US" sz="2400" dirty="0"/>
              <a:t> and </a:t>
            </a:r>
            <a:r>
              <a:rPr lang="en-US" sz="2400" b="1" dirty="0"/>
              <a:t>lancelets</a:t>
            </a:r>
            <a:r>
              <a:rPr lang="en-US" sz="2400" dirty="0"/>
              <a:t> are chordate subphyla that lack a cranium and vertebrae.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7015163" y="6458492"/>
            <a:ext cx="1507286" cy="36675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21.31</a:t>
            </a:r>
            <a:endParaRPr lang="en-US" dirty="0"/>
          </a:p>
        </p:txBody>
      </p:sp>
      <p:pic>
        <p:nvPicPr>
          <p:cNvPr id="3" name="Picture 2" descr="Photos of tunicates and a lancelet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6"/>
          <a:stretch/>
        </p:blipFill>
        <p:spPr>
          <a:xfrm>
            <a:off x="619471" y="3781424"/>
            <a:ext cx="4117434" cy="1874563"/>
          </a:xfrm>
          <a:prstGeom prst="rect">
            <a:avLst/>
          </a:prstGeom>
        </p:spPr>
      </p:pic>
      <p:pic>
        <p:nvPicPr>
          <p:cNvPr id="2" name="Picture 1" descr="A cladogram of chordates is shown, highlighting lancelets and tunicates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" b="-1"/>
          <a:stretch/>
        </p:blipFill>
        <p:spPr>
          <a:xfrm>
            <a:off x="5137542" y="1953490"/>
            <a:ext cx="3738372" cy="3702497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6442"/>
            <a:ext cx="9144000" cy="641484"/>
          </a:xfrm>
        </p:spPr>
        <p:txBody>
          <a:bodyPr/>
          <a:lstStyle/>
          <a:p>
            <a:r>
              <a:rPr lang="en-US" sz="4000" dirty="0"/>
              <a:t>Tunicate and lancelet anatomy is distinct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014" y="6456979"/>
            <a:ext cx="1670386" cy="35115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7881" y="975660"/>
            <a:ext cx="8063103" cy="812800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Tunicate larvae are free swimming; adults are sessile. </a:t>
            </a:r>
          </a:p>
          <a:p>
            <a:pPr lvl="0" algn="ctr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Lancelets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filter-feed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with their tails buried in the sediment.</a:t>
            </a:r>
            <a:endParaRPr lang="en-US" sz="2400" b="1" dirty="0">
              <a:solidFill>
                <a:prstClr val="black"/>
              </a:solidFill>
              <a:latin typeface="Calibri" charset="0"/>
              <a:ea typeface="MS PGothic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29450" y="6457646"/>
            <a:ext cx="1491503" cy="320237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21.31</a:t>
            </a:r>
            <a:endParaRPr lang="en-US" dirty="0"/>
          </a:p>
        </p:txBody>
      </p:sp>
      <p:pic>
        <p:nvPicPr>
          <p:cNvPr id="8" name="Picture 7" descr="Tunicate and lancelet anatomies are shown.">
            <a:extLst>
              <a:ext uri="{FF2B5EF4-FFF2-40B4-BE49-F238E27FC236}">
                <a16:creationId xmlns:a16="http://schemas.microsoft.com/office/drawing/2014/main" id="{BE32FBFC-8F60-47BB-BDEE-98F3A0607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89" y="1856405"/>
            <a:ext cx="8110136" cy="449018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931"/>
            <a:ext cx="9144000" cy="1143000"/>
          </a:xfrm>
        </p:spPr>
        <p:txBody>
          <a:bodyPr/>
          <a:lstStyle/>
          <a:p>
            <a:r>
              <a:rPr lang="en-US" sz="4000" dirty="0"/>
              <a:t>Hagfishes and lampreys are craniates without jaws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3269" y="6462089"/>
            <a:ext cx="1711231" cy="38739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3271" y="1702399"/>
            <a:ext cx="5906847" cy="1266973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 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hagfish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 is a marine invertebrate with a cranium. Hagfishes secrete sticky slime, which helps them slide their bodies out of danger.</a:t>
            </a:r>
            <a:endParaRPr lang="en-US" sz="2400" b="1" dirty="0">
              <a:solidFill>
                <a:prstClr val="black"/>
              </a:solidFill>
              <a:latin typeface="Calibri" charset="0"/>
              <a:ea typeface="MS PGothic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17492" y="2969373"/>
            <a:ext cx="3822266" cy="1559766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Lampreys</a:t>
            </a:r>
            <a:r>
              <a:rPr lang="en-US" sz="2400" dirty="0"/>
              <a:t> have cartilage around their nerve cord, so they are the </a:t>
            </a:r>
            <a:r>
              <a:rPr lang="en-US" sz="2400" dirty="0">
                <a:solidFill>
                  <a:srgbClr val="FF0000"/>
                </a:solidFill>
              </a:rPr>
              <a:t>first</a:t>
            </a:r>
            <a:r>
              <a:rPr lang="en-US" sz="2400" dirty="0"/>
              <a:t> animals to evolve vertebrae.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63590" y="6457539"/>
            <a:ext cx="1556535" cy="3663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Figure 21.32</a:t>
            </a:r>
            <a:endParaRPr lang="en-US" dirty="0"/>
          </a:p>
        </p:txBody>
      </p:sp>
      <p:pic>
        <p:nvPicPr>
          <p:cNvPr id="3" name="Picture 2" descr="A cladogram of chordates is shown, highlighting hagfishes and lamprey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3"/>
          <a:stretch/>
        </p:blipFill>
        <p:spPr>
          <a:xfrm>
            <a:off x="6375400" y="1783081"/>
            <a:ext cx="2676111" cy="4396104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07403"/>
            <a:ext cx="9144000" cy="1143000"/>
          </a:xfrm>
        </p:spPr>
        <p:txBody>
          <a:bodyPr/>
          <a:lstStyle/>
          <a:p>
            <a:r>
              <a:rPr lang="en-US" sz="4000" dirty="0"/>
              <a:t>Hagfishes and lampreys have long, slender bodies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34" y="6464002"/>
            <a:ext cx="1596102" cy="365759"/>
          </a:xfrm>
        </p:spPr>
        <p:txBody>
          <a:bodyPr/>
          <a:lstStyle/>
          <a:p>
            <a:r>
              <a:rPr lang="en-US" sz="2000" dirty="0"/>
              <a:t>Section 21.12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986587" y="6461573"/>
            <a:ext cx="1535113" cy="353541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21.32</a:t>
            </a:r>
            <a:endParaRPr lang="en-US" dirty="0"/>
          </a:p>
        </p:txBody>
      </p:sp>
      <p:pic>
        <p:nvPicPr>
          <p:cNvPr id="12" name="Picture 11" descr="Photos of a hagfish and a lamprey are shown.&#10;A blue arrow points from the phrase &quot;Hagfish have cartilage surrounding the brain but not the nerve cord&quot;  to a picture of a hagfish.&#10;A blue arrow points from the phrase &quot;Some lampreys use mouth suckers to attach themselves to the sides of fish and drink the blood&quot; to the image of a lamprey.">
            <a:extLst>
              <a:ext uri="{FF2B5EF4-FFF2-40B4-BE49-F238E27FC236}">
                <a16:creationId xmlns:a16="http://schemas.microsoft.com/office/drawing/2014/main" id="{FD315C5B-2A09-4D3F-8B0D-41259B2B4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21042" b="9167"/>
          <a:stretch/>
        </p:blipFill>
        <p:spPr>
          <a:xfrm>
            <a:off x="416499" y="1443038"/>
            <a:ext cx="8658225" cy="4786312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600435" y="6233191"/>
            <a:ext cx="6688927" cy="2555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z="780" dirty="0"/>
              <a:t>(hagfish mouth): ©Steven </a:t>
            </a:r>
            <a:r>
              <a:rPr lang="en-US" sz="780" dirty="0" err="1"/>
              <a:t>Senne</a:t>
            </a:r>
            <a:r>
              <a:rPr lang="en-US" sz="780" dirty="0"/>
              <a:t>/AP Images; (hagfish): ©Mark </a:t>
            </a:r>
            <a:r>
              <a:rPr lang="en-US" sz="780" dirty="0" err="1"/>
              <a:t>Conlin</a:t>
            </a:r>
            <a:r>
              <a:rPr lang="en-US" sz="780" dirty="0"/>
              <a:t>/</a:t>
            </a:r>
            <a:r>
              <a:rPr lang="en-US" sz="780" dirty="0" err="1"/>
              <a:t>Alamy</a:t>
            </a:r>
            <a:r>
              <a:rPr lang="en-US" sz="780" dirty="0"/>
              <a:t>; (lamprey): ©David Hosking/</a:t>
            </a:r>
            <a:r>
              <a:rPr lang="en-US" sz="780" dirty="0" err="1"/>
              <a:t>Alamy</a:t>
            </a:r>
            <a:r>
              <a:rPr lang="en-US" sz="780" dirty="0"/>
              <a:t>; (lamprey mouth): ©Russ </a:t>
            </a:r>
            <a:r>
              <a:rPr lang="en-US" sz="780" dirty="0" err="1"/>
              <a:t>Kinne</a:t>
            </a:r>
            <a:r>
              <a:rPr lang="en-US" sz="780" dirty="0"/>
              <a:t>/Science Source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38" y="361564"/>
            <a:ext cx="5418524" cy="664628"/>
          </a:xfrm>
        </p:spPr>
        <p:txBody>
          <a:bodyPr/>
          <a:lstStyle/>
          <a:p>
            <a:r>
              <a:rPr lang="en-US" sz="4000" dirty="0"/>
              <a:t>How did jaws develop?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88" y="4474921"/>
            <a:ext cx="8123045" cy="1557018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Jaws can include teeth or a beak, and greatly expand the ways vertebrates can eat. In very early fishes, the skeletal elements that supported gill slits near the mouth may have developed into jaws.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048500" y="6464113"/>
            <a:ext cx="1472715" cy="35877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7" b="9441"/>
          <a:stretch/>
        </p:blipFill>
        <p:spPr>
          <a:xfrm>
            <a:off x="934038" y="1783080"/>
            <a:ext cx="7121688" cy="1960246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983931" y="3661446"/>
            <a:ext cx="2073167" cy="421156"/>
          </a:xfrm>
        </p:spPr>
        <p:txBody>
          <a:bodyPr/>
          <a:lstStyle/>
          <a:p>
            <a:pPr marL="0" lvl="0" indent="0">
              <a:buNone/>
            </a:pPr>
            <a:r>
              <a:rPr lang="en-US" sz="1900" dirty="0"/>
              <a:t>Early jawless fish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14"/>
          </p:nvPr>
        </p:nvSpPr>
        <p:spPr>
          <a:xfrm>
            <a:off x="3349693" y="3665793"/>
            <a:ext cx="1603307" cy="363185"/>
          </a:xfrm>
        </p:spPr>
        <p:txBody>
          <a:bodyPr/>
          <a:lstStyle/>
          <a:p>
            <a:pPr marL="0" lvl="0" indent="0">
              <a:buNone/>
            </a:pPr>
            <a:r>
              <a:rPr lang="en-US" sz="1750" dirty="0">
                <a:solidFill>
                  <a:prstClr val="black"/>
                </a:solidFill>
              </a:rPr>
              <a:t>Early jawed fish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sz="quarter" idx="15"/>
          </p:nvPr>
        </p:nvSpPr>
        <p:spPr>
          <a:xfrm>
            <a:off x="5799148" y="3684526"/>
            <a:ext cx="2415655" cy="344452"/>
          </a:xfrm>
        </p:spPr>
        <p:txBody>
          <a:bodyPr/>
          <a:lstStyle/>
          <a:p>
            <a:pPr marL="0" lvl="0" indent="0">
              <a:buNone/>
            </a:pPr>
            <a:r>
              <a:rPr lang="en-US" sz="1750" dirty="0">
                <a:solidFill>
                  <a:prstClr val="black"/>
                </a:solidFill>
              </a:rPr>
              <a:t>Modern jawed fish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3A09455-A2B8-4119-BB07-6AD1D2EE66F5}"/>
              </a:ext>
            </a:extLst>
          </p:cNvPr>
          <p:cNvSpPr txBox="1">
            <a:spLocks/>
          </p:cNvSpPr>
          <p:nvPr/>
        </p:nvSpPr>
        <p:spPr bwMode="auto">
          <a:xfrm>
            <a:off x="4334" y="6464002"/>
            <a:ext cx="1596102" cy="36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Section 21.13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6144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614" y="152607"/>
            <a:ext cx="8528773" cy="645885"/>
          </a:xfrm>
        </p:spPr>
        <p:txBody>
          <a:bodyPr/>
          <a:lstStyle/>
          <a:p>
            <a:r>
              <a:rPr lang="en-US" sz="4000" dirty="0"/>
              <a:t>Fishes are aquatic vertebrates with jaws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2054" y="6458980"/>
            <a:ext cx="1767206" cy="34894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6323" y="1139415"/>
            <a:ext cx="3258877" cy="2975385"/>
          </a:xfrm>
        </p:spPr>
        <p:txBody>
          <a:bodyPr/>
          <a:lstStyle/>
          <a:p>
            <a:pPr eaLnBrk="1" hangingPunct="1">
              <a:spcAft>
                <a:spcPts val="3000"/>
              </a:spcAft>
            </a:pPr>
            <a:r>
              <a:rPr lang="en-US" sz="2400" b="1" dirty="0"/>
              <a:t>Fishes</a:t>
            </a:r>
            <a:r>
              <a:rPr lang="en-US" sz="2400" dirty="0"/>
              <a:t> originated about 500 MYA from an ancestor that had jaws, gills, and paired fins.</a:t>
            </a:r>
            <a:endParaRPr lang="en-US" sz="2400" b="1" dirty="0"/>
          </a:p>
          <a:p>
            <a:pPr eaLnBrk="1" hangingPunct="1"/>
            <a:r>
              <a:rPr lang="en-US" sz="2400" dirty="0"/>
              <a:t>Fishes are the most diverse and abundant vertebrates.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7056871" y="6461760"/>
            <a:ext cx="1572779" cy="33528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Figure 21.33</a:t>
            </a:r>
            <a:endParaRPr lang="en-US" dirty="0"/>
          </a:p>
        </p:txBody>
      </p:sp>
      <p:pic>
        <p:nvPicPr>
          <p:cNvPr id="3" name="Picture 2" descr="A cladogram of chordates is shown, highlighting bony fishes and cartilaginous fishe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2"/>
          <a:stretch/>
        </p:blipFill>
        <p:spPr>
          <a:xfrm>
            <a:off x="3235147" y="1371600"/>
            <a:ext cx="5827131" cy="46728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29" y="108136"/>
            <a:ext cx="8566490" cy="736498"/>
          </a:xfrm>
        </p:spPr>
        <p:txBody>
          <a:bodyPr/>
          <a:lstStyle/>
          <a:p>
            <a:r>
              <a:rPr lang="en-US" sz="4000" dirty="0"/>
              <a:t>Animals are classified by having tissues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-5208" y="6461969"/>
            <a:ext cx="1526495" cy="40227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433" y="988497"/>
            <a:ext cx="8257769" cy="1220992"/>
          </a:xfrm>
        </p:spPr>
        <p:txBody>
          <a:bodyPr/>
          <a:lstStyle/>
          <a:p>
            <a:pPr algn="ctr"/>
            <a:r>
              <a:rPr lang="en-US" sz="2400" dirty="0"/>
              <a:t>The first branching point in animal taxonomy distinguishes </a:t>
            </a:r>
            <a:r>
              <a:rPr lang="en-US" sz="2400" b="1" dirty="0"/>
              <a:t>eumetazoans</a:t>
            </a:r>
            <a:r>
              <a:rPr lang="en-US" sz="2400" dirty="0"/>
              <a:t> (animals with true body tissues) from </a:t>
            </a:r>
            <a:r>
              <a:rPr lang="en-US" sz="2400" b="1" dirty="0"/>
              <a:t>parazoans</a:t>
            </a:r>
            <a:r>
              <a:rPr lang="en-US" sz="2400" dirty="0"/>
              <a:t> (animals with no true body tissues).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7167705" y="6462519"/>
            <a:ext cx="1350196" cy="411816"/>
          </a:xfrm>
        </p:spPr>
        <p:txBody>
          <a:bodyPr/>
          <a:lstStyle/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Figure 21.2</a:t>
            </a:r>
          </a:p>
        </p:txBody>
      </p:sp>
      <p:pic>
        <p:nvPicPr>
          <p:cNvPr id="5" name="Picture 4" descr="A cladogram of animals is shown.&#10;A blue box highlights the parazoa/eumetazoa split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/>
          <a:stretch/>
        </p:blipFill>
        <p:spPr>
          <a:xfrm>
            <a:off x="241300" y="2600325"/>
            <a:ext cx="8474075" cy="368301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521287" y="2562477"/>
            <a:ext cx="1431116" cy="1316411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MS PGothic" charset="0"/>
              </a:rPr>
              <a:t>Most animal phyla have tissues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4055" y="127821"/>
            <a:ext cx="7395883" cy="695326"/>
          </a:xfrm>
        </p:spPr>
        <p:txBody>
          <a:bodyPr/>
          <a:lstStyle/>
          <a:p>
            <a:r>
              <a:rPr lang="en-US" sz="4000" dirty="0"/>
              <a:t>Some fishes are cartilaginous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-5192" y="6459519"/>
            <a:ext cx="1633967" cy="31051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21.13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7881" y="1168102"/>
            <a:ext cx="8063103" cy="772488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The most ancient fishes have skeletons made of cartilage. </a:t>
            </a:r>
          </a:p>
          <a:p>
            <a:pPr lvl="0" algn="ctr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Sharks, rays, and skates are examples. 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70457" y="5184111"/>
            <a:ext cx="7997949" cy="8480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algn="ctr"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Along their sides, they have sense organs called </a:t>
            </a:r>
            <a:r>
              <a:rPr lang="en-US" sz="2400" b="1" dirty="0">
                <a:latin typeface="Calibri" charset="0"/>
                <a:ea typeface="MS PGothic" charset="0"/>
              </a:rPr>
              <a:t>lateral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ea typeface="MS PGothic" charset="0"/>
              </a:rPr>
              <a:t> lines 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for detecting 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MS PGothic" charset="0"/>
              </a:rPr>
              <a:t>vibrations</a:t>
            </a:r>
            <a:r>
              <a:rPr lang="en-US" sz="2400" dirty="0">
                <a:solidFill>
                  <a:prstClr val="black"/>
                </a:solidFill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029450" y="6458585"/>
            <a:ext cx="1487170" cy="35115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21.33</a:t>
            </a:r>
            <a:endParaRPr lang="en-US" dirty="0"/>
          </a:p>
        </p:txBody>
      </p:sp>
      <p:sp>
        <p:nvSpPr>
          <p:cNvPr id="15" name="Content Placeholder 9"/>
          <p:cNvSpPr>
            <a:spLocks noGrp="1"/>
          </p:cNvSpPr>
          <p:nvPr>
            <p:ph sz="quarter" idx="14"/>
          </p:nvPr>
        </p:nvSpPr>
        <p:spPr>
          <a:xfrm>
            <a:off x="464484" y="4308358"/>
            <a:ext cx="2030506" cy="295390"/>
          </a:xfrm>
        </p:spPr>
        <p:txBody>
          <a:bodyPr/>
          <a:lstStyle/>
          <a:p>
            <a:pPr marL="0" lvl="0" indent="0">
              <a:buNone/>
            </a:pPr>
            <a:r>
              <a:rPr lang="en-US" sz="1250" dirty="0"/>
              <a:t>Stingray (cartilaginous fish)</a:t>
            </a:r>
          </a:p>
        </p:txBody>
      </p:sp>
      <p:pic>
        <p:nvPicPr>
          <p:cNvPr id="4" name="Picture 3" descr="Photo of a stingray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t="13119" r="52149" b="16926"/>
          <a:stretch/>
        </p:blipFill>
        <p:spPr>
          <a:xfrm>
            <a:off x="538690" y="2695575"/>
            <a:ext cx="3760727" cy="1676400"/>
          </a:xfrm>
          <a:prstGeom prst="rect">
            <a:avLst/>
          </a:prstGeom>
        </p:spPr>
      </p:pic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4299417" y="4367376"/>
            <a:ext cx="1897436" cy="262561"/>
          </a:xfrm>
        </p:spPr>
        <p:txBody>
          <a:bodyPr/>
          <a:lstStyle/>
          <a:p>
            <a:pPr marL="0" lvl="0" indent="0">
              <a:buNone/>
            </a:pPr>
            <a:r>
              <a:rPr lang="en-US" sz="1250" dirty="0">
                <a:solidFill>
                  <a:prstClr val="black"/>
                </a:solidFill>
              </a:rPr>
              <a:t>Shark (cartilaginous fish)</a:t>
            </a:r>
          </a:p>
        </p:txBody>
      </p:sp>
      <p:pic>
        <p:nvPicPr>
          <p:cNvPr id="11" name="Picture 10" descr="Photo of a shark are shown.">
            <a:extLst>
              <a:ext uri="{FF2B5EF4-FFF2-40B4-BE49-F238E27FC236}">
                <a16:creationId xmlns:a16="http://schemas.microsoft.com/office/drawing/2014/main" id="{586613DD-F873-469F-A370-D36735907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13119" r="-480" b="16926"/>
          <a:stretch/>
        </p:blipFill>
        <p:spPr>
          <a:xfrm>
            <a:off x="4299417" y="2758019"/>
            <a:ext cx="4161263" cy="1676400"/>
          </a:xfrm>
          <a:prstGeom prst="rect">
            <a:avLst/>
          </a:prstGeom>
        </p:spPr>
      </p:pic>
      <p:sp>
        <p:nvSpPr>
          <p:cNvPr id="17" name="Content Placeholder 11"/>
          <p:cNvSpPr>
            <a:spLocks noGrp="1"/>
          </p:cNvSpPr>
          <p:nvPr>
            <p:ph sz="quarter" idx="16"/>
          </p:nvPr>
        </p:nvSpPr>
        <p:spPr>
          <a:xfrm>
            <a:off x="2523252" y="4620910"/>
            <a:ext cx="3848974" cy="227316"/>
          </a:xfrm>
        </p:spPr>
        <p:txBody>
          <a:bodyPr/>
          <a:lstStyle/>
          <a:p>
            <a:pPr marL="0" lvl="0" indent="0">
              <a:buNone/>
            </a:pPr>
            <a:r>
              <a:rPr lang="en-US" sz="960" dirty="0"/>
              <a:t>(shark): ©Michele Westmorland/Getty Images RF: (snappers): ©Corbis RF</a:t>
            </a:r>
            <a:endParaRPr lang="en-GB" sz="96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4012"/>
            <a:ext cx="9144000" cy="706896"/>
          </a:xfrm>
        </p:spPr>
        <p:txBody>
          <a:bodyPr/>
          <a:lstStyle/>
          <a:p>
            <a:r>
              <a:rPr lang="en-US" sz="4000" dirty="0"/>
              <a:t>Bony fishes have skeletons of bony tissue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-2652" y="6457539"/>
            <a:ext cx="1812925" cy="33591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28328" y="1623360"/>
            <a:ext cx="3002280" cy="4226111"/>
          </a:xfrm>
        </p:spPr>
        <p:txBody>
          <a:bodyPr/>
          <a:lstStyle/>
          <a:p>
            <a:pPr eaLnBrk="1" hangingPunct="1">
              <a:spcAft>
                <a:spcPts val="2900"/>
              </a:spcAft>
            </a:pPr>
            <a:r>
              <a:rPr lang="en-US" sz="2400" dirty="0"/>
              <a:t>Unique features of bony fishes include hinged gill coverings and a swim bladder they use to adjust their buoyancy.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Like cartilaginous fishes, bony fishes have a </a:t>
            </a:r>
            <a:r>
              <a:rPr lang="en-US" sz="2400" dirty="0">
                <a:solidFill>
                  <a:srgbClr val="FF0000"/>
                </a:solidFill>
              </a:rPr>
              <a:t>lateral</a:t>
            </a:r>
            <a:r>
              <a:rPr lang="en-US" sz="2400" dirty="0"/>
              <a:t> line system.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043738" y="6463665"/>
            <a:ext cx="1479157" cy="35115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21.34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7"/>
          <a:stretch/>
        </p:blipFill>
        <p:spPr>
          <a:xfrm>
            <a:off x="570340" y="2331719"/>
            <a:ext cx="4984700" cy="346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819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74008" y="163946"/>
            <a:ext cx="8195984" cy="619676"/>
          </a:xfrm>
        </p:spPr>
        <p:txBody>
          <a:bodyPr/>
          <a:lstStyle/>
          <a:p>
            <a:r>
              <a:rPr lang="en-US" sz="4000" dirty="0"/>
              <a:t>Bony fishes include two main lineages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714" y="6460160"/>
            <a:ext cx="1694499" cy="37689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80572" y="1218229"/>
            <a:ext cx="3763062" cy="2775504"/>
          </a:xfrm>
        </p:spPr>
        <p:txBody>
          <a:bodyPr/>
          <a:lstStyle/>
          <a:p>
            <a:pPr eaLnBrk="1" hangingPunct="1">
              <a:spcAft>
                <a:spcPts val="2300"/>
              </a:spcAft>
            </a:pPr>
            <a:r>
              <a:rPr lang="en-US" sz="2400" dirty="0"/>
              <a:t>Ray-finned fishes are the most familiar fishes – trout, tuna, eels, etc.</a:t>
            </a:r>
          </a:p>
          <a:p>
            <a:pPr eaLnBrk="1" hangingPunct="1"/>
            <a:r>
              <a:rPr lang="en-US" sz="2400" dirty="0"/>
              <a:t>Lobe-finned fishes are most closely related to </a:t>
            </a:r>
            <a:r>
              <a:rPr lang="en-US" sz="2400" dirty="0" err="1"/>
              <a:t>tetrapods</a:t>
            </a:r>
            <a:r>
              <a:rPr lang="en-US" sz="2400" dirty="0"/>
              <a:t> (animals with </a:t>
            </a:r>
            <a:r>
              <a:rPr lang="en-US" sz="2400" dirty="0">
                <a:solidFill>
                  <a:srgbClr val="FF0000"/>
                </a:solidFill>
              </a:rPr>
              <a:t>four</a:t>
            </a:r>
            <a:r>
              <a:rPr lang="en-US" sz="2400" dirty="0"/>
              <a:t> limbs).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838949" y="6510315"/>
            <a:ext cx="1847253" cy="321262"/>
          </a:xfrm>
        </p:spPr>
        <p:txBody>
          <a:bodyPr/>
          <a:lstStyle/>
          <a:p>
            <a:pPr marL="0" indent="0" algn="r">
              <a:buNone/>
            </a:pPr>
            <a:r>
              <a:rPr lang="en-US" sz="1600" dirty="0"/>
              <a:t>Figures 21.33, 21.34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7"/>
          <a:stretch/>
        </p:blipFill>
        <p:spPr>
          <a:xfrm>
            <a:off x="798521" y="1402079"/>
            <a:ext cx="3404616" cy="2422445"/>
          </a:xfrm>
          <a:prstGeom prst="rect">
            <a:avLst/>
          </a:prstGeom>
        </p:spPr>
      </p:pic>
      <p:sp>
        <p:nvSpPr>
          <p:cNvPr id="14" name="Content Placeholder 5"/>
          <p:cNvSpPr>
            <a:spLocks noGrp="1"/>
          </p:cNvSpPr>
          <p:nvPr>
            <p:ph sz="quarter" idx="11"/>
          </p:nvPr>
        </p:nvSpPr>
        <p:spPr>
          <a:xfrm>
            <a:off x="457200" y="5662249"/>
            <a:ext cx="1587499" cy="200267"/>
          </a:xfrm>
        </p:spPr>
        <p:txBody>
          <a:bodyPr/>
          <a:lstStyle/>
          <a:p>
            <a:pPr marL="0" lvl="0" indent="0">
              <a:buNone/>
            </a:pPr>
            <a:r>
              <a:rPr lang="en-US" sz="950" dirty="0"/>
              <a:t>Ray-finned fish (bony fish)</a:t>
            </a:r>
          </a:p>
        </p:txBody>
      </p:sp>
      <p:pic>
        <p:nvPicPr>
          <p:cNvPr id="4" name="Picture 3" descr="Photo of a ray-finned fish is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62353" r="63888" b="16458"/>
          <a:stretch/>
        </p:blipFill>
        <p:spPr>
          <a:xfrm>
            <a:off x="416859" y="4276165"/>
            <a:ext cx="2885254" cy="1453138"/>
          </a:xfrm>
          <a:prstGeom prst="rect">
            <a:avLst/>
          </a:prstGeom>
        </p:spPr>
      </p:pic>
      <p:sp>
        <p:nvSpPr>
          <p:cNvPr id="15" name="Content Placeholder 9"/>
          <p:cNvSpPr>
            <a:spLocks noGrp="1"/>
          </p:cNvSpPr>
          <p:nvPr>
            <p:ph sz="quarter" idx="14"/>
          </p:nvPr>
        </p:nvSpPr>
        <p:spPr>
          <a:xfrm>
            <a:off x="3302113" y="5670690"/>
            <a:ext cx="1212737" cy="263566"/>
          </a:xfrm>
        </p:spPr>
        <p:txBody>
          <a:bodyPr/>
          <a:lstStyle/>
          <a:p>
            <a:pPr marL="0" lvl="0" indent="0">
              <a:buNone/>
            </a:pPr>
            <a:r>
              <a:rPr lang="en-US" sz="950" dirty="0">
                <a:solidFill>
                  <a:prstClr val="black"/>
                </a:solidFill>
              </a:rPr>
              <a:t>Lungfish (bony fish)</a:t>
            </a:r>
          </a:p>
        </p:txBody>
      </p:sp>
      <p:pic>
        <p:nvPicPr>
          <p:cNvPr id="12" name="Picture 11" descr="Photo of lungfish is shown.">
            <a:extLst>
              <a:ext uri="{FF2B5EF4-FFF2-40B4-BE49-F238E27FC236}">
                <a16:creationId xmlns:a16="http://schemas.microsoft.com/office/drawing/2014/main" id="{6F372798-E522-4BFC-8AC4-9913C473A6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0" t="62352" r="34255" b="15383"/>
          <a:stretch/>
        </p:blipFill>
        <p:spPr>
          <a:xfrm>
            <a:off x="3302112" y="4216730"/>
            <a:ext cx="2692401" cy="1526847"/>
          </a:xfrm>
          <a:prstGeom prst="rect">
            <a:avLst/>
          </a:prstGeom>
        </p:spPr>
      </p:pic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5994513" y="5656444"/>
            <a:ext cx="1298575" cy="258762"/>
          </a:xfrm>
        </p:spPr>
        <p:txBody>
          <a:bodyPr/>
          <a:lstStyle/>
          <a:p>
            <a:pPr marL="0" lvl="0" indent="0">
              <a:buNone/>
            </a:pPr>
            <a:r>
              <a:rPr lang="en-US" sz="950" dirty="0">
                <a:solidFill>
                  <a:prstClr val="black"/>
                </a:solidFill>
              </a:rPr>
              <a:t>Coelacanth (bony fish)</a:t>
            </a:r>
          </a:p>
        </p:txBody>
      </p:sp>
      <p:pic>
        <p:nvPicPr>
          <p:cNvPr id="13" name="Picture 12" descr="Photo a coelacanth is shown.">
            <a:extLst>
              <a:ext uri="{FF2B5EF4-FFF2-40B4-BE49-F238E27FC236}">
                <a16:creationId xmlns:a16="http://schemas.microsoft.com/office/drawing/2014/main" id="{D9945DD3-4952-4B4A-B6ED-31DE55ED5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4" t="62353" r="7647" b="15836"/>
          <a:stretch/>
        </p:blipFill>
        <p:spPr>
          <a:xfrm>
            <a:off x="5994512" y="4233526"/>
            <a:ext cx="2433057" cy="1495776"/>
          </a:xfrm>
          <a:prstGeom prst="rect">
            <a:avLst/>
          </a:prstGeom>
        </p:spPr>
      </p:pic>
      <p:sp>
        <p:nvSpPr>
          <p:cNvPr id="17" name="Content Placeholder 11"/>
          <p:cNvSpPr>
            <a:spLocks noGrp="1"/>
          </p:cNvSpPr>
          <p:nvPr>
            <p:ph sz="quarter" idx="16"/>
          </p:nvPr>
        </p:nvSpPr>
        <p:spPr>
          <a:xfrm>
            <a:off x="1264397" y="5929825"/>
            <a:ext cx="6298453" cy="184045"/>
          </a:xfrm>
        </p:spPr>
        <p:txBody>
          <a:bodyPr/>
          <a:lstStyle/>
          <a:p>
            <a:pPr marL="0" lvl="0" indent="0">
              <a:buNone/>
            </a:pPr>
            <a:r>
              <a:rPr lang="en-US" sz="720" dirty="0"/>
              <a:t>(ray): ©</a:t>
            </a:r>
            <a:r>
              <a:rPr lang="en-US" sz="720" dirty="0" err="1"/>
              <a:t>MedioImages</a:t>
            </a:r>
            <a:r>
              <a:rPr lang="en-US" sz="720" dirty="0"/>
              <a:t> /</a:t>
            </a:r>
            <a:r>
              <a:rPr lang="en-US" sz="720" dirty="0" err="1"/>
              <a:t>SuperStock</a:t>
            </a:r>
            <a:r>
              <a:rPr lang="en-US" sz="720" dirty="0"/>
              <a:t> RF; (lungfish): ©Peter E. Smith/Natural Sciences Images Library; (coelacanth): ©Peter </a:t>
            </a:r>
            <a:r>
              <a:rPr lang="en-US" sz="720" dirty="0" err="1"/>
              <a:t>Scoones</a:t>
            </a:r>
            <a:r>
              <a:rPr lang="en-US" sz="720" dirty="0"/>
              <a:t>/Planet Earth Pictures/Getty Images</a:t>
            </a:r>
            <a:endParaRPr lang="en-GB" sz="720" dirty="0"/>
          </a:p>
        </p:txBody>
      </p:sp>
    </p:spTree>
    <p:extLst>
      <p:ext uri="{BB962C8B-B14F-4D97-AF65-F5344CB8AC3E}">
        <p14:creationId xmlns:p14="http://schemas.microsoft.com/office/powerpoint/2010/main" val="2803263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2901" y="179268"/>
            <a:ext cx="7798198" cy="597701"/>
          </a:xfrm>
        </p:spPr>
        <p:txBody>
          <a:bodyPr/>
          <a:lstStyle/>
          <a:p>
            <a:r>
              <a:rPr lang="en-US" sz="4000" dirty="0"/>
              <a:t>Fishes changed vertebrate evolution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4145" y="6459220"/>
            <a:ext cx="1699596" cy="33845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3664" y="1437402"/>
            <a:ext cx="3665983" cy="4458238"/>
          </a:xfrm>
        </p:spPr>
        <p:txBody>
          <a:bodyPr/>
          <a:lstStyle/>
          <a:p>
            <a:pPr eaLnBrk="1" hangingPunct="1">
              <a:spcAft>
                <a:spcPts val="2900"/>
              </a:spcAft>
            </a:pPr>
            <a:r>
              <a:rPr lang="en-US" sz="2400" dirty="0"/>
              <a:t>Adaptations for surviving on land first arose in lobe-finned fishes.</a:t>
            </a:r>
          </a:p>
          <a:p>
            <a:pPr marL="342900" indent="-342900" eaLnBrk="1" hangingPunct="1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Lungs developed from the swim bladder in a few species known as lungfish.</a:t>
            </a:r>
          </a:p>
          <a:p>
            <a:pPr marL="342900" indent="-342900" eaLnBrk="1" hangingPunct="1">
              <a:spcBef>
                <a:spcPts val="0"/>
              </a:spcBef>
              <a:buFont typeface="Arial"/>
              <a:buChar char="•"/>
            </a:pPr>
            <a:r>
              <a:rPr lang="en-US" sz="2400" dirty="0"/>
              <a:t>Strong pectoral and pelvic fin bones are the precursors for limb bones.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7048499" y="6459219"/>
            <a:ext cx="1475143" cy="35877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9" t="17647" r="5882" b="43334"/>
          <a:stretch/>
        </p:blipFill>
        <p:spPr>
          <a:xfrm>
            <a:off x="3845859" y="1210235"/>
            <a:ext cx="4760260" cy="267596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48019" y="3550584"/>
            <a:ext cx="1278068" cy="2308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42875" lvl="0" indent="-142875">
              <a:buFont typeface="+mj-lt"/>
              <a:buAutoNum type="alphaLcPeriod"/>
            </a:pPr>
            <a:r>
              <a:rPr lang="en-US" sz="1030" dirty="0"/>
              <a:t>Lobe-finned fish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EB5802-D4B1-4F9D-82DC-D1C173CC0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9" t="56336" r="5882" b="7059"/>
          <a:stretch/>
        </p:blipFill>
        <p:spPr>
          <a:xfrm>
            <a:off x="3872753" y="3843334"/>
            <a:ext cx="4760260" cy="2510398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14"/>
          </p:nvPr>
        </p:nvSpPr>
        <p:spPr>
          <a:xfrm>
            <a:off x="3948019" y="5905164"/>
            <a:ext cx="1280636" cy="235902"/>
          </a:xfrm>
        </p:spPr>
        <p:txBody>
          <a:bodyPr/>
          <a:lstStyle/>
          <a:p>
            <a:pPr marL="161925" lvl="0" indent="-161925">
              <a:buFont typeface="+mj-lt"/>
              <a:buAutoNum type="alphaLcPeriod" startAt="2"/>
            </a:pPr>
            <a:r>
              <a:rPr lang="en-US" sz="1150" dirty="0"/>
              <a:t>Early tetrapod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3028" y="203803"/>
            <a:ext cx="8277944" cy="536563"/>
          </a:xfrm>
        </p:spPr>
        <p:txBody>
          <a:bodyPr/>
          <a:lstStyle/>
          <a:p>
            <a:r>
              <a:rPr lang="en-US" sz="4000" b="1" dirty="0"/>
              <a:t>Amphibians</a:t>
            </a:r>
            <a:r>
              <a:rPr lang="en-US" sz="4000" dirty="0"/>
              <a:t> were the first tetrapods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-1904" y="6463666"/>
            <a:ext cx="1687830" cy="31813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9604" y="1000124"/>
            <a:ext cx="3396559" cy="1840791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2400" dirty="0"/>
              <a:t>Lungs and limbs facilitated amphibians’ move to land. Their eggs must remain moist, so amphibians retain 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a strong link to water.</a:t>
            </a:r>
            <a:endParaRPr lang="en-US" sz="24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943725" y="6461125"/>
            <a:ext cx="1570355" cy="38163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21.36</a:t>
            </a:r>
            <a:endParaRPr lang="en-US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89116" y="3852212"/>
            <a:ext cx="521913" cy="185607"/>
          </a:xfrm>
        </p:spPr>
        <p:txBody>
          <a:bodyPr/>
          <a:lstStyle/>
          <a:p>
            <a:pPr marL="0" lvl="0" indent="0">
              <a:buNone/>
            </a:pPr>
            <a:r>
              <a:rPr lang="en-US" sz="800" dirty="0"/>
              <a:t>Frog </a:t>
            </a:r>
            <a:endParaRPr lang="en-GB" sz="800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6"/>
          </p:nvPr>
        </p:nvSpPr>
        <p:spPr>
          <a:xfrm>
            <a:off x="1560308" y="3854877"/>
            <a:ext cx="642937" cy="204151"/>
          </a:xfrm>
        </p:spPr>
        <p:txBody>
          <a:bodyPr/>
          <a:lstStyle/>
          <a:p>
            <a:pPr marL="0" lvl="0" indent="0">
              <a:buNone/>
            </a:pPr>
            <a:r>
              <a:rPr lang="en-US" sz="800" dirty="0"/>
              <a:t>Caecilian </a:t>
            </a:r>
            <a:endParaRPr lang="en-GB" sz="800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7"/>
          </p:nvPr>
        </p:nvSpPr>
        <p:spPr>
          <a:xfrm>
            <a:off x="68580" y="5228282"/>
            <a:ext cx="893445" cy="227638"/>
          </a:xfrm>
        </p:spPr>
        <p:txBody>
          <a:bodyPr/>
          <a:lstStyle/>
          <a:p>
            <a:pPr marL="0" lvl="0" indent="0">
              <a:buNone/>
            </a:pPr>
            <a:r>
              <a:rPr lang="en-US" sz="800" dirty="0"/>
              <a:t>salamander</a:t>
            </a:r>
            <a:endParaRPr lang="en-GB" sz="800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4"/>
          </p:nvPr>
        </p:nvSpPr>
        <p:spPr>
          <a:xfrm>
            <a:off x="317688" y="5921995"/>
            <a:ext cx="2517587" cy="246483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540" dirty="0"/>
              <a:t>(frog): ©</a:t>
            </a:r>
            <a:r>
              <a:rPr lang="en-US" sz="540" dirty="0" err="1"/>
              <a:t>Creatas</a:t>
            </a:r>
            <a:r>
              <a:rPr lang="en-US" sz="540" dirty="0"/>
              <a:t>/</a:t>
            </a:r>
            <a:r>
              <a:rPr lang="en-US" sz="540" dirty="0" err="1"/>
              <a:t>PunchStock</a:t>
            </a:r>
            <a:r>
              <a:rPr lang="en-US" sz="540" dirty="0"/>
              <a:t> RF; (caecilian): ©E.D. Brodie Jr.; (salamander): ©Suzanne L. Collins &amp; Joseph T. Collins/Science Source</a:t>
            </a:r>
          </a:p>
        </p:txBody>
      </p:sp>
      <p:pic>
        <p:nvPicPr>
          <p:cNvPr id="2" name="Picture 1" descr="A cladogram of chordates is shown, highlighting amphibian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/>
          <a:stretch/>
        </p:blipFill>
        <p:spPr>
          <a:xfrm>
            <a:off x="3331465" y="1353591"/>
            <a:ext cx="5594897" cy="4763927"/>
          </a:xfrm>
          <a:prstGeom prst="rect">
            <a:avLst/>
          </a:prstGeom>
        </p:spPr>
      </p:pic>
      <p:pic>
        <p:nvPicPr>
          <p:cNvPr id="7" name="Picture 6" descr="A cladogram of chordates is shown, highlighting amphibians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42549" r="66912" b="21569"/>
          <a:stretch/>
        </p:blipFill>
        <p:spPr>
          <a:xfrm>
            <a:off x="67234" y="3461345"/>
            <a:ext cx="2958353" cy="2460812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7033" y="261788"/>
            <a:ext cx="9174480" cy="1037141"/>
          </a:xfrm>
        </p:spPr>
        <p:txBody>
          <a:bodyPr/>
          <a:lstStyle/>
          <a:p>
            <a:r>
              <a:rPr lang="en-US" sz="4000" dirty="0"/>
              <a:t>Amphibians are adapted to live on land and in water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-3585" y="6458474"/>
            <a:ext cx="1641886" cy="36072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0375" y="2146101"/>
            <a:ext cx="3464560" cy="3025974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500"/>
              </a:spcAft>
            </a:pPr>
            <a:r>
              <a:rPr lang="en-US" sz="2400" dirty="0"/>
              <a:t>Improved lungs coupled with porous skin used for breathing </a:t>
            </a:r>
          </a:p>
          <a:p>
            <a:pPr eaLnBrk="1" hangingPunct="1">
              <a:spcBef>
                <a:spcPts val="0"/>
              </a:spcBef>
              <a:spcAft>
                <a:spcPts val="1500"/>
              </a:spcAft>
            </a:pPr>
            <a:r>
              <a:rPr lang="en-US" sz="2400" dirty="0"/>
              <a:t>Closed circulatory systems with a three-chambered heart</a:t>
            </a:r>
          </a:p>
          <a:p>
            <a:pPr eaLnBrk="1" hangingPunct="1">
              <a:spcBef>
                <a:spcPts val="0"/>
              </a:spcBef>
              <a:spcAft>
                <a:spcPts val="1500"/>
              </a:spcAft>
            </a:pPr>
            <a:r>
              <a:rPr lang="en-US" sz="2400" dirty="0"/>
              <a:t>Denser, stronger </a:t>
            </a:r>
            <a:r>
              <a:rPr lang="en-US" sz="2400" dirty="0">
                <a:solidFill>
                  <a:srgbClr val="FF0000"/>
                </a:solidFill>
              </a:rPr>
              <a:t>skeletons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015162" y="6456538"/>
            <a:ext cx="1500901" cy="377966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/>
          <a:stretch/>
        </p:blipFill>
        <p:spPr>
          <a:xfrm>
            <a:off x="4068523" y="2316480"/>
            <a:ext cx="4685705" cy="33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096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98" y="119530"/>
            <a:ext cx="8787204" cy="709930"/>
          </a:xfrm>
        </p:spPr>
        <p:txBody>
          <a:bodyPr/>
          <a:lstStyle/>
          <a:p>
            <a:r>
              <a:rPr lang="en-US" sz="4000" dirty="0"/>
              <a:t>Amphibians include three main lineages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36" y="6462470"/>
            <a:ext cx="1642428" cy="3155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5823" y="1583764"/>
            <a:ext cx="3378200" cy="411779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500"/>
              </a:spcAft>
            </a:pPr>
            <a:r>
              <a:rPr lang="en-US" sz="2400" dirty="0"/>
              <a:t>Most amphibians are </a:t>
            </a:r>
            <a:r>
              <a:rPr lang="en-US" sz="2400" b="1" dirty="0"/>
              <a:t>frogs</a:t>
            </a:r>
            <a:r>
              <a:rPr lang="en-US" sz="2400" dirty="0"/>
              <a:t>: either smooth-skinned “true” frogs or warty-skinned toads.</a:t>
            </a:r>
          </a:p>
          <a:p>
            <a:pPr eaLnBrk="1" hangingPunct="1">
              <a:spcBef>
                <a:spcPts val="0"/>
              </a:spcBef>
              <a:spcAft>
                <a:spcPts val="1500"/>
              </a:spcAft>
            </a:pPr>
            <a:r>
              <a:rPr lang="en-US" sz="2400" b="1" dirty="0"/>
              <a:t>Salamanders</a:t>
            </a:r>
            <a:r>
              <a:rPr lang="en-US" sz="2400" dirty="0"/>
              <a:t> and newts resemble lizards.</a:t>
            </a:r>
          </a:p>
          <a:p>
            <a:pPr eaLnBrk="1" hangingPunct="1">
              <a:spcBef>
                <a:spcPts val="0"/>
              </a:spcBef>
              <a:spcAft>
                <a:spcPts val="1500"/>
              </a:spcAft>
            </a:pPr>
            <a:r>
              <a:rPr lang="en-US" sz="2400" b="1" dirty="0"/>
              <a:t>Caecilians </a:t>
            </a:r>
            <a:r>
              <a:rPr lang="en-US" sz="2400" dirty="0"/>
              <a:t>are amphibians that lack limbs and resemble giant earthworms.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000874" y="6466206"/>
            <a:ext cx="1526055" cy="311860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21.36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010165" y="3360526"/>
            <a:ext cx="627899" cy="315008"/>
          </a:xfrm>
        </p:spPr>
        <p:txBody>
          <a:bodyPr/>
          <a:lstStyle/>
          <a:p>
            <a:pPr marL="0" lvl="0" indent="0">
              <a:buNone/>
            </a:pPr>
            <a:r>
              <a:rPr lang="en-US" sz="950" dirty="0">
                <a:solidFill>
                  <a:prstClr val="black"/>
                </a:solidFill>
              </a:rPr>
              <a:t>Frog </a:t>
            </a:r>
            <a:endParaRPr lang="en-GB" sz="950" dirty="0">
              <a:solidFill>
                <a:prstClr val="black"/>
              </a:solidFill>
            </a:endParaRPr>
          </a:p>
        </p:txBody>
      </p:sp>
      <p:pic>
        <p:nvPicPr>
          <p:cNvPr id="11" name="Picture 10" descr=" frog">
            <a:extLst>
              <a:ext uri="{FF2B5EF4-FFF2-40B4-BE49-F238E27FC236}">
                <a16:creationId xmlns:a16="http://schemas.microsoft.com/office/drawing/2014/main" id="{52F5DAD0-6CAB-43A6-91CE-C3637AFDA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9" t="29630" r="33651" b="50264"/>
          <a:stretch/>
        </p:blipFill>
        <p:spPr>
          <a:xfrm>
            <a:off x="4005942" y="2032000"/>
            <a:ext cx="2061029" cy="1378857"/>
          </a:xfrm>
          <a:prstGeom prst="rect">
            <a:avLst/>
          </a:prstGeom>
        </p:spPr>
      </p:pic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6159436" y="3360526"/>
            <a:ext cx="733661" cy="256389"/>
          </a:xfrm>
        </p:spPr>
        <p:txBody>
          <a:bodyPr/>
          <a:lstStyle/>
          <a:p>
            <a:pPr marL="0" lvl="0" indent="0">
              <a:buNone/>
            </a:pPr>
            <a:r>
              <a:rPr lang="en-US" sz="1000" dirty="0">
                <a:solidFill>
                  <a:prstClr val="black"/>
                </a:solidFill>
              </a:rPr>
              <a:t>Caecilian </a:t>
            </a:r>
            <a:endParaRPr lang="en-GB" sz="1000" dirty="0"/>
          </a:p>
        </p:txBody>
      </p:sp>
      <p:pic>
        <p:nvPicPr>
          <p:cNvPr id="16" name="Picture 15" descr="caecilian">
            <a:extLst>
              <a:ext uri="{FF2B5EF4-FFF2-40B4-BE49-F238E27FC236}">
                <a16:creationId xmlns:a16="http://schemas.microsoft.com/office/drawing/2014/main" id="{296A5D25-19E6-44B5-AA20-96D3D76F0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0" t="4740" b="60564"/>
          <a:stretch/>
        </p:blipFill>
        <p:spPr>
          <a:xfrm>
            <a:off x="6183086" y="1996440"/>
            <a:ext cx="1988518" cy="1399903"/>
          </a:xfrm>
          <a:prstGeom prst="rect">
            <a:avLst/>
          </a:prstGeom>
        </p:spPr>
      </p:pic>
      <p:sp>
        <p:nvSpPr>
          <p:cNvPr id="14" name="Content Placeholder 11"/>
          <p:cNvSpPr>
            <a:spLocks noGrp="1"/>
          </p:cNvSpPr>
          <p:nvPr>
            <p:ph sz="quarter" idx="16"/>
          </p:nvPr>
        </p:nvSpPr>
        <p:spPr>
          <a:xfrm>
            <a:off x="4021711" y="5422435"/>
            <a:ext cx="951460" cy="227412"/>
          </a:xfrm>
        </p:spPr>
        <p:txBody>
          <a:bodyPr/>
          <a:lstStyle/>
          <a:p>
            <a:pPr marL="0" lvl="0" indent="0">
              <a:buNone/>
            </a:pPr>
            <a:r>
              <a:rPr lang="en-US" sz="1000" dirty="0">
                <a:solidFill>
                  <a:prstClr val="black"/>
                </a:solidFill>
              </a:rPr>
              <a:t>salamander</a:t>
            </a:r>
            <a:endParaRPr lang="en-GB" sz="1000" dirty="0">
              <a:solidFill>
                <a:prstClr val="black"/>
              </a:solidFill>
            </a:endParaRPr>
          </a:p>
        </p:txBody>
      </p:sp>
      <p:pic>
        <p:nvPicPr>
          <p:cNvPr id="12" name="Picture 11" descr=" salamander">
            <a:extLst>
              <a:ext uri="{FF2B5EF4-FFF2-40B4-BE49-F238E27FC236}">
                <a16:creationId xmlns:a16="http://schemas.microsoft.com/office/drawing/2014/main" id="{DFA1E054-B65E-40D1-A7C5-81CE7C91B2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8" t="50980" r="10588" b="20981"/>
          <a:stretch/>
        </p:blipFill>
        <p:spPr>
          <a:xfrm>
            <a:off x="4034118" y="3563469"/>
            <a:ext cx="4141694" cy="1922931"/>
          </a:xfrm>
          <a:prstGeom prst="rect">
            <a:avLst/>
          </a:prstGeom>
        </p:spPr>
      </p:pic>
      <p:sp>
        <p:nvSpPr>
          <p:cNvPr id="15" name="Content Placeholder 13"/>
          <p:cNvSpPr>
            <a:spLocks noGrp="1"/>
          </p:cNvSpPr>
          <p:nvPr>
            <p:ph sz="quarter" idx="17"/>
          </p:nvPr>
        </p:nvSpPr>
        <p:spPr>
          <a:xfrm>
            <a:off x="4581525" y="5576821"/>
            <a:ext cx="3086711" cy="357254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800" dirty="0">
                <a:solidFill>
                  <a:prstClr val="black"/>
                </a:solidFill>
              </a:rPr>
              <a:t>(frog): ©</a:t>
            </a:r>
            <a:r>
              <a:rPr lang="en-US" sz="800" dirty="0" err="1">
                <a:solidFill>
                  <a:prstClr val="black"/>
                </a:solidFill>
              </a:rPr>
              <a:t>Creatas</a:t>
            </a:r>
            <a:r>
              <a:rPr lang="en-US" sz="800" dirty="0">
                <a:solidFill>
                  <a:prstClr val="black"/>
                </a:solidFill>
              </a:rPr>
              <a:t>/</a:t>
            </a:r>
            <a:r>
              <a:rPr lang="en-US" sz="800" dirty="0" err="1">
                <a:solidFill>
                  <a:prstClr val="black"/>
                </a:solidFill>
              </a:rPr>
              <a:t>PunchStock</a:t>
            </a:r>
            <a:r>
              <a:rPr lang="en-US" sz="800" dirty="0">
                <a:solidFill>
                  <a:prstClr val="black"/>
                </a:solidFill>
              </a:rPr>
              <a:t> RF; (caecilian): ©E.D. Brodie Jr.; (salamander): ©Suzanne L. Collins &amp; Joseph T. Collins/Science Source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104" y="89665"/>
            <a:ext cx="8629316" cy="769231"/>
          </a:xfrm>
        </p:spPr>
        <p:txBody>
          <a:bodyPr/>
          <a:lstStyle/>
          <a:p>
            <a:r>
              <a:rPr lang="en-US" sz="4000" dirty="0"/>
              <a:t>Amniotes include reptiles and mammals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427" y="6459220"/>
            <a:ext cx="1795781" cy="38925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5695" y="1245422"/>
            <a:ext cx="8425181" cy="1234439"/>
          </a:xfrm>
        </p:spPr>
        <p:txBody>
          <a:bodyPr/>
          <a:lstStyle/>
          <a:p>
            <a:pPr algn="ctr" eaLnBrk="1" hangingPunct="1"/>
            <a:r>
              <a:rPr lang="en-US" sz="2400" dirty="0"/>
              <a:t>An amniotic egg has a leathery or hard outer layer surrounding a yolk that nourishes the developing embryo. Similar structures surround a mammal’s embryo.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7000875" y="6457746"/>
            <a:ext cx="1514849" cy="375601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21.29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5" b="5105"/>
          <a:stretch/>
        </p:blipFill>
        <p:spPr>
          <a:xfrm>
            <a:off x="1004887" y="3185160"/>
            <a:ext cx="7065264" cy="2543288"/>
          </a:xfrm>
          <a:prstGeom prst="rect">
            <a:avLst/>
          </a:prstGeom>
        </p:spPr>
      </p:pic>
      <p:sp>
        <p:nvSpPr>
          <p:cNvPr id="7" name="Content Placeholder 8"/>
          <p:cNvSpPr>
            <a:spLocks noGrp="1"/>
          </p:cNvSpPr>
          <p:nvPr>
            <p:ph sz="quarter" idx="15"/>
          </p:nvPr>
        </p:nvSpPr>
        <p:spPr>
          <a:xfrm>
            <a:off x="3672488" y="5741991"/>
            <a:ext cx="1701642" cy="208826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sz="900" dirty="0"/>
              <a:t>©Creatas/</a:t>
            </a:r>
            <a:r>
              <a:rPr lang="en-US" sz="900" dirty="0" err="1"/>
              <a:t>PunchStock</a:t>
            </a:r>
            <a:r>
              <a:rPr lang="en-US" sz="900" dirty="0"/>
              <a:t> RF</a:t>
            </a:r>
            <a:endParaRPr lang="en-GB" sz="9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614" y="186336"/>
            <a:ext cx="8528773" cy="573628"/>
          </a:xfrm>
        </p:spPr>
        <p:txBody>
          <a:bodyPr/>
          <a:lstStyle/>
          <a:p>
            <a:r>
              <a:rPr lang="en-US" sz="4000" dirty="0"/>
              <a:t>The amniotic egg broke the tie to water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36" y="6455933"/>
            <a:ext cx="1666240" cy="3409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Section 21.15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44" y="1307952"/>
            <a:ext cx="3203685" cy="3748142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2400" dirty="0"/>
              <a:t>The amnion allows </a:t>
            </a:r>
            <a:r>
              <a:rPr lang="en-US" sz="2400" b="1" dirty="0"/>
              <a:t>reptiles 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/>
              <a:t>and </a:t>
            </a:r>
            <a:r>
              <a:rPr lang="en-US" sz="2400" b="1" dirty="0"/>
              <a:t>mammals</a:t>
            </a:r>
            <a:r>
              <a:rPr lang="en-US" sz="2400" dirty="0"/>
              <a:t> to breed </a:t>
            </a:r>
          </a:p>
          <a:p>
            <a:pPr eaLnBrk="1" hangingPunct="1">
              <a:spcBef>
                <a:spcPts val="0"/>
              </a:spcBef>
              <a:spcAft>
                <a:spcPts val="3000"/>
              </a:spcAft>
            </a:pPr>
            <a:r>
              <a:rPr lang="en-US" sz="2400" dirty="0"/>
              <a:t>in dry habitats.</a:t>
            </a:r>
            <a:endParaRPr lang="en-US" sz="2400" b="1" dirty="0"/>
          </a:p>
          <a:p>
            <a:pPr eaLnBrk="1" hangingPunct="1"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</a:rPr>
              <a:t>Birds</a:t>
            </a:r>
            <a:r>
              <a:rPr lang="en-US" sz="2400" b="1" dirty="0"/>
              <a:t> </a:t>
            </a:r>
            <a:r>
              <a:rPr lang="en-US" sz="2400" dirty="0"/>
              <a:t>are considered a clade of reptiles, although they used to be thought of as a separate group.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958013" y="6461125"/>
            <a:ext cx="1560252" cy="412115"/>
          </a:xfrm>
        </p:spPr>
        <p:txBody>
          <a:bodyPr/>
          <a:lstStyle/>
          <a:p>
            <a:pPr marL="0" indent="0" algn="r">
              <a:buNone/>
            </a:pPr>
            <a:r>
              <a:rPr lang="en-US" sz="2000" dirty="0"/>
              <a:t>Figure 21.38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/>
          <a:stretch/>
        </p:blipFill>
        <p:spPr>
          <a:xfrm>
            <a:off x="2982921" y="2438400"/>
            <a:ext cx="6161079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032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Reptiles were the first vertebrates to thrive on land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685" y="1752600"/>
            <a:ext cx="3517190" cy="3478305"/>
          </a:xfrm>
        </p:spPr>
        <p:txBody>
          <a:bodyPr/>
          <a:lstStyle/>
          <a:p>
            <a:pPr eaLnBrk="1" hangingPunct="1">
              <a:spcAft>
                <a:spcPts val="3000"/>
              </a:spcAft>
            </a:pPr>
            <a:r>
              <a:rPr lang="en-US" sz="2400" dirty="0"/>
              <a:t>Reptiles evolved about 310 MYA. Many reptiles that once dominated the planet are now extinct.</a:t>
            </a:r>
          </a:p>
          <a:p>
            <a:pPr eaLnBrk="1" hangingPunct="1"/>
            <a:r>
              <a:rPr lang="en-US" sz="2400" dirty="0"/>
              <a:t>Reptiles are adapted to retain water inside their bodies, and reproduce outside of it.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062133" y="6459476"/>
            <a:ext cx="1624667" cy="3580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Figure 21.40</a:t>
            </a:r>
            <a:endParaRPr lang="en-US" dirty="0"/>
          </a:p>
        </p:txBody>
      </p:sp>
      <p:pic>
        <p:nvPicPr>
          <p:cNvPr id="3" name="Picture 2" descr="A cladogram of chordates is shown, highlighting reptile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/>
          <a:stretch/>
        </p:blipFill>
        <p:spPr>
          <a:xfrm>
            <a:off x="3468782" y="1828800"/>
            <a:ext cx="5571528" cy="462915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7198FE4-1556-41EF-87B8-B0031CF78E5F}"/>
              </a:ext>
            </a:extLst>
          </p:cNvPr>
          <p:cNvSpPr txBox="1">
            <a:spLocks/>
          </p:cNvSpPr>
          <p:nvPr/>
        </p:nvSpPr>
        <p:spPr bwMode="auto">
          <a:xfrm>
            <a:off x="2427" y="6459220"/>
            <a:ext cx="1795781" cy="38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/>
              <a:t>Section 21.15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8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9327</TotalTime>
  <Words>6105</Words>
  <Application>Microsoft Macintosh PowerPoint</Application>
  <PresentationFormat>On-screen Show (4:3)</PresentationFormat>
  <Paragraphs>1103</Paragraphs>
  <Slides>116</Slides>
  <Notes>116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116</vt:i4>
      </vt:variant>
    </vt:vector>
  </HeadingPairs>
  <TitlesOfParts>
    <vt:vector size="120" baseType="lpstr">
      <vt:lpstr>Arial</vt:lpstr>
      <vt:lpstr>Calibri</vt:lpstr>
      <vt:lpstr>Office Theme</vt:lpstr>
      <vt:lpstr>1_Office Theme</vt:lpstr>
      <vt:lpstr>Chapter 21</vt:lpstr>
      <vt:lpstr>Animals are extremely diverse</vt:lpstr>
      <vt:lpstr>What makes it an animal?</vt:lpstr>
      <vt:lpstr>There are nine main animal phyla</vt:lpstr>
      <vt:lpstr>Animal life began in water</vt:lpstr>
      <vt:lpstr>Clicker question #1</vt:lpstr>
      <vt:lpstr>Clicker question #1, solution</vt:lpstr>
      <vt:lpstr>Animal features reflect shared ancestry</vt:lpstr>
      <vt:lpstr>Animals are classified by having tissues</vt:lpstr>
      <vt:lpstr>Animals are classified by symmetry</vt:lpstr>
      <vt:lpstr>Some animals have no symmetry</vt:lpstr>
      <vt:lpstr>Some animals have radial symmetry</vt:lpstr>
      <vt:lpstr>Some animals have bilateral symmetry</vt:lpstr>
      <vt:lpstr>Bilaterally symmetric animals have a head and a tail</vt:lpstr>
      <vt:lpstr>Clicker question #2</vt:lpstr>
      <vt:lpstr>Clicker question #2, solution</vt:lpstr>
      <vt:lpstr>Animals are classified by germ layers</vt:lpstr>
      <vt:lpstr>The gastrula is an early embryonic structure</vt:lpstr>
      <vt:lpstr>Animal embryos develop germ layers</vt:lpstr>
      <vt:lpstr>The germ layers develop into body parts</vt:lpstr>
      <vt:lpstr>Animals are classified by early embryonic development</vt:lpstr>
      <vt:lpstr>Protostomes are “mouth first”</vt:lpstr>
      <vt:lpstr>Deuterostomes are “anus first”</vt:lpstr>
      <vt:lpstr>Protostomes and deuterostomes are fundamentally different</vt:lpstr>
      <vt:lpstr>Animals are classified by body cavity</vt:lpstr>
      <vt:lpstr>Some animals have a true coelom</vt:lpstr>
      <vt:lpstr>Some animals have a pseudocoelom</vt:lpstr>
      <vt:lpstr>Some animals have no coelom</vt:lpstr>
      <vt:lpstr>Animals are classified by digestive tract</vt:lpstr>
      <vt:lpstr>Animals are classified by segmentation</vt:lpstr>
      <vt:lpstr>Animals are classified by reproduction and development</vt:lpstr>
      <vt:lpstr>Some animals reproduce larvae</vt:lpstr>
      <vt:lpstr>Each animal phylum has a unique combination of features </vt:lpstr>
      <vt:lpstr>Clicker question #3</vt:lpstr>
      <vt:lpstr>Clicker question #3, solution</vt:lpstr>
      <vt:lpstr>21.1 Mastering concepts</vt:lpstr>
      <vt:lpstr>Sponges (Porifera) are simple animals</vt:lpstr>
      <vt:lpstr>Sponges are filter feeders</vt:lpstr>
      <vt:lpstr>Sponges have specialized cells</vt:lpstr>
      <vt:lpstr>Sponges are hermaphrodites</vt:lpstr>
      <vt:lpstr>Cnidarians are simple eumetazoans</vt:lpstr>
      <vt:lpstr>Cnidarians’ unique feature is mesoglea</vt:lpstr>
      <vt:lpstr>Cnidarians have stinging cells</vt:lpstr>
      <vt:lpstr>Cnidarians reproduce sexually and asexually</vt:lpstr>
      <vt:lpstr>Flatworms are simple protostomes</vt:lpstr>
      <vt:lpstr>Flatworms have no coelom</vt:lpstr>
      <vt:lpstr>Planarians are free-living flatworms</vt:lpstr>
      <vt:lpstr>Flukes and tapeworms are parasitic</vt:lpstr>
      <vt:lpstr>Mollusks are soft, unsegmented protostomes</vt:lpstr>
      <vt:lpstr>Mollusks are a diverse group</vt:lpstr>
      <vt:lpstr>Mollusks have several organ systems</vt:lpstr>
      <vt:lpstr>Mollusks have a complete digestive tract</vt:lpstr>
      <vt:lpstr>Annelids are segmented worms</vt:lpstr>
      <vt:lpstr>Annelids inhabit different environments</vt:lpstr>
      <vt:lpstr>Annelids have several organ systems</vt:lpstr>
      <vt:lpstr>Nematodes are unsegmented worms</vt:lpstr>
      <vt:lpstr>Some roundworms cause disease</vt:lpstr>
      <vt:lpstr>Nematodes have few organ systems</vt:lpstr>
      <vt:lpstr>Clicker question #4</vt:lpstr>
      <vt:lpstr>Clicker question #4, solution</vt:lpstr>
      <vt:lpstr>Arthropods have jointed appendages</vt:lpstr>
      <vt:lpstr>Arthropods have an exoskeleton</vt:lpstr>
      <vt:lpstr>Arthropods have specialized body  segments</vt:lpstr>
      <vt:lpstr>Arthropods have complex organ systems</vt:lpstr>
      <vt:lpstr>Arthropods are the most diverse animals</vt:lpstr>
      <vt:lpstr>Arthropods are grouped by their mouthparts</vt:lpstr>
      <vt:lpstr>Chelicerates are spiders and their relatives</vt:lpstr>
      <vt:lpstr>Myriapods are mandibulates</vt:lpstr>
      <vt:lpstr>Crustaceans are mandibulates</vt:lpstr>
      <vt:lpstr>Insects are mandibulates</vt:lpstr>
      <vt:lpstr>Echinoderms are marine deuterostomes</vt:lpstr>
      <vt:lpstr>Echinoderm adults have radial symmetry</vt:lpstr>
      <vt:lpstr>Echinoderms have a water vascular system and tube feet</vt:lpstr>
      <vt:lpstr>Chordata is the ninth animal phylum</vt:lpstr>
      <vt:lpstr>All chordates share four features</vt:lpstr>
      <vt:lpstr>Some chordates are invertebrates</vt:lpstr>
      <vt:lpstr>Some chordates have a cranium</vt:lpstr>
      <vt:lpstr>Some chordates have vertebrae</vt:lpstr>
      <vt:lpstr>Some chordates have jaws</vt:lpstr>
      <vt:lpstr>Some chordates have limbs and lungs</vt:lpstr>
      <vt:lpstr>Some chordates have an amnion</vt:lpstr>
      <vt:lpstr>Other features reveal chordate evolution</vt:lpstr>
      <vt:lpstr> 21.2 to 21.10 Mastering concepts</vt:lpstr>
      <vt:lpstr>Tunicates and lancelets resemble ancestral chordates</vt:lpstr>
      <vt:lpstr>Tunicate and lancelet anatomy is distinct</vt:lpstr>
      <vt:lpstr>Hagfishes and lampreys are craniates without jaws</vt:lpstr>
      <vt:lpstr>Hagfishes and lampreys have long, slender bodies</vt:lpstr>
      <vt:lpstr>How did jaws develop?</vt:lpstr>
      <vt:lpstr>Fishes are aquatic vertebrates with jaws</vt:lpstr>
      <vt:lpstr>Some fishes are cartilaginous</vt:lpstr>
      <vt:lpstr>Bony fishes have skeletons of bony tissue</vt:lpstr>
      <vt:lpstr>Bony fishes include two main lineages</vt:lpstr>
      <vt:lpstr>Fishes changed vertebrate evolution</vt:lpstr>
      <vt:lpstr>Amphibians were the first tetrapods</vt:lpstr>
      <vt:lpstr>Amphibians are adapted to live on land and in water</vt:lpstr>
      <vt:lpstr>Amphibians include three main lineages</vt:lpstr>
      <vt:lpstr>Amniotes include reptiles and mammals</vt:lpstr>
      <vt:lpstr>The amniotic egg broke the tie to water</vt:lpstr>
      <vt:lpstr>Reptiles were the first vertebrates to thrive on land</vt:lpstr>
      <vt:lpstr>There are five main groups of reptiles</vt:lpstr>
      <vt:lpstr>Turtles and tortoises have a tough shell</vt:lpstr>
      <vt:lpstr>Birds are warm, feathered reptiles adapted to flight</vt:lpstr>
      <vt:lpstr>Mammals are warm, furry milk-drinkers</vt:lpstr>
      <vt:lpstr>Monotremes are mammals that lay eggs</vt:lpstr>
      <vt:lpstr>Mammals and reptiles share a common ancestor</vt:lpstr>
      <vt:lpstr>Marsupials are mammals that bear live young</vt:lpstr>
      <vt:lpstr>Eutherians are mammals that bear live young</vt:lpstr>
      <vt:lpstr>Key vertebrate adaptations allowed rapid expansion and diversification</vt:lpstr>
      <vt:lpstr>Summary of chordate diversity</vt:lpstr>
      <vt:lpstr>Clicker question #5</vt:lpstr>
      <vt:lpstr>Clicker question #5, solution</vt:lpstr>
      <vt:lpstr>21.11 to 21.16 Mastering concepts</vt:lpstr>
      <vt:lpstr>Investigating life:  Sponges fill holes in animal evolution </vt:lpstr>
      <vt:lpstr>Investigating life:  Who has genes for complex bodies?</vt:lpstr>
      <vt:lpstr>Investigating life:  Sponges have genes for a complex body</vt:lpstr>
      <vt:lpstr>Investigating life:  The genes preceded the fossils</vt:lpstr>
    </vt:vector>
  </TitlesOfParts>
  <Company>University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21</dc:title>
  <dc:creator>Matthew Taylor</dc:creator>
  <cp:lastModifiedBy>Microsoft Office User</cp:lastModifiedBy>
  <cp:revision>1285</cp:revision>
  <dcterms:created xsi:type="dcterms:W3CDTF">2011-08-23T13:44:14Z</dcterms:created>
  <dcterms:modified xsi:type="dcterms:W3CDTF">2020-04-04T22:38:57Z</dcterms:modified>
</cp:coreProperties>
</file>